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Barlow" panose="020B0604020202020204" charset="0"/>
      <p:regular r:id="rId30"/>
      <p:bold r:id="rId31"/>
      <p:italic r:id="rId32"/>
      <p:boldItalic r:id="rId33"/>
    </p:embeddedFont>
    <p:embeddedFont>
      <p:font typeface="Barlow Light"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Miriam Libre" panose="020B0604020202020204" charset="-79"/>
      <p:regular r:id="rId42"/>
      <p:bold r:id="rId43"/>
    </p:embeddedFont>
    <p:embeddedFont>
      <p:font typeface="Nixie One" panose="020B0604020202020204" charset="0"/>
      <p:regular r:id="rId44"/>
    </p:embeddedFont>
    <p:embeddedFont>
      <p:font typeface="Roboto" panose="020B0604020202020204" charset="0"/>
      <p:regular r:id="rId45"/>
      <p:bold r:id="rId46"/>
      <p:italic r:id="rId47"/>
      <p:boldItalic r:id="rId48"/>
    </p:embeddedFont>
    <p:embeddedFont>
      <p:font typeface="Ubuntu" panose="020B0604020202020204" charset="0"/>
      <p:regular r:id="rId49"/>
      <p:bold r:id="rId50"/>
      <p:italic r:id="rId51"/>
      <p:boldItalic r:id="rId52"/>
    </p:embeddedFont>
    <p:embeddedFont>
      <p:font typeface="Viga" panose="020B0604020202020204" charset="0"/>
      <p:regular r:id="rId53"/>
    </p:embeddedFont>
    <p:embeddedFont>
      <p:font typeface="Work Sa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30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p2ZFN3TCkHM" TargetMode="External"/><Relationship Id="rId7" Type="http://schemas.openxmlformats.org/officeDocument/2006/relationships/hyperlink" Target="https://view.genial.ly/5c9ccdde72992649167cb977/interactive-content-scene-de-crime-les-solides-s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orms.gle/H3QcJ2uG9SREzE2u9" TargetMode="External"/><Relationship Id="rId5" Type="http://schemas.openxmlformats.org/officeDocument/2006/relationships/hyperlink" Target="https://docs.google.com/document/d/1fiq7mtdLdbtDQ6XRLMEdeSlyzLocvZrzO9ZbasJaxUU/edit?usp=sharing" TargetMode="External"/><Relationship Id="rId4" Type="http://schemas.openxmlformats.org/officeDocument/2006/relationships/hyperlink" Target="https://view.genial.ly/5c7bf96e5d0e4e575e2422ad/interactive-content-scene-de-crime-le-cercle-s2"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p2ZFN3TCkH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youtube.com/watch?v=_IguXWr7vU8" TargetMode="External"/><Relationship Id="rId5" Type="http://schemas.openxmlformats.org/officeDocument/2006/relationships/hyperlink" Target="https://docs.google.com/forms/d/e/1FAIpQLScLd8b5jHyz-cY3kNEWeFQQXZl2KxRmofzAib7yxan_kyvBsA/viewform" TargetMode="External"/><Relationship Id="rId4" Type="http://schemas.openxmlformats.org/officeDocument/2006/relationships/hyperlink" Target="https://docs.google.com/forms/d/e/1FAIpQLSfh9_AnbFnwBUIpk6vmrRO1TbjkLRjsU84KUxHM5_v8-1V9Og/viewfor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view.genial.ly/5d812659369a7d0fc95ca03b"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pe.enepe.fr/EG-infotableau.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bit.ly/mstbreakou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ampus.recit.qc.ca/math%c3%a9matique-science-et-technologie/jeux-%c3%a9vasio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ampus.recit.qc.ca/math%c3%a9matique-science-et-technologie/mstdistance10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ea075e0c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bea075e0c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ea075e0c4_0_5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bea075e0c4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bea075e0c4_0_5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bea075e0c4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bea075e0c4_0_5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bea075e0c4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Partage d’écran pour le vidéo</a:t>
            </a:r>
            <a:endParaRPr/>
          </a:p>
          <a:p>
            <a:pPr marL="0" lvl="0" indent="0" algn="l" rtl="0">
              <a:spcBef>
                <a:spcPts val="0"/>
              </a:spcBef>
              <a:spcAft>
                <a:spcPts val="0"/>
              </a:spcAft>
              <a:buNone/>
            </a:pPr>
            <a:r>
              <a:rPr lang="en"/>
              <a:t>Lien vidéo de présentation du jeu L’antidote : </a:t>
            </a:r>
            <a:r>
              <a:rPr lang="en" u="sng">
                <a:solidFill>
                  <a:schemeClr val="hlink"/>
                </a:solidFill>
                <a:hlinkClick r:id="rId3"/>
              </a:rPr>
              <a:t>https://youtu.be/p2ZFN3TCkHM</a:t>
            </a:r>
            <a:endParaRPr/>
          </a:p>
          <a:p>
            <a:pPr marL="0" lvl="0" indent="0" algn="l" rtl="0">
              <a:spcBef>
                <a:spcPts val="0"/>
              </a:spcBef>
              <a:spcAft>
                <a:spcPts val="0"/>
              </a:spcAft>
              <a:buNone/>
            </a:pPr>
            <a:r>
              <a:rPr lang="en"/>
              <a:t>Lien du jeu numérique Scène de crime, le cercle : </a:t>
            </a:r>
            <a:r>
              <a:rPr lang="en" u="sng">
                <a:solidFill>
                  <a:schemeClr val="hlink"/>
                </a:solidFill>
                <a:hlinkClick r:id="rId4"/>
              </a:rPr>
              <a:t>https://view.genial.ly/5c7bf96e5d0e4e575e2422ad/interactive-content-scene-de-crime-le-cercle-s2</a:t>
            </a:r>
            <a:endParaRPr/>
          </a:p>
          <a:p>
            <a:pPr marL="0" lvl="0" indent="0" algn="l" rtl="0">
              <a:spcBef>
                <a:spcPts val="0"/>
              </a:spcBef>
              <a:spcAft>
                <a:spcPts val="0"/>
              </a:spcAft>
              <a:buNone/>
            </a:pPr>
            <a:r>
              <a:rPr lang="en"/>
              <a:t>Si besoin : jeu Le trésor de Barbe Sale 1er cycle : </a:t>
            </a:r>
            <a:r>
              <a:rPr lang="en" u="sng">
                <a:solidFill>
                  <a:schemeClr val="hlink"/>
                </a:solidFill>
                <a:hlinkClick r:id="rId5"/>
              </a:rPr>
              <a:t>https://docs.google.com/document/d/1fiq7mtdLdbtDQ6XRLMEdeSlyzLocvZrzO9ZbasJaxUU/edit?usp=sharing</a:t>
            </a:r>
            <a:endParaRPr/>
          </a:p>
          <a:p>
            <a:pPr marL="0" lvl="0" indent="0" algn="l" rtl="0">
              <a:spcBef>
                <a:spcPts val="0"/>
              </a:spcBef>
              <a:spcAft>
                <a:spcPts val="0"/>
              </a:spcAft>
              <a:buNone/>
            </a:pPr>
            <a:r>
              <a:rPr lang="en"/>
              <a:t>Formulaire pour entrer les réponses du jeu Barbe Sale : </a:t>
            </a:r>
            <a:r>
              <a:rPr lang="en" u="sng">
                <a:solidFill>
                  <a:schemeClr val="hlink"/>
                </a:solidFill>
                <a:hlinkClick r:id="rId6"/>
              </a:rPr>
              <a:t>https://forms.gle/H3QcJ2uG9SREzE2u9</a:t>
            </a:r>
            <a:endParaRPr/>
          </a:p>
          <a:p>
            <a:pPr marL="0" lvl="0" indent="0" algn="l" rtl="0">
              <a:spcBef>
                <a:spcPts val="0"/>
              </a:spcBef>
              <a:spcAft>
                <a:spcPts val="0"/>
              </a:spcAft>
              <a:buNone/>
            </a:pPr>
            <a:r>
              <a:rPr lang="en"/>
              <a:t>Si besoin : </a:t>
            </a:r>
            <a:r>
              <a:rPr lang="en">
                <a:solidFill>
                  <a:schemeClr val="dk1"/>
                </a:solidFill>
              </a:rPr>
              <a:t>Scène de crime : les solides : </a:t>
            </a:r>
            <a:r>
              <a:rPr lang="en" u="sng">
                <a:solidFill>
                  <a:schemeClr val="hlink"/>
                </a:solidFill>
                <a:hlinkClick r:id="rId7"/>
              </a:rPr>
              <a:t>https://view.genial.ly/5c9ccdde72992649167cb977/interactive-content-scene-de-crime-les-solides-s2</a:t>
            </a:r>
            <a:endParaRPr/>
          </a:p>
          <a:p>
            <a:pPr marL="0" lvl="0" indent="0" algn="l" rtl="0">
              <a:spcBef>
                <a:spcPts val="0"/>
              </a:spcBef>
              <a:spcAft>
                <a:spcPts val="0"/>
              </a:spcAft>
              <a:buNone/>
            </a:pPr>
            <a:r>
              <a:rPr lang="en"/>
              <a:t>Lien du chronomètre : https://www.youtube.com/watch?v=_IguXWr7vU8</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56b25fe7d_0_90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56b25fe7d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Partage d’écran pour le vidéo</a:t>
            </a:r>
            <a:endParaRPr/>
          </a:p>
          <a:p>
            <a:pPr marL="0" lvl="0" indent="0" algn="l" rtl="0">
              <a:spcBef>
                <a:spcPts val="0"/>
              </a:spcBef>
              <a:spcAft>
                <a:spcPts val="0"/>
              </a:spcAft>
              <a:buNone/>
            </a:pPr>
            <a:r>
              <a:rPr lang="en"/>
              <a:t>Lien vidéo de présentation du jeu L’antidote : </a:t>
            </a:r>
            <a:r>
              <a:rPr lang="en" u="sng">
                <a:solidFill>
                  <a:schemeClr val="hlink"/>
                </a:solidFill>
                <a:hlinkClick r:id="rId3"/>
              </a:rPr>
              <a:t>https://youtu.be/p2ZFN3TCkHM</a:t>
            </a:r>
            <a:endParaRPr/>
          </a:p>
          <a:p>
            <a:pPr marL="0" lvl="0" indent="0" algn="l" rtl="0">
              <a:spcBef>
                <a:spcPts val="0"/>
              </a:spcBef>
              <a:spcAft>
                <a:spcPts val="0"/>
              </a:spcAft>
              <a:buNone/>
            </a:pPr>
            <a:r>
              <a:rPr lang="en"/>
              <a:t>Formulaire pour entrer les réponses du jeu L’antidote : </a:t>
            </a:r>
            <a:r>
              <a:rPr lang="en" u="sng">
                <a:solidFill>
                  <a:schemeClr val="hlink"/>
                </a:solidFill>
                <a:hlinkClick r:id="rId4"/>
              </a:rPr>
              <a:t>https://docs.google.com/forms/d/e/1FAIpQLSfh9_AnbFnwBUIpk6vmrRO1TbjkLRjsU84KUxHM5_v8-1V9Og/viewform</a:t>
            </a:r>
            <a:endParaRPr/>
          </a:p>
          <a:p>
            <a:pPr marL="0" lvl="0" indent="0" algn="l" rtl="0">
              <a:spcBef>
                <a:spcPts val="0"/>
              </a:spcBef>
              <a:spcAft>
                <a:spcPts val="0"/>
              </a:spcAft>
              <a:buNone/>
            </a:pPr>
            <a:r>
              <a:rPr lang="en"/>
              <a:t>Formulaire pour entrer la réponse de l’indice : </a:t>
            </a:r>
            <a:r>
              <a:rPr lang="en" u="sng">
                <a:solidFill>
                  <a:schemeClr val="hlink"/>
                </a:solidFill>
                <a:hlinkClick r:id="rId5"/>
              </a:rPr>
              <a:t>https://docs.google.com/forms/d/e/1FAIpQLScLd8b5jHyz-cY3kNEWeFQQXZl2KxRmofzAib7yxan_kyvBsA/viewform</a:t>
            </a:r>
            <a:endParaRPr/>
          </a:p>
          <a:p>
            <a:pPr marL="0" lvl="0" indent="0" algn="l" rtl="0">
              <a:spcBef>
                <a:spcPts val="0"/>
              </a:spcBef>
              <a:spcAft>
                <a:spcPts val="0"/>
              </a:spcAft>
              <a:buNone/>
            </a:pPr>
            <a:r>
              <a:rPr lang="en"/>
              <a:t>Lien du chronomètre : </a:t>
            </a:r>
            <a:r>
              <a:rPr lang="en" u="sng">
                <a:solidFill>
                  <a:schemeClr val="hlink"/>
                </a:solidFill>
                <a:hlinkClick r:id="rId6"/>
              </a:rPr>
              <a:t>https://www.youtube.com/watch?v=_IguXWr7vU8</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56b25fe7d_0_89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56b25fe7d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56b25fe7d_0_9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56b25fe7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656b25fe7d_0_9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656b25fe7d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5ed75ccf_0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656b25fe7d_0_9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656b25fe7d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7e62962a8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7e62962a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bea075e0c4_0_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bea075e0c4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Cadre de référence de la compétence numérique : </a:t>
            </a:r>
            <a:r>
              <a:rPr lang="en" u="sng">
                <a:solidFill>
                  <a:schemeClr val="hlink"/>
                </a:solidFill>
                <a:hlinkClick r:id="rId3"/>
              </a:rPr>
              <a:t>http://www.education.gouv.qc.ca/references/tx-solrtyperecherchepublicationtx-solrpublicationnouveaute/resultats-de-la-recherche/detail/article/cadre-de-reference-de-la-competence-numerique/?fbclid=IwAR02kujgADiHkBgtfqqTZLNz-eIPcYYDK7AN8Z1ZgOgdQuEJwUCmiDkqapg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Version interactive : </a:t>
            </a:r>
            <a:r>
              <a:rPr lang="en" u="sng">
                <a:solidFill>
                  <a:schemeClr val="hlink"/>
                </a:solidFill>
                <a:hlinkClick r:id="rId4"/>
              </a:rPr>
              <a:t>https://view.genial.ly/5d812659369a7d0fc95ca03b</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656b25fe7d_0_9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656b25fe7d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Affiche L’escape game pédagogique : </a:t>
            </a:r>
            <a:r>
              <a:rPr lang="en" u="sng">
                <a:solidFill>
                  <a:schemeClr val="hlink"/>
                </a:solidFill>
                <a:hlinkClick r:id="rId3"/>
              </a:rPr>
              <a:t>http://scape.enepe.fr/EG-infotableau.html</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56b25fe7d_0_10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656b25fe7d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656b25fe7d_0_9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656b25fe7d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Padlet : </a:t>
            </a:r>
            <a:r>
              <a:rPr lang="en" u="sng">
                <a:solidFill>
                  <a:schemeClr val="hlink"/>
                </a:solidFill>
                <a:hlinkClick r:id="rId3"/>
              </a:rPr>
              <a:t>http://bit.ly/mstbreakout</a:t>
            </a:r>
            <a:endParaRPr/>
          </a:p>
          <a:p>
            <a:pPr marL="0" lvl="0" indent="0" algn="l" rtl="0">
              <a:spcBef>
                <a:spcPts val="0"/>
              </a:spcBef>
              <a:spcAft>
                <a:spcPts val="0"/>
              </a:spcAft>
              <a:buNone/>
            </a:pPr>
            <a:r>
              <a:rPr lang="en"/>
              <a:t>Lien de la présentation avec tous les liens : </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ea075e0c4_0_5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bea075e0c4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6b1ba1a953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6b1ba1a9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Autoformation du Campus RÉCIT Jeux d’évasion : </a:t>
            </a:r>
            <a:r>
              <a:rPr lang="en" u="sng">
                <a:solidFill>
                  <a:schemeClr val="hlink"/>
                </a:solidFill>
                <a:hlinkClick r:id="rId3"/>
              </a:rPr>
              <a:t>https://campus.recit.qc.ca/math%c3%a9matique-science-et-technologie/jeux-%c3%a9vasion</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Autoformation du Campus RÉCIT MST à distance, application Jeux d’évasion : </a:t>
            </a:r>
            <a:r>
              <a:rPr lang="en" u="sng">
                <a:solidFill>
                  <a:schemeClr val="hlink"/>
                </a:solidFill>
                <a:hlinkClick r:id="rId4"/>
              </a:rPr>
              <a:t>https://campus.recit.qc.ca/math%c3%a9matique-science-et-technologie/mstdistance101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56b25fe7d_0_10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656b25fe7d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ea075e0c4_0_5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bea075e0c4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ab57a2888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ab57a28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56b25fe7d_0_86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56b25fe7d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56b25fe7d_0_88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56b25fe7d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2" name="Google Shape;24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3" name="Google Shape;24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6" name="Google Shape;24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7"/>
        <p:cNvGrpSpPr/>
        <p:nvPr/>
      </p:nvGrpSpPr>
      <p:grpSpPr>
        <a:xfrm>
          <a:off x="0" y="0"/>
          <a:ext cx="0" cy="0"/>
          <a:chOff x="0" y="0"/>
          <a:chExt cx="0" cy="0"/>
        </a:xfrm>
      </p:grpSpPr>
      <p:sp>
        <p:nvSpPr>
          <p:cNvPr id="248" name="Google Shape;24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0" name="Google Shape;25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 name="Google Shape;253;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4" name="Google Shape;254;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5" name="Google Shape;25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8" name="Google Shape;25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1" name="Google Shape;261;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2" name="Google Shape;26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3"/>
        <p:cNvGrpSpPr/>
        <p:nvPr/>
      </p:nvGrpSpPr>
      <p:grpSpPr>
        <a:xfrm>
          <a:off x="0" y="0"/>
          <a:ext cx="0" cy="0"/>
          <a:chOff x="0" y="0"/>
          <a:chExt cx="0" cy="0"/>
        </a:xfrm>
      </p:grpSpPr>
      <p:sp>
        <p:nvSpPr>
          <p:cNvPr id="264" name="Google Shape;264;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5" name="Google Shape;26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6"/>
        <p:cNvGrpSpPr/>
        <p:nvPr/>
      </p:nvGrpSpPr>
      <p:grpSpPr>
        <a:xfrm>
          <a:off x="0" y="0"/>
          <a:ext cx="0" cy="0"/>
          <a:chOff x="0" y="0"/>
          <a:chExt cx="0" cy="0"/>
        </a:xfrm>
      </p:grpSpPr>
      <p:sp>
        <p:nvSpPr>
          <p:cNvPr id="267" name="Google Shape;267;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9" name="Google Shape;269;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0" name="Google Shape;270;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1" name="Google Shape;27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2"/>
        <p:cNvGrpSpPr/>
        <p:nvPr/>
      </p:nvGrpSpPr>
      <p:grpSpPr>
        <a:xfrm>
          <a:off x="0" y="0"/>
          <a:ext cx="0" cy="0"/>
          <a:chOff x="0" y="0"/>
          <a:chExt cx="0" cy="0"/>
        </a:xfrm>
      </p:grpSpPr>
      <p:sp>
        <p:nvSpPr>
          <p:cNvPr id="273" name="Google Shape;273;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74" name="Google Shape;27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5"/>
        <p:cNvGrpSpPr/>
        <p:nvPr/>
      </p:nvGrpSpPr>
      <p:grpSpPr>
        <a:xfrm>
          <a:off x="0" y="0"/>
          <a:ext cx="0" cy="0"/>
          <a:chOff x="0" y="0"/>
          <a:chExt cx="0" cy="0"/>
        </a:xfrm>
      </p:grpSpPr>
      <p:sp>
        <p:nvSpPr>
          <p:cNvPr id="276" name="Google Shape;276;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7" name="Google Shape;277;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78" name="Google Shape;27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8" name="Google Shape;238;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239" name="Google Shape;23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recitmst.qc.ca/" TargetMode="External"/><Relationship Id="rId5" Type="http://schemas.openxmlformats.org/officeDocument/2006/relationships/hyperlink" Target="http://bit.ly/mst21fev21"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2ZFN3TCkHM" TargetMode="External"/><Relationship Id="rId7" Type="http://schemas.openxmlformats.org/officeDocument/2006/relationships/hyperlink" Target="https://www.youtube.com/watch?v=_IguXWr7vU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docs.google.com/forms/d/e/1FAIpQLSfh9_AnbFnwBUIpk6vmrRO1TbjkLRjsU84KUxHM5_v8-1V9Og/viewform" TargetMode="External"/><Relationship Id="rId5" Type="http://schemas.openxmlformats.org/officeDocument/2006/relationships/hyperlink" Target="https://docs.google.com/forms/d/e/1FAIpQLScLd8b5jHyz-cY3kNEWeFQQXZl2KxRmofzAib7yxan_kyvBsA/viewform" TargetMode="External"/><Relationship Id="rId4" Type="http://schemas.openxmlformats.org/officeDocument/2006/relationships/hyperlink" Target="https://docs.google.com/presentation/d/1ke4otLtbw-8uHSQpmMfL_x2LIJY1v9fo6wPUx2w5Opo/edit?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cape.enepe.fr/EG-infotableau.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s://www.slj.com/?detailStory=breakout-edu-brings-escape-room-strategy-to-the-classroom-slj-revie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it.ly/mstbreakout"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presentation/d/1x4uHYGrLq1N3VKskNzMF-aSVpI29Tc6GP5DhjBfdH6w/edit?usp=shar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sonya.fiset@recitmst.qc.ca" TargetMode="External"/><Relationship Id="rId7" Type="http://schemas.openxmlformats.org/officeDocument/2006/relationships/hyperlink" Target="https://creativecommons.org/licenses/by-nc-sa/4.0/)" TargetMode="External"/><Relationship Id="rId12"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docs.google.com/presentation/d/1XAyA5Z2rUIxB3t5FuV6JOjoaHm_qLWf8M67-efeC2FI/edit?usp=sharing" TargetMode="External"/><Relationship Id="rId11" Type="http://schemas.openxmlformats.org/officeDocument/2006/relationships/image" Target="../media/image20.png"/><Relationship Id="rId5" Type="http://schemas.openxmlformats.org/officeDocument/2006/relationships/hyperlink" Target="https://campus.recit.qc.ca/math%c3%a9matique-science-et-technologie/jeux-%c3%a9vasion" TargetMode="External"/><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7" name="Google Shape;287;p25"/>
          <p:cNvPicPr preferRelativeResize="0"/>
          <p:nvPr/>
        </p:nvPicPr>
        <p:blipFill>
          <a:blip r:embed="rId3">
            <a:alphaModFix/>
          </a:blip>
          <a:stretch>
            <a:fillRect/>
          </a:stretch>
        </p:blipFill>
        <p:spPr>
          <a:xfrm>
            <a:off x="0" y="0"/>
            <a:ext cx="9144000" cy="5143501"/>
          </a:xfrm>
          <a:prstGeom prst="rect">
            <a:avLst/>
          </a:prstGeom>
          <a:noFill/>
          <a:ln>
            <a:noFill/>
          </a:ln>
        </p:spPr>
      </p:pic>
      <p:pic>
        <p:nvPicPr>
          <p:cNvPr id="288" name="Google Shape;288;p25"/>
          <p:cNvPicPr preferRelativeResize="0"/>
          <p:nvPr/>
        </p:nvPicPr>
        <p:blipFill>
          <a:blip r:embed="rId4">
            <a:alphaModFix/>
          </a:blip>
          <a:stretch>
            <a:fillRect/>
          </a:stretch>
        </p:blipFill>
        <p:spPr>
          <a:xfrm>
            <a:off x="1245288" y="-3812"/>
            <a:ext cx="721519" cy="1164431"/>
          </a:xfrm>
          <a:prstGeom prst="rect">
            <a:avLst/>
          </a:prstGeom>
          <a:noFill/>
          <a:ln>
            <a:noFill/>
          </a:ln>
        </p:spPr>
      </p:pic>
      <p:sp>
        <p:nvSpPr>
          <p:cNvPr id="289" name="Google Shape;289;p25"/>
          <p:cNvSpPr txBox="1"/>
          <p:nvPr/>
        </p:nvSpPr>
        <p:spPr>
          <a:xfrm>
            <a:off x="3381225" y="0"/>
            <a:ext cx="5048400" cy="1156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4000" b="1">
                <a:solidFill>
                  <a:schemeClr val="dk1"/>
                </a:solidFill>
                <a:latin typeface="Ubuntu"/>
                <a:ea typeface="Ubuntu"/>
                <a:cs typeface="Ubuntu"/>
                <a:sym typeface="Ubuntu"/>
              </a:rPr>
              <a:t>EN’iGmatik</a:t>
            </a:r>
            <a:endParaRPr sz="4000" b="1">
              <a:solidFill>
                <a:schemeClr val="dk1"/>
              </a:solidFill>
              <a:latin typeface="Ubuntu"/>
              <a:ea typeface="Ubuntu"/>
              <a:cs typeface="Ubuntu"/>
              <a:sym typeface="Ubuntu"/>
            </a:endParaRPr>
          </a:p>
          <a:p>
            <a:pPr marL="0" lvl="0" indent="0" algn="r" rtl="0">
              <a:spcBef>
                <a:spcPts val="0"/>
              </a:spcBef>
              <a:spcAft>
                <a:spcPts val="0"/>
              </a:spcAft>
              <a:buNone/>
            </a:pPr>
            <a:r>
              <a:rPr lang="en" sz="2400" b="1">
                <a:solidFill>
                  <a:schemeClr val="dk1"/>
                </a:solidFill>
                <a:latin typeface="Ubuntu"/>
                <a:ea typeface="Ubuntu"/>
                <a:cs typeface="Ubuntu"/>
                <a:sym typeface="Ubuntu"/>
              </a:rPr>
              <a:t>21 février 2021</a:t>
            </a:r>
            <a:endParaRPr/>
          </a:p>
        </p:txBody>
      </p:sp>
      <p:sp>
        <p:nvSpPr>
          <p:cNvPr id="290" name="Google Shape;290;p25"/>
          <p:cNvSpPr/>
          <p:nvPr/>
        </p:nvSpPr>
        <p:spPr>
          <a:xfrm>
            <a:off x="714375" y="1574588"/>
            <a:ext cx="6513900" cy="2532300"/>
          </a:xfrm>
          <a:prstGeom prst="rect">
            <a:avLst/>
          </a:prstGeom>
          <a:solidFill>
            <a:srgbClr val="FFFFFF">
              <a:alpha val="670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Ubuntu"/>
                <a:ea typeface="Ubuntu"/>
                <a:cs typeface="Ubuntu"/>
                <a:sym typeface="Ubuntu"/>
              </a:rPr>
              <a:t>Les jeux d’évasion, apprendre par le jeu collectif</a:t>
            </a:r>
            <a:endParaRPr sz="3600" b="1">
              <a:latin typeface="Ubuntu"/>
              <a:ea typeface="Ubuntu"/>
              <a:cs typeface="Ubuntu"/>
              <a:sym typeface="Ubuntu"/>
            </a:endParaRPr>
          </a:p>
          <a:p>
            <a:pPr marL="0" lvl="0" indent="0" algn="ctr" rtl="0">
              <a:spcBef>
                <a:spcPts val="0"/>
              </a:spcBef>
              <a:spcAft>
                <a:spcPts val="0"/>
              </a:spcAft>
              <a:buNone/>
            </a:pPr>
            <a:endParaRPr b="1">
              <a:latin typeface="Ubuntu"/>
              <a:ea typeface="Ubuntu"/>
              <a:cs typeface="Ubuntu"/>
              <a:sym typeface="Ubuntu"/>
            </a:endParaRPr>
          </a:p>
          <a:p>
            <a:pPr marL="0" lvl="0" indent="0" algn="ctr" rtl="0">
              <a:spcBef>
                <a:spcPts val="0"/>
              </a:spcBef>
              <a:spcAft>
                <a:spcPts val="0"/>
              </a:spcAft>
              <a:buNone/>
            </a:pPr>
            <a:endParaRPr b="1">
              <a:latin typeface="Ubuntu"/>
              <a:ea typeface="Ubuntu"/>
              <a:cs typeface="Ubuntu"/>
              <a:sym typeface="Ubuntu"/>
            </a:endParaRPr>
          </a:p>
          <a:p>
            <a:pPr marL="0" lvl="0" indent="0" algn="ctr" rtl="0">
              <a:spcBef>
                <a:spcPts val="0"/>
              </a:spcBef>
              <a:spcAft>
                <a:spcPts val="0"/>
              </a:spcAft>
              <a:buNone/>
            </a:pPr>
            <a:r>
              <a:rPr lang="en" sz="2000" b="1">
                <a:latin typeface="Ubuntu"/>
                <a:ea typeface="Ubuntu"/>
                <a:cs typeface="Ubuntu"/>
                <a:sym typeface="Ubuntu"/>
              </a:rPr>
              <a:t>Sonya Fiset, RÉCIT MST </a:t>
            </a:r>
            <a:endParaRPr sz="2000" b="1">
              <a:latin typeface="Ubuntu"/>
              <a:ea typeface="Ubuntu"/>
              <a:cs typeface="Ubuntu"/>
              <a:sym typeface="Ubuntu"/>
            </a:endParaRPr>
          </a:p>
          <a:p>
            <a:pPr marL="0" lvl="0" indent="0" algn="ctr" rtl="0">
              <a:spcBef>
                <a:spcPts val="0"/>
              </a:spcBef>
              <a:spcAft>
                <a:spcPts val="0"/>
              </a:spcAft>
              <a:buNone/>
            </a:pPr>
            <a:r>
              <a:rPr lang="en" sz="2000" b="1">
                <a:latin typeface="Ubuntu"/>
                <a:ea typeface="Ubuntu"/>
                <a:cs typeface="Ubuntu"/>
                <a:sym typeface="Ubuntu"/>
              </a:rPr>
              <a:t>(Mathématique, Science et Technologie)</a:t>
            </a:r>
            <a:endParaRPr sz="2000" b="1">
              <a:latin typeface="Ubuntu"/>
              <a:ea typeface="Ubuntu"/>
              <a:cs typeface="Ubuntu"/>
              <a:sym typeface="Ubuntu"/>
            </a:endParaRPr>
          </a:p>
          <a:p>
            <a:pPr marL="0" lvl="0" indent="0" algn="ctr" rtl="0">
              <a:spcBef>
                <a:spcPts val="0"/>
              </a:spcBef>
              <a:spcAft>
                <a:spcPts val="0"/>
              </a:spcAft>
              <a:buNone/>
            </a:pPr>
            <a:r>
              <a:rPr lang="en" sz="3600" b="1" u="sng">
                <a:solidFill>
                  <a:schemeClr val="hlink"/>
                </a:solidFill>
                <a:latin typeface="Ubuntu"/>
                <a:ea typeface="Ubuntu"/>
                <a:cs typeface="Ubuntu"/>
                <a:sym typeface="Ubuntu"/>
                <a:hlinkClick r:id="rId5"/>
              </a:rPr>
              <a:t>http://bit.ly/mst21fev21</a:t>
            </a:r>
            <a:endParaRPr sz="3900" b="1">
              <a:latin typeface="Ubuntu"/>
              <a:ea typeface="Ubuntu"/>
              <a:cs typeface="Ubuntu"/>
              <a:sym typeface="Ubuntu"/>
            </a:endParaRPr>
          </a:p>
        </p:txBody>
      </p:sp>
      <p:sp>
        <p:nvSpPr>
          <p:cNvPr id="291" name="Google Shape;291;p25"/>
          <p:cNvSpPr txBox="1"/>
          <p:nvPr/>
        </p:nvSpPr>
        <p:spPr>
          <a:xfrm>
            <a:off x="68450" y="4703625"/>
            <a:ext cx="6513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Ubuntu"/>
                <a:ea typeface="Ubuntu"/>
                <a:cs typeface="Ubuntu"/>
                <a:sym typeface="Ubuntu"/>
              </a:rPr>
              <a:t>Créé par Sonya Fiset, Service national du </a:t>
            </a:r>
            <a:r>
              <a:rPr lang="en" sz="1200" u="sng">
                <a:solidFill>
                  <a:srgbClr val="1155CC"/>
                </a:solidFill>
                <a:latin typeface="Ubuntu"/>
                <a:ea typeface="Ubuntu"/>
                <a:cs typeface="Ubuntu"/>
                <a:sym typeface="Ubuntu"/>
                <a:hlinkClick r:id="rId6">
                  <a:extLst>
                    <a:ext uri="{A12FA001-AC4F-418D-AE19-62706E023703}">
                      <ahyp:hlinkClr xmlns:ahyp="http://schemas.microsoft.com/office/drawing/2018/hyperlinkcolor" val="tx"/>
                    </a:ext>
                  </a:extLst>
                </a:hlinkClick>
              </a:rPr>
              <a:t>RÉCIT MST</a:t>
            </a:r>
            <a:r>
              <a:rPr lang="en" sz="1200">
                <a:solidFill>
                  <a:schemeClr val="dk1"/>
                </a:solidFill>
                <a:latin typeface="Ubuntu"/>
                <a:ea typeface="Ubuntu"/>
                <a:cs typeface="Ubuntu"/>
                <a:sym typeface="Ubuntu"/>
              </a:rPr>
              <a:t> 2021 </a:t>
            </a:r>
            <a:r>
              <a:rPr lang="en" sz="1200" u="sng">
                <a:solidFill>
                  <a:srgbClr val="1155CC"/>
                </a:solidFill>
                <a:latin typeface="Ubuntu"/>
                <a:ea typeface="Ubuntu"/>
                <a:cs typeface="Ubuntu"/>
                <a:sym typeface="Ubuntu"/>
                <a:hlinkClick r:id="rId7">
                  <a:extLst>
                    <a:ext uri="{A12FA001-AC4F-418D-AE19-62706E023703}">
                      <ahyp:hlinkClr xmlns:ahyp="http://schemas.microsoft.com/office/drawing/2018/hyperlinkcolor" val="tx"/>
                    </a:ext>
                  </a:extLst>
                </a:hlinkClick>
              </a:rPr>
              <a:t>CC BY-NC-SA</a:t>
            </a:r>
            <a:endParaRPr/>
          </a:p>
        </p:txBody>
      </p:sp>
      <p:pic>
        <p:nvPicPr>
          <p:cNvPr id="292" name="Google Shape;292;p25">
            <a:hlinkClick r:id="rId7"/>
          </p:cNvPr>
          <p:cNvPicPr preferRelativeResize="0"/>
          <p:nvPr/>
        </p:nvPicPr>
        <p:blipFill>
          <a:blip r:embed="rId8">
            <a:alphaModFix/>
          </a:blip>
          <a:stretch>
            <a:fillRect/>
          </a:stretch>
        </p:blipFill>
        <p:spPr>
          <a:xfrm>
            <a:off x="7635350" y="4661957"/>
            <a:ext cx="1228350" cy="3401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98" name="Google Shape;398;p34"/>
          <p:cNvSpPr txBox="1"/>
          <p:nvPr/>
        </p:nvSpPr>
        <p:spPr>
          <a:xfrm>
            <a:off x="1675175" y="416825"/>
            <a:ext cx="5870100" cy="124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Posture de l’enseignant :</a:t>
            </a:r>
            <a:endParaRPr sz="36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Construire, mettre en place et prévoir le matériel dont le numérique</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Observer les élèves</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Guider des élèves en retrait</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Réfléchir sur les indices à fournir</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Récupérer le matériel</a:t>
            </a:r>
            <a:endParaRPr sz="2400">
              <a:solidFill>
                <a:srgbClr val="FFFFFF"/>
              </a:solidFill>
              <a:latin typeface="Ubuntu"/>
              <a:ea typeface="Ubuntu"/>
              <a:cs typeface="Ubuntu"/>
              <a:sym typeface="Ubuntu"/>
            </a:endParaRPr>
          </a:p>
          <a:p>
            <a:pPr marL="457200" lvl="0" indent="-381000" algn="l" rtl="0">
              <a:spcBef>
                <a:spcPts val="0"/>
              </a:spcBef>
              <a:spcAft>
                <a:spcPts val="0"/>
              </a:spcAft>
              <a:buClr>
                <a:srgbClr val="FFFFFF"/>
              </a:buClr>
              <a:buSzPts val="2400"/>
              <a:buFont typeface="Ubuntu"/>
              <a:buChar char="●"/>
            </a:pPr>
            <a:r>
              <a:rPr lang="en" sz="2400">
                <a:solidFill>
                  <a:srgbClr val="FFFFFF"/>
                </a:solidFill>
                <a:latin typeface="Ubuntu"/>
                <a:ea typeface="Ubuntu"/>
                <a:cs typeface="Ubuntu"/>
                <a:sym typeface="Ubuntu"/>
              </a:rPr>
              <a:t>Animer le retour collectif</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04" name="Google Shape;404;p35"/>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Questions?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6"/>
          <p:cNvSpPr txBox="1">
            <a:spLocks noGrp="1"/>
          </p:cNvSpPr>
          <p:nvPr>
            <p:ph type="title"/>
          </p:nvPr>
        </p:nvSpPr>
        <p:spPr>
          <a:xfrm>
            <a:off x="457200" y="586975"/>
            <a:ext cx="5138700" cy="41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A4C2F4"/>
                </a:solidFill>
                <a:latin typeface="Ubuntu"/>
                <a:ea typeface="Ubuntu"/>
                <a:cs typeface="Ubuntu"/>
                <a:sym typeface="Ubuntu"/>
              </a:rPr>
              <a:t>2 indices :</a:t>
            </a:r>
            <a:endParaRPr b="1">
              <a:solidFill>
                <a:srgbClr val="A4C2F4"/>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sz="2400">
                <a:solidFill>
                  <a:srgbClr val="617A86"/>
                </a:solidFill>
                <a:latin typeface="Ubuntu"/>
                <a:ea typeface="Ubuntu"/>
                <a:cs typeface="Ubuntu"/>
                <a:sym typeface="Ubuntu"/>
              </a:rPr>
              <a:t>Décision collective</a:t>
            </a:r>
            <a:endParaRPr b="1">
              <a:solidFill>
                <a:srgbClr val="A4C2F4"/>
              </a:solidFill>
              <a:latin typeface="Ubuntu"/>
              <a:ea typeface="Ubuntu"/>
              <a:cs typeface="Ubuntu"/>
              <a:sym typeface="Ubuntu"/>
            </a:endParaRPr>
          </a:p>
          <a:p>
            <a:pPr marL="0" lvl="0" indent="0" algn="ctr" rtl="0">
              <a:spcBef>
                <a:spcPts val="0"/>
              </a:spcBef>
              <a:spcAft>
                <a:spcPts val="0"/>
              </a:spcAft>
              <a:buNone/>
            </a:pPr>
            <a:endParaRPr b="1">
              <a:solidFill>
                <a:srgbClr val="A4C2F4"/>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endParaRPr sz="2400" b="1">
              <a:solidFill>
                <a:srgbClr val="A4C2F4"/>
              </a:solidFill>
              <a:latin typeface="Ubuntu"/>
              <a:ea typeface="Ubuntu"/>
              <a:cs typeface="Ubuntu"/>
              <a:sym typeface="Ubuntu"/>
            </a:endParaRPr>
          </a:p>
        </p:txBody>
      </p:sp>
      <p:sp>
        <p:nvSpPr>
          <p:cNvPr id="410" name="Google Shape;410;p3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pic>
        <p:nvPicPr>
          <p:cNvPr id="411" name="Google Shape;411;p36"/>
          <p:cNvPicPr preferRelativeResize="0"/>
          <p:nvPr/>
        </p:nvPicPr>
        <p:blipFill>
          <a:blip r:embed="rId3">
            <a:alphaModFix/>
          </a:blip>
          <a:stretch>
            <a:fillRect/>
          </a:stretch>
        </p:blipFill>
        <p:spPr>
          <a:xfrm>
            <a:off x="417875" y="2309550"/>
            <a:ext cx="2382158" cy="2368700"/>
          </a:xfrm>
          <a:prstGeom prst="rect">
            <a:avLst/>
          </a:prstGeom>
          <a:noFill/>
          <a:ln>
            <a:noFill/>
          </a:ln>
        </p:spPr>
      </p:pic>
      <p:pic>
        <p:nvPicPr>
          <p:cNvPr id="412" name="Google Shape;412;p36"/>
          <p:cNvPicPr preferRelativeResize="0"/>
          <p:nvPr/>
        </p:nvPicPr>
        <p:blipFill>
          <a:blip r:embed="rId3">
            <a:alphaModFix/>
          </a:blip>
          <a:stretch>
            <a:fillRect/>
          </a:stretch>
        </p:blipFill>
        <p:spPr>
          <a:xfrm>
            <a:off x="3291450" y="2309550"/>
            <a:ext cx="2382158" cy="236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7"/>
          <p:cNvSpPr txBox="1">
            <a:spLocks noGrp="1"/>
          </p:cNvSpPr>
          <p:nvPr>
            <p:ph type="title"/>
          </p:nvPr>
        </p:nvSpPr>
        <p:spPr>
          <a:xfrm>
            <a:off x="457200" y="586975"/>
            <a:ext cx="5138700" cy="41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A4C2F4"/>
                </a:solidFill>
                <a:latin typeface="Ubuntu"/>
                <a:ea typeface="Ubuntu"/>
                <a:cs typeface="Ubuntu"/>
                <a:sym typeface="Ubuntu"/>
              </a:rPr>
              <a:t>Place au jeu !</a:t>
            </a:r>
            <a:endParaRPr b="1">
              <a:solidFill>
                <a:srgbClr val="A4C2F4"/>
              </a:solidFill>
              <a:latin typeface="Ubuntu"/>
              <a:ea typeface="Ubuntu"/>
              <a:cs typeface="Ubuntu"/>
              <a:sym typeface="Ubuntu"/>
            </a:endParaRPr>
          </a:p>
          <a:p>
            <a:pPr marL="0" lvl="0" indent="0" algn="ctr" rtl="0">
              <a:spcBef>
                <a:spcPts val="0"/>
              </a:spcBef>
              <a:spcAft>
                <a:spcPts val="0"/>
              </a:spcAft>
              <a:buNone/>
            </a:pPr>
            <a:endParaRPr b="1">
              <a:solidFill>
                <a:srgbClr val="A4C2F4"/>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u="sng">
                <a:solidFill>
                  <a:schemeClr val="hlink"/>
                </a:solidFill>
                <a:latin typeface="Ubuntu"/>
                <a:ea typeface="Ubuntu"/>
                <a:cs typeface="Ubuntu"/>
                <a:sym typeface="Ubuntu"/>
                <a:hlinkClick r:id="rId3"/>
              </a:rPr>
              <a:t>Vidéo</a:t>
            </a:r>
            <a:r>
              <a:rPr lang="en" sz="2400">
                <a:solidFill>
                  <a:srgbClr val="617A86"/>
                </a:solidFill>
                <a:latin typeface="Ubuntu"/>
                <a:ea typeface="Ubuntu"/>
                <a:cs typeface="Ubuntu"/>
                <a:sym typeface="Ubuntu"/>
              </a:rPr>
              <a:t> du jeu L’antidote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Lien du jeu numérique : </a:t>
            </a:r>
            <a:r>
              <a:rPr lang="en" sz="2400" u="sng">
                <a:solidFill>
                  <a:schemeClr val="hlink"/>
                </a:solidFill>
                <a:latin typeface="Ubuntu"/>
                <a:ea typeface="Ubuntu"/>
                <a:cs typeface="Ubuntu"/>
                <a:sym typeface="Ubuntu"/>
                <a:hlinkClick r:id="rId4"/>
              </a:rPr>
              <a:t>L’antidote</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Écrire dans le chat, les énigmes que vous avez trouvées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Formulaires : </a:t>
            </a:r>
            <a:r>
              <a:rPr lang="en" sz="2400" u="sng">
                <a:solidFill>
                  <a:schemeClr val="hlink"/>
                </a:solidFill>
                <a:latin typeface="Ubuntu"/>
                <a:ea typeface="Ubuntu"/>
                <a:cs typeface="Ubuntu"/>
                <a:sym typeface="Ubuntu"/>
                <a:hlinkClick r:id="rId5"/>
              </a:rPr>
              <a:t>indice</a:t>
            </a:r>
            <a:r>
              <a:rPr lang="en" sz="2400">
                <a:solidFill>
                  <a:srgbClr val="617A86"/>
                </a:solidFill>
                <a:latin typeface="Ubuntu"/>
                <a:ea typeface="Ubuntu"/>
                <a:cs typeface="Ubuntu"/>
                <a:sym typeface="Ubuntu"/>
              </a:rPr>
              <a:t> et </a:t>
            </a:r>
            <a:r>
              <a:rPr lang="en" sz="2400" u="sng">
                <a:solidFill>
                  <a:schemeClr val="hlink"/>
                </a:solidFill>
                <a:latin typeface="Ubuntu"/>
                <a:ea typeface="Ubuntu"/>
                <a:cs typeface="Ubuntu"/>
                <a:sym typeface="Ubuntu"/>
                <a:hlinkClick r:id="rId6"/>
              </a:rPr>
              <a:t>complet</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u="sng">
                <a:solidFill>
                  <a:schemeClr val="hlink"/>
                </a:solidFill>
                <a:latin typeface="Ubuntu"/>
                <a:ea typeface="Ubuntu"/>
                <a:cs typeface="Ubuntu"/>
                <a:sym typeface="Ubuntu"/>
                <a:hlinkClick r:id="rId7"/>
              </a:rPr>
              <a:t>Chronomètre</a:t>
            </a:r>
            <a:r>
              <a:rPr lang="en" sz="2400">
                <a:solidFill>
                  <a:srgbClr val="617A86"/>
                </a:solidFill>
                <a:latin typeface="Ubuntu"/>
                <a:ea typeface="Ubuntu"/>
                <a:cs typeface="Ubuntu"/>
                <a:sym typeface="Ubuntu"/>
              </a:rPr>
              <a:t> : 45 minutes</a:t>
            </a:r>
            <a:endParaRPr sz="2400" b="1">
              <a:solidFill>
                <a:srgbClr val="A4C2F4"/>
              </a:solidFill>
              <a:latin typeface="Ubuntu"/>
              <a:ea typeface="Ubuntu"/>
              <a:cs typeface="Ubuntu"/>
              <a:sym typeface="Ubuntu"/>
            </a:endParaRPr>
          </a:p>
        </p:txBody>
      </p:sp>
      <p:sp>
        <p:nvSpPr>
          <p:cNvPr id="418" name="Google Shape;418;p3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419" name="Google Shape;419;p37"/>
          <p:cNvSpPr txBox="1"/>
          <p:nvPr/>
        </p:nvSpPr>
        <p:spPr>
          <a:xfrm>
            <a:off x="5557950" y="3251875"/>
            <a:ext cx="6121200" cy="71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425" name="Google Shape;425;p38"/>
          <p:cNvSpPr txBox="1">
            <a:spLocks noGrp="1"/>
          </p:cNvSpPr>
          <p:nvPr>
            <p:ph type="title"/>
          </p:nvPr>
        </p:nvSpPr>
        <p:spPr>
          <a:xfrm>
            <a:off x="457200" y="307650"/>
            <a:ext cx="5138700" cy="61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A4C2F4"/>
                </a:solidFill>
                <a:latin typeface="Ubuntu"/>
                <a:ea typeface="Ubuntu"/>
                <a:cs typeface="Ubuntu"/>
                <a:sym typeface="Ubuntu"/>
              </a:rPr>
              <a:t>Adaptations possibles :</a:t>
            </a:r>
            <a:endParaRPr b="1">
              <a:solidFill>
                <a:srgbClr val="A4C2F4"/>
              </a:solidFill>
              <a:latin typeface="Ubuntu"/>
              <a:ea typeface="Ubuntu"/>
              <a:cs typeface="Ubuntu"/>
              <a:sym typeface="Ubuntu"/>
            </a:endParaRPr>
          </a:p>
        </p:txBody>
      </p:sp>
      <p:sp>
        <p:nvSpPr>
          <p:cNvPr id="426" name="Google Shape;426;p38"/>
          <p:cNvSpPr txBox="1">
            <a:spLocks noGrp="1"/>
          </p:cNvSpPr>
          <p:nvPr>
            <p:ph type="body" idx="1"/>
          </p:nvPr>
        </p:nvSpPr>
        <p:spPr>
          <a:xfrm>
            <a:off x="299100" y="1004675"/>
            <a:ext cx="5597400" cy="3833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Séparer la minuterie en séquences : </a:t>
            </a:r>
            <a:endParaRPr>
              <a:solidFill>
                <a:srgbClr val="A4C2F4"/>
              </a:solidFill>
              <a:latin typeface="Ubuntu"/>
              <a:ea typeface="Ubuntu"/>
              <a:cs typeface="Ubuntu"/>
              <a:sym typeface="Ubuntu"/>
            </a:endParaRPr>
          </a:p>
          <a:p>
            <a:pPr marL="457200" lvl="0" indent="0" algn="l" rtl="0">
              <a:spcBef>
                <a:spcPts val="0"/>
              </a:spcBef>
              <a:spcAft>
                <a:spcPts val="0"/>
              </a:spcAft>
              <a:buClr>
                <a:schemeClr val="dk1"/>
              </a:buClr>
              <a:buSzPts val="1100"/>
              <a:buFont typeface="Arial"/>
              <a:buNone/>
            </a:pPr>
            <a:r>
              <a:rPr lang="en">
                <a:solidFill>
                  <a:srgbClr val="A4C2F4"/>
                </a:solidFill>
                <a:latin typeface="Ubuntu"/>
                <a:ea typeface="Ubuntu"/>
                <a:cs typeface="Ubuntu"/>
                <a:sym typeface="Ubuntu"/>
              </a:rPr>
              <a:t>6 stations de 5 minutes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Noter les combinaisons sur une feuille ou au tableau</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Faire un consensus lors d’une mise en commun</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Prioriser l’ordre des essais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Organiser qui ouvre les cadenas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Donner 5 minutes pour ouvrir les cadenas</a:t>
            </a:r>
            <a:endParaRPr>
              <a:solidFill>
                <a:srgbClr val="A4C2F4"/>
              </a:solidFill>
              <a:latin typeface="Ubuntu"/>
              <a:ea typeface="Ubuntu"/>
              <a:cs typeface="Ubuntu"/>
              <a:sym typeface="Ubuntu"/>
            </a:endParaRPr>
          </a:p>
        </p:txBody>
      </p:sp>
      <p:pic>
        <p:nvPicPr>
          <p:cNvPr id="427" name="Google Shape;427;p38"/>
          <p:cNvPicPr preferRelativeResize="0"/>
          <p:nvPr/>
        </p:nvPicPr>
        <p:blipFill>
          <a:blip r:embed="rId3">
            <a:alphaModFix/>
          </a:blip>
          <a:stretch>
            <a:fillRect/>
          </a:stretch>
        </p:blipFill>
        <p:spPr>
          <a:xfrm>
            <a:off x="299100" y="1075350"/>
            <a:ext cx="452025" cy="434967"/>
          </a:xfrm>
          <a:prstGeom prst="rect">
            <a:avLst/>
          </a:prstGeom>
          <a:noFill/>
          <a:ln>
            <a:noFill/>
          </a:ln>
        </p:spPr>
      </p:pic>
      <p:pic>
        <p:nvPicPr>
          <p:cNvPr id="428" name="Google Shape;428;p38"/>
          <p:cNvPicPr preferRelativeResize="0"/>
          <p:nvPr/>
        </p:nvPicPr>
        <p:blipFill>
          <a:blip r:embed="rId3">
            <a:alphaModFix/>
          </a:blip>
          <a:stretch>
            <a:fillRect/>
          </a:stretch>
        </p:blipFill>
        <p:spPr>
          <a:xfrm>
            <a:off x="299100" y="1913550"/>
            <a:ext cx="452025" cy="434967"/>
          </a:xfrm>
          <a:prstGeom prst="rect">
            <a:avLst/>
          </a:prstGeom>
          <a:noFill/>
          <a:ln>
            <a:noFill/>
          </a:ln>
        </p:spPr>
      </p:pic>
      <p:pic>
        <p:nvPicPr>
          <p:cNvPr id="429" name="Google Shape;429;p38"/>
          <p:cNvPicPr preferRelativeResize="0"/>
          <p:nvPr/>
        </p:nvPicPr>
        <p:blipFill>
          <a:blip r:embed="rId3">
            <a:alphaModFix/>
          </a:blip>
          <a:stretch>
            <a:fillRect/>
          </a:stretch>
        </p:blipFill>
        <p:spPr>
          <a:xfrm>
            <a:off x="299100" y="2599350"/>
            <a:ext cx="452025" cy="434967"/>
          </a:xfrm>
          <a:prstGeom prst="rect">
            <a:avLst/>
          </a:prstGeom>
          <a:noFill/>
          <a:ln>
            <a:noFill/>
          </a:ln>
        </p:spPr>
      </p:pic>
      <p:pic>
        <p:nvPicPr>
          <p:cNvPr id="430" name="Google Shape;430;p38"/>
          <p:cNvPicPr preferRelativeResize="0"/>
          <p:nvPr/>
        </p:nvPicPr>
        <p:blipFill>
          <a:blip r:embed="rId3">
            <a:alphaModFix/>
          </a:blip>
          <a:stretch>
            <a:fillRect/>
          </a:stretch>
        </p:blipFill>
        <p:spPr>
          <a:xfrm>
            <a:off x="299100" y="3208950"/>
            <a:ext cx="452025" cy="434967"/>
          </a:xfrm>
          <a:prstGeom prst="rect">
            <a:avLst/>
          </a:prstGeom>
          <a:noFill/>
          <a:ln>
            <a:noFill/>
          </a:ln>
        </p:spPr>
      </p:pic>
      <p:pic>
        <p:nvPicPr>
          <p:cNvPr id="431" name="Google Shape;431;p38"/>
          <p:cNvPicPr preferRelativeResize="0"/>
          <p:nvPr/>
        </p:nvPicPr>
        <p:blipFill>
          <a:blip r:embed="rId3">
            <a:alphaModFix/>
          </a:blip>
          <a:stretch>
            <a:fillRect/>
          </a:stretch>
        </p:blipFill>
        <p:spPr>
          <a:xfrm>
            <a:off x="299100" y="3666150"/>
            <a:ext cx="452025" cy="434967"/>
          </a:xfrm>
          <a:prstGeom prst="rect">
            <a:avLst/>
          </a:prstGeom>
          <a:noFill/>
          <a:ln>
            <a:noFill/>
          </a:ln>
        </p:spPr>
      </p:pic>
      <p:pic>
        <p:nvPicPr>
          <p:cNvPr id="432" name="Google Shape;432;p38"/>
          <p:cNvPicPr preferRelativeResize="0"/>
          <p:nvPr/>
        </p:nvPicPr>
        <p:blipFill>
          <a:blip r:embed="rId3">
            <a:alphaModFix/>
          </a:blip>
          <a:stretch>
            <a:fillRect/>
          </a:stretch>
        </p:blipFill>
        <p:spPr>
          <a:xfrm>
            <a:off x="299100" y="4123350"/>
            <a:ext cx="452025" cy="4349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9"/>
          <p:cNvSpPr txBox="1">
            <a:spLocks noGrp="1"/>
          </p:cNvSpPr>
          <p:nvPr>
            <p:ph type="ctrTitle"/>
          </p:nvPr>
        </p:nvSpPr>
        <p:spPr>
          <a:xfrm>
            <a:off x="273475" y="640925"/>
            <a:ext cx="8315100" cy="164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Combinaisons trouvées :</a:t>
            </a:r>
            <a:endParaRPr sz="3000">
              <a:latin typeface="Ubuntu"/>
              <a:ea typeface="Ubuntu"/>
              <a:cs typeface="Ubuntu"/>
              <a:sym typeface="Ubuntu"/>
            </a:endParaRPr>
          </a:p>
          <a:p>
            <a:pPr marL="0" lvl="0" indent="0" algn="ctr" rtl="0">
              <a:spcBef>
                <a:spcPts val="0"/>
              </a:spcBef>
              <a:spcAft>
                <a:spcPts val="0"/>
              </a:spcAft>
              <a:buNone/>
            </a:pPr>
            <a:endParaRPr sz="3000">
              <a:latin typeface="Ubuntu"/>
              <a:ea typeface="Ubuntu"/>
              <a:cs typeface="Ubuntu"/>
              <a:sym typeface="Ubuntu"/>
            </a:endParaRPr>
          </a:p>
          <a:p>
            <a:pPr marL="0" lvl="0" indent="0" algn="ctr" rtl="0">
              <a:spcBef>
                <a:spcPts val="0"/>
              </a:spcBef>
              <a:spcAft>
                <a:spcPts val="0"/>
              </a:spcAft>
              <a:buNone/>
            </a:pPr>
            <a:r>
              <a:rPr lang="en" sz="2400">
                <a:latin typeface="Ubuntu"/>
                <a:ea typeface="Ubuntu"/>
                <a:cs typeface="Ubuntu"/>
                <a:sym typeface="Ubuntu"/>
              </a:rPr>
              <a:t>-station 1 -station 2 -station 3 -station 4 -station 5 -station6 </a:t>
            </a:r>
            <a:endParaRPr sz="2400">
              <a:latin typeface="Ubuntu"/>
              <a:ea typeface="Ubuntu"/>
              <a:cs typeface="Ubuntu"/>
              <a:sym typeface="Ubuntu"/>
            </a:endParaRPr>
          </a:p>
        </p:txBody>
      </p:sp>
      <p:sp>
        <p:nvSpPr>
          <p:cNvPr id="438" name="Google Shape;438;p39"/>
          <p:cNvSpPr txBox="1"/>
          <p:nvPr/>
        </p:nvSpPr>
        <p:spPr>
          <a:xfrm>
            <a:off x="529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DBDBGB</a:t>
            </a:r>
            <a:endParaRPr>
              <a:latin typeface="Barlow Light"/>
              <a:ea typeface="Barlow Light"/>
              <a:cs typeface="Barlow Light"/>
              <a:sym typeface="Barlow Light"/>
            </a:endParaRPr>
          </a:p>
        </p:txBody>
      </p:sp>
      <p:sp>
        <p:nvSpPr>
          <p:cNvPr id="439" name="Google Shape;439;p39"/>
          <p:cNvSpPr txBox="1"/>
          <p:nvPr/>
        </p:nvSpPr>
        <p:spPr>
          <a:xfrm>
            <a:off x="1825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forêt</a:t>
            </a:r>
            <a:endParaRPr>
              <a:latin typeface="Barlow Light"/>
              <a:ea typeface="Barlow Light"/>
              <a:cs typeface="Barlow Light"/>
              <a:sym typeface="Barlow Light"/>
            </a:endParaRPr>
          </a:p>
        </p:txBody>
      </p:sp>
      <p:sp>
        <p:nvSpPr>
          <p:cNvPr id="440" name="Google Shape;440;p39"/>
          <p:cNvSpPr txBox="1"/>
          <p:nvPr/>
        </p:nvSpPr>
        <p:spPr>
          <a:xfrm>
            <a:off x="32730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815</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441" name="Google Shape;441;p39"/>
          <p:cNvSpPr txBox="1"/>
          <p:nvPr/>
        </p:nvSpPr>
        <p:spPr>
          <a:xfrm>
            <a:off x="4720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p:txBody>
      </p:sp>
      <p:sp>
        <p:nvSpPr>
          <p:cNvPr id="442" name="Google Shape;442;p39"/>
          <p:cNvSpPr txBox="1"/>
          <p:nvPr/>
        </p:nvSpPr>
        <p:spPr>
          <a:xfrm>
            <a:off x="6016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1224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1324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2134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p:txBody>
      </p:sp>
      <p:sp>
        <p:nvSpPr>
          <p:cNvPr id="443" name="Google Shape;443;p39"/>
          <p:cNvSpPr txBox="1"/>
          <p:nvPr/>
        </p:nvSpPr>
        <p:spPr>
          <a:xfrm>
            <a:off x="7387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Rouge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Jaune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0"/>
          <p:cNvSpPr txBox="1">
            <a:spLocks noGrp="1"/>
          </p:cNvSpPr>
          <p:nvPr>
            <p:ph type="ctrTitle"/>
          </p:nvPr>
        </p:nvSpPr>
        <p:spPr>
          <a:xfrm>
            <a:off x="273475" y="252625"/>
            <a:ext cx="8315100" cy="458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Questions de rétroaction :</a:t>
            </a: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De quelle façon votre groupe a-t-il bien collaboré?</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pensez-vous que votre groupe aurait pu être plus </a:t>
            </a:r>
            <a:r>
              <a:rPr lang="en" sz="1800">
                <a:solidFill>
                  <a:srgbClr val="FFFFFF"/>
                </a:solidFill>
                <a:latin typeface="Ubuntu"/>
                <a:ea typeface="Ubuntu"/>
                <a:cs typeface="Ubuntu"/>
                <a:sym typeface="Ubuntu"/>
              </a:rPr>
              <a:t>efficace?</a:t>
            </a:r>
            <a:r>
              <a:rPr lang="en" sz="1800">
                <a:solidFill>
                  <a:srgbClr val="595959"/>
                </a:solidFill>
                <a:latin typeface="Ubuntu"/>
                <a:ea typeface="Ubuntu"/>
                <a:cs typeface="Ubuntu"/>
                <a:sym typeface="Ubuntu"/>
              </a:rPr>
              <a:t>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Quelles énigmes avez-vous trouvées les plus difficiles?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utilisé les forces de chaque individu?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déterminé les forces des autres joueurs?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as-tu contribué au succès de ton équipe?</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 ferais-tu différemment la prochaine fois?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As-tu l’impression que tes idées ont été entendues?</a:t>
            </a:r>
            <a:endParaRPr sz="3000">
              <a:latin typeface="Ubuntu"/>
              <a:ea typeface="Ubuntu"/>
              <a:cs typeface="Ubuntu"/>
              <a:sym typeface="Ubuntu"/>
            </a:endParaRPr>
          </a:p>
          <a:p>
            <a:pPr marL="0" lvl="0" indent="0" algn="ctr" rtl="0">
              <a:spcBef>
                <a:spcPts val="1600"/>
              </a:spcBef>
              <a:spcAft>
                <a:spcPts val="0"/>
              </a:spcAft>
              <a:buNone/>
            </a:pP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449" name="Google Shape;449;p40"/>
          <p:cNvPicPr preferRelativeResize="0"/>
          <p:nvPr/>
        </p:nvPicPr>
        <p:blipFill>
          <a:blip r:embed="rId3">
            <a:alphaModFix/>
          </a:blip>
          <a:stretch>
            <a:fillRect/>
          </a:stretch>
        </p:blipFill>
        <p:spPr>
          <a:xfrm>
            <a:off x="3019513" y="4250250"/>
            <a:ext cx="3257380" cy="507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1"/>
          <p:cNvSpPr txBox="1">
            <a:spLocks noGrp="1"/>
          </p:cNvSpPr>
          <p:nvPr>
            <p:ph type="ctrTitle" idx="4294967295"/>
          </p:nvPr>
        </p:nvSpPr>
        <p:spPr>
          <a:xfrm>
            <a:off x="60100" y="371200"/>
            <a:ext cx="2688000" cy="11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latin typeface="Ubuntu"/>
                <a:ea typeface="Ubuntu"/>
                <a:cs typeface="Ubuntu"/>
                <a:sym typeface="Ubuntu"/>
              </a:rPr>
              <a:t>Conseils pour l’animation :</a:t>
            </a:r>
            <a:endParaRPr>
              <a:solidFill>
                <a:srgbClr val="A4C2F4"/>
              </a:solidFill>
              <a:latin typeface="Ubuntu"/>
              <a:ea typeface="Ubuntu"/>
              <a:cs typeface="Ubuntu"/>
              <a:sym typeface="Ubuntu"/>
            </a:endParaRPr>
          </a:p>
        </p:txBody>
      </p:sp>
      <p:grpSp>
        <p:nvGrpSpPr>
          <p:cNvPr id="455" name="Google Shape;455;p41"/>
          <p:cNvGrpSpPr/>
          <p:nvPr/>
        </p:nvGrpSpPr>
        <p:grpSpPr>
          <a:xfrm>
            <a:off x="4989430" y="480048"/>
            <a:ext cx="2688023" cy="2687984"/>
            <a:chOff x="6643075" y="3664250"/>
            <a:chExt cx="407950" cy="407975"/>
          </a:xfrm>
        </p:grpSpPr>
        <p:sp>
          <p:nvSpPr>
            <p:cNvPr id="456" name="Google Shape;456;p4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41"/>
          <p:cNvGrpSpPr/>
          <p:nvPr/>
        </p:nvGrpSpPr>
        <p:grpSpPr>
          <a:xfrm rot="-587295">
            <a:off x="4831103" y="3518436"/>
            <a:ext cx="1105140" cy="1105077"/>
            <a:chOff x="576250" y="4319400"/>
            <a:chExt cx="442075" cy="442050"/>
          </a:xfrm>
        </p:grpSpPr>
        <p:sp>
          <p:nvSpPr>
            <p:cNvPr id="459" name="Google Shape;459;p4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41"/>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1"/>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468" name="Google Shape;468;p41"/>
          <p:cNvSpPr txBox="1"/>
          <p:nvPr/>
        </p:nvSpPr>
        <p:spPr>
          <a:xfrm>
            <a:off x="3281575" y="192825"/>
            <a:ext cx="5597700" cy="3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Ubuntu"/>
                <a:ea typeface="Ubuntu"/>
                <a:cs typeface="Ubuntu"/>
                <a:sym typeface="Ubuntu"/>
              </a:rPr>
              <a:t>Encourager les participants à utiliser les cartes d’indices.</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Essayer le jeu avec de l’animer afin d’être capable d’offrir des indices pertinents.</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Suggérer aux participants qui restent à l’écart d’essayer de résoudre une énigme afin d’encourager la participation.</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Récupérer les cadenas dès l’ouverture afin de minimiser les bris.</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Donner une voix aux élèves en difficulté.</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latin typeface="Ubuntu"/>
                <a:ea typeface="Ubuntu"/>
                <a:cs typeface="Ubuntu"/>
                <a:sym typeface="Ubuntu"/>
              </a:rPr>
              <a:t>Gardez-vous du temps pour faire le retour.</a:t>
            </a:r>
            <a:endParaRPr sz="1600" b="1">
              <a:latin typeface="Ubuntu"/>
              <a:ea typeface="Ubuntu"/>
              <a:cs typeface="Ubuntu"/>
              <a:sym typeface="Ubuntu"/>
            </a:endParaRPr>
          </a:p>
          <a:p>
            <a:pPr marL="0" lvl="0" indent="0" algn="l" rtl="0">
              <a:spcBef>
                <a:spcPts val="0"/>
              </a:spcBef>
              <a:spcAft>
                <a:spcPts val="0"/>
              </a:spcAft>
              <a:buNone/>
            </a:pPr>
            <a:endParaRPr sz="1600" b="1">
              <a:latin typeface="Ubuntu"/>
              <a:ea typeface="Ubuntu"/>
              <a:cs typeface="Ubuntu"/>
              <a:sym typeface="Ubuntu"/>
            </a:endParaRPr>
          </a:p>
          <a:p>
            <a:pPr marL="0" lvl="0" indent="0" algn="l" rtl="0">
              <a:spcBef>
                <a:spcPts val="0"/>
              </a:spcBef>
              <a:spcAft>
                <a:spcPts val="0"/>
              </a:spcAft>
              <a:buNone/>
            </a:pPr>
            <a:r>
              <a:rPr lang="en" sz="1600" b="1">
                <a:solidFill>
                  <a:srgbClr val="FFFFFF"/>
                </a:solidFill>
                <a:latin typeface="Ubuntu"/>
                <a:ea typeface="Ubuntu"/>
                <a:cs typeface="Ubuntu"/>
                <a:sym typeface="Ubuntu"/>
              </a:rPr>
              <a:t>Laisser le jeu disponible pour les élèves qui voudraient solutionner les autres énigmes.</a:t>
            </a:r>
            <a:endParaRPr sz="1600" b="1">
              <a:solidFill>
                <a:srgbClr val="FFFFFF"/>
              </a:solidFill>
              <a:latin typeface="Ubuntu"/>
              <a:ea typeface="Ubuntu"/>
              <a:cs typeface="Ubuntu"/>
              <a:sym typeface="Ubuntu"/>
            </a:endParaRPr>
          </a:p>
        </p:txBody>
      </p:sp>
      <p:sp>
        <p:nvSpPr>
          <p:cNvPr id="469" name="Google Shape;469;p41"/>
          <p:cNvSpPr/>
          <p:nvPr/>
        </p:nvSpPr>
        <p:spPr>
          <a:xfrm>
            <a:off x="2995401" y="241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2995401" y="808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1"/>
          <p:cNvSpPr/>
          <p:nvPr/>
        </p:nvSpPr>
        <p:spPr>
          <a:xfrm>
            <a:off x="2995401" y="15687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2995401" y="24846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2995401" y="324412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2995401" y="37468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1"/>
          <p:cNvSpPr/>
          <p:nvPr/>
        </p:nvSpPr>
        <p:spPr>
          <a:xfrm>
            <a:off x="2995401" y="42838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2"/>
          <p:cNvSpPr/>
          <p:nvPr/>
        </p:nvSpPr>
        <p:spPr>
          <a:xfrm>
            <a:off x="592489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482" name="Google Shape;482;p42"/>
          <p:cNvGrpSpPr/>
          <p:nvPr/>
        </p:nvGrpSpPr>
        <p:grpSpPr>
          <a:xfrm>
            <a:off x="1670220" y="2692244"/>
            <a:ext cx="936061" cy="2451262"/>
            <a:chOff x="7556500" y="3806825"/>
            <a:chExt cx="838313" cy="2195488"/>
          </a:xfrm>
        </p:grpSpPr>
        <p:sp>
          <p:nvSpPr>
            <p:cNvPr id="483" name="Google Shape;483;p4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4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4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4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4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4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4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42"/>
          <p:cNvSpPr txBox="1">
            <a:spLocks noGrp="1"/>
          </p:cNvSpPr>
          <p:nvPr>
            <p:ph type="body" idx="4294967295"/>
          </p:nvPr>
        </p:nvSpPr>
        <p:spPr>
          <a:xfrm>
            <a:off x="340875" y="671150"/>
            <a:ext cx="40071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A4C2F4"/>
                </a:solidFill>
                <a:latin typeface="Ubuntu"/>
                <a:ea typeface="Ubuntu"/>
                <a:cs typeface="Ubuntu"/>
                <a:sym typeface="Ubuntu"/>
              </a:rPr>
              <a:t>Célébrer les réussites et afficher le diplôme des jeux!</a:t>
            </a:r>
            <a:endParaRPr sz="1800">
              <a:solidFill>
                <a:srgbClr val="A4C2F4"/>
              </a:solidFill>
              <a:latin typeface="Ubuntu"/>
              <a:ea typeface="Ubuntu"/>
              <a:cs typeface="Ubuntu"/>
              <a:sym typeface="Ubuntu"/>
            </a:endParaRPr>
          </a:p>
        </p:txBody>
      </p:sp>
      <p:pic>
        <p:nvPicPr>
          <p:cNvPr id="491" name="Google Shape;491;p42"/>
          <p:cNvPicPr preferRelativeResize="0"/>
          <p:nvPr/>
        </p:nvPicPr>
        <p:blipFill>
          <a:blip r:embed="rId3">
            <a:alphaModFix/>
          </a:blip>
          <a:stretch>
            <a:fillRect/>
          </a:stretch>
        </p:blipFill>
        <p:spPr>
          <a:xfrm>
            <a:off x="5510950" y="123200"/>
            <a:ext cx="3225799" cy="4838699"/>
          </a:xfrm>
          <a:prstGeom prst="rect">
            <a:avLst/>
          </a:prstGeom>
          <a:noFill/>
          <a:ln>
            <a:noFill/>
          </a:ln>
        </p:spPr>
      </p:pic>
      <p:sp>
        <p:nvSpPr>
          <p:cNvPr id="492" name="Google Shape;492;p42"/>
          <p:cNvSpPr txBox="1"/>
          <p:nvPr/>
        </p:nvSpPr>
        <p:spPr>
          <a:xfrm rot="-1636567">
            <a:off x="5065469" y="3934646"/>
            <a:ext cx="1113513" cy="3759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Ubuntu"/>
                <a:ea typeface="Ubuntu"/>
                <a:cs typeface="Ubuntu"/>
                <a:sym typeface="Ubuntu"/>
              </a:rPr>
              <a:t>presque</a:t>
            </a:r>
            <a:endParaRPr>
              <a:solidFill>
                <a:srgbClr val="FFFFFF"/>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3"/>
          <p:cNvSpPr txBox="1">
            <a:spLocks noGrp="1"/>
          </p:cNvSpPr>
          <p:nvPr>
            <p:ph type="ctrTitle"/>
          </p:nvPr>
        </p:nvSpPr>
        <p:spPr>
          <a:xfrm>
            <a:off x="2503925" y="512750"/>
            <a:ext cx="4666200" cy="431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FFFFFF"/>
                </a:solidFill>
                <a:latin typeface="Ubuntu"/>
                <a:ea typeface="Ubuntu"/>
                <a:cs typeface="Ubuntu"/>
                <a:sym typeface="Ubuntu"/>
              </a:rPr>
              <a:t>Comment?</a:t>
            </a:r>
            <a:endParaRPr sz="3000">
              <a:solidFill>
                <a:srgbClr val="FFFFFF"/>
              </a:solidFill>
              <a:latin typeface="Ubuntu"/>
              <a:ea typeface="Ubuntu"/>
              <a:cs typeface="Ubuntu"/>
              <a:sym typeface="Ubuntu"/>
            </a:endParaRPr>
          </a:p>
          <a:p>
            <a:pPr marL="0" lvl="0" indent="0" algn="l" rtl="0">
              <a:spcBef>
                <a:spcPts val="0"/>
              </a:spcBef>
              <a:spcAft>
                <a:spcPts val="0"/>
              </a:spcAft>
              <a:buNone/>
            </a:pPr>
            <a:endParaRPr sz="30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Avoir un plan B, si le Wifi ne fonctionne pas</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Surprise ou pas dans le coffre, pourquoi pas 15 minutes de temps libres ou de récréation</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Un ou plusieurs jeux en même temps</a:t>
            </a:r>
            <a:r>
              <a:rPr lang="en" sz="3000">
                <a:solidFill>
                  <a:srgbClr val="595959"/>
                </a:solidFill>
                <a:latin typeface="Ubuntu"/>
                <a:ea typeface="Ubuntu"/>
                <a:cs typeface="Ubuntu"/>
                <a:sym typeface="Ubuntu"/>
              </a:rPr>
              <a:t> </a:t>
            </a:r>
            <a:endParaRPr sz="3000">
              <a:solidFill>
                <a:srgbClr val="595959"/>
              </a:solidFill>
              <a:latin typeface="Ubuntu"/>
              <a:ea typeface="Ubuntu"/>
              <a:cs typeface="Ubuntu"/>
              <a:sym typeface="Ubuntu"/>
            </a:endParaRPr>
          </a:p>
        </p:txBody>
      </p:sp>
      <p:sp>
        <p:nvSpPr>
          <p:cNvPr id="498" name="Google Shape;498;p43"/>
          <p:cNvSpPr/>
          <p:nvPr/>
        </p:nvSpPr>
        <p:spPr>
          <a:xfrm>
            <a:off x="2234826" y="18311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3"/>
          <p:cNvSpPr/>
          <p:nvPr/>
        </p:nvSpPr>
        <p:spPr>
          <a:xfrm>
            <a:off x="2234826" y="25073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p:nvPr/>
        </p:nvSpPr>
        <p:spPr>
          <a:xfrm>
            <a:off x="2234826" y="36144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298" name="Google Shape;298;p26"/>
          <p:cNvSpPr txBox="1">
            <a:spLocks noGrp="1"/>
          </p:cNvSpPr>
          <p:nvPr>
            <p:ph type="title"/>
          </p:nvPr>
        </p:nvSpPr>
        <p:spPr>
          <a:xfrm>
            <a:off x="457200" y="586975"/>
            <a:ext cx="5138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FA8DC"/>
                </a:solidFill>
                <a:latin typeface="Ubuntu"/>
                <a:ea typeface="Ubuntu"/>
                <a:cs typeface="Ubuntu"/>
                <a:sym typeface="Ubuntu"/>
              </a:rPr>
              <a:t>Plan de la rencontre</a:t>
            </a:r>
            <a:endParaRPr>
              <a:solidFill>
                <a:srgbClr val="6FA8DC"/>
              </a:solidFill>
              <a:latin typeface="Ubuntu"/>
              <a:ea typeface="Ubuntu"/>
              <a:cs typeface="Ubuntu"/>
              <a:sym typeface="Ubuntu"/>
            </a:endParaRPr>
          </a:p>
        </p:txBody>
      </p:sp>
      <p:sp>
        <p:nvSpPr>
          <p:cNvPr id="299" name="Google Shape;299;p26"/>
          <p:cNvSpPr txBox="1">
            <a:spLocks noGrp="1"/>
          </p:cNvSpPr>
          <p:nvPr>
            <p:ph type="body" idx="1"/>
          </p:nvPr>
        </p:nvSpPr>
        <p:spPr>
          <a:xfrm>
            <a:off x="457200" y="1352725"/>
            <a:ext cx="5138700" cy="3485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60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Bienvenue</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Les jeux d’évasion, apprendre par le jeu collectif</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Pourquoi?</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Comment?</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Questions?</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Ressources</a:t>
            </a:r>
            <a:endParaRPr sz="2000">
              <a:solidFill>
                <a:srgbClr val="384F5C"/>
              </a:solidFill>
              <a:latin typeface="Ubuntu"/>
              <a:ea typeface="Ubuntu"/>
              <a:cs typeface="Ubuntu"/>
              <a:sym typeface="Ubuntu"/>
            </a:endParaRPr>
          </a:p>
          <a:p>
            <a:pPr marL="457200" lvl="0" indent="-355600" algn="l" rtl="0">
              <a:lnSpc>
                <a:spcPct val="115000"/>
              </a:lnSpc>
              <a:spcBef>
                <a:spcPts val="0"/>
              </a:spcBef>
              <a:spcAft>
                <a:spcPts val="0"/>
              </a:spcAft>
              <a:buClr>
                <a:srgbClr val="384F5C"/>
              </a:buClr>
              <a:buSzPts val="2000"/>
              <a:buFont typeface="Ubuntu"/>
              <a:buChar char="❏"/>
            </a:pPr>
            <a:r>
              <a:rPr lang="en" sz="2000">
                <a:solidFill>
                  <a:srgbClr val="384F5C"/>
                </a:solidFill>
                <a:latin typeface="Ubuntu"/>
                <a:ea typeface="Ubuntu"/>
                <a:cs typeface="Ubuntu"/>
                <a:sym typeface="Ubuntu"/>
              </a:rPr>
              <a:t>Autoformation sur le Campus RÉCIT</a:t>
            </a:r>
            <a:endParaRPr sz="2000">
              <a:solidFill>
                <a:srgbClr val="384F5C"/>
              </a:solidFill>
              <a:latin typeface="Ubuntu"/>
              <a:ea typeface="Ubuntu"/>
              <a:cs typeface="Ubuntu"/>
              <a:sym typeface="Ubuntu"/>
            </a:endParaRPr>
          </a:p>
        </p:txBody>
      </p:sp>
      <p:pic>
        <p:nvPicPr>
          <p:cNvPr id="300" name="Google Shape;300;p26"/>
          <p:cNvPicPr preferRelativeResize="0"/>
          <p:nvPr/>
        </p:nvPicPr>
        <p:blipFill>
          <a:blip r:embed="rId3">
            <a:alphaModFix/>
          </a:blip>
          <a:stretch>
            <a:fillRect/>
          </a:stretch>
        </p:blipFill>
        <p:spPr>
          <a:xfrm>
            <a:off x="6388600" y="1312550"/>
            <a:ext cx="2216500" cy="261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506" name="Google Shape;506;p44"/>
          <p:cNvPicPr preferRelativeResize="0"/>
          <p:nvPr/>
        </p:nvPicPr>
        <p:blipFill>
          <a:blip r:embed="rId3">
            <a:alphaModFix/>
          </a:blip>
          <a:stretch>
            <a:fillRect/>
          </a:stretch>
        </p:blipFill>
        <p:spPr>
          <a:xfrm>
            <a:off x="-41375" y="0"/>
            <a:ext cx="5570674" cy="5219701"/>
          </a:xfrm>
          <a:prstGeom prst="rect">
            <a:avLst/>
          </a:prstGeom>
          <a:noFill/>
          <a:ln>
            <a:noFill/>
          </a:ln>
        </p:spPr>
      </p:pic>
      <p:sp>
        <p:nvSpPr>
          <p:cNvPr id="507" name="Google Shape;507;p44"/>
          <p:cNvSpPr txBox="1"/>
          <p:nvPr/>
        </p:nvSpPr>
        <p:spPr>
          <a:xfrm>
            <a:off x="6674975" y="76900"/>
            <a:ext cx="2460000" cy="31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Ubuntu"/>
                <a:ea typeface="Ubuntu"/>
                <a:cs typeface="Ubuntu"/>
                <a:sym typeface="Ubuntu"/>
              </a:rPr>
              <a:t>Pourquoi ?</a:t>
            </a:r>
            <a:endParaRPr sz="2800" b="1">
              <a:solidFill>
                <a:srgbClr val="FFFFFF"/>
              </a:solidFill>
              <a:latin typeface="Ubuntu"/>
              <a:ea typeface="Ubuntu"/>
              <a:cs typeface="Ubuntu"/>
              <a:sym typeface="Ubuntu"/>
            </a:endParaRPr>
          </a:p>
          <a:p>
            <a:pPr marL="0" lvl="0" indent="0" algn="l"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500" u="sng">
                <a:solidFill>
                  <a:srgbClr val="617A86"/>
                </a:solidFill>
                <a:latin typeface="Ubuntu"/>
                <a:ea typeface="Ubuntu"/>
                <a:cs typeface="Ubuntu"/>
                <a:sym typeface="Ubuntu"/>
                <a:hlinkClick r:id="rId4">
                  <a:extLst>
                    <a:ext uri="{A12FA001-AC4F-418D-AE19-62706E023703}">
                      <ahyp:hlinkClr xmlns:ahyp="http://schemas.microsoft.com/office/drawing/2018/hyperlinkcolor" val="tx"/>
                    </a:ext>
                  </a:extLst>
                </a:hlinkClick>
              </a:rPr>
              <a:t>Cadre de référence de la compétence numérique</a:t>
            </a:r>
            <a:endParaRPr sz="2800" b="1">
              <a:solidFill>
                <a:srgbClr val="617A86"/>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endParaRPr sz="1800">
              <a:solidFill>
                <a:srgbClr val="617A86"/>
              </a:solidFill>
              <a:latin typeface="Ubuntu"/>
              <a:ea typeface="Ubuntu"/>
              <a:cs typeface="Ubuntu"/>
              <a:sym typeface="Ubuntu"/>
            </a:endParaRPr>
          </a:p>
          <a:p>
            <a:pPr marL="0" lvl="0" indent="0" algn="ctr" rtl="0">
              <a:spcBef>
                <a:spcPts val="0"/>
              </a:spcBef>
              <a:spcAft>
                <a:spcPts val="0"/>
              </a:spcAft>
              <a:buNone/>
            </a:pPr>
            <a:endParaRPr sz="2800" b="1">
              <a:solidFill>
                <a:schemeClr val="dk1"/>
              </a:solidFill>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
        <p:nvSpPr>
          <p:cNvPr id="508" name="Google Shape;508;p44"/>
          <p:cNvSpPr txBox="1"/>
          <p:nvPr/>
        </p:nvSpPr>
        <p:spPr>
          <a:xfrm>
            <a:off x="6930650" y="3478150"/>
            <a:ext cx="9111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509" name="Google Shape;509;p44"/>
          <p:cNvSpPr txBox="1"/>
          <p:nvPr/>
        </p:nvSpPr>
        <p:spPr>
          <a:xfrm>
            <a:off x="6879375" y="4401075"/>
            <a:ext cx="10734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MEES -               </a:t>
            </a:r>
            <a:endParaRPr>
              <a:solidFill>
                <a:schemeClr val="dk1"/>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Avril 2019</a:t>
            </a:r>
            <a:endParaRPr>
              <a:latin typeface="Barlow Light"/>
              <a:ea typeface="Barlow Light"/>
              <a:cs typeface="Barlow Light"/>
              <a:sym typeface="Barlow Light"/>
            </a:endParaRPr>
          </a:p>
        </p:txBody>
      </p:sp>
      <p:sp>
        <p:nvSpPr>
          <p:cNvPr id="510" name="Google Shape;510;p44"/>
          <p:cNvSpPr/>
          <p:nvPr/>
        </p:nvSpPr>
        <p:spPr>
          <a:xfrm>
            <a:off x="1351475" y="6317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2923300" y="1387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a:off x="2987675" y="6317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a:off x="4116400" y="1411325"/>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4"/>
          <p:cNvSpPr/>
          <p:nvPr/>
        </p:nvSpPr>
        <p:spPr>
          <a:xfrm>
            <a:off x="4465925" y="27863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a:off x="4116400" y="39752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a:off x="2842325" y="479115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a:off x="1226850" y="479115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47075" y="397520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p:nvPr/>
        </p:nvSpPr>
        <p:spPr>
          <a:xfrm>
            <a:off x="-199175" y="2638875"/>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a:off x="217250" y="1485850"/>
            <a:ext cx="1193100" cy="368700"/>
          </a:xfrm>
          <a:prstGeom prst="ellipse">
            <a:avLst/>
          </a:prstGeom>
          <a:noFill/>
          <a:ln w="38100"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45"/>
          <p:cNvPicPr preferRelativeResize="0"/>
          <p:nvPr/>
        </p:nvPicPr>
        <p:blipFill>
          <a:blip r:embed="rId3">
            <a:alphaModFix/>
          </a:blip>
          <a:stretch>
            <a:fillRect/>
          </a:stretch>
        </p:blipFill>
        <p:spPr>
          <a:xfrm>
            <a:off x="1524000" y="76200"/>
            <a:ext cx="6257925" cy="4726525"/>
          </a:xfrm>
          <a:prstGeom prst="rect">
            <a:avLst/>
          </a:prstGeom>
          <a:noFill/>
          <a:ln>
            <a:noFill/>
          </a:ln>
        </p:spPr>
      </p:pic>
      <p:sp>
        <p:nvSpPr>
          <p:cNvPr id="526" name="Google Shape;526;p45"/>
          <p:cNvSpPr txBox="1"/>
          <p:nvPr/>
        </p:nvSpPr>
        <p:spPr>
          <a:xfrm>
            <a:off x="1579550" y="4802725"/>
            <a:ext cx="5299800" cy="35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hlinkClick r:id="rId4"/>
              </a:rPr>
              <a:t>http://scape.enepe.fr/EG-infotableau.html</a:t>
            </a:r>
            <a:r>
              <a:rPr lang="en" sz="1200">
                <a:solidFill>
                  <a:srgbClr val="434343"/>
                </a:solidFill>
              </a:rPr>
              <a:t>(Julia Dumont, 2018) </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6"/>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532" name="Google Shape;532;p46"/>
          <p:cNvSpPr txBox="1"/>
          <p:nvPr/>
        </p:nvSpPr>
        <p:spPr>
          <a:xfrm>
            <a:off x="512750" y="341825"/>
            <a:ext cx="7853400" cy="102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Ubuntu"/>
                <a:ea typeface="Ubuntu"/>
                <a:cs typeface="Ubuntu"/>
                <a:sym typeface="Ubuntu"/>
              </a:rPr>
              <a:t>Matériel habituellement contenu dans un jeu Breakout éducation :</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pic>
        <p:nvPicPr>
          <p:cNvPr id="533" name="Google Shape;533;p46"/>
          <p:cNvPicPr preferRelativeResize="0"/>
          <p:nvPr/>
        </p:nvPicPr>
        <p:blipFill>
          <a:blip r:embed="rId3">
            <a:alphaModFix/>
          </a:blip>
          <a:stretch>
            <a:fillRect/>
          </a:stretch>
        </p:blipFill>
        <p:spPr>
          <a:xfrm>
            <a:off x="1912825" y="1581175"/>
            <a:ext cx="5816426" cy="3133600"/>
          </a:xfrm>
          <a:prstGeom prst="rect">
            <a:avLst/>
          </a:prstGeom>
          <a:noFill/>
          <a:ln>
            <a:noFill/>
          </a:ln>
        </p:spPr>
      </p:pic>
      <p:sp>
        <p:nvSpPr>
          <p:cNvPr id="534" name="Google Shape;534;p46"/>
          <p:cNvSpPr txBox="1"/>
          <p:nvPr/>
        </p:nvSpPr>
        <p:spPr>
          <a:xfrm>
            <a:off x="282000" y="4714775"/>
            <a:ext cx="85713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Image trouvée : </a:t>
            </a:r>
            <a:r>
              <a:rPr lang="en" sz="1100" u="sng">
                <a:solidFill>
                  <a:schemeClr val="hlink"/>
                </a:solidFill>
                <a:hlinkClick r:id="rId4"/>
              </a:rPr>
              <a:t>https://www.slj.com/?detailStory=breakout-edu-brings-escape-room-strategy-to-the-classroom-slj-review</a:t>
            </a:r>
            <a:endParaRPr>
              <a:latin typeface="Barlow Light"/>
              <a:ea typeface="Barlow Light"/>
              <a:cs typeface="Barlow Light"/>
              <a:sym typeface="Barlow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7"/>
          <p:cNvSpPr txBox="1">
            <a:spLocks noGrp="1"/>
          </p:cNvSpPr>
          <p:nvPr>
            <p:ph type="title"/>
          </p:nvPr>
        </p:nvSpPr>
        <p:spPr>
          <a:xfrm>
            <a:off x="273800" y="244100"/>
            <a:ext cx="53220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rgbClr val="A4C2F4"/>
                </a:solidFill>
                <a:latin typeface="Viga"/>
                <a:ea typeface="Viga"/>
                <a:cs typeface="Viga"/>
                <a:sym typeface="Viga"/>
              </a:rPr>
              <a:t>Des ressources à explorer :</a:t>
            </a:r>
            <a:endParaRPr sz="3200">
              <a:solidFill>
                <a:srgbClr val="A4C2F4"/>
              </a:solidFill>
              <a:latin typeface="Viga"/>
              <a:ea typeface="Viga"/>
              <a:cs typeface="Viga"/>
              <a:sym typeface="Viga"/>
            </a:endParaRPr>
          </a:p>
        </p:txBody>
      </p:sp>
      <p:sp>
        <p:nvSpPr>
          <p:cNvPr id="540" name="Google Shape;540;p47"/>
          <p:cNvSpPr txBox="1">
            <a:spLocks noGrp="1"/>
          </p:cNvSpPr>
          <p:nvPr>
            <p:ph type="body" idx="1"/>
          </p:nvPr>
        </p:nvSpPr>
        <p:spPr>
          <a:xfrm>
            <a:off x="273800" y="1661575"/>
            <a:ext cx="5896200" cy="305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u="sng">
                <a:solidFill>
                  <a:srgbClr val="A4C2F4"/>
                </a:solidFill>
                <a:latin typeface="Ubuntu"/>
                <a:ea typeface="Ubuntu"/>
                <a:cs typeface="Ubuntu"/>
                <a:sym typeface="Ubuntu"/>
                <a:hlinkClick r:id="rId3">
                  <a:extLst>
                    <a:ext uri="{A12FA001-AC4F-418D-AE19-62706E023703}">
                      <ahyp:hlinkClr xmlns:ahyp="http://schemas.microsoft.com/office/drawing/2018/hyperlinkcolor" val="tx"/>
                    </a:ext>
                  </a:extLst>
                </a:hlinkClick>
              </a:rPr>
              <a:t>Padlet de jeux d’évasion variés :</a:t>
            </a:r>
            <a:r>
              <a:rPr lang="en" sz="2800" b="1">
                <a:latin typeface="Ubuntu"/>
                <a:ea typeface="Ubuntu"/>
                <a:cs typeface="Ubuntu"/>
                <a:sym typeface="Ubuntu"/>
              </a:rPr>
              <a:t> </a:t>
            </a:r>
            <a:r>
              <a:rPr lang="en" sz="2800" b="1" u="sng">
                <a:solidFill>
                  <a:schemeClr val="hlink"/>
                </a:solidFill>
                <a:latin typeface="Ubuntu"/>
                <a:ea typeface="Ubuntu"/>
                <a:cs typeface="Ubuntu"/>
                <a:sym typeface="Ubuntu"/>
                <a:hlinkClick r:id="rId3"/>
              </a:rPr>
              <a:t>http://bit.ly/mstbreakout</a:t>
            </a:r>
            <a:endParaRPr sz="2800" b="1">
              <a:latin typeface="Ubuntu"/>
              <a:ea typeface="Ubuntu"/>
              <a:cs typeface="Ubuntu"/>
              <a:sym typeface="Ubuntu"/>
            </a:endParaRPr>
          </a:p>
          <a:p>
            <a:pPr marL="0" lvl="0" indent="0" algn="l" rtl="0">
              <a:spcBef>
                <a:spcPts val="1600"/>
              </a:spcBef>
              <a:spcAft>
                <a:spcPts val="0"/>
              </a:spcAft>
              <a:buNone/>
            </a:pPr>
            <a:endParaRPr sz="1400">
              <a:solidFill>
                <a:srgbClr val="A4C2F4"/>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A4C2F4"/>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
        <p:nvSpPr>
          <p:cNvPr id="541" name="Google Shape;541;p4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8"/>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47" name="Google Shape;547;p48"/>
          <p:cNvSpPr txBox="1"/>
          <p:nvPr/>
        </p:nvSpPr>
        <p:spPr>
          <a:xfrm>
            <a:off x="1264625" y="551750"/>
            <a:ext cx="56322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Questions?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3"/>
              </a:rPr>
              <a:t>Retour sur la publication de l’atelier</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9"/>
          <p:cNvSpPr txBox="1">
            <a:spLocks noGrp="1"/>
          </p:cNvSpPr>
          <p:nvPr>
            <p:ph type="ctrTitle" idx="4294967295"/>
          </p:nvPr>
        </p:nvSpPr>
        <p:spPr>
          <a:xfrm>
            <a:off x="634525" y="504925"/>
            <a:ext cx="321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A4C2F4"/>
                </a:solidFill>
                <a:latin typeface="Ubuntu"/>
                <a:ea typeface="Ubuntu"/>
                <a:cs typeface="Ubuntu"/>
                <a:sym typeface="Ubuntu"/>
              </a:rPr>
              <a:t>Merci!</a:t>
            </a:r>
            <a:endParaRPr sz="6000">
              <a:solidFill>
                <a:srgbClr val="A4C2F4"/>
              </a:solidFill>
              <a:latin typeface="Ubuntu"/>
              <a:ea typeface="Ubuntu"/>
              <a:cs typeface="Ubuntu"/>
              <a:sym typeface="Ubuntu"/>
            </a:endParaRPr>
          </a:p>
        </p:txBody>
      </p:sp>
      <p:sp>
        <p:nvSpPr>
          <p:cNvPr id="553" name="Google Shape;553;p49"/>
          <p:cNvSpPr txBox="1">
            <a:spLocks noGrp="1"/>
          </p:cNvSpPr>
          <p:nvPr>
            <p:ph type="body" idx="4294967295"/>
          </p:nvPr>
        </p:nvSpPr>
        <p:spPr>
          <a:xfrm>
            <a:off x="685800" y="1931350"/>
            <a:ext cx="3849000" cy="299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Ubuntu"/>
                <a:ea typeface="Ubuntu"/>
                <a:cs typeface="Ubuntu"/>
                <a:sym typeface="Ubuntu"/>
              </a:rPr>
              <a:t>Sonya Fiset</a:t>
            </a:r>
            <a:endParaRPr sz="1800">
              <a:latin typeface="Ubuntu"/>
              <a:ea typeface="Ubuntu"/>
              <a:cs typeface="Ubuntu"/>
              <a:sym typeface="Ubuntu"/>
            </a:endParaRPr>
          </a:p>
          <a:p>
            <a:pPr marL="0" lvl="0" indent="0" algn="l" rtl="0">
              <a:spcBef>
                <a:spcPts val="600"/>
              </a:spcBef>
              <a:spcAft>
                <a:spcPts val="0"/>
              </a:spcAft>
              <a:buNone/>
            </a:pPr>
            <a:r>
              <a:rPr lang="en" sz="1800">
                <a:latin typeface="Ubuntu"/>
                <a:ea typeface="Ubuntu"/>
                <a:cs typeface="Ubuntu"/>
                <a:sym typeface="Ubuntu"/>
              </a:rPr>
              <a:t>Service national du RÉCIT MST</a:t>
            </a:r>
            <a:endParaRPr sz="1800">
              <a:latin typeface="Ubuntu"/>
              <a:ea typeface="Ubuntu"/>
              <a:cs typeface="Ubuntu"/>
              <a:sym typeface="Ubuntu"/>
            </a:endParaRPr>
          </a:p>
          <a:p>
            <a:pPr marL="0" lvl="0" indent="0" algn="l" rtl="0">
              <a:spcBef>
                <a:spcPts val="600"/>
              </a:spcBef>
              <a:spcAft>
                <a:spcPts val="0"/>
              </a:spcAft>
              <a:buNone/>
            </a:pPr>
            <a:r>
              <a:rPr lang="en" sz="1800" u="sng">
                <a:solidFill>
                  <a:schemeClr val="hlink"/>
                </a:solidFill>
                <a:latin typeface="Ubuntu"/>
                <a:ea typeface="Ubuntu"/>
                <a:cs typeface="Ubuntu"/>
                <a:sym typeface="Ubuntu"/>
                <a:hlinkClick r:id="rId3"/>
              </a:rPr>
              <a:t>sonya.fiset@recitmst.qc.ca</a:t>
            </a:r>
            <a:endParaRPr sz="1800">
              <a:latin typeface="Ubuntu"/>
              <a:ea typeface="Ubuntu"/>
              <a:cs typeface="Ubuntu"/>
              <a:sym typeface="Ubuntu"/>
            </a:endParaRPr>
          </a:p>
          <a:p>
            <a:pPr marL="0" lvl="0" indent="0" algn="l" rtl="0">
              <a:spcBef>
                <a:spcPts val="600"/>
              </a:spcBef>
              <a:spcAft>
                <a:spcPts val="0"/>
              </a:spcAft>
              <a:buNone/>
            </a:pPr>
            <a:endParaRPr sz="1800">
              <a:latin typeface="Ubuntu"/>
              <a:ea typeface="Ubuntu"/>
              <a:cs typeface="Ubuntu"/>
              <a:sym typeface="Ubuntu"/>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554" name="Google Shape;554;p4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pic>
        <p:nvPicPr>
          <p:cNvPr id="555" name="Google Shape;555;p49"/>
          <p:cNvPicPr preferRelativeResize="0"/>
          <p:nvPr/>
        </p:nvPicPr>
        <p:blipFill>
          <a:blip r:embed="rId4">
            <a:alphaModFix/>
          </a:blip>
          <a:stretch>
            <a:fillRect/>
          </a:stretch>
        </p:blipFill>
        <p:spPr>
          <a:xfrm>
            <a:off x="685800" y="3492375"/>
            <a:ext cx="3096666" cy="1159800"/>
          </a:xfrm>
          <a:prstGeom prst="rect">
            <a:avLst/>
          </a:prstGeom>
          <a:noFill/>
          <a:ln>
            <a:noFill/>
          </a:ln>
        </p:spPr>
      </p:pic>
      <p:sp>
        <p:nvSpPr>
          <p:cNvPr id="556" name="Google Shape;556;p49"/>
          <p:cNvSpPr txBox="1"/>
          <p:nvPr/>
        </p:nvSpPr>
        <p:spPr>
          <a:xfrm>
            <a:off x="4679475" y="191275"/>
            <a:ext cx="4251000" cy="42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lt1"/>
                </a:solidFill>
                <a:latin typeface="Ubuntu"/>
                <a:ea typeface="Ubuntu"/>
                <a:cs typeface="Ubuntu"/>
                <a:sym typeface="Ubuntu"/>
              </a:rPr>
              <a:t>-Compte gratuit </a:t>
            </a:r>
            <a:endParaRPr sz="2400">
              <a:solidFill>
                <a:schemeClr val="lt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2400">
                <a:solidFill>
                  <a:schemeClr val="lt1"/>
                </a:solidFill>
                <a:latin typeface="Ubuntu"/>
                <a:ea typeface="Ubuntu"/>
                <a:cs typeface="Ubuntu"/>
                <a:sym typeface="Ubuntu"/>
              </a:rPr>
              <a:t>sur Campus RÉCIT </a:t>
            </a:r>
            <a:endParaRPr sz="2400">
              <a:solidFill>
                <a:schemeClr val="lt1"/>
              </a:solidFill>
              <a:latin typeface="Ubuntu"/>
              <a:ea typeface="Ubuntu"/>
              <a:cs typeface="Ubuntu"/>
              <a:sym typeface="Ubuntu"/>
            </a:endParaRPr>
          </a:p>
          <a:p>
            <a:pPr marL="0" lvl="0" indent="0" algn="l" rtl="0">
              <a:spcBef>
                <a:spcPts val="0"/>
              </a:spcBef>
              <a:spcAft>
                <a:spcPts val="0"/>
              </a:spcAft>
              <a:buNone/>
            </a:pPr>
            <a:endParaRPr sz="2400">
              <a:solidFill>
                <a:schemeClr val="lt1"/>
              </a:solidFill>
              <a:latin typeface="Ubuntu"/>
              <a:ea typeface="Ubuntu"/>
              <a:cs typeface="Ubuntu"/>
              <a:sym typeface="Ubuntu"/>
            </a:endParaRPr>
          </a:p>
          <a:p>
            <a:pPr marL="0" lvl="0" indent="0" algn="l" rtl="0">
              <a:spcBef>
                <a:spcPts val="0"/>
              </a:spcBef>
              <a:spcAft>
                <a:spcPts val="0"/>
              </a:spcAft>
              <a:buNone/>
            </a:pPr>
            <a:r>
              <a:rPr lang="en" sz="2400">
                <a:solidFill>
                  <a:schemeClr val="lt1"/>
                </a:solidFill>
                <a:latin typeface="Ubuntu"/>
                <a:ea typeface="Ubuntu"/>
                <a:cs typeface="Ubuntu"/>
                <a:sym typeface="Ubuntu"/>
              </a:rPr>
              <a:t>-S’inscrire à </a:t>
            </a:r>
            <a:endParaRPr sz="2400">
              <a:solidFill>
                <a:schemeClr val="lt1"/>
              </a:solidFill>
              <a:latin typeface="Ubuntu"/>
              <a:ea typeface="Ubuntu"/>
              <a:cs typeface="Ubuntu"/>
              <a:sym typeface="Ubuntu"/>
            </a:endParaRPr>
          </a:p>
          <a:p>
            <a:pPr marL="0" lvl="0" indent="0" algn="l" rtl="0">
              <a:spcBef>
                <a:spcPts val="0"/>
              </a:spcBef>
              <a:spcAft>
                <a:spcPts val="0"/>
              </a:spcAft>
              <a:buNone/>
            </a:pPr>
            <a:r>
              <a:rPr lang="en" sz="2400">
                <a:solidFill>
                  <a:schemeClr val="lt1"/>
                </a:solidFill>
                <a:latin typeface="Ubuntu"/>
                <a:ea typeface="Ubuntu"/>
                <a:cs typeface="Ubuntu"/>
                <a:sym typeface="Ubuntu"/>
              </a:rPr>
              <a:t>l’autoformation</a:t>
            </a:r>
            <a:r>
              <a:rPr lang="en" sz="2400">
                <a:solidFill>
                  <a:srgbClr val="FFFFFF"/>
                </a:solidFill>
                <a:latin typeface="Ubuntu"/>
                <a:ea typeface="Ubuntu"/>
                <a:cs typeface="Ubuntu"/>
                <a:sym typeface="Ubuntu"/>
              </a:rPr>
              <a:t> :</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5"/>
              </a:rPr>
              <a:t>Jeux d’évasion</a:t>
            </a:r>
            <a:r>
              <a:rPr lang="en" sz="2400">
                <a:solidFill>
                  <a:srgbClr val="FFFFFF"/>
                </a:solidFill>
                <a:latin typeface="Ubuntu"/>
                <a:ea typeface="Ubuntu"/>
                <a:cs typeface="Ubuntu"/>
                <a:sym typeface="Ubuntu"/>
              </a:rPr>
              <a:t> </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FFFFFF"/>
                </a:solidFill>
                <a:latin typeface="Ubuntu"/>
                <a:ea typeface="Ubuntu"/>
                <a:cs typeface="Ubuntu"/>
                <a:sym typeface="Ubuntu"/>
              </a:rPr>
              <a:t>-5 badges disponibles</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1200">
              <a:solidFill>
                <a:srgbClr val="FFFFFF"/>
              </a:solidFill>
              <a:latin typeface="Ubuntu"/>
              <a:ea typeface="Ubuntu"/>
              <a:cs typeface="Ubuntu"/>
              <a:sym typeface="Ubuntu"/>
            </a:endParaRPr>
          </a:p>
          <a:p>
            <a:pPr marL="0" lvl="0" indent="0" algn="l" rtl="0">
              <a:spcBef>
                <a:spcPts val="0"/>
              </a:spcBef>
              <a:spcAft>
                <a:spcPts val="0"/>
              </a:spcAft>
              <a:buNone/>
            </a:pPr>
            <a:r>
              <a:rPr lang="en" sz="1200" u="sng">
                <a:solidFill>
                  <a:schemeClr val="hlink"/>
                </a:solidFill>
                <a:latin typeface="Ubuntu"/>
                <a:ea typeface="Ubuntu"/>
                <a:cs typeface="Ubuntu"/>
                <a:sym typeface="Ubuntu"/>
                <a:hlinkClick r:id="rId6"/>
              </a:rPr>
              <a:t>V</a:t>
            </a:r>
            <a:r>
              <a:rPr lang="en" sz="1200" u="sng">
                <a:solidFill>
                  <a:schemeClr val="hlink"/>
                </a:solidFill>
                <a:latin typeface="Ubuntu"/>
                <a:ea typeface="Ubuntu"/>
                <a:cs typeface="Ubuntu"/>
                <a:sym typeface="Ubuntu"/>
                <a:hlinkClick r:id="rId6"/>
              </a:rPr>
              <a:t>ersion améliorée présentée à la FCC 2019</a:t>
            </a:r>
            <a:endParaRPr sz="2200">
              <a:solidFill>
                <a:srgbClr val="FFFFFF"/>
              </a:solidFill>
              <a:latin typeface="Ubuntu"/>
              <a:ea typeface="Ubuntu"/>
              <a:cs typeface="Ubuntu"/>
              <a:sym typeface="Ubuntu"/>
            </a:endParaRPr>
          </a:p>
        </p:txBody>
      </p:sp>
      <p:sp>
        <p:nvSpPr>
          <p:cNvPr id="557" name="Google Shape;557;p49"/>
          <p:cNvSpPr txBox="1"/>
          <p:nvPr/>
        </p:nvSpPr>
        <p:spPr>
          <a:xfrm>
            <a:off x="634525" y="4536375"/>
            <a:ext cx="30000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ixie One"/>
                <a:ea typeface="Nixie One"/>
                <a:cs typeface="Nixie One"/>
                <a:sym typeface="Nixie One"/>
              </a:rPr>
              <a:t>CC by-nc-sa RÉCIT MST</a:t>
            </a:r>
            <a:endParaRPr/>
          </a:p>
        </p:txBody>
      </p:sp>
      <p:pic>
        <p:nvPicPr>
          <p:cNvPr id="558" name="Google Shape;558;p49">
            <a:hlinkClick r:id="rId7"/>
          </p:cNvPr>
          <p:cNvPicPr preferRelativeResize="0"/>
          <p:nvPr/>
        </p:nvPicPr>
        <p:blipFill>
          <a:blip r:embed="rId8">
            <a:alphaModFix/>
          </a:blip>
          <a:stretch>
            <a:fillRect/>
          </a:stretch>
        </p:blipFill>
        <p:spPr>
          <a:xfrm>
            <a:off x="3222100" y="4562625"/>
            <a:ext cx="1076325" cy="381000"/>
          </a:xfrm>
          <a:prstGeom prst="rect">
            <a:avLst/>
          </a:prstGeom>
          <a:noFill/>
          <a:ln>
            <a:noFill/>
          </a:ln>
        </p:spPr>
      </p:pic>
      <p:pic>
        <p:nvPicPr>
          <p:cNvPr id="559" name="Google Shape;559;p49"/>
          <p:cNvPicPr preferRelativeResize="0"/>
          <p:nvPr/>
        </p:nvPicPr>
        <p:blipFill>
          <a:blip r:embed="rId9">
            <a:alphaModFix/>
          </a:blip>
          <a:stretch>
            <a:fillRect/>
          </a:stretch>
        </p:blipFill>
        <p:spPr>
          <a:xfrm>
            <a:off x="7924651" y="3719907"/>
            <a:ext cx="1076325" cy="932270"/>
          </a:xfrm>
          <a:prstGeom prst="rect">
            <a:avLst/>
          </a:prstGeom>
          <a:noFill/>
          <a:ln>
            <a:noFill/>
          </a:ln>
        </p:spPr>
      </p:pic>
      <p:pic>
        <p:nvPicPr>
          <p:cNvPr id="560" name="Google Shape;560;p49"/>
          <p:cNvPicPr preferRelativeResize="0"/>
          <p:nvPr/>
        </p:nvPicPr>
        <p:blipFill>
          <a:blip r:embed="rId10">
            <a:alphaModFix/>
          </a:blip>
          <a:stretch>
            <a:fillRect/>
          </a:stretch>
        </p:blipFill>
        <p:spPr>
          <a:xfrm>
            <a:off x="7482682" y="504913"/>
            <a:ext cx="1447800" cy="447675"/>
          </a:xfrm>
          <a:prstGeom prst="rect">
            <a:avLst/>
          </a:prstGeom>
          <a:noFill/>
          <a:ln>
            <a:noFill/>
          </a:ln>
        </p:spPr>
      </p:pic>
      <p:pic>
        <p:nvPicPr>
          <p:cNvPr id="561" name="Google Shape;561;p49"/>
          <p:cNvPicPr preferRelativeResize="0"/>
          <p:nvPr/>
        </p:nvPicPr>
        <p:blipFill>
          <a:blip r:embed="rId11">
            <a:alphaModFix/>
          </a:blip>
          <a:stretch>
            <a:fillRect/>
          </a:stretch>
        </p:blipFill>
        <p:spPr>
          <a:xfrm>
            <a:off x="7482675" y="1409421"/>
            <a:ext cx="1447800" cy="432329"/>
          </a:xfrm>
          <a:prstGeom prst="rect">
            <a:avLst/>
          </a:prstGeom>
          <a:noFill/>
          <a:ln>
            <a:noFill/>
          </a:ln>
        </p:spPr>
      </p:pic>
      <p:pic>
        <p:nvPicPr>
          <p:cNvPr id="562" name="Google Shape;562;p49"/>
          <p:cNvPicPr preferRelativeResize="0"/>
          <p:nvPr/>
        </p:nvPicPr>
        <p:blipFill>
          <a:blip r:embed="rId12">
            <a:alphaModFix/>
          </a:blip>
          <a:stretch>
            <a:fillRect/>
          </a:stretch>
        </p:blipFill>
        <p:spPr>
          <a:xfrm>
            <a:off x="4675975" y="2541825"/>
            <a:ext cx="4105600" cy="1034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0"/>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568" name="Google Shape;568;p50"/>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6463BD"/>
                </a:solidFill>
                <a:hlinkClick r:id="rId3">
                  <a:extLst>
                    <a:ext uri="{A12FA001-AC4F-418D-AE19-62706E023703}">
                      <ahyp:hlinkClr xmlns:ahyp="http://schemas.microsoft.com/office/drawing/2018/hyperlinkcolor" val="tx"/>
                    </a:ext>
                  </a:extLst>
                </a:hlinkClick>
              </a:rPr>
              <a:t>SlidesCarnival</a:t>
            </a:r>
            <a:endParaRPr sz="2400">
              <a:solidFill>
                <a:srgbClr val="6463BD"/>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6463BD"/>
                </a:solidFill>
                <a:hlinkClick r:id="rId4">
                  <a:extLst>
                    <a:ext uri="{A12FA001-AC4F-418D-AE19-62706E023703}">
                      <ahyp:hlinkClr xmlns:ahyp="http://schemas.microsoft.com/office/drawing/2018/hyperlinkcolor" val="tx"/>
                    </a:ext>
                  </a:extLst>
                </a:hlinkClick>
              </a:rPr>
              <a:t>Unsplash</a:t>
            </a:r>
            <a:endParaRPr sz="2400">
              <a:solidFill>
                <a:srgbClr val="6463BD"/>
              </a:solidFill>
            </a:endParaRPr>
          </a:p>
        </p:txBody>
      </p:sp>
      <p:sp>
        <p:nvSpPr>
          <p:cNvPr id="569" name="Google Shape;569;p50"/>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ctrTitle"/>
          </p:nvPr>
        </p:nvSpPr>
        <p:spPr>
          <a:xfrm>
            <a:off x="2064325" y="1392125"/>
            <a:ext cx="6675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06" name="Google Shape;306;p27"/>
          <p:cNvSpPr txBox="1"/>
          <p:nvPr/>
        </p:nvSpPr>
        <p:spPr>
          <a:xfrm>
            <a:off x="2212275" y="692200"/>
            <a:ext cx="6326700" cy="17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rgbClr val="FFFFFF"/>
                </a:solidFill>
                <a:latin typeface="Ubuntu"/>
                <a:ea typeface="Ubuntu"/>
                <a:cs typeface="Ubuntu"/>
                <a:sym typeface="Ubuntu"/>
              </a:rPr>
              <a:t>Quoi?</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Jeux d’évasion, «Breakout»,  «Escape Game«?</a:t>
            </a:r>
            <a:endParaRPr sz="3600">
              <a:solidFill>
                <a:srgbClr val="617A86"/>
              </a:solidFill>
              <a:latin typeface="Ubuntu"/>
              <a:ea typeface="Ubuntu"/>
              <a:cs typeface="Ubuntu"/>
              <a:sym typeface="Ubuntu"/>
            </a:endParaRPr>
          </a:p>
          <a:p>
            <a:pPr marL="0" lvl="0" indent="457200" algn="l" rtl="0">
              <a:spcBef>
                <a:spcPts val="0"/>
              </a:spcBef>
              <a:spcAft>
                <a:spcPts val="0"/>
              </a:spcAft>
              <a:buNone/>
            </a:pPr>
            <a:r>
              <a:rPr lang="en" sz="2400">
                <a:solidFill>
                  <a:srgbClr val="617A86"/>
                </a:solidFill>
                <a:latin typeface="Ubuntu"/>
                <a:ea typeface="Ubuntu"/>
                <a:cs typeface="Ubuntu"/>
                <a:sym typeface="Ubuntu"/>
              </a:rPr>
              <a:t>Histoire qui intègre des           connaissances des élèves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Énigmes à résoudre pour </a:t>
            </a:r>
            <a:endParaRPr sz="2400">
              <a:solidFill>
                <a:srgbClr val="617A86"/>
              </a:solidFill>
              <a:latin typeface="Ubuntu"/>
              <a:ea typeface="Ubuntu"/>
              <a:cs typeface="Ubuntu"/>
              <a:sym typeface="Ubuntu"/>
            </a:endParaRPr>
          </a:p>
          <a:p>
            <a:pPr marL="0" lvl="0" indent="457200" algn="l" rtl="0">
              <a:spcBef>
                <a:spcPts val="0"/>
              </a:spcBef>
              <a:spcAft>
                <a:spcPts val="0"/>
              </a:spcAft>
              <a:buNone/>
            </a:pPr>
            <a:r>
              <a:rPr lang="en" sz="2400">
                <a:solidFill>
                  <a:srgbClr val="617A86"/>
                </a:solidFill>
                <a:latin typeface="Ubuntu"/>
                <a:ea typeface="Ubuntu"/>
                <a:cs typeface="Ubuntu"/>
                <a:sym typeface="Ubuntu"/>
              </a:rPr>
              <a:t>trouver le trésor</a:t>
            </a:r>
            <a:endParaRPr sz="2400">
              <a:solidFill>
                <a:srgbClr val="617A86"/>
              </a:solidFill>
              <a:latin typeface="Ubuntu"/>
              <a:ea typeface="Ubuntu"/>
              <a:cs typeface="Ubuntu"/>
              <a:sym typeface="Ubuntu"/>
            </a:endParaRPr>
          </a:p>
          <a:p>
            <a:pPr marL="0" lvl="0" indent="457200" algn="l" rtl="0">
              <a:spcBef>
                <a:spcPts val="0"/>
              </a:spcBef>
              <a:spcAft>
                <a:spcPts val="0"/>
              </a:spcAft>
              <a:buNone/>
            </a:pPr>
            <a:endParaRPr sz="12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Résolution de problèmes en groupe</a:t>
            </a:r>
            <a:endParaRPr sz="3600">
              <a:solidFill>
                <a:srgbClr val="617A86"/>
              </a:solidFill>
              <a:latin typeface="Ubuntu"/>
              <a:ea typeface="Ubuntu"/>
              <a:cs typeface="Ubuntu"/>
              <a:sym typeface="Ubuntu"/>
            </a:endParaRPr>
          </a:p>
        </p:txBody>
      </p:sp>
      <p:grpSp>
        <p:nvGrpSpPr>
          <p:cNvPr id="307" name="Google Shape;307;p27"/>
          <p:cNvGrpSpPr/>
          <p:nvPr/>
        </p:nvGrpSpPr>
        <p:grpSpPr>
          <a:xfrm>
            <a:off x="2361857" y="2551920"/>
            <a:ext cx="310532" cy="317040"/>
            <a:chOff x="3951850" y="2985350"/>
            <a:chExt cx="407950" cy="416500"/>
          </a:xfrm>
        </p:grpSpPr>
        <p:sp>
          <p:nvSpPr>
            <p:cNvPr id="308" name="Google Shape;308;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7"/>
          <p:cNvGrpSpPr/>
          <p:nvPr/>
        </p:nvGrpSpPr>
        <p:grpSpPr>
          <a:xfrm>
            <a:off x="2285657" y="3412520"/>
            <a:ext cx="310532" cy="317040"/>
            <a:chOff x="3951850" y="2985350"/>
            <a:chExt cx="407950" cy="416500"/>
          </a:xfrm>
        </p:grpSpPr>
        <p:sp>
          <p:nvSpPr>
            <p:cNvPr id="313" name="Google Shape;313;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7"/>
          <p:cNvGrpSpPr/>
          <p:nvPr/>
        </p:nvGrpSpPr>
        <p:grpSpPr>
          <a:xfrm>
            <a:off x="2369707" y="4273120"/>
            <a:ext cx="310532" cy="317040"/>
            <a:chOff x="3951850" y="2985350"/>
            <a:chExt cx="407950" cy="416500"/>
          </a:xfrm>
        </p:grpSpPr>
        <p:sp>
          <p:nvSpPr>
            <p:cNvPr id="318" name="Google Shape;318;p2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title"/>
          </p:nvPr>
        </p:nvSpPr>
        <p:spPr>
          <a:xfrm>
            <a:off x="457200" y="2142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A4C2F4"/>
                </a:solidFill>
                <a:latin typeface="Ubuntu"/>
                <a:ea typeface="Ubuntu"/>
                <a:cs typeface="Ubuntu"/>
                <a:sym typeface="Ubuntu"/>
              </a:rPr>
              <a:t>Pourquoi?</a:t>
            </a:r>
            <a:endParaRPr sz="4800">
              <a:solidFill>
                <a:srgbClr val="A4C2F4"/>
              </a:solidFill>
              <a:latin typeface="Ubuntu"/>
              <a:ea typeface="Ubuntu"/>
              <a:cs typeface="Ubuntu"/>
              <a:sym typeface="Ubuntu"/>
            </a:endParaRPr>
          </a:p>
        </p:txBody>
      </p:sp>
      <p:sp>
        <p:nvSpPr>
          <p:cNvPr id="327" name="Google Shape;327;p28"/>
          <p:cNvSpPr txBox="1">
            <a:spLocks noGrp="1"/>
          </p:cNvSpPr>
          <p:nvPr>
            <p:ph type="body" idx="1"/>
          </p:nvPr>
        </p:nvSpPr>
        <p:spPr>
          <a:xfrm>
            <a:off x="349050" y="981425"/>
            <a:ext cx="5138700" cy="3180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rgbClr val="A4C2F4"/>
              </a:buClr>
              <a:buSzPts val="2400"/>
              <a:buFont typeface="Ubuntu"/>
              <a:buChar char="▹"/>
            </a:pPr>
            <a:r>
              <a:rPr lang="en">
                <a:solidFill>
                  <a:srgbClr val="617A86"/>
                </a:solidFill>
                <a:latin typeface="Ubuntu"/>
                <a:ea typeface="Ubuntu"/>
                <a:cs typeface="Ubuntu"/>
                <a:sym typeface="Ubuntu"/>
              </a:rPr>
              <a:t>Développer les autres compétences ou transdisciplinaires des élèves et réinvestir des compétences disciplinaires dans une situation concrète d’un jeu.</a:t>
            </a:r>
            <a:endParaRPr>
              <a:latin typeface="Ubuntu"/>
              <a:ea typeface="Ubuntu"/>
              <a:cs typeface="Ubuntu"/>
              <a:sym typeface="Ubuntu"/>
            </a:endParaRPr>
          </a:p>
        </p:txBody>
      </p:sp>
      <p:sp>
        <p:nvSpPr>
          <p:cNvPr id="328" name="Google Shape;328;p28"/>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329" name="Google Shape;329;p28"/>
          <p:cNvSpPr txBox="1"/>
          <p:nvPr/>
        </p:nvSpPr>
        <p:spPr>
          <a:xfrm>
            <a:off x="6181300" y="4162325"/>
            <a:ext cx="19014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335" name="Google Shape;335;p29" descr="Capture d’écran 2016-11-06 à 17.06.40.png"/>
          <p:cNvPicPr preferRelativeResize="0"/>
          <p:nvPr/>
        </p:nvPicPr>
        <p:blipFill rotWithShape="1">
          <a:blip r:embed="rId3">
            <a:alphaModFix/>
          </a:blip>
          <a:srcRect t="855" b="855"/>
          <a:stretch/>
        </p:blipFill>
        <p:spPr>
          <a:xfrm>
            <a:off x="1309000" y="228025"/>
            <a:ext cx="6389775" cy="4712775"/>
          </a:xfrm>
          <a:prstGeom prst="rect">
            <a:avLst/>
          </a:prstGeom>
          <a:noFill/>
          <a:ln w="76200" cap="flat" cmpd="dbl">
            <a:solidFill>
              <a:srgbClr val="FFFFFF"/>
            </a:solidFill>
            <a:prstDash val="solid"/>
            <a:miter lim="8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0"/>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41" name="Google Shape;341;p30"/>
          <p:cNvPicPr preferRelativeResize="0"/>
          <p:nvPr/>
        </p:nvPicPr>
        <p:blipFill>
          <a:blip r:embed="rId3">
            <a:alphaModFix/>
          </a:blip>
          <a:stretch>
            <a:fillRect/>
          </a:stretch>
        </p:blipFill>
        <p:spPr>
          <a:xfrm>
            <a:off x="727275" y="476400"/>
            <a:ext cx="7721550" cy="4254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ctrTitle"/>
          </p:nvPr>
        </p:nvSpPr>
        <p:spPr>
          <a:xfrm>
            <a:off x="490350" y="453050"/>
            <a:ext cx="8252700" cy="45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Ubuntu"/>
                <a:ea typeface="Ubuntu"/>
                <a:cs typeface="Ubuntu"/>
                <a:sym typeface="Ubuntu"/>
              </a:rPr>
              <a:t>Limite de temps</a:t>
            </a:r>
            <a:r>
              <a:rPr lang="en"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Utilisation d’une minuterie avec de la musique dont l’intensité augmente graduellement. </a:t>
            </a:r>
            <a:endParaRPr sz="2400">
              <a:solidFill>
                <a:srgbClr val="617A86"/>
              </a:solidFill>
              <a:latin typeface="Ubuntu"/>
              <a:ea typeface="Ubuntu"/>
              <a:cs typeface="Ubuntu"/>
              <a:sym typeface="Ubuntu"/>
            </a:endParaRPr>
          </a:p>
          <a:p>
            <a:pPr marL="0" lvl="0" indent="0" algn="ctr" rtl="0">
              <a:spcBef>
                <a:spcPts val="0"/>
              </a:spcBef>
              <a:spcAft>
                <a:spcPts val="0"/>
              </a:spcAft>
              <a:buNone/>
            </a:pP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3600">
                <a:latin typeface="Ubuntu"/>
                <a:ea typeface="Ubuntu"/>
                <a:cs typeface="Ubuntu"/>
                <a:sym typeface="Ubuntu"/>
              </a:rPr>
              <a:t>2 cartes d’indices</a:t>
            </a:r>
            <a:endParaRPr sz="36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Possibilité de 2 indices</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Décision collective</a:t>
            </a:r>
            <a:endParaRPr sz="2400">
              <a:solidFill>
                <a:srgbClr val="617A86"/>
              </a:solidFill>
              <a:latin typeface="Ubuntu"/>
              <a:ea typeface="Ubuntu"/>
              <a:cs typeface="Ubuntu"/>
              <a:sym typeface="Ubuntu"/>
            </a:endParaRPr>
          </a:p>
          <a:p>
            <a:pPr marL="0" lvl="0" indent="0" algn="l" rtl="0">
              <a:spcBef>
                <a:spcPts val="0"/>
              </a:spcBef>
              <a:spcAft>
                <a:spcPts val="0"/>
              </a:spcAft>
              <a:buNone/>
            </a:pPr>
            <a:endParaRPr sz="2400">
              <a:latin typeface="Ubuntu"/>
              <a:ea typeface="Ubuntu"/>
              <a:cs typeface="Ubuntu"/>
              <a:sym typeface="Ubuntu"/>
            </a:endParaRPr>
          </a:p>
        </p:txBody>
      </p:sp>
      <p:grpSp>
        <p:nvGrpSpPr>
          <p:cNvPr id="347" name="Google Shape;347;p31"/>
          <p:cNvGrpSpPr/>
          <p:nvPr/>
        </p:nvGrpSpPr>
        <p:grpSpPr>
          <a:xfrm>
            <a:off x="693282" y="1814445"/>
            <a:ext cx="310532" cy="317040"/>
            <a:chOff x="3951850" y="2985350"/>
            <a:chExt cx="407950" cy="416500"/>
          </a:xfrm>
        </p:grpSpPr>
        <p:sp>
          <p:nvSpPr>
            <p:cNvPr id="348" name="Google Shape;348;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1"/>
          <p:cNvGrpSpPr/>
          <p:nvPr/>
        </p:nvGrpSpPr>
        <p:grpSpPr>
          <a:xfrm>
            <a:off x="2678057" y="3469345"/>
            <a:ext cx="310532" cy="317040"/>
            <a:chOff x="3951850" y="2985350"/>
            <a:chExt cx="407950" cy="416500"/>
          </a:xfrm>
        </p:grpSpPr>
        <p:sp>
          <p:nvSpPr>
            <p:cNvPr id="353" name="Google Shape;353;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31"/>
          <p:cNvGrpSpPr/>
          <p:nvPr/>
        </p:nvGrpSpPr>
        <p:grpSpPr>
          <a:xfrm>
            <a:off x="2691582" y="3786370"/>
            <a:ext cx="310532" cy="317040"/>
            <a:chOff x="3951850" y="2985350"/>
            <a:chExt cx="407950" cy="416500"/>
          </a:xfrm>
        </p:grpSpPr>
        <p:sp>
          <p:nvSpPr>
            <p:cNvPr id="358" name="Google Shape;358;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31"/>
          <p:cNvGrpSpPr/>
          <p:nvPr/>
        </p:nvGrpSpPr>
        <p:grpSpPr>
          <a:xfrm>
            <a:off x="2691582" y="4103395"/>
            <a:ext cx="310532" cy="317040"/>
            <a:chOff x="3951850" y="2985350"/>
            <a:chExt cx="407950" cy="416500"/>
          </a:xfrm>
        </p:grpSpPr>
        <p:sp>
          <p:nvSpPr>
            <p:cNvPr id="363" name="Google Shape;363;p3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7" name="Google Shape;367;p31"/>
          <p:cNvPicPr preferRelativeResize="0"/>
          <p:nvPr/>
        </p:nvPicPr>
        <p:blipFill>
          <a:blip r:embed="rId3">
            <a:alphaModFix/>
          </a:blip>
          <a:stretch>
            <a:fillRect/>
          </a:stretch>
        </p:blipFill>
        <p:spPr>
          <a:xfrm>
            <a:off x="6939850" y="2576750"/>
            <a:ext cx="1349574" cy="1353600"/>
          </a:xfrm>
          <a:prstGeom prst="rect">
            <a:avLst/>
          </a:prstGeom>
          <a:noFill/>
          <a:ln>
            <a:noFill/>
          </a:ln>
        </p:spPr>
      </p:pic>
      <p:pic>
        <p:nvPicPr>
          <p:cNvPr id="368" name="Google Shape;368;p31"/>
          <p:cNvPicPr preferRelativeResize="0"/>
          <p:nvPr/>
        </p:nvPicPr>
        <p:blipFill>
          <a:blip r:embed="rId3">
            <a:alphaModFix/>
          </a:blip>
          <a:stretch>
            <a:fillRect/>
          </a:stretch>
        </p:blipFill>
        <p:spPr>
          <a:xfrm>
            <a:off x="7545175" y="3545550"/>
            <a:ext cx="1349574" cy="1353600"/>
          </a:xfrm>
          <a:prstGeom prst="rect">
            <a:avLst/>
          </a:prstGeom>
          <a:noFill/>
          <a:ln>
            <a:noFill/>
          </a:ln>
        </p:spPr>
      </p:pic>
      <p:sp>
        <p:nvSpPr>
          <p:cNvPr id="369" name="Google Shape;369;p31"/>
          <p:cNvSpPr txBox="1"/>
          <p:nvPr/>
        </p:nvSpPr>
        <p:spPr>
          <a:xfrm>
            <a:off x="2352300" y="371600"/>
            <a:ext cx="4439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800">
                <a:solidFill>
                  <a:srgbClr val="FFFFFF"/>
                </a:solidFill>
                <a:latin typeface="Ubuntu"/>
                <a:ea typeface="Ubuntu"/>
                <a:cs typeface="Ubuntu"/>
                <a:sym typeface="Ubuntu"/>
              </a:rPr>
              <a:t>Comment?</a:t>
            </a:r>
            <a:endParaRPr>
              <a:solidFill>
                <a:srgbClr val="FFFFFF"/>
              </a:solidFill>
              <a:latin typeface="Barlow Light"/>
              <a:ea typeface="Barlow Light"/>
              <a:cs typeface="Barlow Light"/>
              <a:sym typeface="Barlow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75" name="Google Shape;375;p32"/>
          <p:cNvSpPr txBox="1"/>
          <p:nvPr/>
        </p:nvSpPr>
        <p:spPr>
          <a:xfrm>
            <a:off x="2085175" y="551750"/>
            <a:ext cx="67425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Travail collaboratif</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Organiser les tâches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Utiliser vos forces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Partager vos découvertes avec les autres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Essayer de résoudre les énigmes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Être capable d’expliquer les codes essayés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Respecter le matériel du jeu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Déposer les cadenas ouverts dans le bac prévu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Remettre les documents qui ne servent plus </a:t>
            </a:r>
            <a:endParaRPr sz="2400">
              <a:solidFill>
                <a:srgbClr val="617A86"/>
              </a:solidFill>
              <a:latin typeface="Ubuntu"/>
              <a:ea typeface="Ubuntu"/>
              <a:cs typeface="Ubuntu"/>
              <a:sym typeface="Ubuntu"/>
            </a:endParaRPr>
          </a:p>
        </p:txBody>
      </p:sp>
      <p:sp>
        <p:nvSpPr>
          <p:cNvPr id="376" name="Google Shape;376;p32"/>
          <p:cNvSpPr/>
          <p:nvPr/>
        </p:nvSpPr>
        <p:spPr>
          <a:xfrm>
            <a:off x="1780179" y="12781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1780179" y="16578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1824179" y="20016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824179" y="23454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824179" y="26893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1824179" y="31083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1824179" y="34572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1780179" y="38062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1824179" y="42252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90" name="Google Shape;390;p33"/>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 utiliser certains cadenas?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pic>
        <p:nvPicPr>
          <p:cNvPr id="391" name="Google Shape;391;p33"/>
          <p:cNvPicPr preferRelativeResize="0"/>
          <p:nvPr/>
        </p:nvPicPr>
        <p:blipFill>
          <a:blip r:embed="rId3">
            <a:alphaModFix/>
          </a:blip>
          <a:stretch>
            <a:fillRect/>
          </a:stretch>
        </p:blipFill>
        <p:spPr>
          <a:xfrm>
            <a:off x="1880700" y="2358000"/>
            <a:ext cx="1962150" cy="1962150"/>
          </a:xfrm>
          <a:prstGeom prst="rect">
            <a:avLst/>
          </a:prstGeom>
          <a:noFill/>
          <a:ln>
            <a:noFill/>
          </a:ln>
        </p:spPr>
      </p:pic>
      <p:pic>
        <p:nvPicPr>
          <p:cNvPr id="392" name="Google Shape;392;p33"/>
          <p:cNvPicPr preferRelativeResize="0"/>
          <p:nvPr/>
        </p:nvPicPr>
        <p:blipFill>
          <a:blip r:embed="rId4">
            <a:alphaModFix/>
          </a:blip>
          <a:stretch>
            <a:fillRect/>
          </a:stretch>
        </p:blipFill>
        <p:spPr>
          <a:xfrm>
            <a:off x="4873675" y="2386575"/>
            <a:ext cx="3333750" cy="1962150"/>
          </a:xfrm>
          <a:prstGeom prst="rect">
            <a:avLst/>
          </a:prstGeom>
          <a:noFill/>
          <a:ln>
            <a:noFill/>
          </a:ln>
        </p:spPr>
      </p:pic>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1186</Words>
  <Application>Microsoft Office PowerPoint</Application>
  <PresentationFormat>Affichage à l'écran (16:9)</PresentationFormat>
  <Paragraphs>207</Paragraphs>
  <Slides>26</Slides>
  <Notes>26</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26</vt:i4>
      </vt:variant>
    </vt:vector>
  </HeadingPairs>
  <TitlesOfParts>
    <vt:vector size="38" baseType="lpstr">
      <vt:lpstr>Ubuntu</vt:lpstr>
      <vt:lpstr>Arial</vt:lpstr>
      <vt:lpstr>Nixie One</vt:lpstr>
      <vt:lpstr>Calibri</vt:lpstr>
      <vt:lpstr>Miriam Libre</vt:lpstr>
      <vt:lpstr>Barlow</vt:lpstr>
      <vt:lpstr>Work Sans</vt:lpstr>
      <vt:lpstr>Viga</vt:lpstr>
      <vt:lpstr>Barlow Light</vt:lpstr>
      <vt:lpstr>Roboto</vt:lpstr>
      <vt:lpstr>Roderigo template</vt:lpstr>
      <vt:lpstr>Simple Light</vt:lpstr>
      <vt:lpstr>Présentation PowerPoint</vt:lpstr>
      <vt:lpstr>Plan de la rencontre</vt:lpstr>
      <vt:lpstr> </vt:lpstr>
      <vt:lpstr>Pourquoi?</vt:lpstr>
      <vt:lpstr>Présentation PowerPoint</vt:lpstr>
      <vt:lpstr>Présentation PowerPoint</vt:lpstr>
      <vt:lpstr>Limite de temps  Utilisation d’une minuterie avec de la musique dont l’intensité augmente graduellement.   2 cartes d’indices Possibilité de 2 indices Sans pénalité Décision collective </vt:lpstr>
      <vt:lpstr> </vt:lpstr>
      <vt:lpstr> </vt:lpstr>
      <vt:lpstr> </vt:lpstr>
      <vt:lpstr> </vt:lpstr>
      <vt:lpstr>2 indices : Sans pénalité Décision collective  </vt:lpstr>
      <vt:lpstr>Place au jeu !  Vidéo du jeu L’antidote  Lien du jeu numérique : L’antidote   Écrire dans le chat, les énigmes que vous avez trouvées  Formulaires : indice et complet  Chronomètre : 45 minutes</vt:lpstr>
      <vt:lpstr>Adaptations possibles :</vt:lpstr>
      <vt:lpstr>Combinaisons trouvées :  -station 1 -station 2 -station 3 -station 4 -station 5 -station6 </vt:lpstr>
      <vt:lpstr>Questions de rétroaction :  De quelle façon votre groupe a-t-il bien collaboré? Comment pensez-vous que votre groupe aurait pu être plus efficace?  Quelles énigmes avez-vous trouvées les plus difficiles? Comment avez-vous utilisé les forces de chaque individu?  Comment avez-vous déterminé les forces des autres joueurs? Comment as-tu contribué au succès de ton équipe? Que ferais-tu différemment la prochaine fois? As-tu l’impression que tes idées ont été entendues?  </vt:lpstr>
      <vt:lpstr>Conseils pour l’animation :</vt:lpstr>
      <vt:lpstr>Présentation PowerPoint</vt:lpstr>
      <vt:lpstr>Comment?  Avoir un plan B, si le Wifi ne fonctionne pas Surprise ou pas dans le coffre, pourquoi pas 15 minutes de temps libres ou de récréation Un ou plusieurs jeux en même temps </vt:lpstr>
      <vt:lpstr>Présentation PowerPoint</vt:lpstr>
      <vt:lpstr>Présentation PowerPoint</vt:lpstr>
      <vt:lpstr>Présentation PowerPoint</vt:lpstr>
      <vt:lpstr>Des ressources à explorer :</vt:lpstr>
      <vt:lpstr> </vt:lpstr>
      <vt:lpstr>Merci!</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Sonya Fiset</dc:creator>
  <cp:lastModifiedBy>Fiset Sonia</cp:lastModifiedBy>
  <cp:revision>1</cp:revision>
  <dcterms:modified xsi:type="dcterms:W3CDTF">2021-02-20T15:34:58Z</dcterms:modified>
</cp:coreProperties>
</file>