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arlow" panose="020B0604020202020204" charset="0"/>
      <p:regular r:id="rId31"/>
      <p:bold r:id="rId32"/>
      <p:italic r:id="rId33"/>
      <p:boldItalic r:id="rId34"/>
    </p:embeddedFont>
    <p:embeddedFont>
      <p:font typeface="Barlow Light"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Miriam Libre" panose="020B0604020202020204" charset="-79"/>
      <p:regular r:id="rId43"/>
      <p:bold r:id="rId44"/>
    </p:embeddedFont>
    <p:embeddedFont>
      <p:font typeface="Roboto" panose="020B0604020202020204" charset="0"/>
      <p:regular r:id="rId45"/>
      <p:bold r:id="rId46"/>
      <p:italic r:id="rId47"/>
      <p:boldItalic r:id="rId48"/>
    </p:embeddedFont>
    <p:embeddedFont>
      <p:font typeface="Ubuntu" panose="020B0604020202020204" charset="0"/>
      <p:regular r:id="rId49"/>
      <p:bold r:id="rId50"/>
      <p:italic r:id="rId51"/>
      <p:boldItalic r:id="rId52"/>
    </p:embeddedFont>
    <p:embeddedFont>
      <p:font typeface="Viga" panose="020B0604020202020204" charset="0"/>
      <p:regular r:id="rId53"/>
    </p:embeddedFont>
    <p:embeddedFont>
      <p:font typeface="Work Sans"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onurl.ca/mst10janv22"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docs.google.com/presentation/d/1IW5V0EksOEzU29KMDNc9S56TAu_g70pe09nmAX9HB84/edit?usp=sharing" TargetMode="External"/><Relationship Id="rId4" Type="http://schemas.openxmlformats.org/officeDocument/2006/relationships/hyperlink" Target="https://recitmst.qc.ca/ecrire/?exec=article&amp;id_article=135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ingiverse.com/thing:58616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ingiverse.com/thing:58616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p2ZFN3TCkHM" TargetMode="External"/><Relationship Id="rId7" Type="http://schemas.openxmlformats.org/officeDocument/2006/relationships/hyperlink" Target="https://view.genial.ly/5c9ccdde72992649167cb977/interactive-content-scene-de-crime-les-solides-s2"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forms.gle/H3QcJ2uG9SREzE2u9" TargetMode="External"/><Relationship Id="rId5" Type="http://schemas.openxmlformats.org/officeDocument/2006/relationships/hyperlink" Target="https://docs.google.com/document/d/1fiq7mtdLdbtDQ6XRLMEdeSlyzLocvZrzO9ZbasJaxUU/edit?usp=sharing" TargetMode="External"/><Relationship Id="rId4" Type="http://schemas.openxmlformats.org/officeDocument/2006/relationships/hyperlink" Target="https://view.genial.ly/5c7bf96e5d0e4e575e2422ad/interactive-content-scene-de-crime-le-cercle-s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p2ZFN3TCkH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youtube.com/watch?v=_IguXWr7vU8" TargetMode="External"/><Relationship Id="rId5" Type="http://schemas.openxmlformats.org/officeDocument/2006/relationships/hyperlink" Target="https://docs.google.com/forms/d/e/1FAIpQLScLd8b5jHyz-cY3kNEWeFQQXZl2KxRmofzAib7yxan_kyvBsA/viewform" TargetMode="External"/><Relationship Id="rId4" Type="http://schemas.openxmlformats.org/officeDocument/2006/relationships/hyperlink" Target="https://docs.google.com/forms/d/e/1FAIpQLSfh9_AnbFnwBUIpk6vmrRO1TbjkLRjsU84KUxHM5_v8-1V9Og/viewfor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it.ly/mstbreakou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it.ly/mstbreakou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ingiverse.com/thing:58616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ampus.recit.qc.ca/math%c3%a9matique-science-et-technologie/jeux-%c3%a9vasio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ampus.recit.qc.ca/math%c3%a9matique-science-et-technologie/mstdistance101"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c93b5e27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c93b5e27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de la présentation : </a:t>
            </a:r>
            <a:r>
              <a:rPr lang="en" u="sng">
                <a:solidFill>
                  <a:schemeClr val="hlink"/>
                </a:solidFill>
                <a:hlinkClick r:id="rId3"/>
              </a:rPr>
              <a:t>https://monurl.ca/mst10janv22</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Lien de l’article : </a:t>
            </a:r>
            <a:r>
              <a:rPr lang="en" u="sng">
                <a:solidFill>
                  <a:schemeClr val="hlink"/>
                </a:solidFill>
                <a:hlinkClick r:id="rId4"/>
              </a:rPr>
              <a:t>https://recitmst.qc.ca/ecrire/?exec=article&amp;id_article=1356</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voir ancienne présentation 1 jour complet </a:t>
            </a:r>
            <a:r>
              <a:rPr lang="en" u="sng">
                <a:solidFill>
                  <a:srgbClr val="0097A7"/>
                </a:solidFill>
                <a:hlinkClick r:id="rId5">
                  <a:extLst>
                    <a:ext uri="{A12FA001-AC4F-418D-AE19-62706E023703}">
                      <ahyp:hlinkClr xmlns:ahyp="http://schemas.microsoft.com/office/drawing/2018/hyperlinkcolor" val="tx"/>
                    </a:ext>
                  </a:extLst>
                </a:hlinkClick>
              </a:rPr>
              <a:t>https://docs.google.com/presentation/d/1IW5V0EksOEzU29KMDNc9S56TAu_g70pe09nmAX9HB84/edit?usp=sharing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PDF à insérer</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ea075e0c4_0_58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ea075e0c4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ab57a2888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ab57a2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56b25fe7d_0_8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656b25fe7d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56b25fe7d_0_8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656b25fe7d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pour imprimer un cadenas de style cryptex : </a:t>
            </a:r>
            <a:r>
              <a:rPr lang="en" u="sng">
                <a:solidFill>
                  <a:schemeClr val="hlink"/>
                </a:solidFill>
                <a:hlinkClick r:id="rId3"/>
              </a:rPr>
              <a:t>https://www.thingiverse.com/thing:586169</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bea075e0c4_0_5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bea075e0c4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pour imprimer un cadenas de style cryptex : </a:t>
            </a:r>
            <a:r>
              <a:rPr lang="en" u="sng">
                <a:solidFill>
                  <a:schemeClr val="hlink"/>
                </a:solidFill>
                <a:hlinkClick r:id="rId3"/>
              </a:rPr>
              <a:t>https://www.thingiverse.com/thing:586169</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bea075e0c4_0_5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bea075e0c4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Partage d’écran pour le vidéo</a:t>
            </a:r>
            <a:endParaRPr/>
          </a:p>
          <a:p>
            <a:pPr marL="0" lvl="0" indent="0" algn="l" rtl="0">
              <a:spcBef>
                <a:spcPts val="0"/>
              </a:spcBef>
              <a:spcAft>
                <a:spcPts val="0"/>
              </a:spcAft>
              <a:buNone/>
            </a:pPr>
            <a:r>
              <a:rPr lang="en"/>
              <a:t>Lien vidéo de présentation du jeu L’antidote : </a:t>
            </a:r>
            <a:r>
              <a:rPr lang="en" u="sng">
                <a:solidFill>
                  <a:schemeClr val="hlink"/>
                </a:solidFill>
                <a:hlinkClick r:id="rId3"/>
              </a:rPr>
              <a:t>https://youtu.be/p2ZFN3TCkHM</a:t>
            </a:r>
            <a:endParaRPr/>
          </a:p>
          <a:p>
            <a:pPr marL="0" lvl="0" indent="0" algn="l" rtl="0">
              <a:spcBef>
                <a:spcPts val="0"/>
              </a:spcBef>
              <a:spcAft>
                <a:spcPts val="0"/>
              </a:spcAft>
              <a:buNone/>
            </a:pPr>
            <a:r>
              <a:rPr lang="en"/>
              <a:t>Lien du jeu numérique Scène de crime, le cercle : </a:t>
            </a:r>
            <a:r>
              <a:rPr lang="en" u="sng">
                <a:solidFill>
                  <a:schemeClr val="hlink"/>
                </a:solidFill>
                <a:hlinkClick r:id="rId4"/>
              </a:rPr>
              <a:t>https://view.genial.ly/5c7bf96e5d0e4e575e2422ad/interactive-content-scene-de-crime-le-cercle-s2</a:t>
            </a:r>
            <a:endParaRPr/>
          </a:p>
          <a:p>
            <a:pPr marL="0" lvl="0" indent="0" algn="l" rtl="0">
              <a:spcBef>
                <a:spcPts val="0"/>
              </a:spcBef>
              <a:spcAft>
                <a:spcPts val="0"/>
              </a:spcAft>
              <a:buNone/>
            </a:pPr>
            <a:r>
              <a:rPr lang="en"/>
              <a:t>Si besoin : jeu Le trésor de Barbe Sale 1er cycle : </a:t>
            </a:r>
            <a:r>
              <a:rPr lang="en" u="sng">
                <a:solidFill>
                  <a:schemeClr val="hlink"/>
                </a:solidFill>
                <a:hlinkClick r:id="rId5"/>
              </a:rPr>
              <a:t>https://docs.google.com/document/d/1fiq7mtdLdbtDQ6XRLMEdeSlyzLocvZrzO9ZbasJaxUU/edit?usp=sharing</a:t>
            </a:r>
            <a:endParaRPr/>
          </a:p>
          <a:p>
            <a:pPr marL="0" lvl="0" indent="0" algn="l" rtl="0">
              <a:spcBef>
                <a:spcPts val="0"/>
              </a:spcBef>
              <a:spcAft>
                <a:spcPts val="0"/>
              </a:spcAft>
              <a:buNone/>
            </a:pPr>
            <a:r>
              <a:rPr lang="en"/>
              <a:t>Formulaire pour entrer les réponses du jeu Barbe Sale : </a:t>
            </a:r>
            <a:r>
              <a:rPr lang="en" u="sng">
                <a:solidFill>
                  <a:schemeClr val="hlink"/>
                </a:solidFill>
                <a:hlinkClick r:id="rId6"/>
              </a:rPr>
              <a:t>https://forms.gle/H3QcJ2uG9SREzE2u9</a:t>
            </a:r>
            <a:endParaRPr/>
          </a:p>
          <a:p>
            <a:pPr marL="0" lvl="0" indent="0" algn="l" rtl="0">
              <a:spcBef>
                <a:spcPts val="0"/>
              </a:spcBef>
              <a:spcAft>
                <a:spcPts val="0"/>
              </a:spcAft>
              <a:buNone/>
            </a:pPr>
            <a:r>
              <a:rPr lang="en"/>
              <a:t>Si besoin : </a:t>
            </a:r>
            <a:r>
              <a:rPr lang="en">
                <a:solidFill>
                  <a:schemeClr val="dk1"/>
                </a:solidFill>
              </a:rPr>
              <a:t>Scène de crime : les solides : </a:t>
            </a:r>
            <a:r>
              <a:rPr lang="en" u="sng">
                <a:solidFill>
                  <a:schemeClr val="hlink"/>
                </a:solidFill>
                <a:hlinkClick r:id="rId7"/>
              </a:rPr>
              <a:t>https://view.genial.ly/5c9ccdde72992649167cb977/interactive-content-scene-de-crime-les-solides-s2</a:t>
            </a:r>
            <a:endParaRPr/>
          </a:p>
          <a:p>
            <a:pPr marL="0" lvl="0" indent="0" algn="l" rtl="0">
              <a:spcBef>
                <a:spcPts val="0"/>
              </a:spcBef>
              <a:spcAft>
                <a:spcPts val="0"/>
              </a:spcAft>
              <a:buNone/>
            </a:pPr>
            <a:r>
              <a:rPr lang="en"/>
              <a:t>Lien du chronomètre : https://www.youtube.com/watch?v=_IguXWr7vU8</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56b25fe7d_0_9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56b25fe7d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Partage d’écran pour le vidéo</a:t>
            </a:r>
            <a:endParaRPr/>
          </a:p>
          <a:p>
            <a:pPr marL="0" lvl="0" indent="0" algn="l" rtl="0">
              <a:spcBef>
                <a:spcPts val="0"/>
              </a:spcBef>
              <a:spcAft>
                <a:spcPts val="0"/>
              </a:spcAft>
              <a:buNone/>
            </a:pPr>
            <a:r>
              <a:rPr lang="en"/>
              <a:t>Lien vidéo de présentation du jeu L’antidote : </a:t>
            </a:r>
            <a:r>
              <a:rPr lang="en" u="sng">
                <a:solidFill>
                  <a:schemeClr val="hlink"/>
                </a:solidFill>
                <a:hlinkClick r:id="rId3"/>
              </a:rPr>
              <a:t>https://youtu.be/p2ZFN3TCkHM</a:t>
            </a:r>
            <a:endParaRPr/>
          </a:p>
          <a:p>
            <a:pPr marL="0" lvl="0" indent="0" algn="l" rtl="0">
              <a:spcBef>
                <a:spcPts val="0"/>
              </a:spcBef>
              <a:spcAft>
                <a:spcPts val="0"/>
              </a:spcAft>
              <a:buNone/>
            </a:pPr>
            <a:r>
              <a:rPr lang="en"/>
              <a:t>Formulaire pour entrer les réponses du jeu L’antidote : </a:t>
            </a:r>
            <a:r>
              <a:rPr lang="en" u="sng">
                <a:solidFill>
                  <a:schemeClr val="hlink"/>
                </a:solidFill>
                <a:hlinkClick r:id="rId4"/>
              </a:rPr>
              <a:t>https://docs.google.com/forms/d/e/1FAIpQLSfh9_AnbFnwBUIpk6vmrRO1TbjkLRjsU84KUxHM5_v8-1V9Og/viewform</a:t>
            </a:r>
            <a:endParaRPr/>
          </a:p>
          <a:p>
            <a:pPr marL="0" lvl="0" indent="0" algn="l" rtl="0">
              <a:spcBef>
                <a:spcPts val="0"/>
              </a:spcBef>
              <a:spcAft>
                <a:spcPts val="0"/>
              </a:spcAft>
              <a:buNone/>
            </a:pPr>
            <a:r>
              <a:rPr lang="en"/>
              <a:t>Formulaire pour entrer la réponse de l’indice : </a:t>
            </a:r>
            <a:r>
              <a:rPr lang="en" u="sng">
                <a:solidFill>
                  <a:schemeClr val="hlink"/>
                </a:solidFill>
                <a:hlinkClick r:id="rId5"/>
              </a:rPr>
              <a:t>https://docs.google.com/forms/d/e/1FAIpQLScLd8b5jHyz-cY3kNEWeFQQXZl2KxRmofzAib7yxan_kyvBsA/viewform</a:t>
            </a:r>
            <a:endParaRPr/>
          </a:p>
          <a:p>
            <a:pPr marL="0" lvl="0" indent="0" algn="l" rtl="0">
              <a:spcBef>
                <a:spcPts val="0"/>
              </a:spcBef>
              <a:spcAft>
                <a:spcPts val="0"/>
              </a:spcAft>
              <a:buNone/>
            </a:pPr>
            <a:r>
              <a:rPr lang="en"/>
              <a:t>Lien du chronomètre : </a:t>
            </a:r>
            <a:r>
              <a:rPr lang="en" u="sng">
                <a:solidFill>
                  <a:schemeClr val="hlink"/>
                </a:solidFill>
                <a:hlinkClick r:id="rId6"/>
              </a:rPr>
              <a:t>https://www.youtube.com/watch?v=_IguXWr7vU8</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56b25fe7d_0_8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656b25fe7d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56b25fe7d_0_90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656b25fe7d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5ed75ccf_0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05b3187c95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05b3187c9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56b25fe7d_0_9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56b25fe7d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ed75ccf_0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56b25fe7d_0_9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56b25fe7d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656b25fe7d_0_10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656b25fe7d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656b25fe7d_0_9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656b25fe7d_0_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Padlet : </a:t>
            </a:r>
            <a:r>
              <a:rPr lang="en" u="sng">
                <a:solidFill>
                  <a:schemeClr val="hlink"/>
                </a:solidFill>
                <a:hlinkClick r:id="rId3"/>
              </a:rPr>
              <a:t>http://bit.ly/mstbreakout</a:t>
            </a:r>
            <a:endParaRPr/>
          </a:p>
          <a:p>
            <a:pPr marL="0" lvl="0" indent="0" algn="l" rtl="0">
              <a:spcBef>
                <a:spcPts val="0"/>
              </a:spcBef>
              <a:spcAft>
                <a:spcPts val="0"/>
              </a:spcAft>
              <a:buNone/>
            </a:pPr>
            <a:r>
              <a:rPr lang="en"/>
              <a:t>Lien de la présentation avec tous les liens : </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cad493e8fa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cad493e8f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Padlet : </a:t>
            </a:r>
            <a:r>
              <a:rPr lang="en" u="sng">
                <a:solidFill>
                  <a:schemeClr val="hlink"/>
                </a:solidFill>
                <a:hlinkClick r:id="rId3"/>
              </a:rPr>
              <a:t>http://bit.ly/mstbreakout</a:t>
            </a:r>
            <a:endParaRPr/>
          </a:p>
          <a:p>
            <a:pPr marL="0" lvl="0" indent="0" algn="l" rtl="0">
              <a:spcBef>
                <a:spcPts val="0"/>
              </a:spcBef>
              <a:spcAft>
                <a:spcPts val="0"/>
              </a:spcAft>
              <a:buNone/>
            </a:pPr>
            <a:r>
              <a:rPr lang="en"/>
              <a:t>Lien de la présentation avec tous les liens : </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bea075e0c4_0_56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bea075e0c4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Lien pour imprimer un cadenas de style cryptex : </a:t>
            </a:r>
            <a:r>
              <a:rPr lang="en" u="sng">
                <a:solidFill>
                  <a:schemeClr val="hlink"/>
                </a:solidFill>
                <a:hlinkClick r:id="rId3"/>
              </a:rPr>
              <a:t>https://www.thingiverse.com/thing:586169</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83af4899f_0_2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083af4899f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Autoformation du Campus RÉCIT Jeux d’évasion : </a:t>
            </a:r>
            <a:r>
              <a:rPr lang="en" u="sng">
                <a:solidFill>
                  <a:schemeClr val="hlink"/>
                </a:solidFill>
                <a:hlinkClick r:id="rId3"/>
              </a:rPr>
              <a:t>https://campus.recit.qc.ca/math%c3%a9matique-science-et-technologie/jeux-%c3%a9vasion</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Autoformation du Campus RÉCIT MST à distance, application Jeux d’évasion : </a:t>
            </a:r>
            <a:r>
              <a:rPr lang="en" u="sng">
                <a:solidFill>
                  <a:schemeClr val="hlink"/>
                </a:solidFill>
                <a:hlinkClick r:id="rId4"/>
              </a:rPr>
              <a:t>https://campus.recit.qc.ca/math%c3%a9matique-science-et-technologie/mstdistance101</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5ed75ccf_01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7e62962a8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7e62962a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317b2f7b0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317b2f7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ad493e8fa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cad493e8f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083af4899f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083af4899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http://www.education.gouv.qc.ca/dossiers-thematiques/plan-daction-numerique/cadre-de-reference-de-la-competence-numerique/</a:t>
            </a:r>
            <a:r>
              <a:rPr lang="en">
                <a:solidFill>
                  <a:schemeClr val="dk1"/>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656b25fe7d_0_10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656b25fe7d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000000"/>
              </a:buClr>
              <a:buSzPts val="4600"/>
              <a:buNone/>
              <a:defRPr sz="4600">
                <a:solidFill>
                  <a:srgbClr val="000000"/>
                </a:solidFill>
              </a:defRPr>
            </a:lvl1pPr>
            <a:lvl2pPr lvl="1" algn="ctr">
              <a:spcBef>
                <a:spcPts val="0"/>
              </a:spcBef>
              <a:spcAft>
                <a:spcPts val="0"/>
              </a:spcAft>
              <a:buClr>
                <a:srgbClr val="000000"/>
              </a:buClr>
              <a:buSzPts val="4600"/>
              <a:buNone/>
              <a:defRPr sz="4600">
                <a:solidFill>
                  <a:srgbClr val="000000"/>
                </a:solidFill>
              </a:defRPr>
            </a:lvl2pPr>
            <a:lvl3pPr lvl="2" algn="ctr">
              <a:spcBef>
                <a:spcPts val="0"/>
              </a:spcBef>
              <a:spcAft>
                <a:spcPts val="0"/>
              </a:spcAft>
              <a:buClr>
                <a:srgbClr val="000000"/>
              </a:buClr>
              <a:buSzPts val="4600"/>
              <a:buNone/>
              <a:defRPr sz="4600">
                <a:solidFill>
                  <a:srgbClr val="000000"/>
                </a:solidFill>
              </a:defRPr>
            </a:lvl3pPr>
            <a:lvl4pPr lvl="3" algn="ctr">
              <a:spcBef>
                <a:spcPts val="0"/>
              </a:spcBef>
              <a:spcAft>
                <a:spcPts val="0"/>
              </a:spcAft>
              <a:buClr>
                <a:srgbClr val="000000"/>
              </a:buClr>
              <a:buSzPts val="4600"/>
              <a:buNone/>
              <a:defRPr sz="4600">
                <a:solidFill>
                  <a:srgbClr val="000000"/>
                </a:solidFill>
              </a:defRPr>
            </a:lvl4pPr>
            <a:lvl5pPr lvl="4" algn="ctr">
              <a:spcBef>
                <a:spcPts val="0"/>
              </a:spcBef>
              <a:spcAft>
                <a:spcPts val="0"/>
              </a:spcAft>
              <a:buClr>
                <a:srgbClr val="000000"/>
              </a:buClr>
              <a:buSzPts val="4600"/>
              <a:buNone/>
              <a:defRPr sz="4600">
                <a:solidFill>
                  <a:srgbClr val="000000"/>
                </a:solidFill>
              </a:defRPr>
            </a:lvl5pPr>
            <a:lvl6pPr lvl="5" algn="ctr">
              <a:spcBef>
                <a:spcPts val="0"/>
              </a:spcBef>
              <a:spcAft>
                <a:spcPts val="0"/>
              </a:spcAft>
              <a:buClr>
                <a:srgbClr val="000000"/>
              </a:buClr>
              <a:buSzPts val="4600"/>
              <a:buNone/>
              <a:defRPr sz="4600">
                <a:solidFill>
                  <a:srgbClr val="000000"/>
                </a:solidFill>
              </a:defRPr>
            </a:lvl6pPr>
            <a:lvl7pPr lvl="6" algn="ctr">
              <a:spcBef>
                <a:spcPts val="0"/>
              </a:spcBef>
              <a:spcAft>
                <a:spcPts val="0"/>
              </a:spcAft>
              <a:buClr>
                <a:srgbClr val="000000"/>
              </a:buClr>
              <a:buSzPts val="4600"/>
              <a:buNone/>
              <a:defRPr sz="4600">
                <a:solidFill>
                  <a:srgbClr val="000000"/>
                </a:solidFill>
              </a:defRPr>
            </a:lvl7pPr>
            <a:lvl8pPr lvl="7" algn="ctr">
              <a:spcBef>
                <a:spcPts val="0"/>
              </a:spcBef>
              <a:spcAft>
                <a:spcPts val="0"/>
              </a:spcAft>
              <a:buClr>
                <a:srgbClr val="000000"/>
              </a:buClr>
              <a:buSzPts val="4600"/>
              <a:buNone/>
              <a:defRPr sz="4600">
                <a:solidFill>
                  <a:srgbClr val="000000"/>
                </a:solidFill>
              </a:defRPr>
            </a:lvl8pPr>
            <a:lvl9pPr lvl="8" algn="ctr">
              <a:spcBef>
                <a:spcPts val="0"/>
              </a:spcBef>
              <a:spcAft>
                <a:spcPts val="0"/>
              </a:spcAft>
              <a:buClr>
                <a:srgbClr val="000000"/>
              </a:buClr>
              <a:buSzPts val="4600"/>
              <a:buNone/>
              <a:defRPr sz="4600">
                <a:solidFill>
                  <a:srgbClr val="000000"/>
                </a:solidFill>
              </a:defRPr>
            </a:lvl9pPr>
          </a:lstStyle>
          <a:p>
            <a:endParaRPr/>
          </a:p>
        </p:txBody>
      </p:sp>
      <p:sp>
        <p:nvSpPr>
          <p:cNvPr id="11" name="Google Shape;11;p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hird">
  <p:cSld name="BLANK_1">
    <p:spTree>
      <p:nvGrpSpPr>
        <p:cNvPr id="1"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0" y="0"/>
            <a:ext cx="3048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36"/>
        <p:cNvGrpSpPr/>
        <p:nvPr/>
      </p:nvGrpSpPr>
      <p:grpSpPr>
        <a:xfrm>
          <a:off x="0" y="0"/>
          <a:ext cx="0" cy="0"/>
          <a:chOff x="0" y="0"/>
          <a:chExt cx="0" cy="0"/>
        </a:xfrm>
      </p:grpSpPr>
      <p:sp>
        <p:nvSpPr>
          <p:cNvPr id="237" name="Google Shape;237;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8" name="Google Shape;238;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9" name="Google Shape;23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7"/>
        <p:cNvGrpSpPr/>
        <p:nvPr/>
      </p:nvGrpSpPr>
      <p:grpSpPr>
        <a:xfrm>
          <a:off x="0" y="0"/>
          <a:ext cx="0" cy="0"/>
          <a:chOff x="0" y="0"/>
          <a:chExt cx="0" cy="0"/>
        </a:xfrm>
      </p:grpSpPr>
      <p:sp>
        <p:nvSpPr>
          <p:cNvPr id="48" name="Google Shape;48;p3"/>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000"/>
              <a:buNone/>
              <a:defRPr sz="4000">
                <a:solidFill>
                  <a:srgbClr val="FFFFFF"/>
                </a:solidFill>
              </a:defRPr>
            </a:lvl2pPr>
            <a:lvl3pPr lvl="2" algn="ctr" rtl="0">
              <a:spcBef>
                <a:spcPts val="0"/>
              </a:spcBef>
              <a:spcAft>
                <a:spcPts val="0"/>
              </a:spcAft>
              <a:buClr>
                <a:srgbClr val="FFFFFF"/>
              </a:buClr>
              <a:buSzPts val="4000"/>
              <a:buNone/>
              <a:defRPr sz="4000">
                <a:solidFill>
                  <a:srgbClr val="FFFFFF"/>
                </a:solidFill>
              </a:defRPr>
            </a:lvl3pPr>
            <a:lvl4pPr lvl="3" algn="ctr" rtl="0">
              <a:spcBef>
                <a:spcPts val="0"/>
              </a:spcBef>
              <a:spcAft>
                <a:spcPts val="0"/>
              </a:spcAft>
              <a:buClr>
                <a:srgbClr val="FFFFFF"/>
              </a:buClr>
              <a:buSzPts val="4000"/>
              <a:buNone/>
              <a:defRPr sz="4000">
                <a:solidFill>
                  <a:srgbClr val="FFFFFF"/>
                </a:solidFill>
              </a:defRPr>
            </a:lvl4pPr>
            <a:lvl5pPr lvl="4" algn="ctr" rtl="0">
              <a:spcBef>
                <a:spcPts val="0"/>
              </a:spcBef>
              <a:spcAft>
                <a:spcPts val="0"/>
              </a:spcAft>
              <a:buClr>
                <a:srgbClr val="FFFFFF"/>
              </a:buClr>
              <a:buSzPts val="4000"/>
              <a:buNone/>
              <a:defRPr sz="4000">
                <a:solidFill>
                  <a:srgbClr val="FFFFFF"/>
                </a:solidFill>
              </a:defRPr>
            </a:lvl5pPr>
            <a:lvl6pPr lvl="5" algn="ctr" rtl="0">
              <a:spcBef>
                <a:spcPts val="0"/>
              </a:spcBef>
              <a:spcAft>
                <a:spcPts val="0"/>
              </a:spcAft>
              <a:buClr>
                <a:srgbClr val="FFFFFF"/>
              </a:buClr>
              <a:buSzPts val="4000"/>
              <a:buNone/>
              <a:defRPr sz="4000">
                <a:solidFill>
                  <a:srgbClr val="FFFFFF"/>
                </a:solidFill>
              </a:defRPr>
            </a:lvl6pPr>
            <a:lvl7pPr lvl="6" algn="ctr" rtl="0">
              <a:spcBef>
                <a:spcPts val="0"/>
              </a:spcBef>
              <a:spcAft>
                <a:spcPts val="0"/>
              </a:spcAft>
              <a:buClr>
                <a:srgbClr val="FFFFFF"/>
              </a:buClr>
              <a:buSzPts val="4000"/>
              <a:buNone/>
              <a:defRPr sz="4000">
                <a:solidFill>
                  <a:srgbClr val="FFFFFF"/>
                </a:solidFill>
              </a:defRPr>
            </a:lvl7pPr>
            <a:lvl8pPr lvl="7" algn="ctr" rtl="0">
              <a:spcBef>
                <a:spcPts val="0"/>
              </a:spcBef>
              <a:spcAft>
                <a:spcPts val="0"/>
              </a:spcAft>
              <a:buClr>
                <a:srgbClr val="FFFFFF"/>
              </a:buClr>
              <a:buSzPts val="4000"/>
              <a:buNone/>
              <a:defRPr sz="4000">
                <a:solidFill>
                  <a:srgbClr val="FFFFFF"/>
                </a:solidFill>
              </a:defRPr>
            </a:lvl8pPr>
            <a:lvl9pPr lvl="8" algn="ctr" rtl="0">
              <a:spcBef>
                <a:spcPts val="0"/>
              </a:spcBef>
              <a:spcAft>
                <a:spcPts val="0"/>
              </a:spcAft>
              <a:buClr>
                <a:srgbClr val="FFFFFF"/>
              </a:buClr>
              <a:buSzPts val="4000"/>
              <a:buNone/>
              <a:defRPr sz="4000">
                <a:solidFill>
                  <a:srgbClr val="FFFFFF"/>
                </a:solidFill>
              </a:defRPr>
            </a:lvl9pPr>
          </a:lstStyle>
          <a:p>
            <a:endParaRPr/>
          </a:p>
        </p:txBody>
      </p:sp>
      <p:sp>
        <p:nvSpPr>
          <p:cNvPr id="50" name="Google Shape;50;p3"/>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None/>
              <a:defRPr>
                <a:solidFill>
                  <a:srgbClr val="000000"/>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2848484" y="825425"/>
            <a:ext cx="3447000" cy="3492600"/>
          </a:xfrm>
          <a:prstGeom prst="rect">
            <a:avLst/>
          </a:prstGeom>
        </p:spPr>
        <p:txBody>
          <a:bodyPr spcFirstLastPara="1" wrap="square" lIns="91425" tIns="91425" rIns="91425" bIns="91425" anchor="ctr" anchorCtr="0">
            <a:noAutofit/>
          </a:bodyPr>
          <a:lstStyle>
            <a:lvl1pPr marL="457200" lvl="0" indent="-381000" algn="ctr" rtl="0">
              <a:lnSpc>
                <a:spcPct val="115000"/>
              </a:lnSpc>
              <a:spcBef>
                <a:spcPts val="600"/>
              </a:spcBef>
              <a:spcAft>
                <a:spcPts val="0"/>
              </a:spcAft>
              <a:buSzPts val="2400"/>
              <a:buChar char="▹"/>
              <a:defRPr i="1"/>
            </a:lvl1pPr>
            <a:lvl2pPr marL="914400" lvl="1" indent="-381000" algn="ctr" rtl="0">
              <a:lnSpc>
                <a:spcPct val="115000"/>
              </a:lnSpc>
              <a:spcBef>
                <a:spcPts val="0"/>
              </a:spcBef>
              <a:spcAft>
                <a:spcPts val="0"/>
              </a:spcAft>
              <a:buSzPts val="2400"/>
              <a:buChar char="￭"/>
              <a:defRPr i="1"/>
            </a:lvl2pPr>
            <a:lvl3pPr marL="1371600" lvl="2" indent="-381000" algn="ctr" rtl="0">
              <a:lnSpc>
                <a:spcPct val="115000"/>
              </a:lnSpc>
              <a:spcBef>
                <a:spcPts val="0"/>
              </a:spcBef>
              <a:spcAft>
                <a:spcPts val="0"/>
              </a:spcAft>
              <a:buSzPts val="2400"/>
              <a:buChar char="⬝"/>
              <a:defRPr i="1"/>
            </a:lvl3pPr>
            <a:lvl4pPr marL="1828800" lvl="3" indent="-381000" algn="ctr" rtl="0">
              <a:lnSpc>
                <a:spcPct val="115000"/>
              </a:lnSpc>
              <a:spcBef>
                <a:spcPts val="0"/>
              </a:spcBef>
              <a:spcAft>
                <a:spcPts val="0"/>
              </a:spcAft>
              <a:buSzPts val="2400"/>
              <a:buChar char="●"/>
              <a:defRPr i="1"/>
            </a:lvl4pPr>
            <a:lvl5pPr marL="2286000" lvl="4" indent="-381000" algn="ctr" rtl="0">
              <a:lnSpc>
                <a:spcPct val="115000"/>
              </a:lnSpc>
              <a:spcBef>
                <a:spcPts val="0"/>
              </a:spcBef>
              <a:spcAft>
                <a:spcPts val="0"/>
              </a:spcAft>
              <a:buSzPts val="2400"/>
              <a:buChar char="○"/>
              <a:defRPr i="1"/>
            </a:lvl5pPr>
            <a:lvl6pPr marL="2743200" lvl="5" indent="-381000" algn="ctr" rtl="0">
              <a:lnSpc>
                <a:spcPct val="115000"/>
              </a:lnSpc>
              <a:spcBef>
                <a:spcPts val="0"/>
              </a:spcBef>
              <a:spcAft>
                <a:spcPts val="0"/>
              </a:spcAft>
              <a:buSzPts val="2400"/>
              <a:buChar char="■"/>
              <a:defRPr i="1"/>
            </a:lvl6pPr>
            <a:lvl7pPr marL="3200400" lvl="6" indent="-381000" algn="ctr" rtl="0">
              <a:lnSpc>
                <a:spcPct val="115000"/>
              </a:lnSpc>
              <a:spcBef>
                <a:spcPts val="0"/>
              </a:spcBef>
              <a:spcAft>
                <a:spcPts val="0"/>
              </a:spcAft>
              <a:buSzPts val="2400"/>
              <a:buChar char="●"/>
              <a:defRPr i="1"/>
            </a:lvl7pPr>
            <a:lvl8pPr marL="3657600" lvl="7" indent="-381000" algn="ctr" rtl="0">
              <a:lnSpc>
                <a:spcPct val="115000"/>
              </a:lnSpc>
              <a:spcBef>
                <a:spcPts val="0"/>
              </a:spcBef>
              <a:spcAft>
                <a:spcPts val="0"/>
              </a:spcAft>
              <a:buSzPts val="2400"/>
              <a:buChar char="○"/>
              <a:defRPr i="1"/>
            </a:lvl8pPr>
            <a:lvl9pPr marL="4114800" lvl="8" indent="-381000" algn="ctr">
              <a:lnSpc>
                <a:spcPct val="115000"/>
              </a:lnSpc>
              <a:spcBef>
                <a:spcPts val="0"/>
              </a:spcBef>
              <a:spcAft>
                <a:spcPts val="0"/>
              </a:spcAft>
              <a:buSzPts val="2400"/>
              <a:buChar char="■"/>
              <a:defRPr i="1"/>
            </a:lvl9pPr>
          </a:lstStyle>
          <a:p>
            <a:endParaRPr/>
          </a:p>
        </p:txBody>
      </p:sp>
      <p:sp>
        <p:nvSpPr>
          <p:cNvPr id="63" name="Google Shape;63;p4"/>
          <p:cNvSpPr txBox="1"/>
          <p:nvPr/>
        </p:nvSpPr>
        <p:spPr>
          <a:xfrm>
            <a:off x="3593400" y="19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A5B0FE"/>
                </a:solidFill>
                <a:latin typeface="Work Sans"/>
                <a:ea typeface="Work Sans"/>
                <a:cs typeface="Work Sans"/>
                <a:sym typeface="Work Sans"/>
              </a:rPr>
              <a:t>“</a:t>
            </a:r>
            <a:endParaRPr sz="7200" b="1">
              <a:solidFill>
                <a:srgbClr val="A5B0FE"/>
              </a:solidFill>
              <a:latin typeface="Work Sans"/>
              <a:ea typeface="Work Sans"/>
              <a:cs typeface="Work Sans"/>
              <a:sym typeface="Work Sans"/>
            </a:endParaRPr>
          </a:p>
        </p:txBody>
      </p:sp>
      <p:sp>
        <p:nvSpPr>
          <p:cNvPr id="64" name="Google Shape;64;p4"/>
          <p:cNvSpPr txBox="1">
            <a:spLocks noGrp="1"/>
          </p:cNvSpPr>
          <p:nvPr>
            <p:ph type="sldNum" idx="12"/>
          </p:nvPr>
        </p:nvSpPr>
        <p:spPr>
          <a:xfrm>
            <a:off x="4116400" y="4807500"/>
            <a:ext cx="911100" cy="336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avLst/>
              <a:gdLst/>
              <a:ahLst/>
              <a:cxnLst/>
              <a:rect l="l" t="t" r="r" b="b"/>
              <a:pathLst>
                <a:path w="120000" h="120000" extrusionOk="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avLst/>
              <a:gdLst/>
              <a:ahLst/>
              <a:cxnLst/>
              <a:rect l="l" t="t" r="r" b="b"/>
              <a:pathLst>
                <a:path w="120000" h="120000" extrusionOk="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avLst/>
              <a:gdLst/>
              <a:ahLst/>
              <a:cxnLst/>
              <a:rect l="l" t="t" r="r" b="b"/>
              <a:pathLst>
                <a:path w="120000" h="120000" extrusionOk="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avLst/>
              <a:gdLst/>
              <a:ahLst/>
              <a:cxnLst/>
              <a:rect l="l" t="t" r="r" b="b"/>
              <a:pathLst>
                <a:path w="120000" h="120000" extrusionOk="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avLst/>
              <a:gdLst/>
              <a:ahLst/>
              <a:cxnLst/>
              <a:rect l="l" t="t" r="r" b="b"/>
              <a:pathLst>
                <a:path w="120000" h="120000" extrusionOk="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avLst/>
              <a:gdLst/>
              <a:ahLst/>
              <a:cxnLst/>
              <a:rect l="l" t="t" r="r" b="b"/>
              <a:pathLst>
                <a:path w="120000" h="120000" extrusionOk="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avLst/>
              <a:gdLst/>
              <a:ahLst/>
              <a:cxnLst/>
              <a:rect l="l" t="t" r="r" b="b"/>
              <a:pathLst>
                <a:path w="120000" h="120000" extrusionOk="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avLst/>
              <a:gdLst/>
              <a:ahLst/>
              <a:cxnLst/>
              <a:rect l="l" t="t" r="r" b="b"/>
              <a:pathLst>
                <a:path w="120000" h="120000" extrusionOk="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avLst/>
              <a:gdLst/>
              <a:ahLst/>
              <a:cxnLst/>
              <a:rect l="l" t="t" r="r" b="b"/>
              <a:pathLst>
                <a:path w="120000" h="120000" extrusionOk="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avLst/>
              <a:gdLst/>
              <a:ahLst/>
              <a:cxnLst/>
              <a:rect l="l" t="t" r="r" b="b"/>
              <a:pathLst>
                <a:path w="120000" h="120000" extrusionOk="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avLst/>
              <a:gdLst/>
              <a:ahLst/>
              <a:cxnLst/>
              <a:rect l="l" t="t" r="r" b="b"/>
              <a:pathLst>
                <a:path w="120000" h="120000" extrusionOk="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avLst/>
              <a:gdLst/>
              <a:ahLst/>
              <a:cxnLst/>
              <a:rect l="l" t="t" r="r" b="b"/>
              <a:pathLst>
                <a:path w="120000" h="120000" extrusionOk="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avLst/>
              <a:gdLst/>
              <a:ahLst/>
              <a:cxnLst/>
              <a:rect l="l" t="t" r="r" b="b"/>
              <a:pathLst>
                <a:path w="120000" h="120000" extrusionOk="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avLst/>
              <a:gdLst/>
              <a:ahLst/>
              <a:cxnLst/>
              <a:rect l="l" t="t" r="r" b="b"/>
              <a:pathLst>
                <a:path w="120000" h="120000" extrusionOk="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avLst/>
              <a:gdLst/>
              <a:ahLst/>
              <a:cxnLst/>
              <a:rect l="l" t="t" r="r" b="b"/>
              <a:pathLst>
                <a:path w="120000" h="120000" extrusionOk="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avLst/>
              <a:gdLst/>
              <a:ahLst/>
              <a:cxnLst/>
              <a:rect l="l" t="t" r="r" b="b"/>
              <a:pathLst>
                <a:path w="120000" h="120000" extrusionOk="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86" name="Google Shape;86;p5"/>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 name="Google Shape;88;p5"/>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6"/>
          <p:cNvSpPr txBox="1">
            <a:spLocks noGrp="1"/>
          </p:cNvSpPr>
          <p:nvPr>
            <p:ph type="body" idx="1"/>
          </p:nvPr>
        </p:nvSpPr>
        <p:spPr>
          <a:xfrm>
            <a:off x="457200"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6" name="Google Shape;116;p6"/>
          <p:cNvSpPr txBox="1">
            <a:spLocks noGrp="1"/>
          </p:cNvSpPr>
          <p:nvPr>
            <p:ph type="body" idx="2"/>
          </p:nvPr>
        </p:nvSpPr>
        <p:spPr>
          <a:xfrm>
            <a:off x="3101652"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7" name="Google Shape;117;p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avLst/>
              <a:gdLst/>
              <a:ahLst/>
              <a:cxnLst/>
              <a:rect l="l" t="t" r="r" b="b"/>
              <a:pathLst>
                <a:path w="120000" h="120000" extrusionOk="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avLst/>
              <a:gdLst/>
              <a:ahLst/>
              <a:cxnLst/>
              <a:rect l="l" t="t" r="r" b="b"/>
              <a:pathLst>
                <a:path w="120000" h="120000" extrusionOk="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7"/>
          <p:cNvSpPr txBox="1">
            <a:spLocks noGrp="1"/>
          </p:cNvSpPr>
          <p:nvPr>
            <p:ph type="body" idx="1"/>
          </p:nvPr>
        </p:nvSpPr>
        <p:spPr>
          <a:xfrm>
            <a:off x="4572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7" name="Google Shape;147;p7"/>
          <p:cNvSpPr txBox="1">
            <a:spLocks noGrp="1"/>
          </p:cNvSpPr>
          <p:nvPr>
            <p:ph type="body" idx="2"/>
          </p:nvPr>
        </p:nvSpPr>
        <p:spPr>
          <a:xfrm>
            <a:off x="219835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8" name="Google Shape;148;p7"/>
          <p:cNvSpPr txBox="1">
            <a:spLocks noGrp="1"/>
          </p:cNvSpPr>
          <p:nvPr>
            <p:ph type="body" idx="3"/>
          </p:nvPr>
        </p:nvSpPr>
        <p:spPr>
          <a:xfrm>
            <a:off x="3939500" y="1661575"/>
            <a:ext cx="1656300" cy="30552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9" name="Google Shape;149;p7"/>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avLst/>
              <a:gdLst/>
              <a:ahLst/>
              <a:cxnLst/>
              <a:rect l="l" t="t" r="r" b="b"/>
              <a:pathLst>
                <a:path w="120000" h="120000" extrusionOk="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avLst/>
              <a:gdLst/>
              <a:ahLst/>
              <a:cxnLst/>
              <a:rect l="l" t="t" r="r" b="b"/>
              <a:pathLst>
                <a:path w="120000" h="120000" extrusionOk="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avLst/>
              <a:gdLst/>
              <a:ahLst/>
              <a:cxnLst/>
              <a:rect l="l" t="t" r="r" b="b"/>
              <a:pathLst>
                <a:path w="120000" h="120000" extrusionOk="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avLst/>
              <a:gdLst/>
              <a:ahLst/>
              <a:cxnLst/>
              <a:rect l="l" t="t" r="r" b="b"/>
              <a:pathLst>
                <a:path w="120000" h="120000" extrusionOk="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txBox="1">
            <a:spLocks noGrp="1"/>
          </p:cNvSpPr>
          <p:nvPr>
            <p:ph type="body" idx="1"/>
          </p:nvPr>
        </p:nvSpPr>
        <p:spPr>
          <a:xfrm>
            <a:off x="6390750" y="439500"/>
            <a:ext cx="2122500" cy="4264200"/>
          </a:xfrm>
          <a:prstGeom prst="rect">
            <a:avLst/>
          </a:prstGeom>
        </p:spPr>
        <p:txBody>
          <a:bodyPr spcFirstLastPara="1" wrap="square" lIns="91425" tIns="91425" rIns="91425" bIns="91425" anchor="ctr" anchorCtr="0">
            <a:noAutofit/>
          </a:bodyPr>
          <a:lstStyle>
            <a:lvl1pPr marL="457200" lvl="0" indent="-228600">
              <a:spcBef>
                <a:spcPts val="360"/>
              </a:spcBef>
              <a:spcAft>
                <a:spcPts val="0"/>
              </a:spcAft>
              <a:buClr>
                <a:srgbClr val="FFFFFF"/>
              </a:buClr>
              <a:buSzPts val="1800"/>
              <a:buNone/>
              <a:defRPr sz="1800">
                <a:solidFill>
                  <a:srgbClr val="FFFFFF"/>
                </a:solidFill>
              </a:defRPr>
            </a:lvl1pPr>
          </a:lstStyle>
          <a:p>
            <a:endParaRPr/>
          </a:p>
        </p:txBody>
      </p:sp>
      <p:sp>
        <p:nvSpPr>
          <p:cNvPr id="223" name="Google Shape;223;p9"/>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half" type="blank">
  <p:cSld name="BLANK">
    <p:spTree>
      <p:nvGrpSpPr>
        <p:cNvPr id="1"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0"/>
          <p:cNvSpPr/>
          <p:nvPr/>
        </p:nvSpPr>
        <p:spPr>
          <a:xfrm>
            <a:off x="0" y="0"/>
            <a:ext cx="4566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A4C2F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6975"/>
            <a:ext cx="5138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1pPr>
            <a:lvl2pPr lvl="1">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2pPr>
            <a:lvl3pPr lvl="2">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3pPr>
            <a:lvl4pPr lvl="3">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4pPr>
            <a:lvl5pPr lvl="4">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5pPr>
            <a:lvl6pPr lvl="5">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6pPr>
            <a:lvl7pPr lvl="6">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7pPr>
            <a:lvl8pPr lvl="7">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8pPr>
            <a:lvl9pPr lvl="8">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457200" y="1657350"/>
            <a:ext cx="5138700" cy="3180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5B0FE"/>
              </a:buClr>
              <a:buSzPts val="2400"/>
              <a:buFont typeface="Barlow Light"/>
              <a:buChar char="▹"/>
              <a:defRPr sz="2400">
                <a:latin typeface="Barlow Light"/>
                <a:ea typeface="Barlow Light"/>
                <a:cs typeface="Barlow Light"/>
                <a:sym typeface="Barlow Light"/>
              </a:defRPr>
            </a:lvl1pPr>
            <a:lvl2pPr marL="914400" lvl="1"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2pPr>
            <a:lvl3pPr marL="1371600" lvl="2" indent="-38100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3pPr>
            <a:lvl4pPr marL="1828800" lvl="3" indent="-381000">
              <a:spcBef>
                <a:spcPts val="0"/>
              </a:spcBef>
              <a:spcAft>
                <a:spcPts val="0"/>
              </a:spcAft>
              <a:buSzPts val="2400"/>
              <a:buFont typeface="Barlow Light"/>
              <a:buChar char="●"/>
              <a:defRPr sz="2400">
                <a:latin typeface="Barlow Light"/>
                <a:ea typeface="Barlow Light"/>
                <a:cs typeface="Barlow Light"/>
                <a:sym typeface="Barlow Light"/>
              </a:defRPr>
            </a:lvl4pPr>
            <a:lvl5pPr marL="2286000" lvl="4" indent="-381000">
              <a:spcBef>
                <a:spcPts val="0"/>
              </a:spcBef>
              <a:spcAft>
                <a:spcPts val="0"/>
              </a:spcAft>
              <a:buSzPts val="2400"/>
              <a:buFont typeface="Barlow Light"/>
              <a:buChar char="○"/>
              <a:defRPr sz="2400">
                <a:latin typeface="Barlow Light"/>
                <a:ea typeface="Barlow Light"/>
                <a:cs typeface="Barlow Light"/>
                <a:sym typeface="Barlow Light"/>
              </a:defRPr>
            </a:lvl5pPr>
            <a:lvl6pPr marL="2743200" lvl="5" indent="-381000">
              <a:spcBef>
                <a:spcPts val="0"/>
              </a:spcBef>
              <a:spcAft>
                <a:spcPts val="0"/>
              </a:spcAft>
              <a:buSzPts val="2400"/>
              <a:buFont typeface="Barlow Light"/>
              <a:buChar char="■"/>
              <a:defRPr sz="2400">
                <a:latin typeface="Barlow Light"/>
                <a:ea typeface="Barlow Light"/>
                <a:cs typeface="Barlow Light"/>
                <a:sym typeface="Barlow Light"/>
              </a:defRPr>
            </a:lvl6pPr>
            <a:lvl7pPr marL="3200400" lvl="6" indent="-381000">
              <a:spcBef>
                <a:spcPts val="0"/>
              </a:spcBef>
              <a:spcAft>
                <a:spcPts val="0"/>
              </a:spcAft>
              <a:buSzPts val="2400"/>
              <a:buFont typeface="Barlow Light"/>
              <a:buChar char="●"/>
              <a:defRPr sz="2400">
                <a:latin typeface="Barlow Light"/>
                <a:ea typeface="Barlow Light"/>
                <a:cs typeface="Barlow Light"/>
                <a:sym typeface="Barlow Light"/>
              </a:defRPr>
            </a:lvl7pPr>
            <a:lvl8pPr marL="3657600" lvl="7" indent="-381000">
              <a:spcBef>
                <a:spcPts val="0"/>
              </a:spcBef>
              <a:spcAft>
                <a:spcPts val="0"/>
              </a:spcAft>
              <a:buSzPts val="2400"/>
              <a:buFont typeface="Barlow Light"/>
              <a:buChar char="○"/>
              <a:defRPr sz="2400">
                <a:latin typeface="Barlow Light"/>
                <a:ea typeface="Barlow Light"/>
                <a:cs typeface="Barlow Light"/>
                <a:sym typeface="Barlow Light"/>
              </a:defRPr>
            </a:lvl8pPr>
            <a:lvl9pPr marL="4114800" lvl="8" indent="-381000">
              <a:spcBef>
                <a:spcPts val="0"/>
              </a:spcBef>
              <a:spcAft>
                <a:spcPts val="0"/>
              </a:spcAft>
              <a:buSzPts val="2400"/>
              <a:buFont typeface="Barlow Light"/>
              <a:buChar char="■"/>
              <a:defRPr sz="2400">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808000" y="2208175"/>
            <a:ext cx="336000" cy="7272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Barlow"/>
                <a:ea typeface="Barlow"/>
                <a:cs typeface="Barlow"/>
                <a:sym typeface="Barlow"/>
              </a:defRPr>
            </a:lvl1pPr>
            <a:lvl2pPr lvl="1" algn="ctr">
              <a:buNone/>
              <a:defRPr sz="1000">
                <a:solidFill>
                  <a:srgbClr val="FFFFFF"/>
                </a:solidFill>
                <a:latin typeface="Barlow"/>
                <a:ea typeface="Barlow"/>
                <a:cs typeface="Barlow"/>
                <a:sym typeface="Barlow"/>
              </a:defRPr>
            </a:lvl2pPr>
            <a:lvl3pPr lvl="2" algn="ctr">
              <a:buNone/>
              <a:defRPr sz="1000">
                <a:solidFill>
                  <a:srgbClr val="FFFFFF"/>
                </a:solidFill>
                <a:latin typeface="Barlow"/>
                <a:ea typeface="Barlow"/>
                <a:cs typeface="Barlow"/>
                <a:sym typeface="Barlow"/>
              </a:defRPr>
            </a:lvl3pPr>
            <a:lvl4pPr lvl="3" algn="ctr">
              <a:buNone/>
              <a:defRPr sz="1000">
                <a:solidFill>
                  <a:srgbClr val="FFFFFF"/>
                </a:solidFill>
                <a:latin typeface="Barlow"/>
                <a:ea typeface="Barlow"/>
                <a:cs typeface="Barlow"/>
                <a:sym typeface="Barlow"/>
              </a:defRPr>
            </a:lvl4pPr>
            <a:lvl5pPr lvl="4" algn="ctr">
              <a:buNone/>
              <a:defRPr sz="1000">
                <a:solidFill>
                  <a:srgbClr val="FFFFFF"/>
                </a:solidFill>
                <a:latin typeface="Barlow"/>
                <a:ea typeface="Barlow"/>
                <a:cs typeface="Barlow"/>
                <a:sym typeface="Barlow"/>
              </a:defRPr>
            </a:lvl5pPr>
            <a:lvl6pPr lvl="5" algn="ctr">
              <a:buNone/>
              <a:defRPr sz="1000">
                <a:solidFill>
                  <a:srgbClr val="FFFFFF"/>
                </a:solidFill>
                <a:latin typeface="Barlow"/>
                <a:ea typeface="Barlow"/>
                <a:cs typeface="Barlow"/>
                <a:sym typeface="Barlow"/>
              </a:defRPr>
            </a:lvl6pPr>
            <a:lvl7pPr lvl="6" algn="ctr">
              <a:buNone/>
              <a:defRPr sz="1000">
                <a:solidFill>
                  <a:srgbClr val="FFFFFF"/>
                </a:solidFill>
                <a:latin typeface="Barlow"/>
                <a:ea typeface="Barlow"/>
                <a:cs typeface="Barlow"/>
                <a:sym typeface="Barlow"/>
              </a:defRPr>
            </a:lvl7pPr>
            <a:lvl8pPr lvl="7" algn="ctr">
              <a:buNone/>
              <a:defRPr sz="1000">
                <a:solidFill>
                  <a:srgbClr val="FFFFFF"/>
                </a:solidFill>
                <a:latin typeface="Barlow"/>
                <a:ea typeface="Barlow"/>
                <a:cs typeface="Barlow"/>
                <a:sym typeface="Barlow"/>
              </a:defRPr>
            </a:lvl8pPr>
            <a:lvl9pPr lvl="8" algn="ctr">
              <a:buNone/>
              <a:defRPr sz="1000">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image" Target="../media/image1.png"/><Relationship Id="rId7" Type="http://schemas.openxmlformats.org/officeDocument/2006/relationships/hyperlink" Target="mailto:equipe@recitmst.qc.ca"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4.png"/><Relationship Id="rId5" Type="http://schemas.openxmlformats.org/officeDocument/2006/relationships/hyperlink" Target="https://recitmst.qc.ca/" TargetMode="External"/><Relationship Id="rId10" Type="http://schemas.openxmlformats.org/officeDocument/2006/relationships/image" Target="../media/image3.png"/><Relationship Id="rId4" Type="http://schemas.openxmlformats.org/officeDocument/2006/relationships/hyperlink" Target="https://monurl.ca/mst29avril2022" TargetMode="External"/><Relationship Id="rId9"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p2ZFN3TCkHM" TargetMode="External"/><Relationship Id="rId7" Type="http://schemas.openxmlformats.org/officeDocument/2006/relationships/hyperlink" Target="https://www.youtube.com/watch?v=_IguXWr7vU8"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docs.google.com/forms/d/e/1FAIpQLSfh9_AnbFnwBUIpk6vmrRO1TbjkLRjsU84KUxHM5_v8-1V9Og/viewform" TargetMode="External"/><Relationship Id="rId5" Type="http://schemas.openxmlformats.org/officeDocument/2006/relationships/hyperlink" Target="https://docs.google.com/forms/d/e/1FAIpQLScLd8b5jHyz-cY3kNEWeFQQXZl2KxRmofzAib7yxan_kyvBsA/viewform" TargetMode="External"/><Relationship Id="rId4" Type="http://schemas.openxmlformats.org/officeDocument/2006/relationships/hyperlink" Target="https://docs.google.com/presentation/d/1GUr6wtEOJ8yoPK6HZkVO1lsU2mH1xndq_CfHmp0uik8/edit?usp=shar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mailto:sonya.fiset@recitmst.qc.ca"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slj.com/?detailStory=breakout-edu-brings-escape-room-strategy-to-the-classroom-slj-review"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bit.ly/mstbreakou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0RisI15tP3QohUlb9AVti4468ILyqtkrANEa-WxSreQ/edit?usp=sharing" TargetMode="External"/><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docs.google.com/document/d/1yisboYKgr_Jzdj3WefejBH6sRJw23n8wThHvGmLgscE/edit?usp=sharing" TargetMode="External"/><Relationship Id="rId5" Type="http://schemas.openxmlformats.org/officeDocument/2006/relationships/hyperlink" Target="https://docs.google.com/document/d/1VIVziMo9ISU15F831pSdnpWIvrnoSWXQpB8MbEk-wuo/edit?usp=sharing" TargetMode="External"/><Relationship Id="rId4" Type="http://schemas.openxmlformats.org/officeDocument/2006/relationships/hyperlink" Target="https://docs.google.com/document/d/10itwYv4HpZVCKzbESS5Grev2A8B3Eau4DiqJAYUDSxo/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bit.ly/mst19mai2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hyperlink" Target="mailto:sonya.fiset@recitmst.qc.ca" TargetMode="External"/><Relationship Id="rId7" Type="http://schemas.openxmlformats.org/officeDocument/2006/relationships/hyperlink" Target="mailto:equipe@recitmst.qc.ca"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unsplash.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education.gouv.qc.ca/dossiers-thematiques/plan-daction-numerique/cadre-de-reference-de-la-competence-numeriqu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4"/>
          <p:cNvPicPr preferRelativeResize="0"/>
          <p:nvPr/>
        </p:nvPicPr>
        <p:blipFill>
          <a:blip r:embed="rId3">
            <a:alphaModFix/>
          </a:blip>
          <a:stretch>
            <a:fillRect/>
          </a:stretch>
        </p:blipFill>
        <p:spPr>
          <a:xfrm>
            <a:off x="0" y="1"/>
            <a:ext cx="9144003" cy="5143484"/>
          </a:xfrm>
          <a:prstGeom prst="rect">
            <a:avLst/>
          </a:prstGeom>
          <a:noFill/>
          <a:ln>
            <a:noFill/>
          </a:ln>
        </p:spPr>
      </p:pic>
      <p:sp>
        <p:nvSpPr>
          <p:cNvPr id="245" name="Google Shape;245;p14"/>
          <p:cNvSpPr txBox="1"/>
          <p:nvPr/>
        </p:nvSpPr>
        <p:spPr>
          <a:xfrm>
            <a:off x="124925" y="1299200"/>
            <a:ext cx="44505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600" b="1">
                <a:solidFill>
                  <a:srgbClr val="FFFFFF"/>
                </a:solidFill>
                <a:latin typeface="Ubuntu"/>
                <a:ea typeface="Ubuntu"/>
                <a:cs typeface="Ubuntu"/>
                <a:sym typeface="Ubuntu"/>
              </a:rPr>
              <a:t>Jeux d’évasion,  apprendre par le jeu collectif!</a:t>
            </a:r>
            <a:endParaRPr sz="3600">
              <a:solidFill>
                <a:srgbClr val="FFFFFF"/>
              </a:solidFill>
              <a:latin typeface="Viga"/>
              <a:ea typeface="Viga"/>
              <a:cs typeface="Viga"/>
              <a:sym typeface="Viga"/>
            </a:endParaRPr>
          </a:p>
        </p:txBody>
      </p:sp>
      <p:sp>
        <p:nvSpPr>
          <p:cNvPr id="246" name="Google Shape;246;p14"/>
          <p:cNvSpPr txBox="1"/>
          <p:nvPr/>
        </p:nvSpPr>
        <p:spPr>
          <a:xfrm>
            <a:off x="5227425" y="3346175"/>
            <a:ext cx="39168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sz="2300" b="1" u="sng">
                <a:solidFill>
                  <a:srgbClr val="FAA22A"/>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monurl.ca/mst29avril2022</a:t>
            </a:r>
            <a:endParaRPr sz="1500">
              <a:solidFill>
                <a:srgbClr val="FAA22A"/>
              </a:solidFill>
              <a:latin typeface="Ubuntu"/>
              <a:ea typeface="Ubuntu"/>
              <a:cs typeface="Ubuntu"/>
              <a:sym typeface="Ubuntu"/>
            </a:endParaRPr>
          </a:p>
          <a:p>
            <a:pPr marL="0" lvl="0" indent="0" algn="l" rtl="0">
              <a:spcBef>
                <a:spcPts val="0"/>
              </a:spcBef>
              <a:spcAft>
                <a:spcPts val="0"/>
              </a:spcAft>
              <a:buNone/>
            </a:pPr>
            <a:endParaRPr sz="1200"/>
          </a:p>
        </p:txBody>
      </p:sp>
      <p:sp>
        <p:nvSpPr>
          <p:cNvPr id="247" name="Google Shape;247;p14"/>
          <p:cNvSpPr txBox="1"/>
          <p:nvPr/>
        </p:nvSpPr>
        <p:spPr>
          <a:xfrm>
            <a:off x="203625" y="4825425"/>
            <a:ext cx="300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Ubuntu"/>
                <a:ea typeface="Ubuntu"/>
                <a:cs typeface="Ubuntu"/>
                <a:sym typeface="Ubuntu"/>
              </a:rPr>
              <a:t>Site : </a:t>
            </a:r>
            <a:r>
              <a:rPr lang="en" sz="1200"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recitmst.qc.ca</a:t>
            </a:r>
            <a:endParaRPr sz="1200">
              <a:solidFill>
                <a:schemeClr val="accent1"/>
              </a:solidFill>
              <a:latin typeface="Ubuntu"/>
              <a:ea typeface="Ubuntu"/>
              <a:cs typeface="Ubuntu"/>
              <a:sym typeface="Ubuntu"/>
            </a:endParaRPr>
          </a:p>
        </p:txBody>
      </p:sp>
      <p:pic>
        <p:nvPicPr>
          <p:cNvPr id="248" name="Google Shape;248;p14"/>
          <p:cNvPicPr preferRelativeResize="0"/>
          <p:nvPr/>
        </p:nvPicPr>
        <p:blipFill rotWithShape="1">
          <a:blip r:embed="rId6">
            <a:alphaModFix/>
          </a:blip>
          <a:srcRect t="18540" b="15829"/>
          <a:stretch/>
        </p:blipFill>
        <p:spPr>
          <a:xfrm>
            <a:off x="203625" y="4147425"/>
            <a:ext cx="737050" cy="780650"/>
          </a:xfrm>
          <a:prstGeom prst="rect">
            <a:avLst/>
          </a:prstGeom>
          <a:noFill/>
          <a:ln>
            <a:noFill/>
          </a:ln>
        </p:spPr>
      </p:pic>
      <p:sp>
        <p:nvSpPr>
          <p:cNvPr id="249" name="Google Shape;249;p14"/>
          <p:cNvSpPr txBox="1"/>
          <p:nvPr/>
        </p:nvSpPr>
        <p:spPr>
          <a:xfrm>
            <a:off x="1037900" y="4043675"/>
            <a:ext cx="2030100" cy="8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Ubuntu"/>
                <a:ea typeface="Ubuntu"/>
                <a:cs typeface="Ubuntu"/>
                <a:sym typeface="Ubuntu"/>
              </a:rPr>
              <a:t>Domaine de la mathématique, de la science et technologie (MST)</a:t>
            </a:r>
            <a:endParaRPr sz="1200">
              <a:latin typeface="Ubuntu"/>
              <a:ea typeface="Ubuntu"/>
              <a:cs typeface="Ubuntu"/>
              <a:sym typeface="Ubuntu"/>
            </a:endParaRPr>
          </a:p>
        </p:txBody>
      </p:sp>
      <p:sp>
        <p:nvSpPr>
          <p:cNvPr id="250" name="Google Shape;250;p14"/>
          <p:cNvSpPr txBox="1"/>
          <p:nvPr/>
        </p:nvSpPr>
        <p:spPr>
          <a:xfrm>
            <a:off x="3285125" y="4731575"/>
            <a:ext cx="4879800" cy="431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1100"/>
              <a:buFont typeface="Arial"/>
              <a:buNone/>
            </a:pPr>
            <a:r>
              <a:rPr lang="en" sz="1000">
                <a:solidFill>
                  <a:schemeClr val="lt1"/>
                </a:solidFill>
                <a:latin typeface="Ubuntu"/>
                <a:ea typeface="Ubuntu"/>
                <a:cs typeface="Ubuntu"/>
                <a:sym typeface="Ubuntu"/>
              </a:rPr>
              <a:t>Cette présentation, </a:t>
            </a:r>
            <a:r>
              <a:rPr lang="en" sz="1000" u="sng">
                <a:solidFill>
                  <a:srgbClr val="FAA22A"/>
                </a:solidFill>
                <a:latin typeface="Ubuntu"/>
                <a:ea typeface="Ubuntu"/>
                <a:cs typeface="Ubuntu"/>
                <a:sym typeface="Ubuntu"/>
                <a:hlinkClick r:id="rId4">
                  <a:extLst>
                    <a:ext uri="{A12FA001-AC4F-418D-AE19-62706E023703}">
                      <ahyp:hlinkClr xmlns:ahyp="http://schemas.microsoft.com/office/drawing/2018/hyperlinkcolor" val="tx"/>
                    </a:ext>
                  </a:extLst>
                </a:hlinkClick>
              </a:rPr>
              <a:t>monurl.ca/mst29avril2022</a:t>
            </a:r>
            <a:r>
              <a:rPr lang="en" sz="1000">
                <a:solidFill>
                  <a:srgbClr val="FAA22A"/>
                </a:solidFill>
                <a:latin typeface="Ubuntu"/>
                <a:ea typeface="Ubuntu"/>
                <a:cs typeface="Ubuntu"/>
                <a:sym typeface="Ubuntu"/>
              </a:rPr>
              <a:t>,</a:t>
            </a:r>
            <a:r>
              <a:rPr lang="en" sz="1000">
                <a:solidFill>
                  <a:schemeClr val="lt1"/>
                </a:solidFill>
                <a:latin typeface="Ubuntu"/>
                <a:ea typeface="Ubuntu"/>
                <a:cs typeface="Ubuntu"/>
                <a:sym typeface="Ubuntu"/>
              </a:rPr>
              <a:t> du </a:t>
            </a:r>
            <a:r>
              <a:rPr lang="en" sz="1000" u="sng">
                <a:solidFill>
                  <a:schemeClr val="lt1"/>
                </a:solidFill>
                <a:latin typeface="Ubuntu"/>
                <a:ea typeface="Ubuntu"/>
                <a:cs typeface="Ubuntu"/>
                <a:sym typeface="Ubuntu"/>
                <a:hlinkClick r:id="rId7">
                  <a:extLst>
                    <a:ext uri="{A12FA001-AC4F-418D-AE19-62706E023703}">
                      <ahyp:hlinkClr xmlns:ahyp="http://schemas.microsoft.com/office/drawing/2018/hyperlinkcolor" val="tx"/>
                    </a:ext>
                  </a:extLst>
                </a:hlinkClick>
              </a:rPr>
              <a:t>RÉCIT MST</a:t>
            </a:r>
            <a:r>
              <a:rPr lang="en" sz="1000">
                <a:solidFill>
                  <a:schemeClr val="lt1"/>
                </a:solidFill>
                <a:latin typeface="Ubuntu"/>
                <a:ea typeface="Ubuntu"/>
                <a:cs typeface="Ubuntu"/>
                <a:sym typeface="Ubuntu"/>
              </a:rPr>
              <a:t> est mise à disposition, sauf exception, selon les termes de la </a:t>
            </a:r>
            <a:r>
              <a:rPr lang="en" sz="1000" u="sng">
                <a:solidFill>
                  <a:schemeClr val="lt1"/>
                </a:solidFill>
                <a:latin typeface="Ubuntu"/>
                <a:ea typeface="Ubuntu"/>
                <a:cs typeface="Ubuntu"/>
                <a:sym typeface="Ubuntu"/>
                <a:hlinkClick r:id="rId8">
                  <a:extLst>
                    <a:ext uri="{A12FA001-AC4F-418D-AE19-62706E023703}">
                      <ahyp:hlinkClr xmlns:ahyp="http://schemas.microsoft.com/office/drawing/2018/hyperlinkcolor" val="tx"/>
                    </a:ext>
                  </a:extLst>
                </a:hlinkClick>
              </a:rPr>
              <a:t>Licence Creative Commons. </a:t>
            </a:r>
            <a:endParaRPr>
              <a:solidFill>
                <a:schemeClr val="lt1"/>
              </a:solidFill>
              <a:latin typeface="Barlow Light"/>
              <a:ea typeface="Barlow Light"/>
              <a:cs typeface="Barlow Light"/>
              <a:sym typeface="Barlow Light"/>
            </a:endParaRPr>
          </a:p>
        </p:txBody>
      </p:sp>
      <p:pic>
        <p:nvPicPr>
          <p:cNvPr id="251" name="Google Shape;251;p14">
            <a:hlinkClick r:id="rId9"/>
          </p:cNvPr>
          <p:cNvPicPr preferRelativeResize="0"/>
          <p:nvPr/>
        </p:nvPicPr>
        <p:blipFill rotWithShape="1">
          <a:blip r:embed="rId10">
            <a:alphaModFix/>
          </a:blip>
          <a:srcRect/>
          <a:stretch/>
        </p:blipFill>
        <p:spPr>
          <a:xfrm>
            <a:off x="8327072" y="4825435"/>
            <a:ext cx="762650" cy="266850"/>
          </a:xfrm>
          <a:prstGeom prst="rect">
            <a:avLst/>
          </a:prstGeom>
          <a:noFill/>
          <a:ln>
            <a:noFill/>
          </a:ln>
        </p:spPr>
      </p:pic>
      <p:pic>
        <p:nvPicPr>
          <p:cNvPr id="252" name="Google Shape;252;p14"/>
          <p:cNvPicPr preferRelativeResize="0"/>
          <p:nvPr/>
        </p:nvPicPr>
        <p:blipFill>
          <a:blip r:embed="rId11">
            <a:alphaModFix/>
          </a:blip>
          <a:stretch>
            <a:fillRect/>
          </a:stretch>
        </p:blipFill>
        <p:spPr>
          <a:xfrm>
            <a:off x="7225575" y="226371"/>
            <a:ext cx="1658050" cy="1237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336" name="Google Shape;336;p23"/>
          <p:cNvPicPr preferRelativeResize="0"/>
          <p:nvPr/>
        </p:nvPicPr>
        <p:blipFill>
          <a:blip r:embed="rId3">
            <a:alphaModFix/>
          </a:blip>
          <a:stretch>
            <a:fillRect/>
          </a:stretch>
        </p:blipFill>
        <p:spPr>
          <a:xfrm>
            <a:off x="727275" y="476400"/>
            <a:ext cx="7721550" cy="4254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a:spLocks noGrp="1"/>
          </p:cNvSpPr>
          <p:nvPr>
            <p:ph type="ctrTitle"/>
          </p:nvPr>
        </p:nvSpPr>
        <p:spPr>
          <a:xfrm>
            <a:off x="490350" y="453050"/>
            <a:ext cx="8252700" cy="45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Ubuntu"/>
                <a:ea typeface="Ubuntu"/>
                <a:cs typeface="Ubuntu"/>
                <a:sym typeface="Ubuntu"/>
              </a:rPr>
              <a:t>Limite de temps</a:t>
            </a:r>
            <a:r>
              <a:rPr lang="en" sz="2400">
                <a:latin typeface="Ubuntu"/>
                <a:ea typeface="Ubuntu"/>
                <a:cs typeface="Ubuntu"/>
                <a:sym typeface="Ubuntu"/>
              </a:rPr>
              <a:t> </a:t>
            </a:r>
            <a:endParaRPr sz="2400">
              <a:latin typeface="Ubuntu"/>
              <a:ea typeface="Ubuntu"/>
              <a:cs typeface="Ubuntu"/>
              <a:sym typeface="Ubuntu"/>
            </a:endParaRPr>
          </a:p>
          <a:p>
            <a:pPr marL="0" lvl="0" indent="0" algn="ctr" rtl="0">
              <a:spcBef>
                <a:spcPts val="0"/>
              </a:spcBef>
              <a:spcAft>
                <a:spcPts val="0"/>
              </a:spcAft>
              <a:buNone/>
            </a:pPr>
            <a:r>
              <a:rPr lang="en" sz="2400">
                <a:solidFill>
                  <a:srgbClr val="617A86"/>
                </a:solidFill>
                <a:latin typeface="Ubuntu"/>
                <a:ea typeface="Ubuntu"/>
                <a:cs typeface="Ubuntu"/>
                <a:sym typeface="Ubuntu"/>
              </a:rPr>
              <a:t>Utilisation d’une minuterie avec de la musique dont l’intensité augmente graduellement. </a:t>
            </a:r>
            <a:endParaRPr sz="2400">
              <a:solidFill>
                <a:srgbClr val="617A86"/>
              </a:solidFill>
              <a:latin typeface="Ubuntu"/>
              <a:ea typeface="Ubuntu"/>
              <a:cs typeface="Ubuntu"/>
              <a:sym typeface="Ubuntu"/>
            </a:endParaRPr>
          </a:p>
          <a:p>
            <a:pPr marL="0" lvl="0" indent="0" algn="ctr" rtl="0">
              <a:spcBef>
                <a:spcPts val="0"/>
              </a:spcBef>
              <a:spcAft>
                <a:spcPts val="0"/>
              </a:spcAft>
              <a:buNone/>
            </a:pPr>
            <a:endParaRPr sz="2400">
              <a:solidFill>
                <a:srgbClr val="617A86"/>
              </a:solidFill>
              <a:latin typeface="Ubuntu"/>
              <a:ea typeface="Ubuntu"/>
              <a:cs typeface="Ubuntu"/>
              <a:sym typeface="Ubuntu"/>
            </a:endParaRPr>
          </a:p>
          <a:p>
            <a:pPr marL="0" lvl="0" indent="0" algn="ctr" rtl="0">
              <a:spcBef>
                <a:spcPts val="0"/>
              </a:spcBef>
              <a:spcAft>
                <a:spcPts val="0"/>
              </a:spcAft>
              <a:buNone/>
            </a:pPr>
            <a:r>
              <a:rPr lang="en" sz="3600">
                <a:latin typeface="Ubuntu"/>
                <a:ea typeface="Ubuntu"/>
                <a:cs typeface="Ubuntu"/>
                <a:sym typeface="Ubuntu"/>
              </a:rPr>
              <a:t>2 cartes d’indices</a:t>
            </a:r>
            <a:endParaRPr sz="3600">
              <a:latin typeface="Ubuntu"/>
              <a:ea typeface="Ubuntu"/>
              <a:cs typeface="Ubuntu"/>
              <a:sym typeface="Ubuntu"/>
            </a:endParaRPr>
          </a:p>
          <a:p>
            <a:pPr marL="0" lvl="0" indent="0" algn="ctr" rtl="0">
              <a:spcBef>
                <a:spcPts val="0"/>
              </a:spcBef>
              <a:spcAft>
                <a:spcPts val="0"/>
              </a:spcAft>
              <a:buNone/>
            </a:pPr>
            <a:r>
              <a:rPr lang="en" sz="2400">
                <a:solidFill>
                  <a:srgbClr val="617A86"/>
                </a:solidFill>
                <a:latin typeface="Ubuntu"/>
                <a:ea typeface="Ubuntu"/>
                <a:cs typeface="Ubuntu"/>
                <a:sym typeface="Ubuntu"/>
              </a:rPr>
              <a:t>Possibilité de 2 indices</a:t>
            </a:r>
            <a:endParaRPr sz="2400">
              <a:solidFill>
                <a:srgbClr val="617A86"/>
              </a:solidFill>
              <a:latin typeface="Ubuntu"/>
              <a:ea typeface="Ubuntu"/>
              <a:cs typeface="Ubuntu"/>
              <a:sym typeface="Ubuntu"/>
            </a:endParaRPr>
          </a:p>
          <a:p>
            <a:pPr marL="0" lvl="0" indent="0" algn="ctr" rtl="0">
              <a:spcBef>
                <a:spcPts val="0"/>
              </a:spcBef>
              <a:spcAft>
                <a:spcPts val="0"/>
              </a:spcAft>
              <a:buNone/>
            </a:pPr>
            <a:r>
              <a:rPr lang="en" sz="2400">
                <a:solidFill>
                  <a:srgbClr val="617A86"/>
                </a:solidFill>
                <a:latin typeface="Ubuntu"/>
                <a:ea typeface="Ubuntu"/>
                <a:cs typeface="Ubuntu"/>
                <a:sym typeface="Ubuntu"/>
              </a:rPr>
              <a:t>Sans pénalité</a:t>
            </a:r>
            <a:endParaRPr sz="2400">
              <a:solidFill>
                <a:srgbClr val="617A86"/>
              </a:solidFill>
              <a:latin typeface="Ubuntu"/>
              <a:ea typeface="Ubuntu"/>
              <a:cs typeface="Ubuntu"/>
              <a:sym typeface="Ubuntu"/>
            </a:endParaRPr>
          </a:p>
          <a:p>
            <a:pPr marL="0" lvl="0" indent="0" algn="ctr" rtl="0">
              <a:spcBef>
                <a:spcPts val="0"/>
              </a:spcBef>
              <a:spcAft>
                <a:spcPts val="0"/>
              </a:spcAft>
              <a:buNone/>
            </a:pPr>
            <a:r>
              <a:rPr lang="en" sz="2400">
                <a:solidFill>
                  <a:srgbClr val="617A86"/>
                </a:solidFill>
                <a:latin typeface="Ubuntu"/>
                <a:ea typeface="Ubuntu"/>
                <a:cs typeface="Ubuntu"/>
                <a:sym typeface="Ubuntu"/>
              </a:rPr>
              <a:t>Décision collective</a:t>
            </a:r>
            <a:endParaRPr sz="2400">
              <a:solidFill>
                <a:srgbClr val="617A86"/>
              </a:solidFill>
              <a:latin typeface="Ubuntu"/>
              <a:ea typeface="Ubuntu"/>
              <a:cs typeface="Ubuntu"/>
              <a:sym typeface="Ubuntu"/>
            </a:endParaRPr>
          </a:p>
          <a:p>
            <a:pPr marL="0" lvl="0" indent="0" algn="l" rtl="0">
              <a:spcBef>
                <a:spcPts val="0"/>
              </a:spcBef>
              <a:spcAft>
                <a:spcPts val="0"/>
              </a:spcAft>
              <a:buNone/>
            </a:pPr>
            <a:endParaRPr sz="2400">
              <a:latin typeface="Ubuntu"/>
              <a:ea typeface="Ubuntu"/>
              <a:cs typeface="Ubuntu"/>
              <a:sym typeface="Ubuntu"/>
            </a:endParaRPr>
          </a:p>
        </p:txBody>
      </p:sp>
      <p:grpSp>
        <p:nvGrpSpPr>
          <p:cNvPr id="342" name="Google Shape;342;p24"/>
          <p:cNvGrpSpPr/>
          <p:nvPr/>
        </p:nvGrpSpPr>
        <p:grpSpPr>
          <a:xfrm>
            <a:off x="693282" y="1814445"/>
            <a:ext cx="310532" cy="317040"/>
            <a:chOff x="3951850" y="2985350"/>
            <a:chExt cx="407950" cy="416500"/>
          </a:xfrm>
        </p:grpSpPr>
        <p:sp>
          <p:nvSpPr>
            <p:cNvPr id="343" name="Google Shape;343;p2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24"/>
          <p:cNvGrpSpPr/>
          <p:nvPr/>
        </p:nvGrpSpPr>
        <p:grpSpPr>
          <a:xfrm>
            <a:off x="2678057" y="3469345"/>
            <a:ext cx="310532" cy="317040"/>
            <a:chOff x="3951850" y="2985350"/>
            <a:chExt cx="407950" cy="416500"/>
          </a:xfrm>
        </p:grpSpPr>
        <p:sp>
          <p:nvSpPr>
            <p:cNvPr id="348" name="Google Shape;348;p2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24"/>
          <p:cNvGrpSpPr/>
          <p:nvPr/>
        </p:nvGrpSpPr>
        <p:grpSpPr>
          <a:xfrm>
            <a:off x="2691582" y="3786370"/>
            <a:ext cx="310532" cy="317040"/>
            <a:chOff x="3951850" y="2985350"/>
            <a:chExt cx="407950" cy="416500"/>
          </a:xfrm>
        </p:grpSpPr>
        <p:sp>
          <p:nvSpPr>
            <p:cNvPr id="353" name="Google Shape;353;p2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4"/>
          <p:cNvGrpSpPr/>
          <p:nvPr/>
        </p:nvGrpSpPr>
        <p:grpSpPr>
          <a:xfrm>
            <a:off x="2691582" y="4103395"/>
            <a:ext cx="310532" cy="317040"/>
            <a:chOff x="3951850" y="2985350"/>
            <a:chExt cx="407950" cy="416500"/>
          </a:xfrm>
        </p:grpSpPr>
        <p:sp>
          <p:nvSpPr>
            <p:cNvPr id="358" name="Google Shape;358;p2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2" name="Google Shape;362;p24"/>
          <p:cNvPicPr preferRelativeResize="0"/>
          <p:nvPr/>
        </p:nvPicPr>
        <p:blipFill>
          <a:blip r:embed="rId3">
            <a:alphaModFix/>
          </a:blip>
          <a:stretch>
            <a:fillRect/>
          </a:stretch>
        </p:blipFill>
        <p:spPr>
          <a:xfrm>
            <a:off x="6939850" y="2576750"/>
            <a:ext cx="1349574" cy="1353600"/>
          </a:xfrm>
          <a:prstGeom prst="rect">
            <a:avLst/>
          </a:prstGeom>
          <a:noFill/>
          <a:ln>
            <a:noFill/>
          </a:ln>
        </p:spPr>
      </p:pic>
      <p:pic>
        <p:nvPicPr>
          <p:cNvPr id="363" name="Google Shape;363;p24"/>
          <p:cNvPicPr preferRelativeResize="0"/>
          <p:nvPr/>
        </p:nvPicPr>
        <p:blipFill>
          <a:blip r:embed="rId3">
            <a:alphaModFix/>
          </a:blip>
          <a:stretch>
            <a:fillRect/>
          </a:stretch>
        </p:blipFill>
        <p:spPr>
          <a:xfrm>
            <a:off x="7545175" y="3545550"/>
            <a:ext cx="1349574" cy="1353600"/>
          </a:xfrm>
          <a:prstGeom prst="rect">
            <a:avLst/>
          </a:prstGeom>
          <a:noFill/>
          <a:ln>
            <a:noFill/>
          </a:ln>
        </p:spPr>
      </p:pic>
      <p:sp>
        <p:nvSpPr>
          <p:cNvPr id="364" name="Google Shape;364;p24"/>
          <p:cNvSpPr txBox="1"/>
          <p:nvPr/>
        </p:nvSpPr>
        <p:spPr>
          <a:xfrm>
            <a:off x="2352300" y="371600"/>
            <a:ext cx="44394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4800">
                <a:solidFill>
                  <a:srgbClr val="FFFFFF"/>
                </a:solidFill>
                <a:latin typeface="Ubuntu"/>
                <a:ea typeface="Ubuntu"/>
                <a:cs typeface="Ubuntu"/>
                <a:sym typeface="Ubuntu"/>
              </a:rPr>
              <a:t>Comment?</a:t>
            </a:r>
            <a:endParaRPr>
              <a:solidFill>
                <a:srgbClr val="FFFFFF"/>
              </a:solidFill>
              <a:latin typeface="Barlow Light"/>
              <a:ea typeface="Barlow Light"/>
              <a:cs typeface="Barlow Light"/>
              <a:sym typeface="Barlow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5"/>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70" name="Google Shape;370;p25"/>
          <p:cNvSpPr txBox="1"/>
          <p:nvPr/>
        </p:nvSpPr>
        <p:spPr>
          <a:xfrm>
            <a:off x="2085175" y="551750"/>
            <a:ext cx="67425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Ubuntu"/>
                <a:ea typeface="Ubuntu"/>
                <a:cs typeface="Ubuntu"/>
                <a:sym typeface="Ubuntu"/>
              </a:rPr>
              <a:t>Comment?</a:t>
            </a:r>
            <a:endParaRPr sz="3600">
              <a:solidFill>
                <a:srgbClr val="FFFFFF"/>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Travail collaboratif</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Organiser les tâches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Utiliser vos forces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Partager vos découvertes avec les autres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Essayer de résoudre les énigmes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Être capable d’expliquer les codes essayés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Respecter le matériel du jeu</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Déposer les cadenas ouverts dans le bac prévu</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Remettre les documents qui ne servent plus </a:t>
            </a:r>
            <a:endParaRPr sz="2400">
              <a:solidFill>
                <a:srgbClr val="617A86"/>
              </a:solidFill>
              <a:latin typeface="Ubuntu"/>
              <a:ea typeface="Ubuntu"/>
              <a:cs typeface="Ubuntu"/>
              <a:sym typeface="Ubuntu"/>
            </a:endParaRPr>
          </a:p>
        </p:txBody>
      </p:sp>
      <p:sp>
        <p:nvSpPr>
          <p:cNvPr id="371" name="Google Shape;371;p25"/>
          <p:cNvSpPr/>
          <p:nvPr/>
        </p:nvSpPr>
        <p:spPr>
          <a:xfrm>
            <a:off x="1780179" y="127814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1780179" y="165784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1824179" y="2001670"/>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1824179" y="234549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1824179" y="2689320"/>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1824179" y="310834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1824179" y="345729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1780179" y="3806245"/>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1824179" y="4225270"/>
            <a:ext cx="304994" cy="30499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6"/>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85" name="Google Shape;385;p26"/>
          <p:cNvSpPr txBox="1"/>
          <p:nvPr/>
        </p:nvSpPr>
        <p:spPr>
          <a:xfrm>
            <a:off x="2085175" y="551750"/>
            <a:ext cx="42387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Ubuntu"/>
                <a:ea typeface="Ubuntu"/>
                <a:cs typeface="Ubuntu"/>
                <a:sym typeface="Ubuntu"/>
              </a:rPr>
              <a:t>Comment utiliser certains cadenas?</a:t>
            </a:r>
            <a:endParaRPr sz="3600">
              <a:solidFill>
                <a:srgbClr val="FFFFFF"/>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 </a:t>
            </a:r>
            <a:endParaRPr sz="2400">
              <a:solidFill>
                <a:srgbClr val="617A86"/>
              </a:solidFill>
              <a:latin typeface="Ubuntu"/>
              <a:ea typeface="Ubuntu"/>
              <a:cs typeface="Ubuntu"/>
              <a:sym typeface="Ubuntu"/>
            </a:endParaRPr>
          </a:p>
        </p:txBody>
      </p:sp>
      <p:pic>
        <p:nvPicPr>
          <p:cNvPr id="386" name="Google Shape;386;p26"/>
          <p:cNvPicPr preferRelativeResize="0"/>
          <p:nvPr/>
        </p:nvPicPr>
        <p:blipFill>
          <a:blip r:embed="rId3">
            <a:alphaModFix/>
          </a:blip>
          <a:stretch>
            <a:fillRect/>
          </a:stretch>
        </p:blipFill>
        <p:spPr>
          <a:xfrm>
            <a:off x="1880700" y="2358000"/>
            <a:ext cx="1962150" cy="1962150"/>
          </a:xfrm>
          <a:prstGeom prst="rect">
            <a:avLst/>
          </a:prstGeom>
          <a:noFill/>
          <a:ln>
            <a:noFill/>
          </a:ln>
        </p:spPr>
      </p:pic>
      <p:pic>
        <p:nvPicPr>
          <p:cNvPr id="387" name="Google Shape;387;p26"/>
          <p:cNvPicPr preferRelativeResize="0"/>
          <p:nvPr/>
        </p:nvPicPr>
        <p:blipFill>
          <a:blip r:embed="rId4">
            <a:alphaModFix/>
          </a:blip>
          <a:stretch>
            <a:fillRect/>
          </a:stretch>
        </p:blipFill>
        <p:spPr>
          <a:xfrm>
            <a:off x="4873675" y="2386575"/>
            <a:ext cx="3333750" cy="196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7"/>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93" name="Google Shape;393;p27"/>
          <p:cNvSpPr txBox="1"/>
          <p:nvPr/>
        </p:nvSpPr>
        <p:spPr>
          <a:xfrm>
            <a:off x="1675175" y="416825"/>
            <a:ext cx="5870100" cy="12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Ubuntu"/>
                <a:ea typeface="Ubuntu"/>
                <a:cs typeface="Ubuntu"/>
                <a:sym typeface="Ubuntu"/>
              </a:rPr>
              <a:t>Posture de l’enseignant :</a:t>
            </a:r>
            <a:endParaRPr sz="36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Construire, mettre en place et prévoir le matériel dont le numérique</a:t>
            </a:r>
            <a:endParaRPr sz="24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Observer les élèves</a:t>
            </a:r>
            <a:endParaRPr sz="24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Guider des élèves en retrait</a:t>
            </a:r>
            <a:endParaRPr sz="24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Réfléchir sur les indices à fournir</a:t>
            </a:r>
            <a:endParaRPr sz="24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Récupérer le matériel</a:t>
            </a:r>
            <a:endParaRPr sz="2400">
              <a:solidFill>
                <a:srgbClr val="FFFFFF"/>
              </a:solidFill>
              <a:latin typeface="Ubuntu"/>
              <a:ea typeface="Ubuntu"/>
              <a:cs typeface="Ubuntu"/>
              <a:sym typeface="Ubuntu"/>
            </a:endParaRPr>
          </a:p>
          <a:p>
            <a:pPr marL="457200" lvl="0" indent="-381000" algn="l" rtl="0">
              <a:spcBef>
                <a:spcPts val="0"/>
              </a:spcBef>
              <a:spcAft>
                <a:spcPts val="0"/>
              </a:spcAft>
              <a:buClr>
                <a:srgbClr val="FFFFFF"/>
              </a:buClr>
              <a:buSzPts val="2400"/>
              <a:buFont typeface="Ubuntu"/>
              <a:buChar char="●"/>
            </a:pPr>
            <a:r>
              <a:rPr lang="en" sz="2400">
                <a:solidFill>
                  <a:srgbClr val="FFFFFF"/>
                </a:solidFill>
                <a:latin typeface="Ubuntu"/>
                <a:ea typeface="Ubuntu"/>
                <a:cs typeface="Ubuntu"/>
                <a:sym typeface="Ubuntu"/>
              </a:rPr>
              <a:t>Animer le retour collectif</a:t>
            </a:r>
            <a:endParaRPr sz="2400">
              <a:solidFill>
                <a:srgbClr val="FFFFFF"/>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 </a:t>
            </a:r>
            <a:endParaRPr sz="2400">
              <a:solidFill>
                <a:srgbClr val="617A86"/>
              </a:solidFill>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a:spLocks noGrp="1"/>
          </p:cNvSpPr>
          <p:nvPr>
            <p:ph type="title"/>
          </p:nvPr>
        </p:nvSpPr>
        <p:spPr>
          <a:xfrm>
            <a:off x="457200" y="586975"/>
            <a:ext cx="5138700" cy="41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A4C2F4"/>
                </a:solidFill>
                <a:latin typeface="Ubuntu"/>
                <a:ea typeface="Ubuntu"/>
                <a:cs typeface="Ubuntu"/>
                <a:sym typeface="Ubuntu"/>
              </a:rPr>
              <a:t>2 indices :</a:t>
            </a:r>
            <a:endParaRPr b="1">
              <a:solidFill>
                <a:srgbClr val="A4C2F4"/>
              </a:solidFill>
              <a:latin typeface="Ubuntu"/>
              <a:ea typeface="Ubuntu"/>
              <a:cs typeface="Ubuntu"/>
              <a:sym typeface="Ubuntu"/>
            </a:endParaRPr>
          </a:p>
          <a:p>
            <a:pPr marL="0" lvl="0" indent="0" algn="ctr" rtl="0">
              <a:spcBef>
                <a:spcPts val="0"/>
              </a:spcBef>
              <a:spcAft>
                <a:spcPts val="0"/>
              </a:spcAft>
              <a:buClr>
                <a:schemeClr val="dk1"/>
              </a:buClr>
              <a:buSzPts val="1100"/>
              <a:buFont typeface="Arial"/>
              <a:buNone/>
            </a:pPr>
            <a:r>
              <a:rPr lang="en" sz="2400">
                <a:solidFill>
                  <a:srgbClr val="617A86"/>
                </a:solidFill>
                <a:latin typeface="Ubuntu"/>
                <a:ea typeface="Ubuntu"/>
                <a:cs typeface="Ubuntu"/>
                <a:sym typeface="Ubuntu"/>
              </a:rPr>
              <a:t>Sans pénalité</a:t>
            </a:r>
            <a:endParaRPr sz="2400">
              <a:solidFill>
                <a:srgbClr val="617A86"/>
              </a:solidFill>
              <a:latin typeface="Ubuntu"/>
              <a:ea typeface="Ubuntu"/>
              <a:cs typeface="Ubuntu"/>
              <a:sym typeface="Ubuntu"/>
            </a:endParaRPr>
          </a:p>
          <a:p>
            <a:pPr marL="0" lvl="0" indent="0" algn="ctr" rtl="0">
              <a:spcBef>
                <a:spcPts val="0"/>
              </a:spcBef>
              <a:spcAft>
                <a:spcPts val="0"/>
              </a:spcAft>
              <a:buClr>
                <a:schemeClr val="dk1"/>
              </a:buClr>
              <a:buSzPts val="1100"/>
              <a:buFont typeface="Arial"/>
              <a:buNone/>
            </a:pPr>
            <a:r>
              <a:rPr lang="en" sz="2400">
                <a:solidFill>
                  <a:srgbClr val="617A86"/>
                </a:solidFill>
                <a:latin typeface="Ubuntu"/>
                <a:ea typeface="Ubuntu"/>
                <a:cs typeface="Ubuntu"/>
                <a:sym typeface="Ubuntu"/>
              </a:rPr>
              <a:t>Décision collective</a:t>
            </a:r>
            <a:endParaRPr b="1">
              <a:solidFill>
                <a:srgbClr val="A4C2F4"/>
              </a:solidFill>
              <a:latin typeface="Ubuntu"/>
              <a:ea typeface="Ubuntu"/>
              <a:cs typeface="Ubuntu"/>
              <a:sym typeface="Ubuntu"/>
            </a:endParaRPr>
          </a:p>
          <a:p>
            <a:pPr marL="0" lvl="0" indent="0" algn="ctr" rtl="0">
              <a:spcBef>
                <a:spcPts val="0"/>
              </a:spcBef>
              <a:spcAft>
                <a:spcPts val="0"/>
              </a:spcAft>
              <a:buNone/>
            </a:pPr>
            <a:endParaRPr b="1">
              <a:solidFill>
                <a:srgbClr val="A4C2F4"/>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endParaRPr sz="2400" b="1">
              <a:solidFill>
                <a:srgbClr val="A4C2F4"/>
              </a:solidFill>
              <a:latin typeface="Ubuntu"/>
              <a:ea typeface="Ubuntu"/>
              <a:cs typeface="Ubuntu"/>
              <a:sym typeface="Ubuntu"/>
            </a:endParaRPr>
          </a:p>
        </p:txBody>
      </p:sp>
      <p:sp>
        <p:nvSpPr>
          <p:cNvPr id="399" name="Google Shape;399;p2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400" name="Google Shape;400;p28"/>
          <p:cNvPicPr preferRelativeResize="0"/>
          <p:nvPr/>
        </p:nvPicPr>
        <p:blipFill>
          <a:blip r:embed="rId3">
            <a:alphaModFix/>
          </a:blip>
          <a:stretch>
            <a:fillRect/>
          </a:stretch>
        </p:blipFill>
        <p:spPr>
          <a:xfrm>
            <a:off x="417875" y="2309550"/>
            <a:ext cx="2382158" cy="2368700"/>
          </a:xfrm>
          <a:prstGeom prst="rect">
            <a:avLst/>
          </a:prstGeom>
          <a:noFill/>
          <a:ln>
            <a:noFill/>
          </a:ln>
        </p:spPr>
      </p:pic>
      <p:pic>
        <p:nvPicPr>
          <p:cNvPr id="401" name="Google Shape;401;p28"/>
          <p:cNvPicPr preferRelativeResize="0"/>
          <p:nvPr/>
        </p:nvPicPr>
        <p:blipFill>
          <a:blip r:embed="rId3">
            <a:alphaModFix/>
          </a:blip>
          <a:stretch>
            <a:fillRect/>
          </a:stretch>
        </p:blipFill>
        <p:spPr>
          <a:xfrm>
            <a:off x="3291450" y="2309550"/>
            <a:ext cx="2382158" cy="236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9"/>
          <p:cNvSpPr txBox="1">
            <a:spLocks noGrp="1"/>
          </p:cNvSpPr>
          <p:nvPr>
            <p:ph type="title"/>
          </p:nvPr>
        </p:nvSpPr>
        <p:spPr>
          <a:xfrm>
            <a:off x="457200" y="586975"/>
            <a:ext cx="5138700" cy="41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A4C2F4"/>
                </a:solidFill>
                <a:latin typeface="Ubuntu"/>
                <a:ea typeface="Ubuntu"/>
                <a:cs typeface="Ubuntu"/>
                <a:sym typeface="Ubuntu"/>
              </a:rPr>
              <a:t>Place au jeu !</a:t>
            </a:r>
            <a:endParaRPr b="1">
              <a:solidFill>
                <a:srgbClr val="A4C2F4"/>
              </a:solidFill>
              <a:latin typeface="Ubuntu"/>
              <a:ea typeface="Ubuntu"/>
              <a:cs typeface="Ubuntu"/>
              <a:sym typeface="Ubuntu"/>
            </a:endParaRPr>
          </a:p>
          <a:p>
            <a:pPr marL="0" lvl="0" indent="0" algn="ctr" rtl="0">
              <a:spcBef>
                <a:spcPts val="0"/>
              </a:spcBef>
              <a:spcAft>
                <a:spcPts val="0"/>
              </a:spcAft>
              <a:buNone/>
            </a:pPr>
            <a:endParaRPr b="1">
              <a:solidFill>
                <a:srgbClr val="A4C2F4"/>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r>
              <a:rPr lang="en" sz="2400" u="sng">
                <a:solidFill>
                  <a:schemeClr val="hlink"/>
                </a:solidFill>
                <a:latin typeface="Ubuntu"/>
                <a:ea typeface="Ubuntu"/>
                <a:cs typeface="Ubuntu"/>
                <a:sym typeface="Ubuntu"/>
                <a:hlinkClick r:id="rId3"/>
              </a:rPr>
              <a:t>Vidéo</a:t>
            </a:r>
            <a:r>
              <a:rPr lang="en" sz="2400">
                <a:solidFill>
                  <a:srgbClr val="617A86"/>
                </a:solidFill>
                <a:latin typeface="Ubuntu"/>
                <a:ea typeface="Ubuntu"/>
                <a:cs typeface="Ubuntu"/>
                <a:sym typeface="Ubuntu"/>
              </a:rPr>
              <a:t> du jeu L’antidote </a:t>
            </a:r>
            <a:endParaRPr sz="2400">
              <a:solidFill>
                <a:srgbClr val="617A86"/>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r>
              <a:rPr lang="en" sz="2400">
                <a:solidFill>
                  <a:srgbClr val="617A86"/>
                </a:solidFill>
                <a:latin typeface="Ubuntu"/>
                <a:ea typeface="Ubuntu"/>
                <a:cs typeface="Ubuntu"/>
                <a:sym typeface="Ubuntu"/>
              </a:rPr>
              <a:t>Lien du jeu numérique : </a:t>
            </a:r>
            <a:r>
              <a:rPr lang="en" sz="2400" u="sng">
                <a:solidFill>
                  <a:schemeClr val="hlink"/>
                </a:solidFill>
                <a:latin typeface="Ubuntu"/>
                <a:ea typeface="Ubuntu"/>
                <a:cs typeface="Ubuntu"/>
                <a:sym typeface="Ubuntu"/>
                <a:hlinkClick r:id="rId4"/>
              </a:rPr>
              <a:t>L’antidote</a:t>
            </a:r>
            <a:endParaRPr sz="2400">
              <a:solidFill>
                <a:srgbClr val="617A86"/>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r>
              <a:rPr lang="en" sz="2400">
                <a:solidFill>
                  <a:srgbClr val="617A86"/>
                </a:solidFill>
                <a:latin typeface="Ubuntu"/>
                <a:ea typeface="Ubuntu"/>
                <a:cs typeface="Ubuntu"/>
                <a:sym typeface="Ubuntu"/>
              </a:rPr>
              <a:t>  </a:t>
            </a:r>
            <a:endParaRPr sz="2400">
              <a:solidFill>
                <a:srgbClr val="617A86"/>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r>
              <a:rPr lang="en" sz="2400">
                <a:solidFill>
                  <a:srgbClr val="617A86"/>
                </a:solidFill>
                <a:latin typeface="Ubuntu"/>
                <a:ea typeface="Ubuntu"/>
                <a:cs typeface="Ubuntu"/>
                <a:sym typeface="Ubuntu"/>
              </a:rPr>
              <a:t>Formulaires : </a:t>
            </a:r>
            <a:r>
              <a:rPr lang="en" sz="2400" u="sng">
                <a:solidFill>
                  <a:schemeClr val="hlink"/>
                </a:solidFill>
                <a:latin typeface="Ubuntu"/>
                <a:ea typeface="Ubuntu"/>
                <a:cs typeface="Ubuntu"/>
                <a:sym typeface="Ubuntu"/>
                <a:hlinkClick r:id="rId5"/>
              </a:rPr>
              <a:t>indice</a:t>
            </a:r>
            <a:r>
              <a:rPr lang="en" sz="2400">
                <a:solidFill>
                  <a:srgbClr val="617A86"/>
                </a:solidFill>
                <a:latin typeface="Ubuntu"/>
                <a:ea typeface="Ubuntu"/>
                <a:cs typeface="Ubuntu"/>
                <a:sym typeface="Ubuntu"/>
              </a:rPr>
              <a:t> et </a:t>
            </a:r>
            <a:r>
              <a:rPr lang="en" sz="2400" u="sng">
                <a:solidFill>
                  <a:schemeClr val="hlink"/>
                </a:solidFill>
                <a:latin typeface="Ubuntu"/>
                <a:ea typeface="Ubuntu"/>
                <a:cs typeface="Ubuntu"/>
                <a:sym typeface="Ubuntu"/>
                <a:hlinkClick r:id="rId6"/>
              </a:rPr>
              <a:t>complet</a:t>
            </a:r>
            <a:endParaRPr sz="2400">
              <a:solidFill>
                <a:srgbClr val="617A86"/>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endParaRPr sz="2400">
              <a:solidFill>
                <a:srgbClr val="617A86"/>
              </a:solidFill>
              <a:latin typeface="Ubuntu"/>
              <a:ea typeface="Ubuntu"/>
              <a:cs typeface="Ubuntu"/>
              <a:sym typeface="Ubuntu"/>
            </a:endParaRPr>
          </a:p>
          <a:p>
            <a:pPr marL="0" lvl="0" indent="0" algn="ctr" rtl="0">
              <a:spcBef>
                <a:spcPts val="600"/>
              </a:spcBef>
              <a:spcAft>
                <a:spcPts val="0"/>
              </a:spcAft>
              <a:buClr>
                <a:schemeClr val="dk1"/>
              </a:buClr>
              <a:buSzPts val="1100"/>
              <a:buFont typeface="Arial"/>
              <a:buNone/>
            </a:pPr>
            <a:r>
              <a:rPr lang="en" sz="2400" u="sng">
                <a:solidFill>
                  <a:schemeClr val="hlink"/>
                </a:solidFill>
                <a:latin typeface="Ubuntu"/>
                <a:ea typeface="Ubuntu"/>
                <a:cs typeface="Ubuntu"/>
                <a:sym typeface="Ubuntu"/>
                <a:hlinkClick r:id="rId7"/>
              </a:rPr>
              <a:t>Chronomètre</a:t>
            </a:r>
            <a:r>
              <a:rPr lang="en" sz="2400">
                <a:solidFill>
                  <a:srgbClr val="617A86"/>
                </a:solidFill>
                <a:latin typeface="Ubuntu"/>
                <a:ea typeface="Ubuntu"/>
                <a:cs typeface="Ubuntu"/>
                <a:sym typeface="Ubuntu"/>
              </a:rPr>
              <a:t> : 45 minutes</a:t>
            </a:r>
            <a:endParaRPr sz="2400" b="1">
              <a:solidFill>
                <a:srgbClr val="A4C2F4"/>
              </a:solidFill>
              <a:latin typeface="Ubuntu"/>
              <a:ea typeface="Ubuntu"/>
              <a:cs typeface="Ubuntu"/>
              <a:sym typeface="Ubuntu"/>
            </a:endParaRPr>
          </a:p>
        </p:txBody>
      </p:sp>
      <p:sp>
        <p:nvSpPr>
          <p:cNvPr id="407" name="Google Shape;407;p29"/>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408" name="Google Shape;408;p29"/>
          <p:cNvSpPr txBox="1"/>
          <p:nvPr/>
        </p:nvSpPr>
        <p:spPr>
          <a:xfrm>
            <a:off x="5557950" y="3251875"/>
            <a:ext cx="6121200" cy="71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arlow Light"/>
              <a:ea typeface="Barlow Light"/>
              <a:cs typeface="Barlow Light"/>
              <a:sym typeface="Barlow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414" name="Google Shape;414;p30"/>
          <p:cNvSpPr txBox="1">
            <a:spLocks noGrp="1"/>
          </p:cNvSpPr>
          <p:nvPr>
            <p:ph type="title"/>
          </p:nvPr>
        </p:nvSpPr>
        <p:spPr>
          <a:xfrm>
            <a:off x="457200" y="307650"/>
            <a:ext cx="5138700" cy="615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A4C2F4"/>
                </a:solidFill>
                <a:latin typeface="Ubuntu"/>
                <a:ea typeface="Ubuntu"/>
                <a:cs typeface="Ubuntu"/>
                <a:sym typeface="Ubuntu"/>
              </a:rPr>
              <a:t>Adaptations possibles :</a:t>
            </a:r>
            <a:endParaRPr b="1">
              <a:solidFill>
                <a:srgbClr val="A4C2F4"/>
              </a:solidFill>
              <a:latin typeface="Ubuntu"/>
              <a:ea typeface="Ubuntu"/>
              <a:cs typeface="Ubuntu"/>
              <a:sym typeface="Ubuntu"/>
            </a:endParaRPr>
          </a:p>
        </p:txBody>
      </p:sp>
      <p:sp>
        <p:nvSpPr>
          <p:cNvPr id="415" name="Google Shape;415;p30"/>
          <p:cNvSpPr txBox="1">
            <a:spLocks noGrp="1"/>
          </p:cNvSpPr>
          <p:nvPr>
            <p:ph type="body" idx="1"/>
          </p:nvPr>
        </p:nvSpPr>
        <p:spPr>
          <a:xfrm>
            <a:off x="299100" y="1004675"/>
            <a:ext cx="5597400" cy="3833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Séparer la minuterie en séquences : </a:t>
            </a:r>
            <a:endParaRPr>
              <a:solidFill>
                <a:srgbClr val="A4C2F4"/>
              </a:solidFill>
              <a:latin typeface="Ubuntu"/>
              <a:ea typeface="Ubuntu"/>
              <a:cs typeface="Ubuntu"/>
              <a:sym typeface="Ubuntu"/>
            </a:endParaRPr>
          </a:p>
          <a:p>
            <a:pPr marL="457200" lvl="0" indent="0" algn="l" rtl="0">
              <a:spcBef>
                <a:spcPts val="0"/>
              </a:spcBef>
              <a:spcAft>
                <a:spcPts val="0"/>
              </a:spcAft>
              <a:buClr>
                <a:schemeClr val="dk1"/>
              </a:buClr>
              <a:buSzPts val="1100"/>
              <a:buFont typeface="Arial"/>
              <a:buNone/>
            </a:pPr>
            <a:r>
              <a:rPr lang="en">
                <a:solidFill>
                  <a:srgbClr val="A4C2F4"/>
                </a:solidFill>
                <a:latin typeface="Ubuntu"/>
                <a:ea typeface="Ubuntu"/>
                <a:cs typeface="Ubuntu"/>
                <a:sym typeface="Ubuntu"/>
              </a:rPr>
              <a:t>6 stations de 5 minutes</a:t>
            </a:r>
            <a:endParaRPr>
              <a:solidFill>
                <a:srgbClr val="A4C2F4"/>
              </a:solidFill>
              <a:latin typeface="Ubuntu"/>
              <a:ea typeface="Ubuntu"/>
              <a:cs typeface="Ubuntu"/>
              <a:sym typeface="Ubuntu"/>
            </a:endParaRPr>
          </a:p>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Noter les combinaisons sur une feuille ou au tableau</a:t>
            </a:r>
            <a:endParaRPr>
              <a:solidFill>
                <a:srgbClr val="A4C2F4"/>
              </a:solidFill>
              <a:latin typeface="Ubuntu"/>
              <a:ea typeface="Ubuntu"/>
              <a:cs typeface="Ubuntu"/>
              <a:sym typeface="Ubuntu"/>
            </a:endParaRPr>
          </a:p>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Faire un consensus lors d’une mise en commun</a:t>
            </a:r>
            <a:endParaRPr>
              <a:solidFill>
                <a:srgbClr val="A4C2F4"/>
              </a:solidFill>
              <a:latin typeface="Ubuntu"/>
              <a:ea typeface="Ubuntu"/>
              <a:cs typeface="Ubuntu"/>
              <a:sym typeface="Ubuntu"/>
            </a:endParaRPr>
          </a:p>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Prioriser l’ordre des essais</a:t>
            </a:r>
            <a:endParaRPr>
              <a:solidFill>
                <a:srgbClr val="A4C2F4"/>
              </a:solidFill>
              <a:latin typeface="Ubuntu"/>
              <a:ea typeface="Ubuntu"/>
              <a:cs typeface="Ubuntu"/>
              <a:sym typeface="Ubuntu"/>
            </a:endParaRPr>
          </a:p>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Organiser qui ouvre les cadenas</a:t>
            </a:r>
            <a:endParaRPr>
              <a:solidFill>
                <a:srgbClr val="A4C2F4"/>
              </a:solidFill>
              <a:latin typeface="Ubuntu"/>
              <a:ea typeface="Ubuntu"/>
              <a:cs typeface="Ubuntu"/>
              <a:sym typeface="Ubuntu"/>
            </a:endParaRPr>
          </a:p>
          <a:p>
            <a:pPr marL="457200" lvl="0" indent="-381000" algn="l" rtl="0">
              <a:spcBef>
                <a:spcPts val="0"/>
              </a:spcBef>
              <a:spcAft>
                <a:spcPts val="0"/>
              </a:spcAft>
              <a:buClr>
                <a:srgbClr val="A4C2F4"/>
              </a:buClr>
              <a:buSzPts val="2400"/>
              <a:buFont typeface="Ubuntu"/>
              <a:buChar char="-"/>
            </a:pPr>
            <a:r>
              <a:rPr lang="en">
                <a:solidFill>
                  <a:srgbClr val="A4C2F4"/>
                </a:solidFill>
                <a:latin typeface="Ubuntu"/>
                <a:ea typeface="Ubuntu"/>
                <a:cs typeface="Ubuntu"/>
                <a:sym typeface="Ubuntu"/>
              </a:rPr>
              <a:t>Donner 5 minutes pour ouvrir les cadenas</a:t>
            </a:r>
            <a:endParaRPr>
              <a:solidFill>
                <a:srgbClr val="A4C2F4"/>
              </a:solidFill>
              <a:latin typeface="Ubuntu"/>
              <a:ea typeface="Ubuntu"/>
              <a:cs typeface="Ubuntu"/>
              <a:sym typeface="Ubuntu"/>
            </a:endParaRPr>
          </a:p>
        </p:txBody>
      </p:sp>
      <p:pic>
        <p:nvPicPr>
          <p:cNvPr id="416" name="Google Shape;416;p30"/>
          <p:cNvPicPr preferRelativeResize="0"/>
          <p:nvPr/>
        </p:nvPicPr>
        <p:blipFill>
          <a:blip r:embed="rId3">
            <a:alphaModFix/>
          </a:blip>
          <a:stretch>
            <a:fillRect/>
          </a:stretch>
        </p:blipFill>
        <p:spPr>
          <a:xfrm>
            <a:off x="299100" y="1075350"/>
            <a:ext cx="452025" cy="434967"/>
          </a:xfrm>
          <a:prstGeom prst="rect">
            <a:avLst/>
          </a:prstGeom>
          <a:noFill/>
          <a:ln>
            <a:noFill/>
          </a:ln>
        </p:spPr>
      </p:pic>
      <p:pic>
        <p:nvPicPr>
          <p:cNvPr id="417" name="Google Shape;417;p30"/>
          <p:cNvPicPr preferRelativeResize="0"/>
          <p:nvPr/>
        </p:nvPicPr>
        <p:blipFill>
          <a:blip r:embed="rId3">
            <a:alphaModFix/>
          </a:blip>
          <a:stretch>
            <a:fillRect/>
          </a:stretch>
        </p:blipFill>
        <p:spPr>
          <a:xfrm>
            <a:off x="299100" y="1913550"/>
            <a:ext cx="452025" cy="434967"/>
          </a:xfrm>
          <a:prstGeom prst="rect">
            <a:avLst/>
          </a:prstGeom>
          <a:noFill/>
          <a:ln>
            <a:noFill/>
          </a:ln>
        </p:spPr>
      </p:pic>
      <p:pic>
        <p:nvPicPr>
          <p:cNvPr id="418" name="Google Shape;418;p30"/>
          <p:cNvPicPr preferRelativeResize="0"/>
          <p:nvPr/>
        </p:nvPicPr>
        <p:blipFill>
          <a:blip r:embed="rId3">
            <a:alphaModFix/>
          </a:blip>
          <a:stretch>
            <a:fillRect/>
          </a:stretch>
        </p:blipFill>
        <p:spPr>
          <a:xfrm>
            <a:off x="299100" y="2599350"/>
            <a:ext cx="452025" cy="434967"/>
          </a:xfrm>
          <a:prstGeom prst="rect">
            <a:avLst/>
          </a:prstGeom>
          <a:noFill/>
          <a:ln>
            <a:noFill/>
          </a:ln>
        </p:spPr>
      </p:pic>
      <p:pic>
        <p:nvPicPr>
          <p:cNvPr id="419" name="Google Shape;419;p30"/>
          <p:cNvPicPr preferRelativeResize="0"/>
          <p:nvPr/>
        </p:nvPicPr>
        <p:blipFill>
          <a:blip r:embed="rId3">
            <a:alphaModFix/>
          </a:blip>
          <a:stretch>
            <a:fillRect/>
          </a:stretch>
        </p:blipFill>
        <p:spPr>
          <a:xfrm>
            <a:off x="299100" y="3208950"/>
            <a:ext cx="452025" cy="434967"/>
          </a:xfrm>
          <a:prstGeom prst="rect">
            <a:avLst/>
          </a:prstGeom>
          <a:noFill/>
          <a:ln>
            <a:noFill/>
          </a:ln>
        </p:spPr>
      </p:pic>
      <p:pic>
        <p:nvPicPr>
          <p:cNvPr id="420" name="Google Shape;420;p30"/>
          <p:cNvPicPr preferRelativeResize="0"/>
          <p:nvPr/>
        </p:nvPicPr>
        <p:blipFill>
          <a:blip r:embed="rId3">
            <a:alphaModFix/>
          </a:blip>
          <a:stretch>
            <a:fillRect/>
          </a:stretch>
        </p:blipFill>
        <p:spPr>
          <a:xfrm>
            <a:off x="299100" y="3666150"/>
            <a:ext cx="452025" cy="434967"/>
          </a:xfrm>
          <a:prstGeom prst="rect">
            <a:avLst/>
          </a:prstGeom>
          <a:noFill/>
          <a:ln>
            <a:noFill/>
          </a:ln>
        </p:spPr>
      </p:pic>
      <p:pic>
        <p:nvPicPr>
          <p:cNvPr id="421" name="Google Shape;421;p30"/>
          <p:cNvPicPr preferRelativeResize="0"/>
          <p:nvPr/>
        </p:nvPicPr>
        <p:blipFill>
          <a:blip r:embed="rId3">
            <a:alphaModFix/>
          </a:blip>
          <a:stretch>
            <a:fillRect/>
          </a:stretch>
        </p:blipFill>
        <p:spPr>
          <a:xfrm>
            <a:off x="299100" y="4123350"/>
            <a:ext cx="452025" cy="4349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1"/>
          <p:cNvSpPr txBox="1">
            <a:spLocks noGrp="1"/>
          </p:cNvSpPr>
          <p:nvPr>
            <p:ph type="ctrTitle"/>
          </p:nvPr>
        </p:nvSpPr>
        <p:spPr>
          <a:xfrm>
            <a:off x="273475" y="640925"/>
            <a:ext cx="8315100" cy="164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Ubuntu"/>
                <a:ea typeface="Ubuntu"/>
                <a:cs typeface="Ubuntu"/>
                <a:sym typeface="Ubuntu"/>
              </a:rPr>
              <a:t>Combinaisons trouvées :</a:t>
            </a:r>
            <a:endParaRPr sz="3000">
              <a:latin typeface="Ubuntu"/>
              <a:ea typeface="Ubuntu"/>
              <a:cs typeface="Ubuntu"/>
              <a:sym typeface="Ubuntu"/>
            </a:endParaRPr>
          </a:p>
          <a:p>
            <a:pPr marL="0" lvl="0" indent="0" algn="ctr" rtl="0">
              <a:spcBef>
                <a:spcPts val="0"/>
              </a:spcBef>
              <a:spcAft>
                <a:spcPts val="0"/>
              </a:spcAft>
              <a:buNone/>
            </a:pPr>
            <a:endParaRPr sz="3000">
              <a:latin typeface="Ubuntu"/>
              <a:ea typeface="Ubuntu"/>
              <a:cs typeface="Ubuntu"/>
              <a:sym typeface="Ubuntu"/>
            </a:endParaRPr>
          </a:p>
          <a:p>
            <a:pPr marL="0" lvl="0" indent="0" algn="ctr" rtl="0">
              <a:spcBef>
                <a:spcPts val="0"/>
              </a:spcBef>
              <a:spcAft>
                <a:spcPts val="0"/>
              </a:spcAft>
              <a:buNone/>
            </a:pPr>
            <a:r>
              <a:rPr lang="en" sz="2400">
                <a:latin typeface="Ubuntu"/>
                <a:ea typeface="Ubuntu"/>
                <a:cs typeface="Ubuntu"/>
                <a:sym typeface="Ubuntu"/>
              </a:rPr>
              <a:t>-station 1 -station 2 -station 3 -station 4 -station 5 -station6 </a:t>
            </a:r>
            <a:endParaRPr sz="2400">
              <a:latin typeface="Ubuntu"/>
              <a:ea typeface="Ubuntu"/>
              <a:cs typeface="Ubuntu"/>
              <a:sym typeface="Ubuntu"/>
            </a:endParaRPr>
          </a:p>
        </p:txBody>
      </p:sp>
      <p:sp>
        <p:nvSpPr>
          <p:cNvPr id="427" name="Google Shape;427;p31"/>
          <p:cNvSpPr txBox="1"/>
          <p:nvPr/>
        </p:nvSpPr>
        <p:spPr>
          <a:xfrm>
            <a:off x="5298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DBDBGB</a:t>
            </a:r>
            <a:endParaRPr>
              <a:latin typeface="Barlow Light"/>
              <a:ea typeface="Barlow Light"/>
              <a:cs typeface="Barlow Light"/>
              <a:sym typeface="Barlow Light"/>
            </a:endParaRPr>
          </a:p>
        </p:txBody>
      </p:sp>
      <p:sp>
        <p:nvSpPr>
          <p:cNvPr id="428" name="Google Shape;428;p31"/>
          <p:cNvSpPr txBox="1"/>
          <p:nvPr/>
        </p:nvSpPr>
        <p:spPr>
          <a:xfrm>
            <a:off x="18252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forêt</a:t>
            </a:r>
            <a:endParaRPr>
              <a:latin typeface="Barlow Light"/>
              <a:ea typeface="Barlow Light"/>
              <a:cs typeface="Barlow Light"/>
              <a:sym typeface="Barlow Light"/>
            </a:endParaRPr>
          </a:p>
        </p:txBody>
      </p:sp>
      <p:sp>
        <p:nvSpPr>
          <p:cNvPr id="429" name="Google Shape;429;p31"/>
          <p:cNvSpPr txBox="1"/>
          <p:nvPr/>
        </p:nvSpPr>
        <p:spPr>
          <a:xfrm>
            <a:off x="32730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236</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851</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815</a:t>
            </a:r>
            <a:endParaRPr>
              <a:latin typeface="Barlow Light"/>
              <a:ea typeface="Barlow Light"/>
              <a:cs typeface="Barlow Light"/>
              <a:sym typeface="Barlow Light"/>
            </a:endParaRPr>
          </a:p>
          <a:p>
            <a:pPr marL="0" lvl="0" indent="0" algn="l" rtl="0">
              <a:spcBef>
                <a:spcPts val="0"/>
              </a:spcBef>
              <a:spcAft>
                <a:spcPts val="0"/>
              </a:spcAft>
              <a:buNone/>
            </a:pPr>
            <a:endParaRPr>
              <a:latin typeface="Barlow Light"/>
              <a:ea typeface="Barlow Light"/>
              <a:cs typeface="Barlow Light"/>
              <a:sym typeface="Barlow Light"/>
            </a:endParaRPr>
          </a:p>
        </p:txBody>
      </p:sp>
      <p:sp>
        <p:nvSpPr>
          <p:cNvPr id="430" name="Google Shape;430;p31"/>
          <p:cNvSpPr txBox="1"/>
          <p:nvPr/>
        </p:nvSpPr>
        <p:spPr>
          <a:xfrm>
            <a:off x="47208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236</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851</a:t>
            </a:r>
            <a:endParaRPr>
              <a:latin typeface="Barlow Light"/>
              <a:ea typeface="Barlow Light"/>
              <a:cs typeface="Barlow Light"/>
              <a:sym typeface="Barlow Light"/>
            </a:endParaRPr>
          </a:p>
        </p:txBody>
      </p:sp>
      <p:sp>
        <p:nvSpPr>
          <p:cNvPr id="431" name="Google Shape;431;p31"/>
          <p:cNvSpPr txBox="1"/>
          <p:nvPr/>
        </p:nvSpPr>
        <p:spPr>
          <a:xfrm>
            <a:off x="60162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1224</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1234</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1324</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2134</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1234</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1234</a:t>
            </a:r>
            <a:endParaRPr>
              <a:latin typeface="Barlow Light"/>
              <a:ea typeface="Barlow Light"/>
              <a:cs typeface="Barlow Light"/>
              <a:sym typeface="Barlow Light"/>
            </a:endParaRPr>
          </a:p>
        </p:txBody>
      </p:sp>
      <p:sp>
        <p:nvSpPr>
          <p:cNvPr id="432" name="Google Shape;432;p31"/>
          <p:cNvSpPr txBox="1"/>
          <p:nvPr/>
        </p:nvSpPr>
        <p:spPr>
          <a:xfrm>
            <a:off x="7387850" y="2324450"/>
            <a:ext cx="1017000" cy="15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Bleu</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Rouge</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Jaune</a:t>
            </a:r>
            <a:endParaRPr>
              <a:latin typeface="Barlow Light"/>
              <a:ea typeface="Barlow Light"/>
              <a:cs typeface="Barlow Light"/>
              <a:sym typeface="Barlow Light"/>
            </a:endParaRPr>
          </a:p>
          <a:p>
            <a:pPr marL="0" lvl="0" indent="0" algn="l" rtl="0">
              <a:spcBef>
                <a:spcPts val="0"/>
              </a:spcBef>
              <a:spcAft>
                <a:spcPts val="0"/>
              </a:spcAft>
              <a:buNone/>
            </a:pPr>
            <a:r>
              <a:rPr lang="en">
                <a:latin typeface="Barlow Light"/>
                <a:ea typeface="Barlow Light"/>
                <a:cs typeface="Barlow Light"/>
                <a:sym typeface="Barlow Light"/>
              </a:rPr>
              <a:t>Bleu</a:t>
            </a:r>
            <a:endParaRPr>
              <a:latin typeface="Barlow Light"/>
              <a:ea typeface="Barlow Light"/>
              <a:cs typeface="Barlow Light"/>
              <a:sym typeface="Barlow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2"/>
          <p:cNvSpPr/>
          <p:nvPr/>
        </p:nvSpPr>
        <p:spPr>
          <a:xfrm>
            <a:off x="5924896" y="623036"/>
            <a:ext cx="1863608" cy="392182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w="9525" cap="flat" cmpd="sng">
            <a:solidFill>
              <a:srgbClr val="A5B0F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grpSp>
        <p:nvGrpSpPr>
          <p:cNvPr id="439" name="Google Shape;439;p32"/>
          <p:cNvGrpSpPr/>
          <p:nvPr/>
        </p:nvGrpSpPr>
        <p:grpSpPr>
          <a:xfrm>
            <a:off x="1670220" y="2692244"/>
            <a:ext cx="936061" cy="2451262"/>
            <a:chOff x="7556500" y="3806825"/>
            <a:chExt cx="838313" cy="2195488"/>
          </a:xfrm>
        </p:grpSpPr>
        <p:sp>
          <p:nvSpPr>
            <p:cNvPr id="440" name="Google Shape;440;p32"/>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32"/>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32"/>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32"/>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32"/>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32"/>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32"/>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7" name="Google Shape;447;p32"/>
          <p:cNvSpPr txBox="1">
            <a:spLocks noGrp="1"/>
          </p:cNvSpPr>
          <p:nvPr>
            <p:ph type="body" idx="4294967295"/>
          </p:nvPr>
        </p:nvSpPr>
        <p:spPr>
          <a:xfrm>
            <a:off x="340875" y="671150"/>
            <a:ext cx="4007100" cy="374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rgbClr val="A4C2F4"/>
                </a:solidFill>
                <a:latin typeface="Ubuntu"/>
                <a:ea typeface="Ubuntu"/>
                <a:cs typeface="Ubuntu"/>
                <a:sym typeface="Ubuntu"/>
              </a:rPr>
              <a:t>Célébrer les réussites et afficher le diplôme des jeux!</a:t>
            </a:r>
            <a:endParaRPr sz="1800">
              <a:solidFill>
                <a:srgbClr val="A4C2F4"/>
              </a:solidFill>
              <a:latin typeface="Ubuntu"/>
              <a:ea typeface="Ubuntu"/>
              <a:cs typeface="Ubuntu"/>
              <a:sym typeface="Ubuntu"/>
            </a:endParaRPr>
          </a:p>
        </p:txBody>
      </p:sp>
      <p:pic>
        <p:nvPicPr>
          <p:cNvPr id="448" name="Google Shape;448;p32"/>
          <p:cNvPicPr preferRelativeResize="0"/>
          <p:nvPr/>
        </p:nvPicPr>
        <p:blipFill>
          <a:blip r:embed="rId3">
            <a:alphaModFix/>
          </a:blip>
          <a:stretch>
            <a:fillRect/>
          </a:stretch>
        </p:blipFill>
        <p:spPr>
          <a:xfrm>
            <a:off x="5510950" y="123200"/>
            <a:ext cx="3225799" cy="4838699"/>
          </a:xfrm>
          <a:prstGeom prst="rect">
            <a:avLst/>
          </a:prstGeom>
          <a:noFill/>
          <a:ln>
            <a:noFill/>
          </a:ln>
        </p:spPr>
      </p:pic>
      <p:sp>
        <p:nvSpPr>
          <p:cNvPr id="449" name="Google Shape;449;p32"/>
          <p:cNvSpPr txBox="1"/>
          <p:nvPr/>
        </p:nvSpPr>
        <p:spPr>
          <a:xfrm rot="-1636567">
            <a:off x="5535144" y="3934646"/>
            <a:ext cx="1113513" cy="3759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Ubuntu"/>
                <a:ea typeface="Ubuntu"/>
                <a:cs typeface="Ubuntu"/>
                <a:sym typeface="Ubuntu"/>
              </a:rPr>
              <a:t>presque</a:t>
            </a:r>
            <a:endParaRPr>
              <a:solidFill>
                <a:srgbClr val="FFFFFF"/>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5"/>
          <p:cNvSpPr txBox="1">
            <a:spLocks noGrp="1"/>
          </p:cNvSpPr>
          <p:nvPr>
            <p:ph type="body" idx="4294967295"/>
          </p:nvPr>
        </p:nvSpPr>
        <p:spPr>
          <a:xfrm>
            <a:off x="4802625" y="1425875"/>
            <a:ext cx="3932100" cy="24615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3600" b="1">
                <a:solidFill>
                  <a:schemeClr val="lt1"/>
                </a:solidFill>
                <a:latin typeface="Ubuntu"/>
                <a:ea typeface="Ubuntu"/>
                <a:cs typeface="Ubuntu"/>
                <a:sym typeface="Ubuntu"/>
              </a:rPr>
              <a:t>Sonya Fiset</a:t>
            </a:r>
            <a:endParaRPr sz="3600" b="1">
              <a:solidFill>
                <a:schemeClr val="lt1"/>
              </a:solidFill>
              <a:latin typeface="Ubuntu"/>
              <a:ea typeface="Ubuntu"/>
              <a:cs typeface="Ubuntu"/>
              <a:sym typeface="Ubuntu"/>
            </a:endParaRPr>
          </a:p>
          <a:p>
            <a:pPr marL="0" lvl="0" indent="0" algn="l" rtl="0">
              <a:spcBef>
                <a:spcPts val="600"/>
              </a:spcBef>
              <a:spcAft>
                <a:spcPts val="0"/>
              </a:spcAft>
              <a:buNone/>
            </a:pPr>
            <a:r>
              <a:rPr lang="en" sz="2000" b="1" u="sng">
                <a:solidFill>
                  <a:schemeClr val="accent1"/>
                </a:solidFill>
                <a:latin typeface="Ubuntu"/>
                <a:ea typeface="Ubuntu"/>
                <a:cs typeface="Ubuntu"/>
                <a:sym typeface="Ubuntu"/>
                <a:hlinkClick r:id="rId3">
                  <a:extLst>
                    <a:ext uri="{A12FA001-AC4F-418D-AE19-62706E023703}">
                      <ahyp:hlinkClr xmlns:ahyp="http://schemas.microsoft.com/office/drawing/2018/hyperlinkcolor" val="tx"/>
                    </a:ext>
                  </a:extLst>
                </a:hlinkClick>
              </a:rPr>
              <a:t>sonya.fiset@recitmst.qc.ca</a:t>
            </a:r>
            <a:endParaRPr sz="2000" b="1">
              <a:solidFill>
                <a:srgbClr val="FAA22A"/>
              </a:solidFill>
              <a:latin typeface="Ubuntu"/>
              <a:ea typeface="Ubuntu"/>
              <a:cs typeface="Ubuntu"/>
              <a:sym typeface="Ubuntu"/>
            </a:endParaRPr>
          </a:p>
        </p:txBody>
      </p:sp>
      <p:sp>
        <p:nvSpPr>
          <p:cNvPr id="258" name="Google Shape;258;p15"/>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259" name="Google Shape;259;p15"/>
          <p:cNvPicPr preferRelativeResize="0"/>
          <p:nvPr/>
        </p:nvPicPr>
        <p:blipFill>
          <a:blip r:embed="rId4">
            <a:alphaModFix/>
          </a:blip>
          <a:stretch>
            <a:fillRect/>
          </a:stretch>
        </p:blipFill>
        <p:spPr>
          <a:xfrm>
            <a:off x="2581275" y="247500"/>
            <a:ext cx="3981450" cy="1143000"/>
          </a:xfrm>
          <a:prstGeom prst="rect">
            <a:avLst/>
          </a:prstGeom>
          <a:noFill/>
          <a:ln>
            <a:noFill/>
          </a:ln>
        </p:spPr>
      </p:pic>
      <p:pic>
        <p:nvPicPr>
          <p:cNvPr id="260" name="Google Shape;260;p15"/>
          <p:cNvPicPr preferRelativeResize="0"/>
          <p:nvPr/>
        </p:nvPicPr>
        <p:blipFill rotWithShape="1">
          <a:blip r:embed="rId5">
            <a:alphaModFix/>
          </a:blip>
          <a:srcRect l="3113" t="6884" r="3113" b="28657"/>
          <a:stretch/>
        </p:blipFill>
        <p:spPr>
          <a:xfrm>
            <a:off x="928700" y="1768100"/>
            <a:ext cx="2121900" cy="1954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3"/>
          <p:cNvSpPr txBox="1">
            <a:spLocks noGrp="1"/>
          </p:cNvSpPr>
          <p:nvPr>
            <p:ph type="ctrTitle"/>
          </p:nvPr>
        </p:nvSpPr>
        <p:spPr>
          <a:xfrm>
            <a:off x="273475" y="252625"/>
            <a:ext cx="8315100" cy="458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Ubuntu"/>
                <a:ea typeface="Ubuntu"/>
                <a:cs typeface="Ubuntu"/>
                <a:sym typeface="Ubuntu"/>
              </a:rPr>
              <a:t>Questions de rétroaction :</a:t>
            </a:r>
            <a:endParaRPr sz="3000">
              <a:latin typeface="Ubuntu"/>
              <a:ea typeface="Ubuntu"/>
              <a:cs typeface="Ubuntu"/>
              <a:sym typeface="Ubuntu"/>
            </a:endParaRPr>
          </a:p>
          <a:p>
            <a:pPr marL="0" lvl="0" indent="0" algn="ctr" rtl="0">
              <a:spcBef>
                <a:spcPts val="0"/>
              </a:spcBef>
              <a:spcAft>
                <a:spcPts val="0"/>
              </a:spcAft>
              <a:buNone/>
            </a:pPr>
            <a:endParaRPr sz="2400">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De quelle façon votre groupe a-t-il bien collaboré?</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Comment pensez-vous que votre groupe aurait pu être plus </a:t>
            </a:r>
            <a:r>
              <a:rPr lang="en" sz="1800">
                <a:solidFill>
                  <a:srgbClr val="FFFFFF"/>
                </a:solidFill>
                <a:latin typeface="Ubuntu"/>
                <a:ea typeface="Ubuntu"/>
                <a:cs typeface="Ubuntu"/>
                <a:sym typeface="Ubuntu"/>
              </a:rPr>
              <a:t>efficace?</a:t>
            </a:r>
            <a:r>
              <a:rPr lang="en" sz="1800">
                <a:solidFill>
                  <a:srgbClr val="595959"/>
                </a:solidFill>
                <a:latin typeface="Ubuntu"/>
                <a:ea typeface="Ubuntu"/>
                <a:cs typeface="Ubuntu"/>
                <a:sym typeface="Ubuntu"/>
              </a:rPr>
              <a:t> </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Quelles énigmes avez-vous trouvées les plus difficiles?</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Comment avez-vous utilisé les forces de chaque individu? </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Comment avez-vous déterminé les forces des autres joueurs?</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Comment as-tu contribué au succès de ton équipe?</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Que ferais-tu différemment la prochaine fois?</a:t>
            </a:r>
            <a:endParaRPr sz="1800">
              <a:solidFill>
                <a:srgbClr val="595959"/>
              </a:solidFill>
              <a:latin typeface="Ubuntu"/>
              <a:ea typeface="Ubuntu"/>
              <a:cs typeface="Ubuntu"/>
              <a:sym typeface="Ubuntu"/>
            </a:endParaRPr>
          </a:p>
          <a:p>
            <a:pPr marL="457200" lvl="0" indent="-342900" algn="l" rtl="0">
              <a:lnSpc>
                <a:spcPct val="115000"/>
              </a:lnSpc>
              <a:spcBef>
                <a:spcPts val="0"/>
              </a:spcBef>
              <a:spcAft>
                <a:spcPts val="0"/>
              </a:spcAft>
              <a:buClr>
                <a:srgbClr val="595959"/>
              </a:buClr>
              <a:buSzPts val="1800"/>
              <a:buFont typeface="Ubuntu"/>
              <a:buAutoNum type="alphaUcPeriod"/>
            </a:pPr>
            <a:r>
              <a:rPr lang="en" sz="1800">
                <a:solidFill>
                  <a:srgbClr val="595959"/>
                </a:solidFill>
                <a:latin typeface="Ubuntu"/>
                <a:ea typeface="Ubuntu"/>
                <a:cs typeface="Ubuntu"/>
                <a:sym typeface="Ubuntu"/>
              </a:rPr>
              <a:t>As-tu l’impression que tes idées ont été entendues?</a:t>
            </a:r>
            <a:endParaRPr sz="3000">
              <a:latin typeface="Ubuntu"/>
              <a:ea typeface="Ubuntu"/>
              <a:cs typeface="Ubuntu"/>
              <a:sym typeface="Ubuntu"/>
            </a:endParaRPr>
          </a:p>
          <a:p>
            <a:pPr marL="0" lvl="0" indent="0" algn="ctr" rtl="0">
              <a:spcBef>
                <a:spcPts val="1600"/>
              </a:spcBef>
              <a:spcAft>
                <a:spcPts val="0"/>
              </a:spcAft>
              <a:buNone/>
            </a:pPr>
            <a:endParaRPr sz="3000">
              <a:latin typeface="Ubuntu"/>
              <a:ea typeface="Ubuntu"/>
              <a:cs typeface="Ubuntu"/>
              <a:sym typeface="Ubuntu"/>
            </a:endParaRPr>
          </a:p>
          <a:p>
            <a:pPr marL="0" lvl="0" indent="0" algn="ctr" rtl="0">
              <a:spcBef>
                <a:spcPts val="0"/>
              </a:spcBef>
              <a:spcAft>
                <a:spcPts val="0"/>
              </a:spcAft>
              <a:buNone/>
            </a:pPr>
            <a:endParaRPr sz="2400">
              <a:latin typeface="Ubuntu"/>
              <a:ea typeface="Ubuntu"/>
              <a:cs typeface="Ubuntu"/>
              <a:sym typeface="Ubuntu"/>
            </a:endParaRPr>
          </a:p>
        </p:txBody>
      </p:sp>
      <p:pic>
        <p:nvPicPr>
          <p:cNvPr id="455" name="Google Shape;455;p33"/>
          <p:cNvPicPr preferRelativeResize="0"/>
          <p:nvPr/>
        </p:nvPicPr>
        <p:blipFill>
          <a:blip r:embed="rId3">
            <a:alphaModFix/>
          </a:blip>
          <a:stretch>
            <a:fillRect/>
          </a:stretch>
        </p:blipFill>
        <p:spPr>
          <a:xfrm>
            <a:off x="3019513" y="4250250"/>
            <a:ext cx="3257380" cy="507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4"/>
          <p:cNvSpPr txBox="1">
            <a:spLocks noGrp="1"/>
          </p:cNvSpPr>
          <p:nvPr>
            <p:ph type="ctrTitle" idx="4294967295"/>
          </p:nvPr>
        </p:nvSpPr>
        <p:spPr>
          <a:xfrm>
            <a:off x="60100" y="371200"/>
            <a:ext cx="2688000" cy="119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A4C2F4"/>
                </a:solidFill>
                <a:latin typeface="Ubuntu"/>
                <a:ea typeface="Ubuntu"/>
                <a:cs typeface="Ubuntu"/>
                <a:sym typeface="Ubuntu"/>
              </a:rPr>
              <a:t>Conseils pour l’animation :</a:t>
            </a:r>
            <a:endParaRPr>
              <a:solidFill>
                <a:srgbClr val="A4C2F4"/>
              </a:solidFill>
              <a:latin typeface="Ubuntu"/>
              <a:ea typeface="Ubuntu"/>
              <a:cs typeface="Ubuntu"/>
              <a:sym typeface="Ubuntu"/>
            </a:endParaRPr>
          </a:p>
        </p:txBody>
      </p:sp>
      <p:grpSp>
        <p:nvGrpSpPr>
          <p:cNvPr id="461" name="Google Shape;461;p34"/>
          <p:cNvGrpSpPr/>
          <p:nvPr/>
        </p:nvGrpSpPr>
        <p:grpSpPr>
          <a:xfrm>
            <a:off x="4989430" y="480048"/>
            <a:ext cx="2688023" cy="2687984"/>
            <a:chOff x="6643075" y="3664250"/>
            <a:chExt cx="407950" cy="407975"/>
          </a:xfrm>
        </p:grpSpPr>
        <p:sp>
          <p:nvSpPr>
            <p:cNvPr id="462" name="Google Shape;462;p34"/>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34"/>
          <p:cNvGrpSpPr/>
          <p:nvPr/>
        </p:nvGrpSpPr>
        <p:grpSpPr>
          <a:xfrm rot="-587295">
            <a:off x="4831103" y="3518436"/>
            <a:ext cx="1105140" cy="1105077"/>
            <a:chOff x="576250" y="4319400"/>
            <a:chExt cx="442075" cy="442050"/>
          </a:xfrm>
        </p:grpSpPr>
        <p:sp>
          <p:nvSpPr>
            <p:cNvPr id="465" name="Google Shape;465;p34"/>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000000"/>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000000"/>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000000"/>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000000"/>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4"/>
          <p:cNvSpPr/>
          <p:nvPr/>
        </p:nvSpPr>
        <p:spPr>
          <a:xfrm>
            <a:off x="4346385" y="1101027"/>
            <a:ext cx="420148" cy="40117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rot="2697410">
            <a:off x="7115127" y="3154920"/>
            <a:ext cx="637798" cy="60899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4"/>
          <p:cNvSpPr/>
          <p:nvPr/>
        </p:nvSpPr>
        <p:spPr>
          <a:xfrm>
            <a:off x="7619694" y="2807253"/>
            <a:ext cx="255471" cy="24404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4"/>
          <p:cNvSpPr/>
          <p:nvPr/>
        </p:nvSpPr>
        <p:spPr>
          <a:xfrm rot="1279871">
            <a:off x="4055299" y="2311116"/>
            <a:ext cx="255414" cy="24398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4"/>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474" name="Google Shape;474;p34"/>
          <p:cNvSpPr txBox="1"/>
          <p:nvPr/>
        </p:nvSpPr>
        <p:spPr>
          <a:xfrm>
            <a:off x="3281575" y="192825"/>
            <a:ext cx="5597700" cy="37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Ubuntu"/>
                <a:ea typeface="Ubuntu"/>
                <a:cs typeface="Ubuntu"/>
                <a:sym typeface="Ubuntu"/>
              </a:rPr>
              <a:t>Encourager les participants à utiliser les cartes d’indices.</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latin typeface="Ubuntu"/>
                <a:ea typeface="Ubuntu"/>
                <a:cs typeface="Ubuntu"/>
                <a:sym typeface="Ubuntu"/>
              </a:rPr>
              <a:t>Essayer le jeu avec de l’animer afin d’être capable d’offrir des indices pertinents.</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latin typeface="Ubuntu"/>
                <a:ea typeface="Ubuntu"/>
                <a:cs typeface="Ubuntu"/>
                <a:sym typeface="Ubuntu"/>
              </a:rPr>
              <a:t>Suggérer aux participants qui restent à l’écart d’essayer de résoudre une énigme afin d’encourager la participation.</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latin typeface="Ubuntu"/>
                <a:ea typeface="Ubuntu"/>
                <a:cs typeface="Ubuntu"/>
                <a:sym typeface="Ubuntu"/>
              </a:rPr>
              <a:t>Récupérer les cadenas dès l’ouverture afin de minimiser les bris.</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latin typeface="Ubuntu"/>
                <a:ea typeface="Ubuntu"/>
                <a:cs typeface="Ubuntu"/>
                <a:sym typeface="Ubuntu"/>
              </a:rPr>
              <a:t>Donner une voix aux élèves en difficulté.</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latin typeface="Ubuntu"/>
                <a:ea typeface="Ubuntu"/>
                <a:cs typeface="Ubuntu"/>
                <a:sym typeface="Ubuntu"/>
              </a:rPr>
              <a:t>Gardez-vous du temps pour faire le retour.</a:t>
            </a:r>
            <a:endParaRPr sz="1600" b="1">
              <a:latin typeface="Ubuntu"/>
              <a:ea typeface="Ubuntu"/>
              <a:cs typeface="Ubuntu"/>
              <a:sym typeface="Ubuntu"/>
            </a:endParaRPr>
          </a:p>
          <a:p>
            <a:pPr marL="0" lvl="0" indent="0" algn="l" rtl="0">
              <a:spcBef>
                <a:spcPts val="0"/>
              </a:spcBef>
              <a:spcAft>
                <a:spcPts val="0"/>
              </a:spcAft>
              <a:buNone/>
            </a:pPr>
            <a:endParaRPr sz="1600" b="1">
              <a:latin typeface="Ubuntu"/>
              <a:ea typeface="Ubuntu"/>
              <a:cs typeface="Ubuntu"/>
              <a:sym typeface="Ubuntu"/>
            </a:endParaRPr>
          </a:p>
          <a:p>
            <a:pPr marL="0" lvl="0" indent="0" algn="l" rtl="0">
              <a:spcBef>
                <a:spcPts val="0"/>
              </a:spcBef>
              <a:spcAft>
                <a:spcPts val="0"/>
              </a:spcAft>
              <a:buNone/>
            </a:pPr>
            <a:r>
              <a:rPr lang="en" sz="1600" b="1">
                <a:solidFill>
                  <a:srgbClr val="FFFFFF"/>
                </a:solidFill>
                <a:latin typeface="Ubuntu"/>
                <a:ea typeface="Ubuntu"/>
                <a:cs typeface="Ubuntu"/>
                <a:sym typeface="Ubuntu"/>
              </a:rPr>
              <a:t>Laisser le jeu disponible pour les élèves qui voudraient solutionner les autres énigmes.</a:t>
            </a:r>
            <a:endParaRPr sz="1600" b="1">
              <a:solidFill>
                <a:srgbClr val="FFFFFF"/>
              </a:solidFill>
              <a:latin typeface="Ubuntu"/>
              <a:ea typeface="Ubuntu"/>
              <a:cs typeface="Ubuntu"/>
              <a:sym typeface="Ubuntu"/>
            </a:endParaRPr>
          </a:p>
        </p:txBody>
      </p:sp>
      <p:sp>
        <p:nvSpPr>
          <p:cNvPr id="475" name="Google Shape;475;p34"/>
          <p:cNvSpPr/>
          <p:nvPr/>
        </p:nvSpPr>
        <p:spPr>
          <a:xfrm>
            <a:off x="2995401" y="2416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2995401" y="8086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4"/>
          <p:cNvSpPr/>
          <p:nvPr/>
        </p:nvSpPr>
        <p:spPr>
          <a:xfrm>
            <a:off x="2995401" y="15687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p:nvPr/>
        </p:nvSpPr>
        <p:spPr>
          <a:xfrm>
            <a:off x="2995401" y="248464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4"/>
          <p:cNvSpPr/>
          <p:nvPr/>
        </p:nvSpPr>
        <p:spPr>
          <a:xfrm>
            <a:off x="2995401" y="3244120"/>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4"/>
          <p:cNvSpPr/>
          <p:nvPr/>
        </p:nvSpPr>
        <p:spPr>
          <a:xfrm>
            <a:off x="2995401" y="37468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2995401" y="4283870"/>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5"/>
          <p:cNvSpPr txBox="1">
            <a:spLocks noGrp="1"/>
          </p:cNvSpPr>
          <p:nvPr>
            <p:ph type="ctrTitle"/>
          </p:nvPr>
        </p:nvSpPr>
        <p:spPr>
          <a:xfrm>
            <a:off x="2503925" y="512750"/>
            <a:ext cx="4666200" cy="431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Ubuntu"/>
                <a:ea typeface="Ubuntu"/>
                <a:cs typeface="Ubuntu"/>
                <a:sym typeface="Ubuntu"/>
              </a:rPr>
              <a:t>Comment?</a:t>
            </a:r>
            <a:endParaRPr sz="3000">
              <a:solidFill>
                <a:srgbClr val="FFFFFF"/>
              </a:solidFill>
              <a:latin typeface="Ubuntu"/>
              <a:ea typeface="Ubuntu"/>
              <a:cs typeface="Ubuntu"/>
              <a:sym typeface="Ubuntu"/>
            </a:endParaRPr>
          </a:p>
          <a:p>
            <a:pPr marL="0" lvl="0" indent="0" algn="l" rtl="0">
              <a:spcBef>
                <a:spcPts val="0"/>
              </a:spcBef>
              <a:spcAft>
                <a:spcPts val="0"/>
              </a:spcAft>
              <a:buNone/>
            </a:pPr>
            <a:endParaRPr sz="3000">
              <a:solidFill>
                <a:srgbClr val="FFFFFF"/>
              </a:solidFill>
              <a:latin typeface="Ubuntu"/>
              <a:ea typeface="Ubuntu"/>
              <a:cs typeface="Ubuntu"/>
              <a:sym typeface="Ubuntu"/>
            </a:endParaRPr>
          </a:p>
          <a:p>
            <a:pPr marL="0" lvl="0" indent="0" algn="l" rtl="0">
              <a:spcBef>
                <a:spcPts val="0"/>
              </a:spcBef>
              <a:spcAft>
                <a:spcPts val="0"/>
              </a:spcAft>
              <a:buNone/>
            </a:pPr>
            <a:r>
              <a:rPr lang="en" sz="2400">
                <a:solidFill>
                  <a:srgbClr val="595959"/>
                </a:solidFill>
                <a:latin typeface="Ubuntu"/>
                <a:ea typeface="Ubuntu"/>
                <a:cs typeface="Ubuntu"/>
                <a:sym typeface="Ubuntu"/>
              </a:rPr>
              <a:t>Avoir un plan B, si le Wifi ne fonctionne pas</a:t>
            </a:r>
            <a:endParaRPr sz="2400">
              <a:solidFill>
                <a:srgbClr val="595959"/>
              </a:solidFill>
              <a:latin typeface="Ubuntu"/>
              <a:ea typeface="Ubuntu"/>
              <a:cs typeface="Ubuntu"/>
              <a:sym typeface="Ubuntu"/>
            </a:endParaRPr>
          </a:p>
          <a:p>
            <a:pPr marL="0" lvl="0" indent="0" algn="l" rtl="0">
              <a:spcBef>
                <a:spcPts val="0"/>
              </a:spcBef>
              <a:spcAft>
                <a:spcPts val="0"/>
              </a:spcAft>
              <a:buNone/>
            </a:pPr>
            <a:r>
              <a:rPr lang="en" sz="2400">
                <a:solidFill>
                  <a:srgbClr val="595959"/>
                </a:solidFill>
                <a:latin typeface="Ubuntu"/>
                <a:ea typeface="Ubuntu"/>
                <a:cs typeface="Ubuntu"/>
                <a:sym typeface="Ubuntu"/>
              </a:rPr>
              <a:t>Surprise ou pas dans le coffre, pourquoi pas 15 minutes de temps libres ou de récréation</a:t>
            </a:r>
            <a:endParaRPr sz="2400">
              <a:solidFill>
                <a:srgbClr val="595959"/>
              </a:solidFill>
              <a:latin typeface="Ubuntu"/>
              <a:ea typeface="Ubuntu"/>
              <a:cs typeface="Ubuntu"/>
              <a:sym typeface="Ubuntu"/>
            </a:endParaRPr>
          </a:p>
          <a:p>
            <a:pPr marL="0" lvl="0" indent="0" algn="l" rtl="0">
              <a:spcBef>
                <a:spcPts val="0"/>
              </a:spcBef>
              <a:spcAft>
                <a:spcPts val="0"/>
              </a:spcAft>
              <a:buNone/>
            </a:pPr>
            <a:r>
              <a:rPr lang="en" sz="2400">
                <a:solidFill>
                  <a:srgbClr val="595959"/>
                </a:solidFill>
                <a:latin typeface="Ubuntu"/>
                <a:ea typeface="Ubuntu"/>
                <a:cs typeface="Ubuntu"/>
                <a:sym typeface="Ubuntu"/>
              </a:rPr>
              <a:t>Un ou plusieurs jeux en même temps</a:t>
            </a:r>
            <a:r>
              <a:rPr lang="en" sz="3000">
                <a:solidFill>
                  <a:srgbClr val="595959"/>
                </a:solidFill>
                <a:latin typeface="Ubuntu"/>
                <a:ea typeface="Ubuntu"/>
                <a:cs typeface="Ubuntu"/>
                <a:sym typeface="Ubuntu"/>
              </a:rPr>
              <a:t> </a:t>
            </a:r>
            <a:endParaRPr sz="3000">
              <a:solidFill>
                <a:srgbClr val="595959"/>
              </a:solidFill>
              <a:latin typeface="Ubuntu"/>
              <a:ea typeface="Ubuntu"/>
              <a:cs typeface="Ubuntu"/>
              <a:sym typeface="Ubuntu"/>
            </a:endParaRPr>
          </a:p>
        </p:txBody>
      </p:sp>
      <p:sp>
        <p:nvSpPr>
          <p:cNvPr id="487" name="Google Shape;487;p35"/>
          <p:cNvSpPr/>
          <p:nvPr/>
        </p:nvSpPr>
        <p:spPr>
          <a:xfrm>
            <a:off x="2234826" y="18311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234826" y="250739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234826" y="3614445"/>
            <a:ext cx="322597" cy="3225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6"/>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495" name="Google Shape;495;p36"/>
          <p:cNvSpPr txBox="1"/>
          <p:nvPr/>
        </p:nvSpPr>
        <p:spPr>
          <a:xfrm>
            <a:off x="512750" y="341825"/>
            <a:ext cx="7853400" cy="102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Matériel habituellement contenu dans un jeu Breakout éducation :</a:t>
            </a:r>
            <a:r>
              <a:rPr lang="en">
                <a:latin typeface="Barlow Light"/>
                <a:ea typeface="Barlow Light"/>
                <a:cs typeface="Barlow Light"/>
                <a:sym typeface="Barlow Light"/>
              </a:rPr>
              <a:t> </a:t>
            </a:r>
            <a:endParaRPr>
              <a:latin typeface="Barlow Light"/>
              <a:ea typeface="Barlow Light"/>
              <a:cs typeface="Barlow Light"/>
              <a:sym typeface="Barlow Light"/>
            </a:endParaRPr>
          </a:p>
        </p:txBody>
      </p:sp>
      <p:pic>
        <p:nvPicPr>
          <p:cNvPr id="496" name="Google Shape;496;p36"/>
          <p:cNvPicPr preferRelativeResize="0"/>
          <p:nvPr/>
        </p:nvPicPr>
        <p:blipFill>
          <a:blip r:embed="rId3">
            <a:alphaModFix/>
          </a:blip>
          <a:stretch>
            <a:fillRect/>
          </a:stretch>
        </p:blipFill>
        <p:spPr>
          <a:xfrm>
            <a:off x="1912825" y="1581175"/>
            <a:ext cx="5816426" cy="3133600"/>
          </a:xfrm>
          <a:prstGeom prst="rect">
            <a:avLst/>
          </a:prstGeom>
          <a:noFill/>
          <a:ln>
            <a:noFill/>
          </a:ln>
        </p:spPr>
      </p:pic>
      <p:sp>
        <p:nvSpPr>
          <p:cNvPr id="497" name="Google Shape;497;p36"/>
          <p:cNvSpPr txBox="1"/>
          <p:nvPr/>
        </p:nvSpPr>
        <p:spPr>
          <a:xfrm>
            <a:off x="282000" y="4714775"/>
            <a:ext cx="8571300" cy="2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Light"/>
                <a:ea typeface="Barlow Light"/>
                <a:cs typeface="Barlow Light"/>
                <a:sym typeface="Barlow Light"/>
              </a:rPr>
              <a:t>Image trouvée : </a:t>
            </a:r>
            <a:r>
              <a:rPr lang="en" sz="1100" u="sng">
                <a:solidFill>
                  <a:schemeClr val="hlink"/>
                </a:solidFill>
                <a:hlinkClick r:id="rId4"/>
              </a:rPr>
              <a:t>https://www.slj.com/?detailStory=breakout-edu-brings-escape-room-strategy-to-the-classroom-slj-review</a:t>
            </a:r>
            <a:endParaRPr>
              <a:latin typeface="Barlow Light"/>
              <a:ea typeface="Barlow Light"/>
              <a:cs typeface="Barlow Light"/>
              <a:sym typeface="Barlow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7"/>
          <p:cNvSpPr txBox="1">
            <a:spLocks noGrp="1"/>
          </p:cNvSpPr>
          <p:nvPr>
            <p:ph type="title"/>
          </p:nvPr>
        </p:nvSpPr>
        <p:spPr>
          <a:xfrm>
            <a:off x="273800" y="244100"/>
            <a:ext cx="5322000" cy="72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solidFill>
                  <a:srgbClr val="A4C2F4"/>
                </a:solidFill>
                <a:latin typeface="Viga"/>
                <a:ea typeface="Viga"/>
                <a:cs typeface="Viga"/>
                <a:sym typeface="Viga"/>
              </a:rPr>
              <a:t>Des ressources à explorer :</a:t>
            </a:r>
            <a:endParaRPr sz="3200">
              <a:solidFill>
                <a:srgbClr val="A4C2F4"/>
              </a:solidFill>
              <a:latin typeface="Viga"/>
              <a:ea typeface="Viga"/>
              <a:cs typeface="Viga"/>
              <a:sym typeface="Viga"/>
            </a:endParaRPr>
          </a:p>
        </p:txBody>
      </p:sp>
      <p:sp>
        <p:nvSpPr>
          <p:cNvPr id="503" name="Google Shape;503;p37"/>
          <p:cNvSpPr txBox="1">
            <a:spLocks noGrp="1"/>
          </p:cNvSpPr>
          <p:nvPr>
            <p:ph type="body" idx="1"/>
          </p:nvPr>
        </p:nvSpPr>
        <p:spPr>
          <a:xfrm>
            <a:off x="273800" y="1203800"/>
            <a:ext cx="5896200" cy="3513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b="1" u="sng">
                <a:solidFill>
                  <a:srgbClr val="A4C2F4"/>
                </a:solidFill>
                <a:latin typeface="Ubuntu"/>
                <a:ea typeface="Ubuntu"/>
                <a:cs typeface="Ubuntu"/>
                <a:sym typeface="Ubuntu"/>
                <a:hlinkClick r:id="rId3">
                  <a:extLst>
                    <a:ext uri="{A12FA001-AC4F-418D-AE19-62706E023703}">
                      <ahyp:hlinkClr xmlns:ahyp="http://schemas.microsoft.com/office/drawing/2018/hyperlinkcolor" val="tx"/>
                    </a:ext>
                  </a:extLst>
                </a:hlinkClick>
              </a:rPr>
              <a:t>Padlet de jeux d’évasion variés :</a:t>
            </a:r>
            <a:r>
              <a:rPr lang="en" sz="2800" b="1">
                <a:latin typeface="Ubuntu"/>
                <a:ea typeface="Ubuntu"/>
                <a:cs typeface="Ubuntu"/>
                <a:sym typeface="Ubuntu"/>
              </a:rPr>
              <a:t> </a:t>
            </a:r>
            <a:r>
              <a:rPr lang="en" sz="2800" b="1" u="sng">
                <a:solidFill>
                  <a:schemeClr val="hlink"/>
                </a:solidFill>
                <a:latin typeface="Ubuntu"/>
                <a:ea typeface="Ubuntu"/>
                <a:cs typeface="Ubuntu"/>
                <a:sym typeface="Ubuntu"/>
                <a:hlinkClick r:id="rId3"/>
              </a:rPr>
              <a:t>http://bit.ly/mstbreakout</a:t>
            </a:r>
            <a:endParaRPr sz="2800" b="1">
              <a:latin typeface="Ubuntu"/>
              <a:ea typeface="Ubuntu"/>
              <a:cs typeface="Ubuntu"/>
              <a:sym typeface="Ubuntu"/>
            </a:endParaRPr>
          </a:p>
          <a:p>
            <a:pPr marL="0" lvl="0" indent="0" algn="l" rtl="0">
              <a:spcBef>
                <a:spcPts val="1600"/>
              </a:spcBef>
              <a:spcAft>
                <a:spcPts val="0"/>
              </a:spcAft>
              <a:buNone/>
            </a:pPr>
            <a:endParaRPr sz="1400">
              <a:solidFill>
                <a:srgbClr val="A4C2F4"/>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sz="1400">
              <a:solidFill>
                <a:srgbClr val="A4C2F4"/>
              </a:solidFill>
              <a:latin typeface="Ubuntu"/>
              <a:ea typeface="Ubuntu"/>
              <a:cs typeface="Ubuntu"/>
              <a:sym typeface="Ubuntu"/>
            </a:endParaRPr>
          </a:p>
          <a:p>
            <a:pPr marL="0" lvl="0" indent="0" algn="l" rtl="0">
              <a:lnSpc>
                <a:spcPct val="115000"/>
              </a:lnSpc>
              <a:spcBef>
                <a:spcPts val="0"/>
              </a:spcBef>
              <a:spcAft>
                <a:spcPts val="0"/>
              </a:spcAft>
              <a:buClr>
                <a:schemeClr val="dk1"/>
              </a:buClr>
              <a:buSzPts val="1100"/>
              <a:buFont typeface="Arial"/>
              <a:buNone/>
            </a:pPr>
            <a:endParaRPr sz="1800">
              <a:solidFill>
                <a:srgbClr val="434343"/>
              </a:solidFill>
              <a:latin typeface="Roboto"/>
              <a:ea typeface="Roboto"/>
              <a:cs typeface="Roboto"/>
              <a:sym typeface="Roboto"/>
            </a:endParaRPr>
          </a:p>
          <a:p>
            <a:pPr marL="0" lvl="0" indent="0" algn="l" rtl="0">
              <a:spcBef>
                <a:spcPts val="1600"/>
              </a:spcBef>
              <a:spcAft>
                <a:spcPts val="0"/>
              </a:spcAft>
              <a:buNone/>
            </a:pPr>
            <a:endParaRPr/>
          </a:p>
        </p:txBody>
      </p:sp>
      <p:sp>
        <p:nvSpPr>
          <p:cNvPr id="504" name="Google Shape;504;p37"/>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pic>
        <p:nvPicPr>
          <p:cNvPr id="505" name="Google Shape;505;p37"/>
          <p:cNvPicPr preferRelativeResize="0"/>
          <p:nvPr/>
        </p:nvPicPr>
        <p:blipFill>
          <a:blip r:embed="rId4">
            <a:alphaModFix/>
          </a:blip>
          <a:stretch>
            <a:fillRect/>
          </a:stretch>
        </p:blipFill>
        <p:spPr>
          <a:xfrm>
            <a:off x="273800" y="2448050"/>
            <a:ext cx="5646900" cy="25469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8"/>
          <p:cNvSpPr txBox="1">
            <a:spLocks noGrp="1"/>
          </p:cNvSpPr>
          <p:nvPr>
            <p:ph type="title"/>
          </p:nvPr>
        </p:nvSpPr>
        <p:spPr>
          <a:xfrm>
            <a:off x="273800" y="244100"/>
            <a:ext cx="5322000" cy="72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solidFill>
                  <a:srgbClr val="A4C2F4"/>
                </a:solidFill>
                <a:latin typeface="Viga"/>
                <a:ea typeface="Viga"/>
                <a:cs typeface="Viga"/>
                <a:sym typeface="Viga"/>
              </a:rPr>
              <a:t>Grille d’autoévaluation:</a:t>
            </a:r>
            <a:endParaRPr sz="3200">
              <a:solidFill>
                <a:srgbClr val="A4C2F4"/>
              </a:solidFill>
              <a:latin typeface="Viga"/>
              <a:ea typeface="Viga"/>
              <a:cs typeface="Viga"/>
              <a:sym typeface="Viga"/>
            </a:endParaRPr>
          </a:p>
        </p:txBody>
      </p:sp>
      <p:sp>
        <p:nvSpPr>
          <p:cNvPr id="511" name="Google Shape;511;p38"/>
          <p:cNvSpPr txBox="1">
            <a:spLocks noGrp="1"/>
          </p:cNvSpPr>
          <p:nvPr>
            <p:ph type="body" idx="1"/>
          </p:nvPr>
        </p:nvSpPr>
        <p:spPr>
          <a:xfrm>
            <a:off x="273800" y="1203800"/>
            <a:ext cx="5896200" cy="35130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0000"/>
              </a:buClr>
              <a:buSzPts val="2400"/>
              <a:buFont typeface="Ubuntu"/>
              <a:buChar char="●"/>
            </a:pPr>
            <a:r>
              <a:rPr lang="en" sz="2400" u="sng">
                <a:highlight>
                  <a:srgbClr val="FFFFFF"/>
                </a:highlight>
                <a:latin typeface="Ubuntu"/>
                <a:ea typeface="Ubuntu"/>
                <a:cs typeface="Ubuntu"/>
                <a:sym typeface="Ubuntu"/>
                <a:hlinkClick r:id="rId3"/>
              </a:rPr>
              <a:t>Compétence numérique</a:t>
            </a:r>
            <a:endParaRPr sz="2400" u="sng">
              <a:highlight>
                <a:srgbClr val="FFFFFF"/>
              </a:highlight>
              <a:latin typeface="Ubuntu"/>
              <a:ea typeface="Ubuntu"/>
              <a:cs typeface="Ubuntu"/>
              <a:sym typeface="Ubuntu"/>
            </a:endParaRPr>
          </a:p>
          <a:p>
            <a:pPr marL="457200" lvl="0" indent="-381000" algn="l" rtl="0">
              <a:lnSpc>
                <a:spcPct val="115000"/>
              </a:lnSpc>
              <a:spcBef>
                <a:spcPts val="0"/>
              </a:spcBef>
              <a:spcAft>
                <a:spcPts val="0"/>
              </a:spcAft>
              <a:buClr>
                <a:srgbClr val="000000"/>
              </a:buClr>
              <a:buSzPts val="2400"/>
              <a:buFont typeface="Ubuntu"/>
              <a:buChar char="●"/>
            </a:pPr>
            <a:r>
              <a:rPr lang="en" sz="2400" u="sng">
                <a:highlight>
                  <a:srgbClr val="FFFFFF"/>
                </a:highlight>
                <a:latin typeface="Ubuntu"/>
                <a:ea typeface="Ubuntu"/>
                <a:cs typeface="Ubuntu"/>
                <a:sym typeface="Ubuntu"/>
                <a:hlinkClick r:id="rId4"/>
              </a:rPr>
              <a:t>Autres compétences au primaire</a:t>
            </a:r>
            <a:endParaRPr sz="2400" u="sng">
              <a:highlight>
                <a:srgbClr val="FFFFFF"/>
              </a:highlight>
              <a:latin typeface="Ubuntu"/>
              <a:ea typeface="Ubuntu"/>
              <a:cs typeface="Ubuntu"/>
              <a:sym typeface="Ubuntu"/>
            </a:endParaRPr>
          </a:p>
          <a:p>
            <a:pPr marL="457200" lvl="0" indent="-381000" algn="l" rtl="0">
              <a:lnSpc>
                <a:spcPct val="115000"/>
              </a:lnSpc>
              <a:spcBef>
                <a:spcPts val="0"/>
              </a:spcBef>
              <a:spcAft>
                <a:spcPts val="0"/>
              </a:spcAft>
              <a:buClr>
                <a:srgbClr val="000000"/>
              </a:buClr>
              <a:buSzPts val="2400"/>
              <a:buFont typeface="Ubuntu"/>
              <a:buChar char="●"/>
            </a:pPr>
            <a:r>
              <a:rPr lang="en" sz="2400" u="sng">
                <a:highlight>
                  <a:srgbClr val="FFFFFF"/>
                </a:highlight>
                <a:latin typeface="Ubuntu"/>
                <a:ea typeface="Ubuntu"/>
                <a:cs typeface="Ubuntu"/>
                <a:sym typeface="Ubuntu"/>
                <a:hlinkClick r:id="rId5"/>
              </a:rPr>
              <a:t>Autres compétences au secondaire</a:t>
            </a:r>
            <a:endParaRPr sz="2400" u="sng">
              <a:highlight>
                <a:srgbClr val="FFFFFF"/>
              </a:highlight>
              <a:latin typeface="Ubuntu"/>
              <a:ea typeface="Ubuntu"/>
              <a:cs typeface="Ubuntu"/>
              <a:sym typeface="Ubuntu"/>
            </a:endParaRPr>
          </a:p>
          <a:p>
            <a:pPr marL="0" lvl="0" indent="0" algn="l" rtl="0">
              <a:lnSpc>
                <a:spcPct val="115000"/>
              </a:lnSpc>
              <a:spcBef>
                <a:spcPts val="1200"/>
              </a:spcBef>
              <a:spcAft>
                <a:spcPts val="0"/>
              </a:spcAft>
              <a:buNone/>
            </a:pPr>
            <a:endParaRPr sz="2400">
              <a:solidFill>
                <a:srgbClr val="0069BF"/>
              </a:solidFill>
              <a:highlight>
                <a:srgbClr val="FFFFFF"/>
              </a:highlight>
              <a:latin typeface="Ubuntu"/>
              <a:ea typeface="Ubuntu"/>
              <a:cs typeface="Ubuntu"/>
              <a:sym typeface="Ubuntu"/>
            </a:endParaRPr>
          </a:p>
          <a:p>
            <a:pPr marL="0" lvl="0" indent="0" algn="ctr" rtl="0">
              <a:lnSpc>
                <a:spcPct val="115000"/>
              </a:lnSpc>
              <a:spcBef>
                <a:spcPts val="1200"/>
              </a:spcBef>
              <a:spcAft>
                <a:spcPts val="1200"/>
              </a:spcAft>
              <a:buNone/>
            </a:pPr>
            <a:r>
              <a:rPr lang="en" sz="3200" u="sng">
                <a:solidFill>
                  <a:srgbClr val="A4C2F4"/>
                </a:solidFill>
                <a:highlight>
                  <a:srgbClr val="FFFFFF"/>
                </a:highlight>
                <a:latin typeface="Viga"/>
                <a:ea typeface="Viga"/>
                <a:cs typeface="Viga"/>
                <a:sym typeface="Viga"/>
                <a:hlinkClick r:id="rId6">
                  <a:extLst>
                    <a:ext uri="{A12FA001-AC4F-418D-AE19-62706E023703}">
                      <ahyp:hlinkClr xmlns:ahyp="http://schemas.microsoft.com/office/drawing/2018/hyperlinkcolor" val="tx"/>
                    </a:ext>
                  </a:extLst>
                </a:hlinkClick>
              </a:rPr>
              <a:t>Grille d'observations enseignant</a:t>
            </a:r>
            <a:r>
              <a:rPr lang="en" sz="3200">
                <a:solidFill>
                  <a:srgbClr val="A4C2F4"/>
                </a:solidFill>
                <a:highlight>
                  <a:srgbClr val="FFFFFF"/>
                </a:highlight>
                <a:uFill>
                  <a:noFill/>
                </a:uFill>
                <a:latin typeface="Viga"/>
                <a:ea typeface="Viga"/>
                <a:cs typeface="Viga"/>
                <a:sym typeface="Viga"/>
                <a:hlinkClick r:id="rId6">
                  <a:extLst>
                    <a:ext uri="{A12FA001-AC4F-418D-AE19-62706E023703}">
                      <ahyp:hlinkClr xmlns:ahyp="http://schemas.microsoft.com/office/drawing/2018/hyperlinkcolor" val="tx"/>
                    </a:ext>
                  </a:extLst>
                </a:hlinkClick>
              </a:rPr>
              <a:t> </a:t>
            </a:r>
            <a:endParaRPr sz="3200">
              <a:solidFill>
                <a:srgbClr val="A4C2F4"/>
              </a:solidFill>
              <a:highlight>
                <a:srgbClr val="FFFFFF"/>
              </a:highlight>
              <a:latin typeface="Viga"/>
              <a:ea typeface="Viga"/>
              <a:cs typeface="Viga"/>
              <a:sym typeface="Viga"/>
            </a:endParaRPr>
          </a:p>
        </p:txBody>
      </p:sp>
      <p:sp>
        <p:nvSpPr>
          <p:cNvPr id="512" name="Google Shape;512;p3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513" name="Google Shape;513;p38"/>
          <p:cNvPicPr preferRelativeResize="0"/>
          <p:nvPr/>
        </p:nvPicPr>
        <p:blipFill>
          <a:blip r:embed="rId7">
            <a:alphaModFix/>
          </a:blip>
          <a:stretch>
            <a:fillRect/>
          </a:stretch>
        </p:blipFill>
        <p:spPr>
          <a:xfrm>
            <a:off x="6443600" y="1203800"/>
            <a:ext cx="1731574" cy="17315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9"/>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519" name="Google Shape;519;p39"/>
          <p:cNvSpPr txBox="1"/>
          <p:nvPr/>
        </p:nvSpPr>
        <p:spPr>
          <a:xfrm>
            <a:off x="1264625" y="551750"/>
            <a:ext cx="56322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Ubuntu"/>
                <a:ea typeface="Ubuntu"/>
                <a:cs typeface="Ubuntu"/>
                <a:sym typeface="Ubuntu"/>
              </a:rPr>
              <a:t>Questions?</a:t>
            </a:r>
            <a:endParaRPr sz="3600">
              <a:solidFill>
                <a:srgbClr val="FFFFFF"/>
              </a:solidFill>
              <a:latin typeface="Ubuntu"/>
              <a:ea typeface="Ubuntu"/>
              <a:cs typeface="Ubuntu"/>
              <a:sym typeface="Ubuntu"/>
            </a:endParaRPr>
          </a:p>
          <a:p>
            <a:pPr marL="0" lvl="0" indent="0" algn="l" rtl="0">
              <a:spcBef>
                <a:spcPts val="0"/>
              </a:spcBef>
              <a:spcAft>
                <a:spcPts val="0"/>
              </a:spcAft>
              <a:buNone/>
            </a:pPr>
            <a:endParaRPr sz="2400">
              <a:solidFill>
                <a:srgbClr val="FFFFFF"/>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 </a:t>
            </a:r>
            <a:endParaRPr sz="2400">
              <a:solidFill>
                <a:srgbClr val="617A86"/>
              </a:solidFill>
              <a:latin typeface="Ubuntu"/>
              <a:ea typeface="Ubuntu"/>
              <a:cs typeface="Ubuntu"/>
              <a:sym typeface="Ubuntu"/>
            </a:endParaRPr>
          </a:p>
        </p:txBody>
      </p:sp>
      <p:sp>
        <p:nvSpPr>
          <p:cNvPr id="520" name="Google Shape;520;p39"/>
          <p:cNvSpPr txBox="1"/>
          <p:nvPr/>
        </p:nvSpPr>
        <p:spPr>
          <a:xfrm>
            <a:off x="3308325" y="3899325"/>
            <a:ext cx="5595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FFFFFF"/>
                </a:solidFill>
                <a:latin typeface="Viga"/>
                <a:ea typeface="Viga"/>
                <a:cs typeface="Viga"/>
                <a:sym typeface="Viga"/>
              </a:rPr>
              <a:t>Lien de la présentation : </a:t>
            </a:r>
            <a:r>
              <a:rPr lang="en" sz="2400" u="sng">
                <a:solidFill>
                  <a:schemeClr val="hlink"/>
                </a:solidFill>
                <a:latin typeface="Viga"/>
                <a:ea typeface="Viga"/>
                <a:cs typeface="Viga"/>
                <a:sym typeface="Viga"/>
                <a:hlinkClick r:id="rId3"/>
              </a:rPr>
              <a:t>http://bit.ly/mst19mai21</a:t>
            </a:r>
            <a:endParaRPr sz="2400">
              <a:solidFill>
                <a:srgbClr val="FFFFFF"/>
              </a:solidFill>
              <a:latin typeface="Viga"/>
              <a:ea typeface="Viga"/>
              <a:cs typeface="Viga"/>
              <a:sym typeface="Viga"/>
            </a:endParaRPr>
          </a:p>
          <a:p>
            <a:pPr marL="0" lvl="0" indent="0" algn="l" rtl="0">
              <a:spcBef>
                <a:spcPts val="0"/>
              </a:spcBef>
              <a:spcAft>
                <a:spcPts val="0"/>
              </a:spcAft>
              <a:buNone/>
            </a:pPr>
            <a:endParaRPr sz="2400">
              <a:solidFill>
                <a:srgbClr val="FFFFFF"/>
              </a:solidFill>
              <a:latin typeface="Viga"/>
              <a:ea typeface="Viga"/>
              <a:cs typeface="Viga"/>
              <a:sym typeface="Viga"/>
            </a:endParaRPr>
          </a:p>
          <a:p>
            <a:pPr marL="0" lvl="0" indent="0" algn="l" rtl="0">
              <a:spcBef>
                <a:spcPts val="0"/>
              </a:spcBef>
              <a:spcAft>
                <a:spcPts val="0"/>
              </a:spcAft>
              <a:buNone/>
            </a:pPr>
            <a:endParaRPr sz="2400">
              <a:solidFill>
                <a:srgbClr val="FFFFFF"/>
              </a:solidFill>
              <a:latin typeface="Viga"/>
              <a:ea typeface="Viga"/>
              <a:cs typeface="Viga"/>
              <a:sym typeface="Viga"/>
            </a:endParaRPr>
          </a:p>
          <a:p>
            <a:pPr marL="0" lvl="0" indent="0" algn="l" rtl="0">
              <a:spcBef>
                <a:spcPts val="0"/>
              </a:spcBef>
              <a:spcAft>
                <a:spcPts val="0"/>
              </a:spcAft>
              <a:buNone/>
            </a:pPr>
            <a:endParaRPr sz="2400">
              <a:solidFill>
                <a:srgbClr val="FFFFFF"/>
              </a:solidFill>
              <a:latin typeface="Viga"/>
              <a:ea typeface="Viga"/>
              <a:cs typeface="Viga"/>
              <a:sym typeface="Vig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0"/>
          <p:cNvSpPr txBox="1">
            <a:spLocks noGrp="1"/>
          </p:cNvSpPr>
          <p:nvPr>
            <p:ph type="ctrTitle" idx="4294967295"/>
          </p:nvPr>
        </p:nvSpPr>
        <p:spPr>
          <a:xfrm>
            <a:off x="634525" y="504925"/>
            <a:ext cx="3219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solidFill>
                  <a:srgbClr val="A4C2F4"/>
                </a:solidFill>
                <a:latin typeface="Ubuntu"/>
                <a:ea typeface="Ubuntu"/>
                <a:cs typeface="Ubuntu"/>
                <a:sym typeface="Ubuntu"/>
              </a:rPr>
              <a:t>Merci!</a:t>
            </a:r>
            <a:endParaRPr sz="6000">
              <a:solidFill>
                <a:srgbClr val="A4C2F4"/>
              </a:solidFill>
              <a:latin typeface="Ubuntu"/>
              <a:ea typeface="Ubuntu"/>
              <a:cs typeface="Ubuntu"/>
              <a:sym typeface="Ubuntu"/>
            </a:endParaRPr>
          </a:p>
        </p:txBody>
      </p:sp>
      <p:sp>
        <p:nvSpPr>
          <p:cNvPr id="526" name="Google Shape;526;p40"/>
          <p:cNvSpPr txBox="1">
            <a:spLocks noGrp="1"/>
          </p:cNvSpPr>
          <p:nvPr>
            <p:ph type="body" idx="4294967295"/>
          </p:nvPr>
        </p:nvSpPr>
        <p:spPr>
          <a:xfrm>
            <a:off x="685800" y="1931350"/>
            <a:ext cx="3849000" cy="299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a:latin typeface="Ubuntu"/>
                <a:ea typeface="Ubuntu"/>
                <a:cs typeface="Ubuntu"/>
                <a:sym typeface="Ubuntu"/>
              </a:rPr>
              <a:t>Sonya Fiset</a:t>
            </a:r>
            <a:endParaRPr sz="1800">
              <a:latin typeface="Ubuntu"/>
              <a:ea typeface="Ubuntu"/>
              <a:cs typeface="Ubuntu"/>
              <a:sym typeface="Ubuntu"/>
            </a:endParaRPr>
          </a:p>
          <a:p>
            <a:pPr marL="0" lvl="0" indent="0" algn="l" rtl="0">
              <a:spcBef>
                <a:spcPts val="600"/>
              </a:spcBef>
              <a:spcAft>
                <a:spcPts val="0"/>
              </a:spcAft>
              <a:buNone/>
            </a:pPr>
            <a:r>
              <a:rPr lang="en" sz="1800">
                <a:latin typeface="Ubuntu"/>
                <a:ea typeface="Ubuntu"/>
                <a:cs typeface="Ubuntu"/>
                <a:sym typeface="Ubuntu"/>
              </a:rPr>
              <a:t>Service national du RÉCIT MST</a:t>
            </a:r>
            <a:endParaRPr sz="1800">
              <a:latin typeface="Ubuntu"/>
              <a:ea typeface="Ubuntu"/>
              <a:cs typeface="Ubuntu"/>
              <a:sym typeface="Ubuntu"/>
            </a:endParaRPr>
          </a:p>
          <a:p>
            <a:pPr marL="0" lvl="0" indent="0" algn="l" rtl="0">
              <a:spcBef>
                <a:spcPts val="600"/>
              </a:spcBef>
              <a:spcAft>
                <a:spcPts val="0"/>
              </a:spcAft>
              <a:buNone/>
            </a:pPr>
            <a:r>
              <a:rPr lang="en" sz="1800" u="sng">
                <a:solidFill>
                  <a:schemeClr val="hlink"/>
                </a:solidFill>
                <a:latin typeface="Ubuntu"/>
                <a:ea typeface="Ubuntu"/>
                <a:cs typeface="Ubuntu"/>
                <a:sym typeface="Ubuntu"/>
                <a:hlinkClick r:id="rId3"/>
              </a:rPr>
              <a:t>sonya.fiset@recitmst.qc.ca</a:t>
            </a:r>
            <a:endParaRPr sz="1800">
              <a:latin typeface="Ubuntu"/>
              <a:ea typeface="Ubuntu"/>
              <a:cs typeface="Ubuntu"/>
              <a:sym typeface="Ubuntu"/>
            </a:endParaRPr>
          </a:p>
          <a:p>
            <a:pPr marL="0" lvl="0" indent="0" algn="l" rtl="0">
              <a:spcBef>
                <a:spcPts val="600"/>
              </a:spcBef>
              <a:spcAft>
                <a:spcPts val="0"/>
              </a:spcAft>
              <a:buNone/>
            </a:pPr>
            <a:endParaRPr sz="1800">
              <a:latin typeface="Ubuntu"/>
              <a:ea typeface="Ubuntu"/>
              <a:cs typeface="Ubuntu"/>
              <a:sym typeface="Ubuntu"/>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527" name="Google Shape;527;p40"/>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pic>
        <p:nvPicPr>
          <p:cNvPr id="528" name="Google Shape;528;p40"/>
          <p:cNvPicPr preferRelativeResize="0"/>
          <p:nvPr/>
        </p:nvPicPr>
        <p:blipFill>
          <a:blip r:embed="rId4">
            <a:alphaModFix/>
          </a:blip>
          <a:stretch>
            <a:fillRect/>
          </a:stretch>
        </p:blipFill>
        <p:spPr>
          <a:xfrm>
            <a:off x="685800" y="3492375"/>
            <a:ext cx="3096666" cy="1159800"/>
          </a:xfrm>
          <a:prstGeom prst="rect">
            <a:avLst/>
          </a:prstGeom>
          <a:noFill/>
          <a:ln>
            <a:noFill/>
          </a:ln>
        </p:spPr>
      </p:pic>
      <p:pic>
        <p:nvPicPr>
          <p:cNvPr id="529" name="Google Shape;529;p40">
            <a:hlinkClick r:id="rId5"/>
          </p:cNvPr>
          <p:cNvPicPr preferRelativeResize="0"/>
          <p:nvPr/>
        </p:nvPicPr>
        <p:blipFill>
          <a:blip r:embed="rId6">
            <a:alphaModFix/>
          </a:blip>
          <a:stretch>
            <a:fillRect/>
          </a:stretch>
        </p:blipFill>
        <p:spPr>
          <a:xfrm>
            <a:off x="3458475" y="4705350"/>
            <a:ext cx="1076325" cy="381000"/>
          </a:xfrm>
          <a:prstGeom prst="rect">
            <a:avLst/>
          </a:prstGeom>
          <a:noFill/>
          <a:ln>
            <a:noFill/>
          </a:ln>
        </p:spPr>
      </p:pic>
      <p:sp>
        <p:nvSpPr>
          <p:cNvPr id="530" name="Google Shape;530;p40"/>
          <p:cNvSpPr txBox="1"/>
          <p:nvPr/>
        </p:nvSpPr>
        <p:spPr>
          <a:xfrm>
            <a:off x="4619725" y="4680300"/>
            <a:ext cx="4362300" cy="431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1100"/>
              <a:buFont typeface="Arial"/>
              <a:buNone/>
            </a:pPr>
            <a:r>
              <a:rPr lang="en" sz="1000">
                <a:solidFill>
                  <a:schemeClr val="lt1"/>
                </a:solidFill>
                <a:latin typeface="Ubuntu"/>
                <a:ea typeface="Ubuntu"/>
                <a:cs typeface="Ubuntu"/>
                <a:sym typeface="Ubuntu"/>
              </a:rPr>
              <a:t>Cette présentation du </a:t>
            </a:r>
            <a:r>
              <a:rPr lang="en" sz="1000" u="sng">
                <a:solidFill>
                  <a:schemeClr val="lt1"/>
                </a:solidFill>
                <a:latin typeface="Ubuntu"/>
                <a:ea typeface="Ubuntu"/>
                <a:cs typeface="Ubuntu"/>
                <a:sym typeface="Ubuntu"/>
                <a:hlinkClick r:id="rId7">
                  <a:extLst>
                    <a:ext uri="{A12FA001-AC4F-418D-AE19-62706E023703}">
                      <ahyp:hlinkClr xmlns:ahyp="http://schemas.microsoft.com/office/drawing/2018/hyperlinkcolor" val="tx"/>
                    </a:ext>
                  </a:extLst>
                </a:hlinkClick>
              </a:rPr>
              <a:t>RÉCIT MST</a:t>
            </a:r>
            <a:r>
              <a:rPr lang="en" sz="1000">
                <a:solidFill>
                  <a:schemeClr val="lt1"/>
                </a:solidFill>
                <a:latin typeface="Ubuntu"/>
                <a:ea typeface="Ubuntu"/>
                <a:cs typeface="Ubuntu"/>
                <a:sym typeface="Ubuntu"/>
              </a:rPr>
              <a:t> est mise à disposition, sauf exception, selon les termes de la </a:t>
            </a:r>
            <a:r>
              <a:rPr lang="en" sz="1000" u="sng">
                <a:solidFill>
                  <a:schemeClr val="lt1"/>
                </a:solidFill>
                <a:latin typeface="Ubuntu"/>
                <a:ea typeface="Ubuntu"/>
                <a:cs typeface="Ubuntu"/>
                <a:sym typeface="Ubuntu"/>
                <a:hlinkClick r:id="rId8">
                  <a:extLst>
                    <a:ext uri="{A12FA001-AC4F-418D-AE19-62706E023703}">
                      <ahyp:hlinkClr xmlns:ahyp="http://schemas.microsoft.com/office/drawing/2018/hyperlinkcolor" val="tx"/>
                    </a:ext>
                  </a:extLst>
                </a:hlinkClick>
              </a:rPr>
              <a:t>Licence Creative Commons.</a:t>
            </a:r>
            <a:endParaRPr>
              <a:latin typeface="Barlow Light"/>
              <a:ea typeface="Barlow Light"/>
              <a:cs typeface="Barlow Light"/>
              <a:sym typeface="Barlow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CREDITS</a:t>
            </a:r>
            <a:endParaRPr/>
          </a:p>
        </p:txBody>
      </p:sp>
      <p:sp>
        <p:nvSpPr>
          <p:cNvPr id="536" name="Google Shape;536;p41"/>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a:t>Special thanks to all the people who made and released these awesome resources for free:</a:t>
            </a:r>
            <a:endParaRPr sz="2400"/>
          </a:p>
          <a:p>
            <a:pPr marL="457200" lvl="0" indent="-381000" algn="l" rtl="0">
              <a:lnSpc>
                <a:spcPct val="115000"/>
              </a:lnSpc>
              <a:spcBef>
                <a:spcPts val="600"/>
              </a:spcBef>
              <a:spcAft>
                <a:spcPts val="0"/>
              </a:spcAft>
              <a:buSzPts val="2400"/>
              <a:buChar char="▹"/>
            </a:pPr>
            <a:r>
              <a:rPr lang="en" sz="2400"/>
              <a:t>Presentation template by </a:t>
            </a:r>
            <a:r>
              <a:rPr lang="en" sz="2400" u="sng">
                <a:solidFill>
                  <a:srgbClr val="6463BD"/>
                </a:solidFill>
                <a:hlinkClick r:id="rId3">
                  <a:extLst>
                    <a:ext uri="{A12FA001-AC4F-418D-AE19-62706E023703}">
                      <ahyp:hlinkClr xmlns:ahyp="http://schemas.microsoft.com/office/drawing/2018/hyperlinkcolor" val="tx"/>
                    </a:ext>
                  </a:extLst>
                </a:hlinkClick>
              </a:rPr>
              <a:t>SlidesCarnival</a:t>
            </a:r>
            <a:endParaRPr sz="2400">
              <a:solidFill>
                <a:srgbClr val="6463BD"/>
              </a:solidFill>
            </a:endParaRPr>
          </a:p>
          <a:p>
            <a:pPr marL="457200" lvl="0" indent="-381000" algn="l" rtl="0">
              <a:lnSpc>
                <a:spcPct val="115000"/>
              </a:lnSpc>
              <a:spcBef>
                <a:spcPts val="0"/>
              </a:spcBef>
              <a:spcAft>
                <a:spcPts val="0"/>
              </a:spcAft>
              <a:buSzPts val="2400"/>
              <a:buChar char="▹"/>
            </a:pPr>
            <a:r>
              <a:rPr lang="en" sz="2400"/>
              <a:t>Photographs by </a:t>
            </a:r>
            <a:r>
              <a:rPr lang="en" sz="2400" u="sng">
                <a:solidFill>
                  <a:srgbClr val="6463BD"/>
                </a:solidFill>
                <a:hlinkClick r:id="rId4">
                  <a:extLst>
                    <a:ext uri="{A12FA001-AC4F-418D-AE19-62706E023703}">
                      <ahyp:hlinkClr xmlns:ahyp="http://schemas.microsoft.com/office/drawing/2018/hyperlinkcolor" val="tx"/>
                    </a:ext>
                  </a:extLst>
                </a:hlinkClick>
              </a:rPr>
              <a:t>Unsplash</a:t>
            </a:r>
            <a:endParaRPr sz="2400">
              <a:solidFill>
                <a:srgbClr val="6463BD"/>
              </a:solidFill>
            </a:endParaRPr>
          </a:p>
        </p:txBody>
      </p:sp>
      <p:sp>
        <p:nvSpPr>
          <p:cNvPr id="537" name="Google Shape;537;p41"/>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6"/>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266" name="Google Shape;266;p16"/>
          <p:cNvSpPr txBox="1">
            <a:spLocks noGrp="1"/>
          </p:cNvSpPr>
          <p:nvPr>
            <p:ph type="title"/>
          </p:nvPr>
        </p:nvSpPr>
        <p:spPr>
          <a:xfrm>
            <a:off x="457200" y="586975"/>
            <a:ext cx="51387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FA8DC"/>
                </a:solidFill>
                <a:latin typeface="Ubuntu"/>
                <a:ea typeface="Ubuntu"/>
                <a:cs typeface="Ubuntu"/>
                <a:sym typeface="Ubuntu"/>
              </a:rPr>
              <a:t>Plan de la rencontre</a:t>
            </a:r>
            <a:endParaRPr>
              <a:solidFill>
                <a:srgbClr val="6FA8DC"/>
              </a:solidFill>
              <a:latin typeface="Ubuntu"/>
              <a:ea typeface="Ubuntu"/>
              <a:cs typeface="Ubuntu"/>
              <a:sym typeface="Ubuntu"/>
            </a:endParaRPr>
          </a:p>
        </p:txBody>
      </p:sp>
      <p:sp>
        <p:nvSpPr>
          <p:cNvPr id="267" name="Google Shape;267;p16"/>
          <p:cNvSpPr txBox="1">
            <a:spLocks noGrp="1"/>
          </p:cNvSpPr>
          <p:nvPr>
            <p:ph type="body" idx="1"/>
          </p:nvPr>
        </p:nvSpPr>
        <p:spPr>
          <a:xfrm>
            <a:off x="457200" y="1352725"/>
            <a:ext cx="5138700" cy="34854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60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Bienvenue</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Les jeux d’évasion, apprendre par le jeu collectif</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Pourquoi?</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Comment?</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Questions?</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Ressources</a:t>
            </a:r>
            <a:endParaRPr sz="2000">
              <a:solidFill>
                <a:srgbClr val="384F5C"/>
              </a:solidFill>
              <a:latin typeface="Ubuntu"/>
              <a:ea typeface="Ubuntu"/>
              <a:cs typeface="Ubuntu"/>
              <a:sym typeface="Ubuntu"/>
            </a:endParaRPr>
          </a:p>
          <a:p>
            <a:pPr marL="457200" lvl="0" indent="-355600" algn="l" rtl="0">
              <a:lnSpc>
                <a:spcPct val="115000"/>
              </a:lnSpc>
              <a:spcBef>
                <a:spcPts val="0"/>
              </a:spcBef>
              <a:spcAft>
                <a:spcPts val="0"/>
              </a:spcAft>
              <a:buClr>
                <a:srgbClr val="384F5C"/>
              </a:buClr>
              <a:buSzPts val="2000"/>
              <a:buFont typeface="Ubuntu"/>
              <a:buChar char="❏"/>
            </a:pPr>
            <a:r>
              <a:rPr lang="en" sz="2000">
                <a:solidFill>
                  <a:srgbClr val="384F5C"/>
                </a:solidFill>
                <a:latin typeface="Ubuntu"/>
                <a:ea typeface="Ubuntu"/>
                <a:cs typeface="Ubuntu"/>
                <a:sym typeface="Ubuntu"/>
              </a:rPr>
              <a:t>Autoformation sur le Campus RÉCIT</a:t>
            </a:r>
            <a:endParaRPr sz="2000">
              <a:solidFill>
                <a:srgbClr val="384F5C"/>
              </a:solidFill>
              <a:latin typeface="Ubuntu"/>
              <a:ea typeface="Ubuntu"/>
              <a:cs typeface="Ubuntu"/>
              <a:sym typeface="Ubuntu"/>
            </a:endParaRPr>
          </a:p>
          <a:p>
            <a:pPr marL="0" lvl="0" indent="0" algn="l" rtl="0">
              <a:lnSpc>
                <a:spcPct val="115000"/>
              </a:lnSpc>
              <a:spcBef>
                <a:spcPts val="600"/>
              </a:spcBef>
              <a:spcAft>
                <a:spcPts val="0"/>
              </a:spcAft>
              <a:buNone/>
            </a:pPr>
            <a:endParaRPr sz="2000">
              <a:solidFill>
                <a:srgbClr val="384F5C"/>
              </a:solidFill>
              <a:latin typeface="Ubuntu"/>
              <a:ea typeface="Ubuntu"/>
              <a:cs typeface="Ubuntu"/>
              <a:sym typeface="Ubuntu"/>
            </a:endParaRPr>
          </a:p>
        </p:txBody>
      </p:sp>
      <p:pic>
        <p:nvPicPr>
          <p:cNvPr id="268" name="Google Shape;268;p16"/>
          <p:cNvPicPr preferRelativeResize="0"/>
          <p:nvPr/>
        </p:nvPicPr>
        <p:blipFill>
          <a:blip r:embed="rId3">
            <a:alphaModFix/>
          </a:blip>
          <a:stretch>
            <a:fillRect/>
          </a:stretch>
        </p:blipFill>
        <p:spPr>
          <a:xfrm>
            <a:off x="6388600" y="1312550"/>
            <a:ext cx="2216500" cy="2615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74" name="Google Shape;274;p17"/>
          <p:cNvPicPr preferRelativeResize="0"/>
          <p:nvPr/>
        </p:nvPicPr>
        <p:blipFill>
          <a:blip r:embed="rId3">
            <a:alphaModFix/>
          </a:blip>
          <a:stretch>
            <a:fillRect/>
          </a:stretch>
        </p:blipFill>
        <p:spPr>
          <a:xfrm>
            <a:off x="204450" y="1304925"/>
            <a:ext cx="8752676" cy="220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8"/>
          <p:cNvSpPr txBox="1">
            <a:spLocks noGrp="1"/>
          </p:cNvSpPr>
          <p:nvPr>
            <p:ph type="ctrTitle"/>
          </p:nvPr>
        </p:nvSpPr>
        <p:spPr>
          <a:xfrm>
            <a:off x="2064325" y="1392125"/>
            <a:ext cx="66753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280" name="Google Shape;280;p18"/>
          <p:cNvSpPr txBox="1"/>
          <p:nvPr/>
        </p:nvSpPr>
        <p:spPr>
          <a:xfrm>
            <a:off x="2212275" y="692200"/>
            <a:ext cx="6326700" cy="17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FFFF"/>
                </a:solidFill>
                <a:latin typeface="Ubuntu"/>
                <a:ea typeface="Ubuntu"/>
                <a:cs typeface="Ubuntu"/>
                <a:sym typeface="Ubuntu"/>
              </a:rPr>
              <a:t>Quoi?</a:t>
            </a:r>
            <a:endParaRPr sz="3600">
              <a:solidFill>
                <a:srgbClr val="FFFFFF"/>
              </a:solidFill>
              <a:latin typeface="Ubuntu"/>
              <a:ea typeface="Ubuntu"/>
              <a:cs typeface="Ubuntu"/>
              <a:sym typeface="Ubuntu"/>
            </a:endParaRPr>
          </a:p>
          <a:p>
            <a:pPr marL="0" lvl="0" indent="0" algn="l" rtl="0">
              <a:spcBef>
                <a:spcPts val="0"/>
              </a:spcBef>
              <a:spcAft>
                <a:spcPts val="0"/>
              </a:spcAft>
              <a:buNone/>
            </a:pPr>
            <a:r>
              <a:rPr lang="en" sz="3600">
                <a:solidFill>
                  <a:srgbClr val="617A86"/>
                </a:solidFill>
                <a:latin typeface="Ubuntu"/>
                <a:ea typeface="Ubuntu"/>
                <a:cs typeface="Ubuntu"/>
                <a:sym typeface="Ubuntu"/>
              </a:rPr>
              <a:t>Jeux d’évasion, «Breakout»,  «Escape Game«?</a:t>
            </a:r>
            <a:endParaRPr sz="3600">
              <a:solidFill>
                <a:srgbClr val="617A86"/>
              </a:solidFill>
              <a:latin typeface="Ubuntu"/>
              <a:ea typeface="Ubuntu"/>
              <a:cs typeface="Ubuntu"/>
              <a:sym typeface="Ubuntu"/>
            </a:endParaRPr>
          </a:p>
          <a:p>
            <a:pPr marL="0" lvl="0" indent="457200" algn="l" rtl="0">
              <a:spcBef>
                <a:spcPts val="0"/>
              </a:spcBef>
              <a:spcAft>
                <a:spcPts val="0"/>
              </a:spcAft>
              <a:buNone/>
            </a:pPr>
            <a:r>
              <a:rPr lang="en" sz="2400">
                <a:solidFill>
                  <a:srgbClr val="617A86"/>
                </a:solidFill>
                <a:latin typeface="Ubuntu"/>
                <a:ea typeface="Ubuntu"/>
                <a:cs typeface="Ubuntu"/>
                <a:sym typeface="Ubuntu"/>
              </a:rPr>
              <a:t>Histoire qui intègre des           connaissances des élèves</a:t>
            </a:r>
            <a:endParaRPr sz="2400">
              <a:solidFill>
                <a:srgbClr val="617A86"/>
              </a:solidFill>
              <a:latin typeface="Ubuntu"/>
              <a:ea typeface="Ubuntu"/>
              <a:cs typeface="Ubuntu"/>
              <a:sym typeface="Ubuntu"/>
            </a:endParaRPr>
          </a:p>
          <a:p>
            <a:pPr marL="0" lvl="0" indent="0" algn="l" rtl="0">
              <a:spcBef>
                <a:spcPts val="0"/>
              </a:spcBef>
              <a:spcAft>
                <a:spcPts val="0"/>
              </a:spcAft>
              <a:buNone/>
            </a:pPr>
            <a:r>
              <a:rPr lang="en" sz="3600">
                <a:solidFill>
                  <a:srgbClr val="617A86"/>
                </a:solidFill>
                <a:latin typeface="Ubuntu"/>
                <a:ea typeface="Ubuntu"/>
                <a:cs typeface="Ubuntu"/>
                <a:sym typeface="Ubuntu"/>
              </a:rPr>
              <a:t>    </a:t>
            </a:r>
            <a:r>
              <a:rPr lang="en" sz="2400">
                <a:solidFill>
                  <a:srgbClr val="617A86"/>
                </a:solidFill>
                <a:latin typeface="Ubuntu"/>
                <a:ea typeface="Ubuntu"/>
                <a:cs typeface="Ubuntu"/>
                <a:sym typeface="Ubuntu"/>
              </a:rPr>
              <a:t>Énigmes à résoudre pour </a:t>
            </a:r>
            <a:endParaRPr sz="2400">
              <a:solidFill>
                <a:srgbClr val="617A86"/>
              </a:solidFill>
              <a:latin typeface="Ubuntu"/>
              <a:ea typeface="Ubuntu"/>
              <a:cs typeface="Ubuntu"/>
              <a:sym typeface="Ubuntu"/>
            </a:endParaRPr>
          </a:p>
          <a:p>
            <a:pPr marL="0" lvl="0" indent="457200" algn="l" rtl="0">
              <a:spcBef>
                <a:spcPts val="0"/>
              </a:spcBef>
              <a:spcAft>
                <a:spcPts val="0"/>
              </a:spcAft>
              <a:buNone/>
            </a:pPr>
            <a:r>
              <a:rPr lang="en" sz="2400">
                <a:solidFill>
                  <a:srgbClr val="617A86"/>
                </a:solidFill>
                <a:latin typeface="Ubuntu"/>
                <a:ea typeface="Ubuntu"/>
                <a:cs typeface="Ubuntu"/>
                <a:sym typeface="Ubuntu"/>
              </a:rPr>
              <a:t>trouver le trésor</a:t>
            </a:r>
            <a:endParaRPr sz="2400">
              <a:solidFill>
                <a:srgbClr val="617A86"/>
              </a:solidFill>
              <a:latin typeface="Ubuntu"/>
              <a:ea typeface="Ubuntu"/>
              <a:cs typeface="Ubuntu"/>
              <a:sym typeface="Ubuntu"/>
            </a:endParaRPr>
          </a:p>
          <a:p>
            <a:pPr marL="0" lvl="0" indent="457200" algn="l" rtl="0">
              <a:spcBef>
                <a:spcPts val="0"/>
              </a:spcBef>
              <a:spcAft>
                <a:spcPts val="0"/>
              </a:spcAft>
              <a:buNone/>
            </a:pPr>
            <a:endParaRPr sz="1200">
              <a:solidFill>
                <a:srgbClr val="617A86"/>
              </a:solidFill>
              <a:latin typeface="Ubuntu"/>
              <a:ea typeface="Ubuntu"/>
              <a:cs typeface="Ubuntu"/>
              <a:sym typeface="Ubuntu"/>
            </a:endParaRPr>
          </a:p>
          <a:p>
            <a:pPr marL="0" lvl="0" indent="0" algn="l" rtl="0">
              <a:spcBef>
                <a:spcPts val="0"/>
              </a:spcBef>
              <a:spcAft>
                <a:spcPts val="0"/>
              </a:spcAft>
              <a:buNone/>
            </a:pPr>
            <a:r>
              <a:rPr lang="en" sz="2400">
                <a:solidFill>
                  <a:srgbClr val="617A86"/>
                </a:solidFill>
                <a:latin typeface="Ubuntu"/>
                <a:ea typeface="Ubuntu"/>
                <a:cs typeface="Ubuntu"/>
                <a:sym typeface="Ubuntu"/>
              </a:rPr>
              <a:t>       Résolution de problèmes en groupe</a:t>
            </a:r>
            <a:endParaRPr sz="3600">
              <a:solidFill>
                <a:srgbClr val="617A86"/>
              </a:solidFill>
              <a:latin typeface="Ubuntu"/>
              <a:ea typeface="Ubuntu"/>
              <a:cs typeface="Ubuntu"/>
              <a:sym typeface="Ubuntu"/>
            </a:endParaRPr>
          </a:p>
        </p:txBody>
      </p:sp>
      <p:grpSp>
        <p:nvGrpSpPr>
          <p:cNvPr id="281" name="Google Shape;281;p18"/>
          <p:cNvGrpSpPr/>
          <p:nvPr/>
        </p:nvGrpSpPr>
        <p:grpSpPr>
          <a:xfrm>
            <a:off x="2361857" y="2551920"/>
            <a:ext cx="310532" cy="317040"/>
            <a:chOff x="3951850" y="2985350"/>
            <a:chExt cx="407950" cy="416500"/>
          </a:xfrm>
        </p:grpSpPr>
        <p:sp>
          <p:nvSpPr>
            <p:cNvPr id="282" name="Google Shape;282;p18"/>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18"/>
          <p:cNvGrpSpPr/>
          <p:nvPr/>
        </p:nvGrpSpPr>
        <p:grpSpPr>
          <a:xfrm>
            <a:off x="2285657" y="3412520"/>
            <a:ext cx="310532" cy="317040"/>
            <a:chOff x="3951850" y="2985350"/>
            <a:chExt cx="407950" cy="416500"/>
          </a:xfrm>
        </p:grpSpPr>
        <p:sp>
          <p:nvSpPr>
            <p:cNvPr id="287" name="Google Shape;287;p18"/>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8"/>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8"/>
          <p:cNvGrpSpPr/>
          <p:nvPr/>
        </p:nvGrpSpPr>
        <p:grpSpPr>
          <a:xfrm>
            <a:off x="2369707" y="4273120"/>
            <a:ext cx="310532" cy="317040"/>
            <a:chOff x="3951850" y="2985350"/>
            <a:chExt cx="407950" cy="416500"/>
          </a:xfrm>
        </p:grpSpPr>
        <p:sp>
          <p:nvSpPr>
            <p:cNvPr id="292" name="Google Shape;292;p18"/>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8"/>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9"/>
          <p:cNvSpPr txBox="1">
            <a:spLocks noGrp="1"/>
          </p:cNvSpPr>
          <p:nvPr>
            <p:ph type="title"/>
          </p:nvPr>
        </p:nvSpPr>
        <p:spPr>
          <a:xfrm>
            <a:off x="457200" y="214275"/>
            <a:ext cx="5138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solidFill>
                  <a:srgbClr val="A4C2F4"/>
                </a:solidFill>
                <a:latin typeface="Ubuntu"/>
                <a:ea typeface="Ubuntu"/>
                <a:cs typeface="Ubuntu"/>
                <a:sym typeface="Ubuntu"/>
              </a:rPr>
              <a:t>Pourquoi?</a:t>
            </a:r>
            <a:endParaRPr sz="4800">
              <a:solidFill>
                <a:srgbClr val="A4C2F4"/>
              </a:solidFill>
              <a:latin typeface="Ubuntu"/>
              <a:ea typeface="Ubuntu"/>
              <a:cs typeface="Ubuntu"/>
              <a:sym typeface="Ubuntu"/>
            </a:endParaRPr>
          </a:p>
        </p:txBody>
      </p:sp>
      <p:sp>
        <p:nvSpPr>
          <p:cNvPr id="301" name="Google Shape;301;p19"/>
          <p:cNvSpPr txBox="1">
            <a:spLocks noGrp="1"/>
          </p:cNvSpPr>
          <p:nvPr>
            <p:ph type="body" idx="1"/>
          </p:nvPr>
        </p:nvSpPr>
        <p:spPr>
          <a:xfrm>
            <a:off x="349050" y="981425"/>
            <a:ext cx="5138700" cy="31809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A4C2F4"/>
              </a:buClr>
              <a:buSzPts val="2400"/>
              <a:buFont typeface="Ubuntu"/>
              <a:buChar char="▹"/>
            </a:pPr>
            <a:r>
              <a:rPr lang="en">
                <a:solidFill>
                  <a:srgbClr val="617A86"/>
                </a:solidFill>
                <a:latin typeface="Ubuntu"/>
                <a:ea typeface="Ubuntu"/>
                <a:cs typeface="Ubuntu"/>
                <a:sym typeface="Ubuntu"/>
              </a:rPr>
              <a:t>Développer les autres compétences ou transdisciplinaires des élèves et réinvestir des compétences disciplinaires dans une situation concrète d’un jeu.</a:t>
            </a:r>
            <a:endParaRPr>
              <a:latin typeface="Ubuntu"/>
              <a:ea typeface="Ubuntu"/>
              <a:cs typeface="Ubuntu"/>
              <a:sym typeface="Ubuntu"/>
            </a:endParaRPr>
          </a:p>
        </p:txBody>
      </p:sp>
      <p:sp>
        <p:nvSpPr>
          <p:cNvPr id="302" name="Google Shape;302;p19"/>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303" name="Google Shape;303;p19"/>
          <p:cNvSpPr txBox="1"/>
          <p:nvPr/>
        </p:nvSpPr>
        <p:spPr>
          <a:xfrm>
            <a:off x="6181300" y="4162325"/>
            <a:ext cx="1901400" cy="8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0"/>
          <p:cNvSpPr txBox="1">
            <a:spLocks noGrp="1"/>
          </p:cNvSpPr>
          <p:nvPr>
            <p:ph type="title"/>
          </p:nvPr>
        </p:nvSpPr>
        <p:spPr>
          <a:xfrm>
            <a:off x="500575" y="246225"/>
            <a:ext cx="57399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600">
                <a:solidFill>
                  <a:srgbClr val="A4C2F4"/>
                </a:solidFill>
                <a:latin typeface="Ubuntu"/>
                <a:ea typeface="Ubuntu"/>
                <a:cs typeface="Ubuntu"/>
                <a:sym typeface="Ubuntu"/>
              </a:rPr>
              <a:t>Autres compétences</a:t>
            </a:r>
            <a:endParaRPr sz="4600">
              <a:solidFill>
                <a:srgbClr val="A4C2F4"/>
              </a:solidFill>
              <a:latin typeface="Ubuntu"/>
              <a:ea typeface="Ubuntu"/>
              <a:cs typeface="Ubuntu"/>
              <a:sym typeface="Ubuntu"/>
            </a:endParaRPr>
          </a:p>
        </p:txBody>
      </p:sp>
      <p:sp>
        <p:nvSpPr>
          <p:cNvPr id="309" name="Google Shape;309;p20"/>
          <p:cNvSpPr txBox="1">
            <a:spLocks noGrp="1"/>
          </p:cNvSpPr>
          <p:nvPr>
            <p:ph type="body" idx="1"/>
          </p:nvPr>
        </p:nvSpPr>
        <p:spPr>
          <a:xfrm>
            <a:off x="349050" y="981425"/>
            <a:ext cx="5138700" cy="31809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A4C2F4"/>
              </a:buClr>
              <a:buSzPts val="2400"/>
              <a:buFont typeface="Ubuntu"/>
              <a:buChar char="▹"/>
            </a:pPr>
            <a:r>
              <a:rPr lang="en">
                <a:solidFill>
                  <a:srgbClr val="617A86"/>
                </a:solidFill>
                <a:latin typeface="Ubuntu"/>
                <a:ea typeface="Ubuntu"/>
                <a:cs typeface="Ubuntu"/>
                <a:sym typeface="Ubuntu"/>
              </a:rPr>
              <a:t>Résolution de problèmes</a:t>
            </a:r>
            <a:endParaRPr>
              <a:solidFill>
                <a:srgbClr val="617A86"/>
              </a:solidFill>
              <a:latin typeface="Ubuntu"/>
              <a:ea typeface="Ubuntu"/>
              <a:cs typeface="Ubuntu"/>
              <a:sym typeface="Ubuntu"/>
            </a:endParaRPr>
          </a:p>
          <a:p>
            <a:pPr marL="457200" lvl="0" indent="-381000" algn="l" rtl="0">
              <a:spcBef>
                <a:spcPts val="0"/>
              </a:spcBef>
              <a:spcAft>
                <a:spcPts val="0"/>
              </a:spcAft>
              <a:buClr>
                <a:srgbClr val="617A86"/>
              </a:buClr>
              <a:buSzPts val="2400"/>
              <a:buFont typeface="Ubuntu"/>
              <a:buChar char="▹"/>
            </a:pPr>
            <a:r>
              <a:rPr lang="en">
                <a:solidFill>
                  <a:srgbClr val="617A86"/>
                </a:solidFill>
                <a:latin typeface="Ubuntu"/>
                <a:ea typeface="Ubuntu"/>
                <a:cs typeface="Ubuntu"/>
                <a:sym typeface="Ubuntu"/>
              </a:rPr>
              <a:t>Se donner des méthodes efficaces</a:t>
            </a:r>
            <a:endParaRPr>
              <a:solidFill>
                <a:srgbClr val="617A86"/>
              </a:solidFill>
              <a:latin typeface="Ubuntu"/>
              <a:ea typeface="Ubuntu"/>
              <a:cs typeface="Ubuntu"/>
              <a:sym typeface="Ubuntu"/>
            </a:endParaRPr>
          </a:p>
          <a:p>
            <a:pPr marL="457200" lvl="0" indent="-381000" algn="l" rtl="0">
              <a:spcBef>
                <a:spcPts val="0"/>
              </a:spcBef>
              <a:spcAft>
                <a:spcPts val="0"/>
              </a:spcAft>
              <a:buClr>
                <a:srgbClr val="617A86"/>
              </a:buClr>
              <a:buSzPts val="2400"/>
              <a:buFont typeface="Ubuntu"/>
              <a:buChar char="▹"/>
            </a:pPr>
            <a:r>
              <a:rPr lang="en">
                <a:solidFill>
                  <a:srgbClr val="617A86"/>
                </a:solidFill>
                <a:latin typeface="Ubuntu"/>
                <a:ea typeface="Ubuntu"/>
                <a:cs typeface="Ubuntu"/>
                <a:sym typeface="Ubuntu"/>
              </a:rPr>
              <a:t>Coopérer</a:t>
            </a:r>
            <a:endParaRPr>
              <a:solidFill>
                <a:srgbClr val="617A86"/>
              </a:solidFill>
              <a:latin typeface="Ubuntu"/>
              <a:ea typeface="Ubuntu"/>
              <a:cs typeface="Ubuntu"/>
              <a:sym typeface="Ubuntu"/>
            </a:endParaRPr>
          </a:p>
        </p:txBody>
      </p:sp>
      <p:sp>
        <p:nvSpPr>
          <p:cNvPr id="310" name="Google Shape;310;p20"/>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311" name="Google Shape;311;p20"/>
          <p:cNvSpPr txBox="1"/>
          <p:nvPr/>
        </p:nvSpPr>
        <p:spPr>
          <a:xfrm>
            <a:off x="6181300" y="4162325"/>
            <a:ext cx="1901400" cy="8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311700" y="246225"/>
            <a:ext cx="5928900" cy="78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100">
                <a:solidFill>
                  <a:srgbClr val="A4C2F4"/>
                </a:solidFill>
                <a:latin typeface="Ubuntu"/>
                <a:ea typeface="Ubuntu"/>
                <a:cs typeface="Ubuntu"/>
                <a:sym typeface="Ubuntu"/>
              </a:rPr>
              <a:t>Compétence numérique</a:t>
            </a:r>
            <a:endParaRPr sz="4100">
              <a:solidFill>
                <a:srgbClr val="A4C2F4"/>
              </a:solidFill>
              <a:latin typeface="Ubuntu"/>
              <a:ea typeface="Ubuntu"/>
              <a:cs typeface="Ubuntu"/>
              <a:sym typeface="Ubuntu"/>
            </a:endParaRPr>
          </a:p>
        </p:txBody>
      </p:sp>
      <p:sp>
        <p:nvSpPr>
          <p:cNvPr id="317" name="Google Shape;317;p21"/>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318" name="Google Shape;318;p21"/>
          <p:cNvSpPr txBox="1"/>
          <p:nvPr/>
        </p:nvSpPr>
        <p:spPr>
          <a:xfrm>
            <a:off x="6181300" y="4162325"/>
            <a:ext cx="1901400" cy="8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Barlow"/>
              <a:ea typeface="Barlow"/>
              <a:cs typeface="Barlow"/>
              <a:sym typeface="Barlow"/>
            </a:endParaRPr>
          </a:p>
        </p:txBody>
      </p:sp>
      <p:pic>
        <p:nvPicPr>
          <p:cNvPr id="319" name="Google Shape;319;p21"/>
          <p:cNvPicPr preferRelativeResize="0"/>
          <p:nvPr/>
        </p:nvPicPr>
        <p:blipFill>
          <a:blip r:embed="rId3">
            <a:alphaModFix/>
          </a:blip>
          <a:stretch>
            <a:fillRect/>
          </a:stretch>
        </p:blipFill>
        <p:spPr>
          <a:xfrm>
            <a:off x="311700" y="1220975"/>
            <a:ext cx="3996223" cy="3681426"/>
          </a:xfrm>
          <a:prstGeom prst="rect">
            <a:avLst/>
          </a:prstGeom>
          <a:noFill/>
          <a:ln>
            <a:noFill/>
          </a:ln>
        </p:spPr>
      </p:pic>
      <p:sp>
        <p:nvSpPr>
          <p:cNvPr id="320" name="Google Shape;320;p21"/>
          <p:cNvSpPr/>
          <p:nvPr/>
        </p:nvSpPr>
        <p:spPr>
          <a:xfrm>
            <a:off x="4742875" y="1279950"/>
            <a:ext cx="3324300" cy="3108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21"/>
          <p:cNvPicPr preferRelativeResize="0"/>
          <p:nvPr/>
        </p:nvPicPr>
        <p:blipFill rotWithShape="1">
          <a:blip r:embed="rId4">
            <a:alphaModFix/>
          </a:blip>
          <a:srcRect r="24161" b="74378"/>
          <a:stretch/>
        </p:blipFill>
        <p:spPr>
          <a:xfrm>
            <a:off x="4864875" y="1373250"/>
            <a:ext cx="2583203" cy="708601"/>
          </a:xfrm>
          <a:prstGeom prst="rect">
            <a:avLst/>
          </a:prstGeom>
          <a:noFill/>
          <a:ln>
            <a:noFill/>
          </a:ln>
        </p:spPr>
      </p:pic>
      <p:pic>
        <p:nvPicPr>
          <p:cNvPr id="322" name="Google Shape;322;p21"/>
          <p:cNvPicPr preferRelativeResize="0"/>
          <p:nvPr/>
        </p:nvPicPr>
        <p:blipFill rotWithShape="1">
          <a:blip r:embed="rId5">
            <a:alphaModFix/>
          </a:blip>
          <a:srcRect r="6576" b="61836"/>
          <a:stretch/>
        </p:blipFill>
        <p:spPr>
          <a:xfrm>
            <a:off x="4864875" y="3555012"/>
            <a:ext cx="3023007" cy="659526"/>
          </a:xfrm>
          <a:prstGeom prst="rect">
            <a:avLst/>
          </a:prstGeom>
          <a:noFill/>
          <a:ln>
            <a:noFill/>
          </a:ln>
        </p:spPr>
      </p:pic>
      <p:pic>
        <p:nvPicPr>
          <p:cNvPr id="323" name="Google Shape;323;p21"/>
          <p:cNvPicPr preferRelativeResize="0"/>
          <p:nvPr/>
        </p:nvPicPr>
        <p:blipFill rotWithShape="1">
          <a:blip r:embed="rId6">
            <a:alphaModFix/>
          </a:blip>
          <a:srcRect t="1354" r="9624" b="58573"/>
          <a:stretch/>
        </p:blipFill>
        <p:spPr>
          <a:xfrm>
            <a:off x="4864875" y="2475367"/>
            <a:ext cx="3009278" cy="659549"/>
          </a:xfrm>
          <a:prstGeom prst="rect">
            <a:avLst/>
          </a:prstGeom>
          <a:noFill/>
          <a:ln>
            <a:noFill/>
          </a:ln>
        </p:spPr>
      </p:pic>
      <p:sp>
        <p:nvSpPr>
          <p:cNvPr id="324" name="Google Shape;324;p21"/>
          <p:cNvSpPr txBox="1"/>
          <p:nvPr/>
        </p:nvSpPr>
        <p:spPr>
          <a:xfrm>
            <a:off x="3000350" y="4634625"/>
            <a:ext cx="429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3C78D8"/>
                </a:solidFill>
                <a:latin typeface="Viga"/>
                <a:ea typeface="Viga"/>
                <a:cs typeface="Viga"/>
                <a:sym typeface="Viga"/>
                <a:hlinkClick r:id="rId7">
                  <a:extLst>
                    <a:ext uri="{A12FA001-AC4F-418D-AE19-62706E023703}">
                      <ahyp:hlinkClr xmlns:ahyp="http://schemas.microsoft.com/office/drawing/2018/hyperlinkcolor" val="tx"/>
                    </a:ext>
                  </a:extLst>
                </a:hlinkClick>
              </a:rPr>
              <a:t>Cadre de référence de la compétence numérique</a:t>
            </a:r>
            <a:endParaRPr>
              <a:latin typeface="Barlow Light"/>
              <a:ea typeface="Barlow Light"/>
              <a:cs typeface="Barlow Light"/>
              <a:sym typeface="Barlow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330" name="Google Shape;330;p22" descr="Capture d’écran 2016-11-06 à 17.06.40.png"/>
          <p:cNvPicPr preferRelativeResize="0"/>
          <p:nvPr/>
        </p:nvPicPr>
        <p:blipFill rotWithShape="1">
          <a:blip r:embed="rId3">
            <a:alphaModFix/>
          </a:blip>
          <a:srcRect t="855" b="855"/>
          <a:stretch/>
        </p:blipFill>
        <p:spPr>
          <a:xfrm>
            <a:off x="1309000" y="228025"/>
            <a:ext cx="6389775" cy="4712775"/>
          </a:xfrm>
          <a:prstGeom prst="rect">
            <a:avLst/>
          </a:prstGeom>
          <a:noFill/>
          <a:ln w="76200" cap="flat" cmpd="dbl">
            <a:solidFill>
              <a:srgbClr val="FFFFFF"/>
            </a:solidFill>
            <a:prstDash val="solid"/>
            <a:miter lim="8000"/>
            <a:headEnd type="none" w="sm" len="sm"/>
            <a:tailEnd type="none" w="sm" len="sm"/>
          </a:ln>
        </p:spPr>
      </p:pic>
    </p:spTree>
  </p:cSld>
  <p:clrMapOvr>
    <a:masterClrMapping/>
  </p:clrMapOvr>
</p:sld>
</file>

<file path=ppt/theme/theme1.xml><?xml version="1.0" encoding="utf-8"?>
<a:theme xmlns:a="http://schemas.openxmlformats.org/drawingml/2006/main" name="Roderi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1228</Words>
  <Application>Microsoft Office PowerPoint</Application>
  <PresentationFormat>Affichage à l'écran (16:9)</PresentationFormat>
  <Paragraphs>203</Paragraphs>
  <Slides>28</Slides>
  <Notes>28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28</vt:i4>
      </vt:variant>
    </vt:vector>
  </HeadingPairs>
  <TitlesOfParts>
    <vt:vector size="38" baseType="lpstr">
      <vt:lpstr>Viga</vt:lpstr>
      <vt:lpstr>Arial</vt:lpstr>
      <vt:lpstr>Calibri</vt:lpstr>
      <vt:lpstr>Barlow Light</vt:lpstr>
      <vt:lpstr>Ubuntu</vt:lpstr>
      <vt:lpstr>Roboto</vt:lpstr>
      <vt:lpstr>Barlow</vt:lpstr>
      <vt:lpstr>Work Sans</vt:lpstr>
      <vt:lpstr>Miriam Libre</vt:lpstr>
      <vt:lpstr>Roderigo template</vt:lpstr>
      <vt:lpstr>Présentation PowerPoint</vt:lpstr>
      <vt:lpstr>Présentation PowerPoint</vt:lpstr>
      <vt:lpstr>Plan de la rencontre</vt:lpstr>
      <vt:lpstr>Présentation PowerPoint</vt:lpstr>
      <vt:lpstr> </vt:lpstr>
      <vt:lpstr>Pourquoi?</vt:lpstr>
      <vt:lpstr>Autres compétences</vt:lpstr>
      <vt:lpstr>Compétence numérique</vt:lpstr>
      <vt:lpstr>Présentation PowerPoint</vt:lpstr>
      <vt:lpstr>Présentation PowerPoint</vt:lpstr>
      <vt:lpstr>Limite de temps  Utilisation d’une minuterie avec de la musique dont l’intensité augmente graduellement.   2 cartes d’indices Possibilité de 2 indices Sans pénalité Décision collective </vt:lpstr>
      <vt:lpstr> </vt:lpstr>
      <vt:lpstr> </vt:lpstr>
      <vt:lpstr> </vt:lpstr>
      <vt:lpstr>2 indices : Sans pénalité Décision collective  </vt:lpstr>
      <vt:lpstr>Place au jeu !  Vidéo du jeu L’antidote  Lien du jeu numérique : L’antidote    Formulaires : indice et complet  Chronomètre : 45 minutes</vt:lpstr>
      <vt:lpstr>Adaptations possibles :</vt:lpstr>
      <vt:lpstr>Combinaisons trouvées :  -station 1 -station 2 -station 3 -station 4 -station 5 -station6 </vt:lpstr>
      <vt:lpstr>Présentation PowerPoint</vt:lpstr>
      <vt:lpstr>Questions de rétroaction :  De quelle façon votre groupe a-t-il bien collaboré? Comment pensez-vous que votre groupe aurait pu être plus efficace?  Quelles énigmes avez-vous trouvées les plus difficiles? Comment avez-vous utilisé les forces de chaque individu?  Comment avez-vous déterminé les forces des autres joueurs? Comment as-tu contribué au succès de ton équipe? Que ferais-tu différemment la prochaine fois? As-tu l’impression que tes idées ont été entendues?  </vt:lpstr>
      <vt:lpstr>Conseils pour l’animation :</vt:lpstr>
      <vt:lpstr>Comment?  Avoir un plan B, si le Wifi ne fonctionne pas Surprise ou pas dans le coffre, pourquoi pas 15 minutes de temps libres ou de récréation Un ou plusieurs jeux en même temps </vt:lpstr>
      <vt:lpstr>Présentation PowerPoint</vt:lpstr>
      <vt:lpstr>Des ressources à explorer :</vt:lpstr>
      <vt:lpstr>Grille d’autoévaluation:</vt:lpstr>
      <vt:lpstr> </vt:lpstr>
      <vt:lpstr>Merci!</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Sonya Fiset</dc:creator>
  <cp:lastModifiedBy>Fiset Sonia</cp:lastModifiedBy>
  <cp:revision>1</cp:revision>
  <dcterms:modified xsi:type="dcterms:W3CDTF">2022-04-27T20:58:38Z</dcterms:modified>
</cp:coreProperties>
</file>