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15" r:id="rId5"/>
    <p:sldMasterId id="2147483716" r:id="rId6"/>
    <p:sldMasterId id="2147483717" r:id="rId7"/>
    <p:sldMasterId id="2147483718" r:id="rId8"/>
    <p:sldMasterId id="2147483719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</p:sldIdLst>
  <p:sldSz cy="5143500" cx="9144000"/>
  <p:notesSz cx="6858000" cy="9144000"/>
  <p:embeddedFontLst>
    <p:embeddedFont>
      <p:font typeface="Ubuntu"/>
      <p:regular r:id="rId24"/>
      <p:bold r:id="rId25"/>
      <p:italic r:id="rId26"/>
      <p:boldItalic r:id="rId27"/>
    </p:embeddedFont>
    <p:embeddedFont>
      <p:font typeface="Montserrat"/>
      <p:regular r:id="rId28"/>
      <p:bold r:id="rId29"/>
      <p:italic r:id="rId30"/>
      <p:boldItalic r:id="rId31"/>
    </p:embeddedFont>
    <p:embeddedFont>
      <p:font typeface="Viga"/>
      <p:regular r:id="rId32"/>
    </p:embeddedFont>
    <p:embeddedFont>
      <p:font typeface="Open Sans"/>
      <p:regular r:id="rId33"/>
      <p:bold r:id="rId34"/>
      <p:italic r:id="rId35"/>
      <p:boldItalic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3" name="raoul kamga"/>
  <p:cmAuthor clrIdx="1" id="1" initials="" lastIdx="2" name="Pierre Lachanc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font" Target="fonts/Ubuntu-regular.fntdata"/><Relationship Id="rId23" Type="http://schemas.openxmlformats.org/officeDocument/2006/relationships/slide" Target="slides/slide13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Master" Target="slideMasters/slideMaster5.xml"/><Relationship Id="rId26" Type="http://schemas.openxmlformats.org/officeDocument/2006/relationships/font" Target="fonts/Ubuntu-italic.fntdata"/><Relationship Id="rId25" Type="http://schemas.openxmlformats.org/officeDocument/2006/relationships/font" Target="fonts/Ubuntu-bold.fntdata"/><Relationship Id="rId28" Type="http://schemas.openxmlformats.org/officeDocument/2006/relationships/font" Target="fonts/Montserrat-regular.fntdata"/><Relationship Id="rId27" Type="http://schemas.openxmlformats.org/officeDocument/2006/relationships/font" Target="fonts/Ubuntu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Montserrat-bold.fntdata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Montserrat-boldItalic.fntdata"/><Relationship Id="rId30" Type="http://schemas.openxmlformats.org/officeDocument/2006/relationships/font" Target="fonts/Montserrat-italic.fntdata"/><Relationship Id="rId11" Type="http://schemas.openxmlformats.org/officeDocument/2006/relationships/slide" Target="slides/slide1.xml"/><Relationship Id="rId33" Type="http://schemas.openxmlformats.org/officeDocument/2006/relationships/font" Target="fonts/OpenSans-regular.fntdata"/><Relationship Id="rId10" Type="http://schemas.openxmlformats.org/officeDocument/2006/relationships/notesMaster" Target="notesMasters/notesMaster1.xml"/><Relationship Id="rId32" Type="http://schemas.openxmlformats.org/officeDocument/2006/relationships/font" Target="fonts/Viga-regular.fntdata"/><Relationship Id="rId13" Type="http://schemas.openxmlformats.org/officeDocument/2006/relationships/slide" Target="slides/slide3.xml"/><Relationship Id="rId35" Type="http://schemas.openxmlformats.org/officeDocument/2006/relationships/font" Target="fonts/OpenSans-italic.fntdata"/><Relationship Id="rId12" Type="http://schemas.openxmlformats.org/officeDocument/2006/relationships/slide" Target="slides/slide2.xml"/><Relationship Id="rId34" Type="http://schemas.openxmlformats.org/officeDocument/2006/relationships/font" Target="fonts/OpenSans-bold.fntdata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36" Type="http://schemas.openxmlformats.org/officeDocument/2006/relationships/font" Target="fonts/OpenSans-boldItalic.fntdata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9-10-28T11:23:51.586">
    <p:pos x="2913" y="1163"/>
    <p:text>En ne ciblant que mathématique et science, nous envoyons involontairement le signal robotique = MST. Il serait pertinent de mettre autre discipline car on peut aussi appliquer la robotique en art.</p:text>
  </p:cm>
  <p:cm authorId="1" idx="1" dt="2019-10-28T11:23:51.586">
    <p:pos x="2913" y="1163"/>
    <p:text>Hum... à mon avis pour ce qui est des «objets» d'apprentissage ça touche pas mal juste MST. Pour les autres disciplines c'est un contexte.
???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2" dt="2019-10-25T21:08:51.218">
    <p:pos x="288" y="281"/>
    <p:text>implique aussi structurer notre pensée, notre logique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3" dt="2019-10-28T11:24:24.661">
    <p:pos x="353" y="1184"/>
    <p:text>Ajouter aussi place de l'erreur?</p:text>
  </p:cm>
  <p:cm authorId="1" idx="2" dt="2019-10-28T11:24:24.661">
    <p:pos x="353" y="1184"/>
    <p:text>AJouté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43ac9c0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643ac9c04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43ac9c04b_0_9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643ac9c04b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643ac9c04b_0_2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643ac9c04b_0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84799713d_0_7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584799713d_0_7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65cc6643d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65cc6643d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84799713d_0_67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84799713d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584799713d_0_45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584799713d_0_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Exemple FAD - on utilise Moodle, on développe des plugins, contenu -&gt; partager en libre.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4799713d_0_18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4799713d_0_1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Diapo principale - 3-4 min. À quoi on touche au RÉCIT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643ac9c04b_0_1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643ac9c04b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Diapo principale - 3-4 min. À quoi on touche au RÉCIT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643ac9c04b_0_2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643ac9c04b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/>
              <a:t>Diapo principale - 3-4 min. À quoi on touche au RÉCIT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584799713d_0_9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584799713d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5b22e3762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5b22e3762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643ac9c04b_0_9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643ac9c04b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443450" y="2906213"/>
            <a:ext cx="61545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>
            <a:off x="5810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Teal">
  <p:cSld name="TITLE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0" name="Google Shape;60;p15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Gold">
  <p:cSld name="TITLE_1_3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4" name="Google Shape;64;p16"/>
          <p:cNvSpPr txBox="1"/>
          <p:nvPr>
            <p:ph idx="1" type="subTitle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5" name="Google Shape;65;p16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6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Teal">
  <p:cSld name="TITLE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69" name="Google Shape;69;p17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7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7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Gold">
  <p:cSld name="TITLE_1_1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75" name="Google Shape;75;p18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8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2" name="Google Shape;82;p19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9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2" type="body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20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2" name="Google Shape;92;p21"/>
          <p:cNvSpPr txBox="1"/>
          <p:nvPr>
            <p:ph idx="1" type="body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21"/>
          <p:cNvSpPr txBox="1"/>
          <p:nvPr>
            <p:ph idx="2" type="body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4" name="Google Shape;94;p21"/>
          <p:cNvSpPr txBox="1"/>
          <p:nvPr>
            <p:ph idx="3" type="body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5" name="Google Shape;95;p21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99" name="Google Shape;99;p22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03" name="Google Shape;103;p23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09" name="Google Shape;109;p25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0" name="Google Shape;110;p25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- Gold">
  <p:cSld name="TITLE_AND_TWO_COLUMNS_2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6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4" name="Google Shape;114;p26"/>
          <p:cNvSpPr txBox="1"/>
          <p:nvPr>
            <p:ph idx="1" type="body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5" name="Google Shape;115;p26"/>
          <p:cNvSpPr txBox="1"/>
          <p:nvPr>
            <p:ph idx="2" type="body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6" name="Google Shape;116;p26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- Gold">
  <p:cSld name="TITLE_AND_TWO_COLUMNS_1_1_1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7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0" name="Google Shape;120;p27"/>
          <p:cNvSpPr txBox="1"/>
          <p:nvPr>
            <p:ph idx="1" type="body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1" name="Google Shape;121;p27"/>
          <p:cNvSpPr txBox="1"/>
          <p:nvPr>
            <p:ph idx="2" type="body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2" name="Google Shape;122;p27"/>
          <p:cNvSpPr txBox="1"/>
          <p:nvPr>
            <p:ph idx="3" type="body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3" name="Google Shape;123;p27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7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Gold">
  <p:cSld name="TITLE_ONLY_1_1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/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7" name="Google Shape;127;p28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8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- Gold">
  <p:cSld name="CAPTION_ONLY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"/>
          <p:cNvSpPr txBox="1"/>
          <p:nvPr>
            <p:ph idx="1" type="body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31" name="Google Shape;131;p29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9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old">
  <p:cSld name="BLANK_1_1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2"/>
          <p:cNvSpPr txBox="1"/>
          <p:nvPr>
            <p:ph type="ctrTitle"/>
          </p:nvPr>
        </p:nvSpPr>
        <p:spPr>
          <a:xfrm>
            <a:off x="443450" y="2906213"/>
            <a:ext cx="61545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9pPr>
          </a:lstStyle>
          <a:p/>
        </p:txBody>
      </p:sp>
      <p:sp>
        <p:nvSpPr>
          <p:cNvPr id="141" name="Google Shape;141;p32"/>
          <p:cNvSpPr/>
          <p:nvPr/>
        </p:nvSpPr>
        <p:spPr>
          <a:xfrm>
            <a:off x="581050" y="43929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Teal">
  <p:cSld name="TITLE_1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3"/>
          <p:cNvSpPr txBox="1"/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4" name="Google Shape;144;p33"/>
          <p:cNvSpPr txBox="1"/>
          <p:nvPr>
            <p:ph idx="1" type="subTitle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5" name="Google Shape;145;p33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33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 - Gold">
  <p:cSld name="TITLE_1_3_1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4"/>
          <p:cNvSpPr txBox="1"/>
          <p:nvPr>
            <p:ph type="ctrTitle"/>
          </p:nvPr>
        </p:nvSpPr>
        <p:spPr>
          <a:xfrm>
            <a:off x="565775" y="1583344"/>
            <a:ext cx="60093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49" name="Google Shape;149;p34"/>
          <p:cNvSpPr txBox="1"/>
          <p:nvPr>
            <p:ph idx="1" type="subTitle"/>
          </p:nvPr>
        </p:nvSpPr>
        <p:spPr>
          <a:xfrm>
            <a:off x="481675" y="3494044"/>
            <a:ext cx="6093600" cy="81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 sz="3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0" name="Google Shape;150;p34"/>
          <p:cNvSpPr/>
          <p:nvPr/>
        </p:nvSpPr>
        <p:spPr>
          <a:xfrm>
            <a:off x="581050" y="3055519"/>
            <a:ext cx="60168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4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Teal">
  <p:cSld name="TITLE_1_1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5"/>
          <p:cNvSpPr txBox="1"/>
          <p:nvPr>
            <p:ph idx="1" type="body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154" name="Google Shape;154;p35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5" name="Google Shape;155;p35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35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5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 - Gold">
  <p:cSld name="TITLE_1_1_1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6"/>
          <p:cNvSpPr txBox="1"/>
          <p:nvPr>
            <p:ph idx="1" type="body"/>
          </p:nvPr>
        </p:nvSpPr>
        <p:spPr>
          <a:xfrm>
            <a:off x="1513800" y="2161800"/>
            <a:ext cx="61164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SzPts val="3000"/>
              <a:buChar char="○"/>
              <a:defRPr i="1"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i="1"/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 i="1"/>
            </a:lvl8pPr>
            <a:lvl9pPr indent="-342900" lvl="8" marL="4114800" rtl="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 i="1"/>
            </a:lvl9pPr>
          </a:lstStyle>
          <a:p/>
        </p:txBody>
      </p:sp>
      <p:sp>
        <p:nvSpPr>
          <p:cNvPr id="160" name="Google Shape;160;p36"/>
          <p:cNvSpPr txBox="1"/>
          <p:nvPr/>
        </p:nvSpPr>
        <p:spPr>
          <a:xfrm>
            <a:off x="3593400" y="118141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96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endParaRPr b="1" sz="96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1" name="Google Shape;161;p36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36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36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" type="tx">
  <p:cSld name="TITLE_AND_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7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66" name="Google Shape;166;p37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67" name="Google Shape;167;p37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37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" type="twoColTx">
  <p:cSld name="TITLE_AND_TWO_COLUMN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8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1" name="Google Shape;171;p38"/>
          <p:cNvSpPr txBox="1"/>
          <p:nvPr>
            <p:ph idx="1" type="body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2" name="Google Shape;172;p38"/>
          <p:cNvSpPr txBox="1"/>
          <p:nvPr>
            <p:ph idx="2" type="body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3" name="Google Shape;173;p38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">
  <p:cSld name="TITLE_AND_TWO_COLUMNS_1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8" name="Google Shape;178;p39"/>
          <p:cNvSpPr txBox="1"/>
          <p:nvPr>
            <p:ph idx="2" type="body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79" name="Google Shape;179;p39"/>
          <p:cNvSpPr txBox="1"/>
          <p:nvPr>
            <p:ph idx="3" type="body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80" name="Google Shape;180;p39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9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0"/>
          <p:cNvSpPr txBox="1"/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4" name="Google Shape;184;p40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40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1"/>
          <p:cNvSpPr txBox="1"/>
          <p:nvPr>
            <p:ph idx="1" type="body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88" name="Google Shape;188;p41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41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2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1 column - Gold">
  <p:cSld name="TITLE_AND_BODY_1_1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3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SzPts val="3000"/>
              <a:buChar char="○"/>
              <a:defRPr/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5" name="Google Shape;195;p43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43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2 columns - Gold">
  <p:cSld name="TITLE_AND_TWO_COLUMNS_2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99" name="Google Shape;199;p44"/>
          <p:cNvSpPr txBox="1"/>
          <p:nvPr>
            <p:ph idx="1" type="body"/>
          </p:nvPr>
        </p:nvSpPr>
        <p:spPr>
          <a:xfrm>
            <a:off x="457200" y="1852210"/>
            <a:ext cx="3561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0" name="Google Shape;200;p44"/>
          <p:cNvSpPr txBox="1"/>
          <p:nvPr>
            <p:ph idx="2" type="body"/>
          </p:nvPr>
        </p:nvSpPr>
        <p:spPr>
          <a:xfrm>
            <a:off x="5131069" y="1852125"/>
            <a:ext cx="3600000" cy="30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○"/>
              <a:defRPr sz="24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1" name="Google Shape;201;p44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44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3 columns - Gold">
  <p:cSld name="TITLE_AND_TWO_COLUMNS_1_1_1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5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05" name="Google Shape;205;p45"/>
          <p:cNvSpPr txBox="1"/>
          <p:nvPr>
            <p:ph idx="1" type="body"/>
          </p:nvPr>
        </p:nvSpPr>
        <p:spPr>
          <a:xfrm>
            <a:off x="397575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6" name="Google Shape;206;p45"/>
          <p:cNvSpPr txBox="1"/>
          <p:nvPr>
            <p:ph idx="2" type="body"/>
          </p:nvPr>
        </p:nvSpPr>
        <p:spPr>
          <a:xfrm>
            <a:off x="3226491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7" name="Google Shape;207;p45"/>
          <p:cNvSpPr txBox="1"/>
          <p:nvPr>
            <p:ph idx="3" type="body"/>
          </p:nvPr>
        </p:nvSpPr>
        <p:spPr>
          <a:xfrm>
            <a:off x="6055408" y="1846388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○"/>
              <a:defRPr sz="1800"/>
            </a:lvl1pPr>
            <a:lvl2pPr indent="-342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2pPr>
            <a:lvl3pPr indent="-342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08" name="Google Shape;208;p45"/>
          <p:cNvSpPr/>
          <p:nvPr/>
        </p:nvSpPr>
        <p:spPr>
          <a:xfrm>
            <a:off x="0" y="1118175"/>
            <a:ext cx="412800" cy="2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45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- Gold">
  <p:cSld name="TITLE_ONLY_1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/>
          <p:nvPr>
            <p:ph type="title"/>
          </p:nvPr>
        </p:nvSpPr>
        <p:spPr>
          <a:xfrm>
            <a:off x="457200" y="276169"/>
            <a:ext cx="8229600" cy="57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12" name="Google Shape;212;p46"/>
          <p:cNvSpPr/>
          <p:nvPr/>
        </p:nvSpPr>
        <p:spPr>
          <a:xfrm>
            <a:off x="2584275" y="4565606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6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- Gold">
  <p:cSld name="CAPTION_ONLY_1_1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7"/>
          <p:cNvSpPr txBox="1"/>
          <p:nvPr>
            <p:ph idx="1" type="body"/>
          </p:nvPr>
        </p:nvSpPr>
        <p:spPr>
          <a:xfrm>
            <a:off x="588700" y="4406306"/>
            <a:ext cx="7966500" cy="27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216" name="Google Shape;216;p47"/>
          <p:cNvSpPr/>
          <p:nvPr/>
        </p:nvSpPr>
        <p:spPr>
          <a:xfrm>
            <a:off x="2584275" y="451669"/>
            <a:ext cx="3996000" cy="12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7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- Gold">
  <p:cSld name="BLANK_1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iapositive de titre" type="title">
  <p:cSld name="TITLE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5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8" name="Google Shape;228;p50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29" name="Google Shape;229;p5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5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1" name="Google Shape;231;p5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contenu" type="obj">
  <p:cSld name="OBJEC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4" name="Google Shape;234;p5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5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6" name="Google Shape;236;p5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7" name="Google Shape;237;p5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de section" type="secHead">
  <p:cSld name="SECTION_HEADER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0" name="Google Shape;240;p52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1" name="Google Shape;241;p5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5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5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eux contenus" type="twoObj">
  <p:cSld name="TWO_OBJECT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6" name="Google Shape;246;p53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7" name="Google Shape;247;p53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8" name="Google Shape;248;p5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9" name="Google Shape;249;p5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0" name="Google Shape;250;p5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aison" type="twoTxTwoObj">
  <p:cSld name="TWO_OBJECTS_WITH_TEXT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4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3" name="Google Shape;253;p54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4" name="Google Shape;254;p54"/>
          <p:cNvSpPr txBox="1"/>
          <p:nvPr>
            <p:ph idx="2" type="body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5" name="Google Shape;255;p54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56" name="Google Shape;256;p54"/>
          <p:cNvSpPr txBox="1"/>
          <p:nvPr>
            <p:ph idx="4" type="body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7" name="Google Shape;257;p5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8" name="Google Shape;258;p5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9" name="Google Shape;259;p5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seul" type="titleOnly">
  <p:cSld name="TITLE_ONLY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5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2" name="Google Shape;262;p5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3" name="Google Shape;263;p5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4" name="Google Shape;264;p5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ide" type="blank">
  <p:cSld name="BLANK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5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5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u avec légende" type="objTx">
  <p:cSld name="OBJECT_WITH_CAPTION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7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57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272" name="Google Shape;272;p57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73" name="Google Shape;273;p5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4" name="Google Shape;274;p5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5" name="Google Shape;275;p5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mage avec légende" type="picTx">
  <p:cSld name="PICTURE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58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8" name="Google Shape;278;p58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58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80" name="Google Shape;280;p5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5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2" name="Google Shape;282;p5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et texte vertical" type="vertTx">
  <p:cSld name="VERTICAL_TEXT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5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59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6" name="Google Shape;286;p5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5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8" name="Google Shape;288;p5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re vertical et texte" type="vertTitleAndTx">
  <p:cSld name="VERTICAL_TITLE_AND_VERTICAL_TEXT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0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60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6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3" name="Google Shape;293;p6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4" name="Google Shape;294;p6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6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1" name="Google Shape;301;p6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2" name="Google Shape;302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6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05" name="Google Shape;305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8" name="Google Shape;308;p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9" name="Google Shape;309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2" name="Google Shape;312;p6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3" name="Google Shape;313;p6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4" name="Google Shape;314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7" name="Google Shape;317;p6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6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0" name="Google Shape;320;p6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1" name="Google Shape;321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6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24" name="Google Shape;324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6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28" name="Google Shape;328;p6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29" name="Google Shape;329;p6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0" name="Google Shape;330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7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333" name="Google Shape;333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6" name="Google Shape;336;p7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37" name="Google Shape;337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18" Type="http://schemas.openxmlformats.org/officeDocument/2006/relationships/theme" Target="../theme/theme6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18" Type="http://schemas.openxmlformats.org/officeDocument/2006/relationships/theme" Target="../theme/theme5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9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3.xml"/><Relationship Id="rId8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4F4F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4F4F6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384F5C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Montserrat"/>
              <a:buNone/>
              <a:defRPr b="1" sz="3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37" name="Google Shape;137;p31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Open Sans"/>
              <a:buChar char="○"/>
              <a:defRPr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810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●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810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pen Sans"/>
              <a:buChar char="■"/>
              <a:defRPr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○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■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8" name="Google Shape;138;p31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r">
              <a:buNone/>
              <a:defRPr sz="1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22" name="Google Shape;222;p49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4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4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4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7" name="Google Shape;29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8" name="Google Shape;298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hyperlink" Target="http://recitmst.qc.ca/jne" TargetMode="External"/><Relationship Id="rId5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recit.qc.ca/parcours-de-formation-combos-numeriques-robotique1/" TargetMode="External"/><Relationship Id="rId4" Type="http://schemas.openxmlformats.org/officeDocument/2006/relationships/hyperlink" Target="https://recitmst.qc.ca/" TargetMode="External"/><Relationship Id="rId5" Type="http://schemas.openxmlformats.org/officeDocument/2006/relationships/hyperlink" Target="https://campus.recit.qc.ca" TargetMode="External"/><Relationship Id="rId6" Type="http://schemas.openxmlformats.org/officeDocument/2006/relationships/hyperlink" Target="https://robot-tic.qc.ca/" TargetMode="External"/><Relationship Id="rId7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pierre.lachance@recitmst.qc.ca" TargetMode="External"/><Relationship Id="rId4" Type="http://schemas.openxmlformats.org/officeDocument/2006/relationships/image" Target="../media/image11.png"/><Relationship Id="rId5" Type="http://schemas.openxmlformats.org/officeDocument/2006/relationships/hyperlink" Target="https://creativecommons.org/licenses/by-nc-sa/4.0/" TargetMode="External"/><Relationship Id="rId6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Relationship Id="rId4" Type="http://schemas.openxmlformats.org/officeDocument/2006/relationships/hyperlink" Target="http://recitmst.qc.ca/" TargetMode="External"/><Relationship Id="rId5" Type="http://schemas.openxmlformats.org/officeDocument/2006/relationships/hyperlink" Target="mailto:equipe@recitmst.qc.ca" TargetMode="External"/></Relationships>
</file>

<file path=ppt/slides/_rels/slide2.xml.rels><?xml version="1.0" encoding="UTF-8" standalone="yes"?><Relationships xmlns="http://schemas.openxmlformats.org/package/2006/relationships"><Relationship Id="rId10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equipe@recitmst.qc.ca" TargetMode="External"/><Relationship Id="rId4" Type="http://schemas.openxmlformats.org/officeDocument/2006/relationships/image" Target="../media/image11.png"/><Relationship Id="rId9" Type="http://schemas.openxmlformats.org/officeDocument/2006/relationships/image" Target="../media/image6.png"/><Relationship Id="rId5" Type="http://schemas.openxmlformats.org/officeDocument/2006/relationships/image" Target="../media/image15.png"/><Relationship Id="rId6" Type="http://schemas.openxmlformats.org/officeDocument/2006/relationships/image" Target="../media/image1.png"/><Relationship Id="rId7" Type="http://schemas.openxmlformats.org/officeDocument/2006/relationships/image" Target="../media/image8.png"/><Relationship Id="rId8" Type="http://schemas.openxmlformats.org/officeDocument/2006/relationships/hyperlink" Target="https://creativecommons.org/licenses/by-nc-sa/4.0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comments" Target="../comments/comment1.xml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2.xml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code.org/" TargetMode="External"/><Relationship Id="rId4" Type="http://schemas.openxmlformats.org/officeDocument/2006/relationships/hyperlink" Target="https://blockly.games/?lang=fr" TargetMode="External"/><Relationship Id="rId5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hyperlink" Target="http://recit.org/ul/qcb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comments" Target="../comments/comment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399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73"/>
          <p:cNvSpPr txBox="1"/>
          <p:nvPr>
            <p:ph type="ctrTitle"/>
          </p:nvPr>
        </p:nvSpPr>
        <p:spPr>
          <a:xfrm>
            <a:off x="842210" y="1419726"/>
            <a:ext cx="7363500" cy="2596200"/>
          </a:xfrm>
          <a:prstGeom prst="rect">
            <a:avLst/>
          </a:prstGeom>
          <a:noFill/>
          <a:ln>
            <a:noFill/>
          </a:ln>
        </p:spPr>
        <p:txBody>
          <a:bodyPr anchorCtr="1" anchor="ctr" bIns="34275" lIns="68575" spcFirstLastPara="1" rIns="68575" wrap="square" tIns="3427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fr-CA" sz="3300"/>
              <a:t>Robotique en classe</a:t>
            </a:r>
            <a:endParaRPr sz="3300"/>
          </a:p>
        </p:txBody>
      </p:sp>
      <p:sp>
        <p:nvSpPr>
          <p:cNvPr id="346" name="Google Shape;346;p73"/>
          <p:cNvSpPr txBox="1"/>
          <p:nvPr/>
        </p:nvSpPr>
        <p:spPr>
          <a:xfrm>
            <a:off x="2809626" y="3491050"/>
            <a:ext cx="2863800" cy="3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hlink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/>
              </a:rPr>
              <a:t>http://recitmst.qc.ca/jne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347" name="Google Shape;347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7525" y="3254450"/>
            <a:ext cx="952500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F4F6"/>
        </a:solidFill>
      </p:bgPr>
    </p:bg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2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Ressources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66" name="Google Shape;466;p82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Parcours de formation Robotique</a:t>
            </a: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(PAN)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RÉCIT MST</a:t>
            </a: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(formations en présence)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Campus RÉCIT</a:t>
            </a: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(autoformations)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Robot-TIC.qc.ca</a:t>
            </a: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(diverses ressources)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67" name="Google Shape;467;p82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68" name="Google Shape;468;p8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82"/>
          <p:cNvSpPr/>
          <p:nvPr/>
        </p:nvSpPr>
        <p:spPr>
          <a:xfrm>
            <a:off x="0" y="1109875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70" name="Google Shape;470;p82"/>
          <p:cNvGrpSpPr/>
          <p:nvPr/>
        </p:nvGrpSpPr>
        <p:grpSpPr>
          <a:xfrm>
            <a:off x="7259236" y="2375306"/>
            <a:ext cx="1118771" cy="905119"/>
            <a:chOff x="2599825" y="3689700"/>
            <a:chExt cx="429850" cy="360275"/>
          </a:xfrm>
        </p:grpSpPr>
        <p:sp>
          <p:nvSpPr>
            <p:cNvPr id="471" name="Google Shape;471;p82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82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F4F6"/>
        </a:soli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83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Pourquoi la robotique en classe?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78" name="Google Shape;478;p83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79" name="Google Shape;479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3"/>
          <p:cNvSpPr/>
          <p:nvPr/>
        </p:nvSpPr>
        <p:spPr>
          <a:xfrm>
            <a:off x="0" y="1109875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81" name="Google Shape;481;p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3950" y="1711775"/>
            <a:ext cx="3233700" cy="24258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482" name="Google Shape;482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3025" y="2273725"/>
            <a:ext cx="3233700" cy="242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grpSp>
        <p:nvGrpSpPr>
          <p:cNvPr id="483" name="Google Shape;483;p83"/>
          <p:cNvGrpSpPr/>
          <p:nvPr/>
        </p:nvGrpSpPr>
        <p:grpSpPr>
          <a:xfrm>
            <a:off x="7917794" y="453090"/>
            <a:ext cx="1041327" cy="1060967"/>
            <a:chOff x="5300400" y="3670175"/>
            <a:chExt cx="421300" cy="399325"/>
          </a:xfrm>
        </p:grpSpPr>
        <p:sp>
          <p:nvSpPr>
            <p:cNvPr id="484" name="Google Shape;484;p83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83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83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83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83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4"/>
          <p:cNvSpPr txBox="1"/>
          <p:nvPr>
            <p:ph idx="4294967295" type="ctrTitle"/>
          </p:nvPr>
        </p:nvSpPr>
        <p:spPr>
          <a:xfrm>
            <a:off x="457200" y="61179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600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MERCI</a:t>
            </a:r>
            <a:r>
              <a:rPr lang="fr-CA" sz="9600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!</a:t>
            </a:r>
            <a:endParaRPr sz="9600"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94" name="Google Shape;494;p84"/>
          <p:cNvSpPr txBox="1"/>
          <p:nvPr>
            <p:ph idx="4294967295" type="subTitle"/>
          </p:nvPr>
        </p:nvSpPr>
        <p:spPr>
          <a:xfrm>
            <a:off x="457200" y="163991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48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Q</a:t>
            </a:r>
            <a:r>
              <a:rPr lang="fr-CA" sz="4800">
                <a:solidFill>
                  <a:srgbClr val="FAA22A"/>
                </a:solidFill>
                <a:latin typeface="Ubuntu"/>
                <a:ea typeface="Ubuntu"/>
                <a:cs typeface="Ubuntu"/>
                <a:sym typeface="Ubuntu"/>
              </a:rPr>
              <a:t>uestions?</a:t>
            </a:r>
            <a:endParaRPr sz="4800">
              <a:solidFill>
                <a:srgbClr val="FAA22A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5" name="Google Shape;495;p84"/>
          <p:cNvSpPr txBox="1"/>
          <p:nvPr>
            <p:ph idx="4294967295" type="body"/>
          </p:nvPr>
        </p:nvSpPr>
        <p:spPr>
          <a:xfrm>
            <a:off x="581050" y="2935500"/>
            <a:ext cx="6095100" cy="18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equipe</a:t>
            </a:r>
            <a:r>
              <a:rPr lang="fr-CA">
                <a:solidFill>
                  <a:srgbClr val="384F5C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@recitmst.qc.ca</a:t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96" name="Google Shape;496;p84"/>
          <p:cNvSpPr/>
          <p:nvPr/>
        </p:nvSpPr>
        <p:spPr>
          <a:xfrm>
            <a:off x="581050" y="2522531"/>
            <a:ext cx="6016800" cy="126300"/>
          </a:xfrm>
          <a:prstGeom prst="rect">
            <a:avLst/>
          </a:prstGeom>
          <a:solidFill>
            <a:srgbClr val="38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84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98" name="Google Shape;498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84888" y="4526702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4"/>
          <p:cNvSpPr txBox="1"/>
          <p:nvPr/>
        </p:nvSpPr>
        <p:spPr>
          <a:xfrm>
            <a:off x="457200" y="4578325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RÉCIT MST 2019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775" y="0"/>
            <a:ext cx="9143995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85"/>
          <p:cNvSpPr/>
          <p:nvPr/>
        </p:nvSpPr>
        <p:spPr>
          <a:xfrm>
            <a:off x="-10775" y="4768225"/>
            <a:ext cx="9144000" cy="375300"/>
          </a:xfrm>
          <a:prstGeom prst="rect">
            <a:avLst/>
          </a:prstGeom>
          <a:solidFill>
            <a:srgbClr val="38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Info que vous voulez! (Ubuntu svp blanc)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507" name="Google Shape;507;p85"/>
          <p:cNvSpPr/>
          <p:nvPr/>
        </p:nvSpPr>
        <p:spPr>
          <a:xfrm>
            <a:off x="7577150" y="1704975"/>
            <a:ext cx="61800" cy="85800"/>
          </a:xfrm>
          <a:prstGeom prst="rect">
            <a:avLst/>
          </a:prstGeom>
          <a:solidFill>
            <a:srgbClr val="E6E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85"/>
          <p:cNvSpPr/>
          <p:nvPr/>
        </p:nvSpPr>
        <p:spPr>
          <a:xfrm>
            <a:off x="-10775" y="4768225"/>
            <a:ext cx="9144000" cy="375300"/>
          </a:xfrm>
          <a:prstGeom prst="rect">
            <a:avLst/>
          </a:prstGeom>
          <a:solidFill>
            <a:srgbClr val="38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RÉCIT MST  |  </a:t>
            </a:r>
            <a:r>
              <a:rPr lang="fr-CA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http://recitmst.qc.ca/</a:t>
            </a:r>
            <a:r>
              <a:rPr lang="fr-CA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  |  </a:t>
            </a:r>
            <a:r>
              <a:rPr lang="fr-CA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equipe@recitmst.qc.ca</a:t>
            </a:r>
            <a:r>
              <a:rPr lang="fr-CA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74"/>
          <p:cNvSpPr txBox="1"/>
          <p:nvPr>
            <p:ph idx="4294967295" type="ctrTitle"/>
          </p:nvPr>
        </p:nvSpPr>
        <p:spPr>
          <a:xfrm>
            <a:off x="2918025" y="674400"/>
            <a:ext cx="6047100" cy="128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9600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Bonjour</a:t>
            </a:r>
            <a:r>
              <a:rPr lang="fr-CA" sz="9600">
                <a:solidFill>
                  <a:srgbClr val="384F5C"/>
                </a:solidFill>
              </a:rPr>
              <a:t>!</a:t>
            </a:r>
            <a:endParaRPr sz="9600">
              <a:solidFill>
                <a:srgbClr val="384F5C"/>
              </a:solidFill>
            </a:endParaRPr>
          </a:p>
        </p:txBody>
      </p:sp>
      <p:sp>
        <p:nvSpPr>
          <p:cNvPr id="353" name="Google Shape;353;p74"/>
          <p:cNvSpPr txBox="1"/>
          <p:nvPr>
            <p:ph idx="4294967295" type="subTitle"/>
          </p:nvPr>
        </p:nvSpPr>
        <p:spPr>
          <a:xfrm>
            <a:off x="3014575" y="2107363"/>
            <a:ext cx="6001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rgbClr val="FFC800"/>
                </a:solidFill>
                <a:latin typeface="Ubuntu"/>
                <a:ea typeface="Ubuntu"/>
                <a:cs typeface="Ubuntu"/>
                <a:sym typeface="Ubuntu"/>
              </a:rPr>
              <a:t>Sonya Fiset, Raoul Kamga, Pierre Lachance, Marc-André Mercier</a:t>
            </a:r>
            <a:endParaRPr b="1" sz="2400">
              <a:solidFill>
                <a:srgbClr val="FFC8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4" name="Google Shape;354;p74"/>
          <p:cNvSpPr txBox="1"/>
          <p:nvPr>
            <p:ph idx="4294967295" type="body"/>
          </p:nvPr>
        </p:nvSpPr>
        <p:spPr>
          <a:xfrm>
            <a:off x="3014575" y="3250259"/>
            <a:ext cx="4290000" cy="93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chemeClr val="hlink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/>
              </a:rPr>
              <a:t>equipe@recitmst.qc.ca</a:t>
            </a:r>
            <a:r>
              <a:rPr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55" name="Google Shape;355;p74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56" name="Google Shape;356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9857" y="2502797"/>
            <a:ext cx="1286700" cy="1284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8" name="Google Shape;358;p74"/>
          <p:cNvPicPr preferRelativeResize="0"/>
          <p:nvPr/>
        </p:nvPicPr>
        <p:blipFill rotWithShape="1">
          <a:blip r:embed="rId6">
            <a:alphaModFix/>
          </a:blip>
          <a:srcRect b="29488" l="0" r="8842" t="10527"/>
          <a:stretch/>
        </p:blipFill>
        <p:spPr>
          <a:xfrm>
            <a:off x="0" y="1367600"/>
            <a:ext cx="1235400" cy="12252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59" name="Google Shape;359;p74"/>
          <p:cNvPicPr preferRelativeResize="0"/>
          <p:nvPr/>
        </p:nvPicPr>
        <p:blipFill rotWithShape="1">
          <a:blip r:embed="rId7">
            <a:alphaModFix/>
          </a:blip>
          <a:srcRect b="33642" l="0" r="2104" t="0"/>
          <a:stretch/>
        </p:blipFill>
        <p:spPr>
          <a:xfrm>
            <a:off x="1526188" y="1369700"/>
            <a:ext cx="1286700" cy="1221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360" name="Google Shape;360;p74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937413" y="4526702"/>
            <a:ext cx="1077165" cy="376875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74"/>
          <p:cNvSpPr txBox="1"/>
          <p:nvPr/>
        </p:nvSpPr>
        <p:spPr>
          <a:xfrm>
            <a:off x="209725" y="4578325"/>
            <a:ext cx="1587900" cy="27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RÉCIT MST 2019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pic>
        <p:nvPicPr>
          <p:cNvPr id="362" name="Google Shape;362;p74"/>
          <p:cNvPicPr preferRelativeResize="0"/>
          <p:nvPr/>
        </p:nvPicPr>
        <p:blipFill rotWithShape="1">
          <a:blip r:embed="rId10">
            <a:alphaModFix/>
          </a:blip>
          <a:srcRect b="28657" l="3113" r="3113" t="6884"/>
          <a:stretch/>
        </p:blipFill>
        <p:spPr>
          <a:xfrm>
            <a:off x="625500" y="231800"/>
            <a:ext cx="1235400" cy="1137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75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Plan de l’atelier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68" name="Google Shape;368;p75"/>
          <p:cNvSpPr/>
          <p:nvPr/>
        </p:nvSpPr>
        <p:spPr>
          <a:xfrm>
            <a:off x="3098481" y="1909238"/>
            <a:ext cx="2988900" cy="13251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384F5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2.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Mains sur le robot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Défi du carré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69" name="Google Shape;369;p75"/>
          <p:cNvSpPr/>
          <p:nvPr/>
        </p:nvSpPr>
        <p:spPr>
          <a:xfrm>
            <a:off x="5697930" y="1909238"/>
            <a:ext cx="2988900" cy="13251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38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3.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Retour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Ressources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0" name="Google Shape;370;p75"/>
          <p:cNvSpPr/>
          <p:nvPr/>
        </p:nvSpPr>
        <p:spPr>
          <a:xfrm>
            <a:off x="507681" y="1909238"/>
            <a:ext cx="2988900" cy="1325100"/>
          </a:xfrm>
          <a:prstGeom prst="chevron">
            <a:avLst>
              <a:gd fmla="val 29853" name="adj"/>
            </a:avLst>
          </a:prstGeom>
          <a:noFill/>
          <a:ln cap="flat" cmpd="sng" w="19050">
            <a:solidFill>
              <a:srgbClr val="384F5C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1.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18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Introduction à la robotique</a:t>
            </a:r>
            <a:endParaRPr b="1" sz="18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71" name="Google Shape;371;p75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72" name="Google Shape;372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75"/>
          <p:cNvSpPr/>
          <p:nvPr/>
        </p:nvSpPr>
        <p:spPr>
          <a:xfrm>
            <a:off x="0" y="1109875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4" name="Google Shape;374;p75"/>
          <p:cNvGrpSpPr/>
          <p:nvPr/>
        </p:nvGrpSpPr>
        <p:grpSpPr>
          <a:xfrm>
            <a:off x="6776305" y="3417394"/>
            <a:ext cx="832128" cy="718801"/>
            <a:chOff x="2583100" y="2973775"/>
            <a:chExt cx="461550" cy="437200"/>
          </a:xfrm>
        </p:grpSpPr>
        <p:sp>
          <p:nvSpPr>
            <p:cNvPr id="375" name="Google Shape;375;p75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217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75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217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7" name="Google Shape;377;p75"/>
          <p:cNvGrpSpPr/>
          <p:nvPr/>
        </p:nvGrpSpPr>
        <p:grpSpPr>
          <a:xfrm>
            <a:off x="4180281" y="3535297"/>
            <a:ext cx="825270" cy="600912"/>
            <a:chOff x="5255200" y="3006475"/>
            <a:chExt cx="511700" cy="378575"/>
          </a:xfrm>
        </p:grpSpPr>
        <p:sp>
          <p:nvSpPr>
            <p:cNvPr id="378" name="Google Shape;378;p75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75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0" name="Google Shape;380;p75"/>
          <p:cNvGrpSpPr/>
          <p:nvPr/>
        </p:nvGrpSpPr>
        <p:grpSpPr>
          <a:xfrm>
            <a:off x="1698600" y="3525618"/>
            <a:ext cx="607059" cy="502347"/>
            <a:chOff x="3918650" y="293075"/>
            <a:chExt cx="488500" cy="412775"/>
          </a:xfrm>
        </p:grpSpPr>
        <p:sp>
          <p:nvSpPr>
            <p:cNvPr id="381" name="Google Shape;381;p7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7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7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76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PFEQ et robotique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389" name="Google Shape;389;p76"/>
          <p:cNvSpPr txBox="1"/>
          <p:nvPr>
            <p:ph idx="1" type="body"/>
          </p:nvPr>
        </p:nvSpPr>
        <p:spPr>
          <a:xfrm>
            <a:off x="397575" y="1846400"/>
            <a:ext cx="35763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Contexte (multidisciplinaire)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i="1" lang="fr-CA" sz="1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Exploiter la robotique pour créer un contexte signifiant d’apprentissage dans plusieurs disciplines (arts, langues, etc.)</a:t>
            </a:r>
            <a:endParaRPr i="1"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Système, marionnette, saisie de données, forces, énergie, électricité, analyse et conception technologique... </a:t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0" name="Google Shape;390;p76"/>
          <p:cNvSpPr txBox="1"/>
          <p:nvPr>
            <p:ph idx="2" type="body"/>
          </p:nvPr>
        </p:nvSpPr>
        <p:spPr>
          <a:xfrm>
            <a:off x="4625002" y="1846400"/>
            <a:ext cx="31926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Objet d’apprentissage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Science et technologie</a:t>
            </a:r>
            <a:endParaRPr b="1"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Univers technologique, univers matériel, techniques...</a:t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sz="1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Mathématique</a:t>
            </a:r>
            <a:endParaRPr b="1"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Le robot parle mathématique (programmation)</a:t>
            </a:r>
            <a:endParaRPr sz="1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391" name="Google Shape;391;p76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392" name="Google Shape;392;p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76"/>
          <p:cNvSpPr/>
          <p:nvPr/>
        </p:nvSpPr>
        <p:spPr>
          <a:xfrm>
            <a:off x="0" y="1116150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76"/>
          <p:cNvGrpSpPr/>
          <p:nvPr/>
        </p:nvGrpSpPr>
        <p:grpSpPr>
          <a:xfrm>
            <a:off x="7087076" y="813147"/>
            <a:ext cx="926363" cy="896107"/>
            <a:chOff x="3972400" y="4996350"/>
            <a:chExt cx="381000" cy="442675"/>
          </a:xfrm>
        </p:grpSpPr>
        <p:sp>
          <p:nvSpPr>
            <p:cNvPr id="395" name="Google Shape;395;p76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76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30833" y="1406250"/>
            <a:ext cx="5889467" cy="31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77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Programmer ?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03" name="Google Shape;403;p77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04" name="Google Shape;404;p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p77"/>
          <p:cNvSpPr/>
          <p:nvPr/>
        </p:nvSpPr>
        <p:spPr>
          <a:xfrm>
            <a:off x="0" y="1116150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77"/>
          <p:cNvSpPr txBox="1"/>
          <p:nvPr>
            <p:ph idx="1" type="body"/>
          </p:nvPr>
        </p:nvSpPr>
        <p:spPr>
          <a:xfrm>
            <a:off x="346525" y="1834500"/>
            <a:ext cx="2718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En classe...</a:t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Ce sont des blocs (actions) à assembler dans une séquence qui nous permet d’atteindre le but recherché.</a:t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8"/>
          <p:cNvSpPr txBox="1"/>
          <p:nvPr>
            <p:ph type="title"/>
          </p:nvPr>
        </p:nvSpPr>
        <p:spPr>
          <a:xfrm>
            <a:off x="457200" y="447625"/>
            <a:ext cx="86868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«Non réponse» et le rôle de l’enseignant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12" name="Google Shape;412;p78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13" name="Google Shape;413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78"/>
          <p:cNvSpPr/>
          <p:nvPr/>
        </p:nvSpPr>
        <p:spPr>
          <a:xfrm>
            <a:off x="0" y="1116150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78"/>
          <p:cNvSpPr txBox="1"/>
          <p:nvPr/>
        </p:nvSpPr>
        <p:spPr>
          <a:xfrm>
            <a:off x="414163" y="1406250"/>
            <a:ext cx="3226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fr-CA" sz="2400" strike="sngStrike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Réponse</a:t>
            </a:r>
            <a:r>
              <a:rPr b="1" lang="fr-CA" sz="2400">
                <a:solidFill>
                  <a:srgbClr val="FF0000"/>
                </a:solidFill>
                <a:latin typeface="Ubuntu"/>
                <a:ea typeface="Ubuntu"/>
                <a:cs typeface="Ubuntu"/>
                <a:sym typeface="Ubuntu"/>
              </a:rPr>
              <a:t>  </a:t>
            </a:r>
            <a:endParaRPr b="1" sz="2400">
              <a:solidFill>
                <a:srgbClr val="FF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16" name="Google Shape;416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300" y="2014713"/>
            <a:ext cx="3000300" cy="18861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17" name="Google Shape;417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65263" y="1917525"/>
            <a:ext cx="2676600" cy="29052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418" name="Google Shape;418;p78"/>
          <p:cNvSpPr txBox="1"/>
          <p:nvPr/>
        </p:nvSpPr>
        <p:spPr>
          <a:xfrm>
            <a:off x="5207088" y="1406238"/>
            <a:ext cx="25929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rgbClr val="6AA84F"/>
                </a:solidFill>
                <a:latin typeface="Ubuntu"/>
                <a:ea typeface="Ubuntu"/>
                <a:cs typeface="Ubuntu"/>
                <a:sym typeface="Ubuntu"/>
              </a:rPr>
              <a:t>Indices</a:t>
            </a:r>
            <a:endParaRPr b="1" sz="2400">
              <a:solidFill>
                <a:srgbClr val="6AA84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19" name="Google Shape;419;p78"/>
          <p:cNvSpPr txBox="1"/>
          <p:nvPr/>
        </p:nvSpPr>
        <p:spPr>
          <a:xfrm>
            <a:off x="1196000" y="4122125"/>
            <a:ext cx="22332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-CA" sz="2400">
                <a:solidFill>
                  <a:srgbClr val="980000"/>
                </a:solidFill>
                <a:latin typeface="Ubuntu"/>
                <a:ea typeface="Ubuntu"/>
                <a:cs typeface="Ubuntu"/>
                <a:sym typeface="Ubuntu"/>
              </a:rPr>
              <a:t>Expert?</a:t>
            </a:r>
            <a:endParaRPr b="1" sz="2400">
              <a:solidFill>
                <a:srgbClr val="98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79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Programmer… un départ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25" name="Google Shape;425;p79"/>
          <p:cNvSpPr txBox="1"/>
          <p:nvPr>
            <p:ph idx="1" type="body"/>
          </p:nvPr>
        </p:nvSpPr>
        <p:spPr>
          <a:xfrm>
            <a:off x="6027825" y="1884563"/>
            <a:ext cx="29373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Code.org</a:t>
            </a:r>
            <a:r>
              <a:rPr b="1"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	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Compte gratuit à créer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Permet de suivre son groupe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6" name="Google Shape;426;p79"/>
          <p:cNvSpPr txBox="1"/>
          <p:nvPr>
            <p:ph idx="2" type="body"/>
          </p:nvPr>
        </p:nvSpPr>
        <p:spPr>
          <a:xfrm>
            <a:off x="299641" y="1884563"/>
            <a:ext cx="26910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Programmation déconnectée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Diviser le problème en sous-problème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Commande précise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Ordre des étapes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27" name="Google Shape;427;p79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sp>
        <p:nvSpPr>
          <p:cNvPr id="428" name="Google Shape;428;p79"/>
          <p:cNvSpPr txBox="1"/>
          <p:nvPr>
            <p:ph idx="1" type="body"/>
          </p:nvPr>
        </p:nvSpPr>
        <p:spPr>
          <a:xfrm>
            <a:off x="3139325" y="1884575"/>
            <a:ext cx="2622600" cy="28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fr-CA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Jeux Blockly</a:t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Pas de compte à créer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Pas de suivi des élèves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fr-CA" sz="16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Pas de cours de programmation à donner</a:t>
            </a:r>
            <a:endParaRPr sz="16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429" name="Google Shape;429;p7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79"/>
          <p:cNvSpPr/>
          <p:nvPr/>
        </p:nvSpPr>
        <p:spPr>
          <a:xfrm>
            <a:off x="0" y="1109875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1" name="Google Shape;431;p79"/>
          <p:cNvGrpSpPr/>
          <p:nvPr/>
        </p:nvGrpSpPr>
        <p:grpSpPr>
          <a:xfrm>
            <a:off x="7589076" y="620822"/>
            <a:ext cx="967695" cy="999363"/>
            <a:chOff x="4636075" y="261925"/>
            <a:chExt cx="401800" cy="475050"/>
          </a:xfrm>
        </p:grpSpPr>
        <p:sp>
          <p:nvSpPr>
            <p:cNvPr id="432" name="Google Shape;432;p7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7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7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7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F4F6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0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Défi du carré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41" name="Google Shape;441;p80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Présentation des divers robots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Analyse de votre robot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Un carré, mais encore? Les sous-problèmes?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Travail d’équipe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Traces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42" name="Google Shape;442;p80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43" name="Google Shape;44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80"/>
          <p:cNvSpPr/>
          <p:nvPr/>
        </p:nvSpPr>
        <p:spPr>
          <a:xfrm>
            <a:off x="0" y="1109875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80"/>
          <p:cNvSpPr/>
          <p:nvPr/>
        </p:nvSpPr>
        <p:spPr>
          <a:xfrm>
            <a:off x="7611657" y="1880796"/>
            <a:ext cx="970484" cy="1327464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noFill/>
          <a:ln cap="flat" cmpd="sng" w="9525">
            <a:solidFill>
              <a:srgbClr val="38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6" name="Google Shape;446;p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0000" y="4043625"/>
            <a:ext cx="9525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80"/>
          <p:cNvSpPr txBox="1"/>
          <p:nvPr/>
        </p:nvSpPr>
        <p:spPr>
          <a:xfrm>
            <a:off x="561950" y="4266075"/>
            <a:ext cx="44703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 sz="1800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Feuilles défis :</a:t>
            </a:r>
            <a:r>
              <a:rPr lang="fr-CA" sz="1800"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fr-CA" sz="1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5"/>
              </a:rPr>
              <a:t>http://recit.org/ul/qcb</a:t>
            </a:r>
            <a:r>
              <a:rPr lang="fr-CA" sz="1800">
                <a:latin typeface="Ubuntu"/>
                <a:ea typeface="Ubuntu"/>
                <a:cs typeface="Ubuntu"/>
                <a:sym typeface="Ubuntu"/>
              </a:rPr>
              <a:t> </a:t>
            </a:r>
            <a:endParaRPr sz="1800"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4F4F6"/>
        </a:solidFill>
      </p:bgPr>
    </p:bg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81"/>
          <p:cNvSpPr txBox="1"/>
          <p:nvPr>
            <p:ph type="title"/>
          </p:nvPr>
        </p:nvSpPr>
        <p:spPr>
          <a:xfrm>
            <a:off x="457200" y="447620"/>
            <a:ext cx="8229600" cy="107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-CA">
                <a:solidFill>
                  <a:srgbClr val="384F5C"/>
                </a:solidFill>
                <a:latin typeface="Viga"/>
                <a:ea typeface="Viga"/>
                <a:cs typeface="Viga"/>
                <a:sym typeface="Viga"/>
              </a:rPr>
              <a:t>Retour sur le carré</a:t>
            </a:r>
            <a:endParaRPr>
              <a:solidFill>
                <a:srgbClr val="384F5C"/>
              </a:solidFill>
              <a:latin typeface="Viga"/>
              <a:ea typeface="Viga"/>
              <a:cs typeface="Viga"/>
              <a:sym typeface="Viga"/>
            </a:endParaRPr>
          </a:p>
        </p:txBody>
      </p:sp>
      <p:sp>
        <p:nvSpPr>
          <p:cNvPr id="453" name="Google Shape;453;p81"/>
          <p:cNvSpPr txBox="1"/>
          <p:nvPr>
            <p:ph idx="1" type="body"/>
          </p:nvPr>
        </p:nvSpPr>
        <p:spPr>
          <a:xfrm>
            <a:off x="561950" y="1880794"/>
            <a:ext cx="8020200" cy="28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Réussite</a:t>
            </a: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Erreurs?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Précision?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Problèmes?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384F5C"/>
              </a:buClr>
              <a:buSzPts val="2400"/>
              <a:buFont typeface="Ubuntu"/>
              <a:buChar char="❏"/>
            </a:pPr>
            <a:r>
              <a:rPr lang="fr-CA" sz="2400">
                <a:solidFill>
                  <a:srgbClr val="384F5C"/>
                </a:solidFill>
                <a:latin typeface="Ubuntu"/>
                <a:ea typeface="Ubuntu"/>
                <a:cs typeface="Ubuntu"/>
                <a:sym typeface="Ubuntu"/>
              </a:rPr>
              <a:t>Liens PFEQ?</a:t>
            </a:r>
            <a:endParaRPr sz="2400"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84F5C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454" name="Google Shape;454;p81"/>
          <p:cNvSpPr txBox="1"/>
          <p:nvPr>
            <p:ph idx="12" type="sldNum"/>
          </p:nvPr>
        </p:nvSpPr>
        <p:spPr>
          <a:xfrm>
            <a:off x="8556775" y="4853550"/>
            <a:ext cx="548700" cy="2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CA"/>
              <a:t>‹#›</a:t>
            </a:fld>
            <a:endParaRPr/>
          </a:p>
        </p:txBody>
      </p:sp>
      <p:pic>
        <p:nvPicPr>
          <p:cNvPr id="455" name="Google Shape;45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70698" y="4136200"/>
            <a:ext cx="794425" cy="767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81"/>
          <p:cNvSpPr/>
          <p:nvPr/>
        </p:nvSpPr>
        <p:spPr>
          <a:xfrm>
            <a:off x="0" y="1109875"/>
            <a:ext cx="456900" cy="290100"/>
          </a:xfrm>
          <a:prstGeom prst="rect">
            <a:avLst/>
          </a:prstGeom>
          <a:solidFill>
            <a:srgbClr val="FAA22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57" name="Google Shape;457;p81"/>
          <p:cNvGrpSpPr/>
          <p:nvPr/>
        </p:nvGrpSpPr>
        <p:grpSpPr>
          <a:xfrm>
            <a:off x="4490491" y="2274114"/>
            <a:ext cx="1127819" cy="1136550"/>
            <a:chOff x="3955900" y="2984500"/>
            <a:chExt cx="414000" cy="422525"/>
          </a:xfrm>
        </p:grpSpPr>
        <p:sp>
          <p:nvSpPr>
            <p:cNvPr id="458" name="Google Shape;458;p81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81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81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38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Mercut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