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89" r:id="rId2"/>
    <p:sldMasterId id="2147483690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osis" panose="020B0604020202020204" charset="0"/>
      <p:regular r:id="rId25"/>
      <p:bold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Oswald" panose="020B0604020202020204" charset="0"/>
      <p:regular r:id="rId31"/>
      <p:bold r:id="rId32"/>
    </p:embeddedFont>
    <p:embeddedFont>
      <p:font typeface="Sniglet" panose="020B0604020202020204" charset="0"/>
      <p:regular r:id="rId33"/>
    </p:embeddedFont>
    <p:embeddedFont>
      <p:font typeface="Ubuntu" panose="020B0604020202020204" charset="0"/>
      <p:regular r:id="rId34"/>
      <p:bold r:id="rId35"/>
      <p:italic r:id="rId36"/>
      <p:boldItalic r:id="rId37"/>
    </p:embeddedFont>
    <p:embeddedFont>
      <p:font typeface="Ubuntu Medium" panose="020B0604020202020204" charset="0"/>
      <p:regular r:id="rId38"/>
      <p:bold r:id="rId39"/>
      <p:italic r:id="rId40"/>
      <p:boldItalic r:id="rId41"/>
    </p:embeddedFont>
    <p:embeddedFont>
      <p:font typeface="Viga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jne5nov2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join/v46cgm?lang=f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login/studen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Etq69UmMp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t.ly/jne2021-E7" TargetMode="External"/><Relationship Id="rId5" Type="http://schemas.openxmlformats.org/officeDocument/2006/relationships/hyperlink" Target="https://campus.recit.qc.ca/mod/page/view.php?id=12172" TargetMode="External"/><Relationship Id="rId4" Type="http://schemas.openxmlformats.org/officeDocument/2006/relationships/hyperlink" Target="https://campus.recit.qc.ca/mod/page/view.php?id=11980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eedunumerique.ca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jne2021-e7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hyperlink" Target="mailto:campus@recit.qc.ca" TargetMode="External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jne5nov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34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kHQhdRu3z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gle/YZ4qnbQ9Beuk5Sgy8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assignments/612cdd56e8317741203715d3/watc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.socrative.com/login/student/" TargetMode="External"/><Relationship Id="rId5" Type="http://schemas.openxmlformats.org/officeDocument/2006/relationships/hyperlink" Target="https://student.desmos.com/join/v46cgm?lang=fr" TargetMode="External"/><Relationship Id="rId4" Type="http://schemas.openxmlformats.org/officeDocument/2006/relationships/hyperlink" Target="http://www.wooclap.com/JNEQI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assignments/612cdd56e8317741203715d3/wat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nline-stopwatch.com/french/full-screen-stopwatch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clap.com/JNEQ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f354e15a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f354e15a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Présentation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https://bit.ly/jne5nov21</a:t>
            </a:r>
            <a:r>
              <a:rPr lang="fr-CA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eeb94435c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eeb94435c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DÉMO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Desmos : la compétence numérique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https://student.desmos.com/join/v46cgm?lang=fr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eeb94435c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eeb94435c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+ écran PT si le temps le permet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4- Socrative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Nom de la salle: </a:t>
            </a:r>
            <a:r>
              <a:rPr lang="fr-CA" b="1">
                <a:solidFill>
                  <a:schemeClr val="dk1"/>
                </a:solidFill>
              </a:rPr>
              <a:t>PATRICECAMPUS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Nom de la salle: </a:t>
            </a:r>
            <a:r>
              <a:rPr lang="fr-CA" b="1">
                <a:solidFill>
                  <a:srgbClr val="3D4965"/>
                </a:solidFill>
              </a:rPr>
              <a:t>5ESONYA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Lettre du nom de famille de </a:t>
            </a:r>
            <a:r>
              <a:rPr lang="fr-CA" b="1">
                <a:solidFill>
                  <a:schemeClr val="dk1"/>
                </a:solidFill>
              </a:rPr>
              <a:t>A à L : PATRICE CAMPUS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Lettre du nom de famille de </a:t>
            </a:r>
            <a:r>
              <a:rPr lang="fr-CA" b="1">
                <a:solidFill>
                  <a:schemeClr val="dk1"/>
                </a:solidFill>
              </a:rPr>
              <a:t>M à Z : 5ESONYA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e87829b44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e87829b44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+ écran PT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Questionnaire pour se situer au regard des cibles d’apprentissage de l’atelier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https://forms.office.com/r/Etq69UmMpJ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eeb94435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eeb94435c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eb36c90d71_0_4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eb36c90d71_0_4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du cours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https://campus.recit.qc.ca/course/view.php?id=342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Lien pour obtenir le badge 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https://campus.recit.qc.ca/mod/page/view.php?id=11980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  <a:highlight>
                  <a:schemeClr val="accent4"/>
                </a:highlight>
                <a:latin typeface="Calibri"/>
                <a:ea typeface="Calibri"/>
                <a:cs typeface="Calibri"/>
                <a:sym typeface="Calibri"/>
              </a:rPr>
              <a:t>LEQUEL UTILISE-T-ON?</a:t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https://campus.recit.qc.ca/mod/page/view.php?id=12172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https://bit.ly/jne2021-E7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004c1bd49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highlight>
                  <a:schemeClr val="accent4"/>
                </a:highlight>
              </a:rPr>
              <a:t>Padlet 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la</a:t>
            </a:r>
            <a:r>
              <a:rPr lang="fr-CA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page de l’événement,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https://bit.ly/jne2021-e7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g1004c1bd49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eb36c90d71_0_4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eb36c90d71_0_4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Questions ou messsges : </a:t>
            </a: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campus@recit.qc.ca</a:t>
            </a: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ou equipe</a:t>
            </a:r>
            <a:r>
              <a:rPr lang="fr-CA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fr-CA"/>
              <a:t> : </a:t>
            </a:r>
            <a:r>
              <a:rPr lang="fr-CA" u="sng">
                <a:solidFill>
                  <a:schemeClr val="hlink"/>
                </a:solidFill>
                <a:hlinkClick r:id="rId8"/>
              </a:rPr>
              <a:t>https://www.youtube.com/channel/UCxER51fHozZ7fUOaiP4QT-w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eb36c90d71_0_3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eb36c90d71_0_3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https://bit.ly/jne5nov21</a:t>
            </a:r>
            <a:r>
              <a:rPr lang="fr-CA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fd86780f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fd86780f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ed741b7032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ed741b7032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eb36c90d71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eb36c90d71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https://campus.recit.qc.ca/enrol/index.php?id=342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e87829b44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e87829b44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SF + ÉCRAN PT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Pour identifier QI déjà expérimentés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Microsoft Forms Lien du formulaire à compléter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https://forms.office.com/r/kHQhdRu3zG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Pour partager son état d’esprit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D4965"/>
                </a:solidFill>
              </a:rPr>
              <a:t>Lien du formulaire à compléter : </a:t>
            </a:r>
            <a:r>
              <a:rPr lang="fr-CA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https://forms.gle/YZ4qnbQ9Beuk5Sgy8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e87829b44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e87829b44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+ écran SF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1</a:t>
            </a:r>
            <a:r>
              <a:rPr lang="fr-CA" b="1"/>
              <a:t>- EdPuzzle :</a:t>
            </a:r>
            <a:r>
              <a:rPr lang="fr-CA"/>
              <a:t>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ttps://edpuzzle.com/assignments/612cdd56e8317741203715d3/watch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Patrice explique la consigne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2-</a:t>
            </a:r>
            <a:r>
              <a:rPr lang="fr-CA" b="1"/>
              <a:t> Wooclap </a:t>
            </a:r>
            <a:r>
              <a:rPr lang="fr-CA"/>
              <a:t>: </a:t>
            </a:r>
            <a:r>
              <a:rPr lang="fr-CA" sz="13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www.wooclap.com/</a:t>
            </a:r>
            <a:r>
              <a:rPr lang="fr-CA" sz="1350" b="1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JNEQI</a:t>
            </a:r>
            <a:endParaRPr sz="135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3- </a:t>
            </a:r>
            <a:r>
              <a:rPr lang="fr-CA" b="1"/>
              <a:t>Desmos DÉMO : la compétence numérique :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https://student.desmos.com/join/v46cgm?lang=fr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4- </a:t>
            </a:r>
            <a:r>
              <a:rPr lang="fr-CA" b="1"/>
              <a:t>Socrative :</a:t>
            </a:r>
            <a:r>
              <a:rPr lang="fr-CA"/>
              <a:t> </a:t>
            </a:r>
            <a:r>
              <a:rPr lang="fr-CA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r>
              <a:rPr lang="fr-CA">
                <a:solidFill>
                  <a:schemeClr val="dk1"/>
                </a:solidFill>
              </a:rPr>
              <a:t> </a:t>
            </a:r>
            <a:r>
              <a:rPr lang="fr-CA">
                <a:solidFill>
                  <a:schemeClr val="dk1"/>
                </a:solidFill>
                <a:highlight>
                  <a:srgbClr val="FFFF00"/>
                </a:highlight>
              </a:rPr>
              <a:t>(SOCRATIVE SI ON A LE TEMPS)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Nom de la salle 1 :</a:t>
            </a:r>
            <a:r>
              <a:rPr lang="fr-CA">
                <a:solidFill>
                  <a:schemeClr val="dk1"/>
                </a:solidFill>
              </a:rPr>
              <a:t> PATRICECAMPUS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Nom de la salle 2 </a:t>
            </a:r>
            <a:r>
              <a:rPr lang="fr-CA">
                <a:solidFill>
                  <a:schemeClr val="dk1"/>
                </a:solidFill>
              </a:rPr>
              <a:t>: 5ESONYA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On veut qu’il retienne que les intentions pédagogiques diffèrent selon la phase du processus d’apprentissage.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Pour dynamiser vos formation, on doit y inclure de l’interactivité sur trois volets: </a:t>
            </a:r>
            <a:r>
              <a:rPr lang="fr-CA"/>
              <a:t> interactivité avec le formateur, avec lle contenu d’apprentissage et avec les autres apprenants.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eeb94435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eeb94435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1- EdPuzzle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https://edpuzzle.com/assignments/612cdd56e8317741203715d3/watch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Compte Microsoft RÉCIT MST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Chronomètre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https://www.online-stopwatch.com/french/full-screen-stopwatch/</a:t>
            </a:r>
            <a:r>
              <a:rPr lang="fr-CA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eeb94435c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eeb94435c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SF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Wooclap : </a:t>
            </a:r>
            <a:r>
              <a:rPr lang="fr-CA" sz="1050" u="sng">
                <a:solidFill>
                  <a:schemeClr val="hlink"/>
                </a:solidFill>
                <a:hlinkClick r:id="rId3"/>
              </a:rPr>
              <a:t>www.wooclap.com/JNEQI</a:t>
            </a:r>
            <a:r>
              <a:rPr lang="fr-CA" sz="1050">
                <a:solidFill>
                  <a:schemeClr val="dk1"/>
                </a:solidFill>
              </a:rPr>
              <a:t> 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050">
                <a:solidFill>
                  <a:schemeClr val="dk1"/>
                </a:solidFill>
              </a:rPr>
              <a:t>Ajout de coeur pour aimer des idées déjà présentes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050">
                <a:solidFill>
                  <a:schemeClr val="dk1"/>
                </a:solidFill>
              </a:rPr>
              <a:t>voir en grille ou catégories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Google Shape;74;p13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16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16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16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7" name="Google Shape;297;p17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8" name="Google Shape;298;p17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9" name="Google Shape;299;p17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6" name="Google Shape;306;p17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7" name="Google Shape;307;p17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8" name="Google Shape;308;p17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2" name="Google Shape;312;p17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3" name="Google Shape;313;p17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1" name="Google Shape;321;p17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3" name="Google Shape;323;p17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7" name="Google Shape;32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3" name="Google Shape;343;p18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5" name="Google Shape;365;p18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7" name="Google Shape;367;p18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1" name="Google Shape;371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9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75" name="Google Shape;375;p19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76" name="Google Shape;376;p19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405" name="Google Shape;405;p1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06" name="Google Shape;40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0" name="Google Shape;410;p20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411" name="Google Shape;411;p20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12" name="Google Shape;412;p20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1" name="Google Shape;441;p2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49" name="Google Shape;449;p21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8" name="Google Shape;478;p21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9" name="Google Shape;47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2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83" name="Google Shape;483;p2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2" name="Google Shape;512;p22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13" name="Google Shape;51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16" name="Google Shape;516;p23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23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23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9" name="Google Shape;519;p2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0" name="Google Shape;520;p23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1" name="Google Shape;521;p23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2" name="Google Shape;522;p2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3" name="Google Shape;523;p23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4" name="Google Shape;524;p23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6" name="Google Shape;526;p2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9" name="Google Shape;529;p23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9" name="Google Shape;539;p23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1" name="Google Shape;541;p2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2" name="Google Shape;542;p23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5" name="Google Shape;545;p23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9" name="Google Shape;549;p23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1" name="Google Shape;551;p23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3" name="Google Shape;553;p23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7" name="Google Shape;55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0" name="Google Shape;560;p2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2" name="Google Shape;562;p2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3" name="Google Shape;563;p2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4" name="Google Shape;564;p2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5" name="Google Shape;565;p2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6" name="Google Shape;566;p2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7" name="Google Shape;567;p2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8" name="Google Shape;568;p2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2" name="Google Shape;572;p2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5" name="Google Shape;575;p2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6" name="Google Shape;576;p2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8" name="Google Shape;578;p2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9" name="Google Shape;579;p2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0" name="Google Shape;590;p2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4" name="Google Shape;594;p2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5" name="Google Shape;595;p2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6" name="Google Shape;596;p2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0" name="Google Shape;60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06" name="Google Shape;606;p2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 1">
  <p:cSld name="TITLE_5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8" name="Google Shape;618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9" name="Google Shape;619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2" name="Google Shape;62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3" name="Google Shape;623;p28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6" name="Google Shape;626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7" name="Google Shape;6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1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0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4" name="Google Shape;634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5" name="Google Shape;63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4"/>
          <p:cNvSpPr txBox="1">
            <a:spLocks noGrp="1"/>
          </p:cNvSpPr>
          <p:nvPr>
            <p:ph type="ctrTitle"/>
          </p:nvPr>
        </p:nvSpPr>
        <p:spPr>
          <a:xfrm>
            <a:off x="0" y="899652"/>
            <a:ext cx="91440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34"/>
          <p:cNvSpPr txBox="1">
            <a:spLocks noGrp="1"/>
          </p:cNvSpPr>
          <p:nvPr>
            <p:ph type="subTitle" idx="1"/>
          </p:nvPr>
        </p:nvSpPr>
        <p:spPr>
          <a:xfrm>
            <a:off x="2155651" y="2576168"/>
            <a:ext cx="4832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9" name="Google Shape;649;p34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650" name="Google Shape;6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5"/>
          <p:cNvSpPr txBox="1">
            <a:spLocks noGrp="1"/>
          </p:cNvSpPr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35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656" name="Google Shape;6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6"/>
          <p:cNvSpPr txBox="1">
            <a:spLocks noGrp="1"/>
          </p:cNvSpPr>
          <p:nvPr>
            <p:ph type="title"/>
          </p:nvPr>
        </p:nvSpPr>
        <p:spPr>
          <a:xfrm>
            <a:off x="623888" y="597311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6"/>
          <p:cNvSpPr txBox="1">
            <a:spLocks noGrp="1"/>
          </p:cNvSpPr>
          <p:nvPr>
            <p:ph type="body" idx="1"/>
          </p:nvPr>
        </p:nvSpPr>
        <p:spPr>
          <a:xfrm>
            <a:off x="623888" y="1393724"/>
            <a:ext cx="78867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D98A6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D98A6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D98A6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D98A6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98A6"/>
              </a:buClr>
              <a:buSzPts val="1200"/>
              <a:buNone/>
              <a:defRPr sz="1200">
                <a:solidFill>
                  <a:srgbClr val="8D98A6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98A6"/>
              </a:buClr>
              <a:buSzPts val="1200"/>
              <a:buNone/>
              <a:defRPr sz="1200">
                <a:solidFill>
                  <a:srgbClr val="8D98A6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98A6"/>
              </a:buClr>
              <a:buSzPts val="1200"/>
              <a:buNone/>
              <a:defRPr sz="1200">
                <a:solidFill>
                  <a:srgbClr val="8D98A6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98A6"/>
              </a:buClr>
              <a:buSzPts val="1200"/>
              <a:buNone/>
              <a:defRPr sz="1200">
                <a:solidFill>
                  <a:srgbClr val="8D98A6"/>
                </a:solidFill>
              </a:defRPr>
            </a:lvl9pPr>
          </a:lstStyle>
          <a:p>
            <a:endParaRPr/>
          </a:p>
        </p:txBody>
      </p:sp>
      <p:sp>
        <p:nvSpPr>
          <p:cNvPr id="661" name="Google Shape;661;p36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662" name="Google Shape;66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7"/>
          <p:cNvSpPr txBox="1">
            <a:spLocks noGrp="1"/>
          </p:cNvSpPr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3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37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669" name="Google Shape;66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ueil">
  <p:cSld name="Accuei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8"/>
          <p:cNvSpPr txBox="1">
            <a:spLocks noGrp="1"/>
          </p:cNvSpPr>
          <p:nvPr>
            <p:ph type="ctrTitle"/>
          </p:nvPr>
        </p:nvSpPr>
        <p:spPr>
          <a:xfrm>
            <a:off x="0" y="899652"/>
            <a:ext cx="91440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38"/>
          <p:cNvSpPr txBox="1">
            <a:spLocks noGrp="1"/>
          </p:cNvSpPr>
          <p:nvPr>
            <p:ph type="subTitle" idx="1"/>
          </p:nvPr>
        </p:nvSpPr>
        <p:spPr>
          <a:xfrm>
            <a:off x="2155651" y="2576168"/>
            <a:ext cx="4832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74" name="Google Shape;67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0482" y="4026245"/>
            <a:ext cx="2953515" cy="111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002" y="4028751"/>
            <a:ext cx="2764417" cy="111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9"/>
          <p:cNvSpPr txBox="1">
            <a:spLocks noGrp="1"/>
          </p:cNvSpPr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39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679" name="Google Shape;67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0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683" name="Google Shape;68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1"/>
          <p:cNvSpPr txBox="1">
            <a:spLocks noGrp="1"/>
          </p:cNvSpPr>
          <p:nvPr>
            <p:ph type="title"/>
          </p:nvPr>
        </p:nvSpPr>
        <p:spPr>
          <a:xfrm>
            <a:off x="629841" y="471949"/>
            <a:ext cx="29490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41"/>
          <p:cNvSpPr txBox="1">
            <a:spLocks noGrp="1"/>
          </p:cNvSpPr>
          <p:nvPr>
            <p:ph type="body" idx="1"/>
          </p:nvPr>
        </p:nvSpPr>
        <p:spPr>
          <a:xfrm>
            <a:off x="3887391" y="1452716"/>
            <a:ext cx="412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88" name="Google Shape;688;p41"/>
          <p:cNvSpPr txBox="1">
            <a:spLocks noGrp="1"/>
          </p:cNvSpPr>
          <p:nvPr>
            <p:ph type="body" idx="2"/>
          </p:nvPr>
        </p:nvSpPr>
        <p:spPr>
          <a:xfrm>
            <a:off x="629841" y="1452715"/>
            <a:ext cx="2949000" cy="24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9" name="Google Shape;689;p41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690" name="Google Shape;69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2"/>
          <p:cNvSpPr txBox="1">
            <a:spLocks noGrp="1"/>
          </p:cNvSpPr>
          <p:nvPr>
            <p:ph type="title"/>
          </p:nvPr>
        </p:nvSpPr>
        <p:spPr>
          <a:xfrm>
            <a:off x="629841" y="286688"/>
            <a:ext cx="29490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42"/>
          <p:cNvSpPr>
            <a:spLocks noGrp="1"/>
          </p:cNvSpPr>
          <p:nvPr>
            <p:ph type="pic" idx="2"/>
          </p:nvPr>
        </p:nvSpPr>
        <p:spPr>
          <a:xfrm>
            <a:off x="3887391" y="1430594"/>
            <a:ext cx="3346800" cy="2595900"/>
          </a:xfrm>
          <a:prstGeom prst="rect">
            <a:avLst/>
          </a:prstGeom>
          <a:noFill/>
          <a:ln>
            <a:noFill/>
          </a:ln>
        </p:spPr>
      </p:sp>
      <p:sp>
        <p:nvSpPr>
          <p:cNvPr id="695" name="Google Shape;695;p42"/>
          <p:cNvSpPr txBox="1">
            <a:spLocks noGrp="1"/>
          </p:cNvSpPr>
          <p:nvPr>
            <p:ph type="body" idx="1"/>
          </p:nvPr>
        </p:nvSpPr>
        <p:spPr>
          <a:xfrm>
            <a:off x="629841" y="1453094"/>
            <a:ext cx="29490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6" name="Google Shape;696;p42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697" name="Google Shape;69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ison">
  <p:cSld name="1_Comparaison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3"/>
          <p:cNvSpPr txBox="1">
            <a:spLocks noGrp="1"/>
          </p:cNvSpPr>
          <p:nvPr>
            <p:ph type="title"/>
          </p:nvPr>
        </p:nvSpPr>
        <p:spPr>
          <a:xfrm>
            <a:off x="629841" y="451821"/>
            <a:ext cx="7886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43"/>
          <p:cNvSpPr txBox="1">
            <a:spLocks noGrp="1"/>
          </p:cNvSpPr>
          <p:nvPr>
            <p:ph type="body" idx="1"/>
          </p:nvPr>
        </p:nvSpPr>
        <p:spPr>
          <a:xfrm>
            <a:off x="629842" y="1023053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02" name="Google Shape;702;p43"/>
          <p:cNvSpPr txBox="1">
            <a:spLocks noGrp="1"/>
          </p:cNvSpPr>
          <p:nvPr>
            <p:ph type="body" idx="2"/>
          </p:nvPr>
        </p:nvSpPr>
        <p:spPr>
          <a:xfrm>
            <a:off x="629842" y="1908072"/>
            <a:ext cx="38685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E4B7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200"/>
              <a:buChar char="•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43"/>
          <p:cNvSpPr txBox="1">
            <a:spLocks noGrp="1"/>
          </p:cNvSpPr>
          <p:nvPr>
            <p:ph type="body" idx="3"/>
          </p:nvPr>
        </p:nvSpPr>
        <p:spPr>
          <a:xfrm>
            <a:off x="4629151" y="1023053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04" name="Google Shape;704;p43"/>
          <p:cNvSpPr txBox="1">
            <a:spLocks noGrp="1"/>
          </p:cNvSpPr>
          <p:nvPr>
            <p:ph type="body" idx="4"/>
          </p:nvPr>
        </p:nvSpPr>
        <p:spPr>
          <a:xfrm>
            <a:off x="4647010" y="1895281"/>
            <a:ext cx="38685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E4B7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200"/>
              <a:buChar char="•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43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pic>
        <p:nvPicPr>
          <p:cNvPr id="706" name="Google Shape;70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0071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87" name="Google Shape;87;p15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ldNum" idx="12"/>
          </p:nvPr>
        </p:nvSpPr>
        <p:spPr>
          <a:xfrm>
            <a:off x="4297544" y="4749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3"/>
          <p:cNvSpPr txBox="1">
            <a:spLocks noGrp="1"/>
          </p:cNvSpPr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4" name="Google Shape;644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E4B7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33"/>
          <p:cNvSpPr txBox="1">
            <a:spLocks noGrp="1"/>
          </p:cNvSpPr>
          <p:nvPr>
            <p:ph type="sldNum" idx="12"/>
          </p:nvPr>
        </p:nvSpPr>
        <p:spPr>
          <a:xfrm>
            <a:off x="6457950" y="3308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D98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bit.ly/jne5nov21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.desmos.com/join/9hhsyf?lang=fr" TargetMode="External"/><Relationship Id="rId3" Type="http://schemas.openxmlformats.org/officeDocument/2006/relationships/hyperlink" Target="https://edpuzzle.com/assignments/612cdd56e8317741203715d3/watch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hyperlink" Target="http://www.wooclap.com/QIFIN21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jpg"/><Relationship Id="rId5" Type="http://schemas.openxmlformats.org/officeDocument/2006/relationships/image" Target="../media/image20.png"/><Relationship Id="rId4" Type="http://schemas.openxmlformats.org/officeDocument/2006/relationships/hyperlink" Target="https://forms.office.com/r/Etq69UmMpJ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hyperlink" Target="https://campus.recit.qc.ca/mod/page/view.php?id=11980" TargetMode="External"/><Relationship Id="rId4" Type="http://schemas.openxmlformats.org/officeDocument/2006/relationships/hyperlink" Target="https://campus.recit.qc.ca/course/view.php?id=34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jne2021-d7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hyperlink" Target="https://bit.ly/jne2021-e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s://twitter.com/recitq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acebook.com/recitqc" TargetMode="External"/><Relationship Id="rId11" Type="http://schemas.openxmlformats.org/officeDocument/2006/relationships/image" Target="../media/image45.png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44.png"/><Relationship Id="rId4" Type="http://schemas.openxmlformats.org/officeDocument/2006/relationships/hyperlink" Target="mailto:campus@reci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hyperlink" Target="https://bit.ly/jne5nov21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forms.office.com/r/kHQhdRu3z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forms.gle/YZ4qnbQ9Beuk5Sgy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wooclap.com/QIFIN21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hyperlink" Target="https://edpuzzle.com/assignments/612cdd56e8317741203715d3/watch" TargetMode="External"/><Relationship Id="rId9" Type="http://schemas.openxmlformats.org/officeDocument/2006/relationships/hyperlink" Target="https://student.desmos.com/join/9hhsyf?lang=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hyperlink" Target="https://edpuzzle.com/assignments/612cdd56e8317741203715d3/wat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clap.com/QIFIN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325" y="0"/>
            <a:ext cx="9186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44"/>
          <p:cNvSpPr txBox="1"/>
          <p:nvPr/>
        </p:nvSpPr>
        <p:spPr>
          <a:xfrm>
            <a:off x="438275" y="3574850"/>
            <a:ext cx="413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400" b="1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bit.ly/jne5nov21</a:t>
            </a:r>
            <a:endParaRPr sz="1700"/>
          </a:p>
        </p:txBody>
      </p:sp>
      <p:sp>
        <p:nvSpPr>
          <p:cNvPr id="714" name="Google Shape;714;p44"/>
          <p:cNvSpPr txBox="1"/>
          <p:nvPr/>
        </p:nvSpPr>
        <p:spPr>
          <a:xfrm>
            <a:off x="236850" y="4860300"/>
            <a:ext cx="53916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Cette présentation est mise à disposition, sauf exception, selon les termes de la </a:t>
            </a:r>
            <a:r>
              <a:rPr lang="fr-CA" sz="8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</a:t>
            </a:r>
            <a:r>
              <a:rPr lang="fr-CA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3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  <p:sp>
        <p:nvSpPr>
          <p:cNvPr id="816" name="Google Shape;816;p53"/>
          <p:cNvSpPr/>
          <p:nvPr/>
        </p:nvSpPr>
        <p:spPr>
          <a:xfrm>
            <a:off x="1172934" y="1781436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7" name="Google Shape;817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251803" y="1901610"/>
            <a:ext cx="481279" cy="6040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18" name="Google Shape;818;p53"/>
          <p:cNvSpPr/>
          <p:nvPr/>
        </p:nvSpPr>
        <p:spPr>
          <a:xfrm>
            <a:off x="4421616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" name="Google Shape;819;p5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6532" y="3595619"/>
            <a:ext cx="542663" cy="5658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20" name="Google Shape;820;p53"/>
          <p:cNvSpPr/>
          <p:nvPr/>
        </p:nvSpPr>
        <p:spPr>
          <a:xfrm>
            <a:off x="3504717" y="1781425"/>
            <a:ext cx="4387200" cy="1478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1" name="Google Shape;821;p53"/>
          <p:cNvPicPr preferRelativeResize="0"/>
          <p:nvPr/>
        </p:nvPicPr>
        <p:blipFill rotWithShape="1">
          <a:blip r:embed="rId7">
            <a:alphaModFix/>
          </a:blip>
          <a:srcRect b="18012"/>
          <a:stretch/>
        </p:blipFill>
        <p:spPr>
          <a:xfrm>
            <a:off x="5327425" y="2171413"/>
            <a:ext cx="626400" cy="6220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22" name="Google Shape;822;p53"/>
          <p:cNvSpPr/>
          <p:nvPr/>
        </p:nvSpPr>
        <p:spPr>
          <a:xfrm>
            <a:off x="2149377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3" name="Google Shape;823;p5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r="73775"/>
          <a:stretch/>
        </p:blipFill>
        <p:spPr>
          <a:xfrm>
            <a:off x="2297370" y="3329913"/>
            <a:ext cx="438028" cy="4515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4" name="Google Shape;824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8638" y="395288"/>
            <a:ext cx="8086725" cy="43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53"/>
          <p:cNvSpPr/>
          <p:nvPr/>
        </p:nvSpPr>
        <p:spPr>
          <a:xfrm>
            <a:off x="4324800" y="3735625"/>
            <a:ext cx="4209000" cy="669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6" name="Google Shape;826;p53"/>
          <p:cNvCxnSpPr/>
          <p:nvPr/>
        </p:nvCxnSpPr>
        <p:spPr>
          <a:xfrm rot="10800000" flipH="1">
            <a:off x="2190750" y="4064150"/>
            <a:ext cx="2063700" cy="951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27" name="Google Shape;827;p5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r="73775"/>
          <a:stretch/>
        </p:blipFill>
        <p:spPr>
          <a:xfrm>
            <a:off x="189250" y="249176"/>
            <a:ext cx="810875" cy="835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54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  <p:pic>
        <p:nvPicPr>
          <p:cNvPr id="833" name="Google Shape;83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50" y="894225"/>
            <a:ext cx="3799874" cy="3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54"/>
          <p:cNvSpPr/>
          <p:nvPr/>
        </p:nvSpPr>
        <p:spPr>
          <a:xfrm>
            <a:off x="702750" y="2403225"/>
            <a:ext cx="3372000" cy="67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5" name="Google Shape;835;p54"/>
          <p:cNvCxnSpPr/>
          <p:nvPr/>
        </p:nvCxnSpPr>
        <p:spPr>
          <a:xfrm rot="10800000" flipH="1">
            <a:off x="2171300" y="3586200"/>
            <a:ext cx="1041300" cy="7386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36" name="Google Shape;83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844" y="902300"/>
            <a:ext cx="3708757" cy="31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54"/>
          <p:cNvSpPr/>
          <p:nvPr/>
        </p:nvSpPr>
        <p:spPr>
          <a:xfrm>
            <a:off x="5367775" y="2403300"/>
            <a:ext cx="3468900" cy="67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4"/>
          <p:cNvSpPr txBox="1"/>
          <p:nvPr/>
        </p:nvSpPr>
        <p:spPr>
          <a:xfrm>
            <a:off x="2825200" y="4184250"/>
            <a:ext cx="412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2. Inscrire votre prénom</a:t>
            </a:r>
            <a:endParaRPr sz="2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39" name="Google Shape;839;p54"/>
          <p:cNvSpPr txBox="1"/>
          <p:nvPr/>
        </p:nvSpPr>
        <p:spPr>
          <a:xfrm>
            <a:off x="2616700" y="235100"/>
            <a:ext cx="432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1. Inscrire le nom d’une salle</a:t>
            </a:r>
            <a:endParaRPr/>
          </a:p>
        </p:txBody>
      </p:sp>
      <p:sp>
        <p:nvSpPr>
          <p:cNvPr id="840" name="Google Shape;840;p54"/>
          <p:cNvSpPr txBox="1"/>
          <p:nvPr/>
        </p:nvSpPr>
        <p:spPr>
          <a:xfrm>
            <a:off x="936050" y="2590650"/>
            <a:ext cx="29784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Dosis"/>
                <a:ea typeface="Dosis"/>
                <a:cs typeface="Dosis"/>
                <a:sym typeface="Dosis"/>
              </a:rPr>
              <a:t>PATRICECAMPUS</a:t>
            </a:r>
            <a:endParaRPr sz="16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1" name="Google Shape;841;p54"/>
          <p:cNvSpPr txBox="1"/>
          <p:nvPr/>
        </p:nvSpPr>
        <p:spPr>
          <a:xfrm>
            <a:off x="5603475" y="2569350"/>
            <a:ext cx="29784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Dosis"/>
                <a:ea typeface="Dosis"/>
                <a:cs typeface="Dosis"/>
                <a:sym typeface="Dosis"/>
              </a:rPr>
              <a:t>5ESONYA</a:t>
            </a:r>
            <a:endParaRPr sz="16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2" name="Google Shape;842;p54"/>
          <p:cNvSpPr txBox="1"/>
          <p:nvPr/>
        </p:nvSpPr>
        <p:spPr>
          <a:xfrm>
            <a:off x="1186350" y="1860900"/>
            <a:ext cx="2404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Dosis"/>
                <a:ea typeface="Dosis"/>
                <a:cs typeface="Dosis"/>
                <a:sym typeface="Dosis"/>
              </a:rPr>
              <a:t>Noms de famille de A à L</a:t>
            </a:r>
            <a:endParaRPr sz="16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3" name="Google Shape;843;p54"/>
          <p:cNvSpPr txBox="1"/>
          <p:nvPr/>
        </p:nvSpPr>
        <p:spPr>
          <a:xfrm>
            <a:off x="5934825" y="1860900"/>
            <a:ext cx="2404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Dosis"/>
                <a:ea typeface="Dosis"/>
                <a:cs typeface="Dosis"/>
                <a:sym typeface="Dosis"/>
              </a:rPr>
              <a:t>Noms de famille de M à Z</a:t>
            </a:r>
            <a:endParaRPr sz="1600" b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5"/>
          <p:cNvSpPr txBox="1">
            <a:spLocks noGrp="1"/>
          </p:cNvSpPr>
          <p:nvPr>
            <p:ph type="sldNum" idx="12"/>
          </p:nvPr>
        </p:nvSpPr>
        <p:spPr>
          <a:xfrm>
            <a:off x="3873461" y="4701190"/>
            <a:ext cx="6540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  <p:pic>
        <p:nvPicPr>
          <p:cNvPr id="849" name="Google Shape;849;p55"/>
          <p:cNvPicPr preferRelativeResize="0"/>
          <p:nvPr/>
        </p:nvPicPr>
        <p:blipFill rotWithShape="1">
          <a:blip r:embed="rId3">
            <a:alphaModFix/>
          </a:blip>
          <a:srcRect b="11394"/>
          <a:stretch/>
        </p:blipFill>
        <p:spPr>
          <a:xfrm>
            <a:off x="550325" y="288450"/>
            <a:ext cx="8226325" cy="4412735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55"/>
          <p:cNvSpPr/>
          <p:nvPr/>
        </p:nvSpPr>
        <p:spPr>
          <a:xfrm>
            <a:off x="5792525" y="23695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1" name="Google Shape;851;p5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0775" y="1607525"/>
            <a:ext cx="548700" cy="5485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52" name="Google Shape;852;p55"/>
          <p:cNvPicPr preferRelativeResize="0"/>
          <p:nvPr/>
        </p:nvPicPr>
        <p:blipFill rotWithShape="1">
          <a:blip r:embed="rId6">
            <a:alphaModFix/>
          </a:blip>
          <a:srcRect b="12311"/>
          <a:stretch/>
        </p:blipFill>
        <p:spPr>
          <a:xfrm>
            <a:off x="759050" y="1015500"/>
            <a:ext cx="7625899" cy="36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55"/>
          <p:cNvSpPr/>
          <p:nvPr/>
        </p:nvSpPr>
        <p:spPr>
          <a:xfrm>
            <a:off x="3524713" y="3192113"/>
            <a:ext cx="21573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4" name="Google Shape;854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0325" y="1815751"/>
            <a:ext cx="239675" cy="2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9175" y="1815751"/>
            <a:ext cx="239675" cy="2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4575" y="1787176"/>
            <a:ext cx="239675" cy="2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9175" y="3192126"/>
            <a:ext cx="239675" cy="2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6713" y="3192126"/>
            <a:ext cx="239675" cy="2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0325" y="3192126"/>
            <a:ext cx="239675" cy="2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5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5075" y="3833250"/>
            <a:ext cx="548700" cy="5485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6"/>
          <p:cNvSpPr txBox="1">
            <a:spLocks noGrp="1"/>
          </p:cNvSpPr>
          <p:nvPr>
            <p:ph type="sldNum" idx="12"/>
          </p:nvPr>
        </p:nvSpPr>
        <p:spPr>
          <a:xfrm>
            <a:off x="39471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  <p:sp>
        <p:nvSpPr>
          <p:cNvPr id="866" name="Google Shape;866;p56"/>
          <p:cNvSpPr txBox="1">
            <a:spLocks noGrp="1"/>
          </p:cNvSpPr>
          <p:nvPr>
            <p:ph type="title" idx="4294967295"/>
          </p:nvPr>
        </p:nvSpPr>
        <p:spPr>
          <a:xfrm>
            <a:off x="2452800" y="169750"/>
            <a:ext cx="58554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Survol sections finales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67" name="Google Shape;867;p56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68" name="Google Shape;86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  <p:sp>
        <p:nvSpPr>
          <p:cNvPr id="874" name="Google Shape;874;p57"/>
          <p:cNvSpPr txBox="1">
            <a:spLocks noGrp="1"/>
          </p:cNvSpPr>
          <p:nvPr>
            <p:ph type="title" idx="4294967295"/>
          </p:nvPr>
        </p:nvSpPr>
        <p:spPr>
          <a:xfrm>
            <a:off x="1391950" y="319500"/>
            <a:ext cx="6140400" cy="10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75" name="Google Shape;875;p57"/>
          <p:cNvSpPr txBox="1"/>
          <p:nvPr/>
        </p:nvSpPr>
        <p:spPr>
          <a:xfrm>
            <a:off x="3146600" y="1684275"/>
            <a:ext cx="5839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82204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1- Créer un compte sur le </a:t>
            </a:r>
            <a:r>
              <a:rPr lang="fr-CA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282204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2- S’inscrire à </a:t>
            </a:r>
            <a:r>
              <a:rPr lang="fr-CA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ce cours</a:t>
            </a:r>
            <a:r>
              <a:rPr lang="fr-CA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sz="2300">
              <a:solidFill>
                <a:schemeClr val="accent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282204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3- Pour l’attribution du badge                 « Participation », </a:t>
            </a:r>
            <a:r>
              <a:rPr lang="fr-CA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cliquer sur ce lien</a:t>
            </a:r>
            <a:r>
              <a:rPr lang="fr-CA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400">
              <a:solidFill>
                <a:schemeClr val="accent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6" name="Google Shape;876;p57"/>
          <p:cNvSpPr txBox="1">
            <a:spLocks noGrp="1"/>
          </p:cNvSpPr>
          <p:nvPr>
            <p:ph type="sldNum" idx="12"/>
          </p:nvPr>
        </p:nvSpPr>
        <p:spPr>
          <a:xfrm>
            <a:off x="37700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  <p:pic>
        <p:nvPicPr>
          <p:cNvPr id="877" name="Google Shape;87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0" y="1988400"/>
            <a:ext cx="2094650" cy="2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8"/>
          <p:cNvSpPr txBox="1">
            <a:spLocks noGrp="1"/>
          </p:cNvSpPr>
          <p:nvPr>
            <p:ph type="title"/>
          </p:nvPr>
        </p:nvSpPr>
        <p:spPr>
          <a:xfrm>
            <a:off x="209343" y="191741"/>
            <a:ext cx="78867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3125"/>
              <a:buFont typeface="Calibri"/>
              <a:buNone/>
            </a:pPr>
            <a:r>
              <a:rPr lang="fr-CA" sz="3200">
                <a:latin typeface="Viga"/>
                <a:ea typeface="Viga"/>
                <a:cs typeface="Viga"/>
                <a:sym typeface="Viga"/>
              </a:rPr>
              <a:t>Obtenir un badge de participation – atelier E7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83" name="Google Shape;883;p58"/>
          <p:cNvSpPr txBox="1"/>
          <p:nvPr/>
        </p:nvSpPr>
        <p:spPr>
          <a:xfrm>
            <a:off x="203963" y="962026"/>
            <a:ext cx="33633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fr-C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 à </a:t>
            </a:r>
            <a:r>
              <a:rPr lang="fr-CA" sz="15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campus.recit.qc.ca</a:t>
            </a:r>
            <a:r>
              <a:rPr lang="fr-C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fr-C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Ouvrir la page de </a:t>
            </a:r>
            <a:r>
              <a:rPr lang="fr-CA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connexion</a:t>
            </a:r>
            <a:r>
              <a:rPr lang="fr-C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fr-C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Choisir le lien </a:t>
            </a:r>
            <a:r>
              <a:rPr lang="fr-CA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lang="fr-C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 </a:t>
            </a:r>
            <a:r>
              <a:rPr lang="fr-CA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fr-C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fr-C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Utiliser le lien(ou le code QR).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58"/>
          <p:cNvSpPr/>
          <p:nvPr/>
        </p:nvSpPr>
        <p:spPr>
          <a:xfrm>
            <a:off x="206897" y="1004525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58"/>
          <p:cNvSpPr/>
          <p:nvPr/>
        </p:nvSpPr>
        <p:spPr>
          <a:xfrm>
            <a:off x="206897" y="1279075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58"/>
          <p:cNvSpPr/>
          <p:nvPr/>
        </p:nvSpPr>
        <p:spPr>
          <a:xfrm>
            <a:off x="206897" y="1569656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58"/>
          <p:cNvSpPr/>
          <p:nvPr/>
        </p:nvSpPr>
        <p:spPr>
          <a:xfrm>
            <a:off x="206897" y="1857767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8" name="Google Shape;88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4348" y="4073285"/>
            <a:ext cx="1733945" cy="26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4740" y="4329736"/>
            <a:ext cx="1416894" cy="268182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58"/>
          <p:cNvSpPr txBox="1"/>
          <p:nvPr/>
        </p:nvSpPr>
        <p:spPr>
          <a:xfrm>
            <a:off x="306149" y="2664455"/>
            <a:ext cx="3156000" cy="1028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S’il s’agit d’une </a:t>
            </a:r>
            <a:r>
              <a:rPr lang="fr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CA" sz="12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fr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connexion</a:t>
            </a:r>
            <a:r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entre 3 et 4</a:t>
            </a:r>
            <a:r>
              <a:rPr lang="fr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Identifier l’</a:t>
            </a:r>
            <a:r>
              <a:rPr lang="fr-C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scolaire.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C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Accepter les 2 politiques</a:t>
            </a:r>
            <a: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(conditions d’utilisation et confidentialité)</a:t>
            </a:r>
            <a: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1" name="Google Shape;891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498" y="3888551"/>
            <a:ext cx="1775945" cy="8823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  <p:sp>
        <p:nvSpPr>
          <p:cNvPr id="892" name="Google Shape;892;p58"/>
          <p:cNvSpPr/>
          <p:nvPr/>
        </p:nvSpPr>
        <p:spPr>
          <a:xfrm rot="4470">
            <a:off x="361512" y="2930807"/>
            <a:ext cx="230700" cy="230700"/>
          </a:xfrm>
          <a:prstGeom prst="star12">
            <a:avLst>
              <a:gd name="adj" fmla="val 375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58"/>
          <p:cNvSpPr/>
          <p:nvPr/>
        </p:nvSpPr>
        <p:spPr>
          <a:xfrm>
            <a:off x="358134" y="3212003"/>
            <a:ext cx="230700" cy="230700"/>
          </a:xfrm>
          <a:prstGeom prst="star12">
            <a:avLst>
              <a:gd name="adj" fmla="val 375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58"/>
          <p:cNvSpPr/>
          <p:nvPr/>
        </p:nvSpPr>
        <p:spPr>
          <a:xfrm>
            <a:off x="704017" y="4013705"/>
            <a:ext cx="230700" cy="230700"/>
          </a:xfrm>
          <a:prstGeom prst="star12">
            <a:avLst>
              <a:gd name="adj" fmla="val 375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58"/>
          <p:cNvSpPr/>
          <p:nvPr/>
        </p:nvSpPr>
        <p:spPr>
          <a:xfrm>
            <a:off x="2213943" y="4227338"/>
            <a:ext cx="230700" cy="230700"/>
          </a:xfrm>
          <a:prstGeom prst="star12">
            <a:avLst>
              <a:gd name="adj" fmla="val 375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p58"/>
          <p:cNvPicPr preferRelativeResize="0"/>
          <p:nvPr/>
        </p:nvPicPr>
        <p:blipFill rotWithShape="1">
          <a:blip r:embed="rId6">
            <a:alphaModFix/>
          </a:blip>
          <a:srcRect t="6422" b="14775"/>
          <a:stretch/>
        </p:blipFill>
        <p:spPr>
          <a:xfrm>
            <a:off x="3605078" y="791920"/>
            <a:ext cx="5186269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58"/>
          <p:cNvSpPr/>
          <p:nvPr/>
        </p:nvSpPr>
        <p:spPr>
          <a:xfrm>
            <a:off x="4498000" y="791920"/>
            <a:ext cx="792900" cy="207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58"/>
          <p:cNvSpPr/>
          <p:nvPr/>
        </p:nvSpPr>
        <p:spPr>
          <a:xfrm>
            <a:off x="5430535" y="1035307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9" name="Google Shape;899;p58"/>
          <p:cNvCxnSpPr>
            <a:stCxn id="898" idx="10"/>
            <a:endCxn id="897" idx="3"/>
          </p:cNvCxnSpPr>
          <p:nvPr/>
        </p:nvCxnSpPr>
        <p:spPr>
          <a:xfrm rot="5400000" flipH="1">
            <a:off x="5348485" y="837907"/>
            <a:ext cx="139800" cy="2550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900" name="Google Shape;900;p58"/>
          <p:cNvSpPr/>
          <p:nvPr/>
        </p:nvSpPr>
        <p:spPr>
          <a:xfrm>
            <a:off x="8301773" y="1143612"/>
            <a:ext cx="407100" cy="207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58"/>
          <p:cNvSpPr/>
          <p:nvPr/>
        </p:nvSpPr>
        <p:spPr>
          <a:xfrm>
            <a:off x="7948384" y="919085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2" name="Google Shape;902;p58"/>
          <p:cNvCxnSpPr>
            <a:stCxn id="901" idx="4"/>
            <a:endCxn id="900" idx="1"/>
          </p:cNvCxnSpPr>
          <p:nvPr/>
        </p:nvCxnSpPr>
        <p:spPr>
          <a:xfrm rot="-5400000" flipH="1">
            <a:off x="8133934" y="1079585"/>
            <a:ext cx="97500" cy="2379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903" name="Google Shape;903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4677" y="1473876"/>
            <a:ext cx="3339814" cy="18407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  <p:sp>
        <p:nvSpPr>
          <p:cNvPr id="904" name="Google Shape;904;p58"/>
          <p:cNvSpPr/>
          <p:nvPr/>
        </p:nvSpPr>
        <p:spPr>
          <a:xfrm>
            <a:off x="6094584" y="2849367"/>
            <a:ext cx="1350000" cy="35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58"/>
          <p:cNvSpPr/>
          <p:nvPr/>
        </p:nvSpPr>
        <p:spPr>
          <a:xfrm>
            <a:off x="7593890" y="2520736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58">
            <a:hlinkClick r:id="rId8"/>
          </p:cNvPr>
          <p:cNvSpPr txBox="1"/>
          <p:nvPr/>
        </p:nvSpPr>
        <p:spPr>
          <a:xfrm>
            <a:off x="5429425" y="4048300"/>
            <a:ext cx="2218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bit.ly/jne2021-</a:t>
            </a:r>
            <a:r>
              <a:rPr lang="fr-CA" sz="2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e7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58"/>
          <p:cNvSpPr/>
          <p:nvPr/>
        </p:nvSpPr>
        <p:spPr>
          <a:xfrm>
            <a:off x="5115836" y="4124081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58"/>
          <p:cNvSpPr/>
          <p:nvPr/>
        </p:nvSpPr>
        <p:spPr>
          <a:xfrm>
            <a:off x="7323739" y="3694229"/>
            <a:ext cx="230700" cy="23070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58"/>
          <p:cNvCxnSpPr>
            <a:stCxn id="910" idx="4"/>
            <a:endCxn id="911" idx="10"/>
          </p:cNvCxnSpPr>
          <p:nvPr/>
        </p:nvCxnSpPr>
        <p:spPr>
          <a:xfrm rot="5400000">
            <a:off x="1337383" y="734456"/>
            <a:ext cx="1020300" cy="2928000"/>
          </a:xfrm>
          <a:prstGeom prst="bentConnector3">
            <a:avLst>
              <a:gd name="adj1" fmla="val 69831"/>
            </a:avLst>
          </a:prstGeom>
          <a:noFill/>
          <a:ln w="12700" cap="flat" cmpd="sng">
            <a:solidFill>
              <a:schemeClr val="accent2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910" name="Google Shape;910;p58"/>
          <p:cNvSpPr/>
          <p:nvPr/>
        </p:nvSpPr>
        <p:spPr>
          <a:xfrm>
            <a:off x="3277633" y="1616006"/>
            <a:ext cx="67800" cy="72300"/>
          </a:xfrm>
          <a:prstGeom prst="star12">
            <a:avLst>
              <a:gd name="adj" fmla="val 375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58"/>
          <p:cNvSpPr/>
          <p:nvPr/>
        </p:nvSpPr>
        <p:spPr>
          <a:xfrm>
            <a:off x="349589" y="2708582"/>
            <a:ext cx="67800" cy="72300"/>
          </a:xfrm>
          <a:prstGeom prst="star12">
            <a:avLst>
              <a:gd name="adj" fmla="val 375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2" name="Google Shape;912;p5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40279" y="104795"/>
            <a:ext cx="552000" cy="4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5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13884" y="3740159"/>
            <a:ext cx="1202618" cy="1202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58"/>
          <p:cNvCxnSpPr>
            <a:stCxn id="905" idx="4"/>
            <a:endCxn id="904" idx="3"/>
          </p:cNvCxnSpPr>
          <p:nvPr/>
        </p:nvCxnSpPr>
        <p:spPr>
          <a:xfrm rot="5400000">
            <a:off x="7440290" y="2755786"/>
            <a:ext cx="273300" cy="264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59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920" name="Google Shape;92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163" y="2546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59"/>
          <p:cNvSpPr txBox="1"/>
          <p:nvPr/>
        </p:nvSpPr>
        <p:spPr>
          <a:xfrm>
            <a:off x="20076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campus@recit.qc.ca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hlinkClick r:id="rId5"/>
              </a:rPr>
              <a:t>equipe@recitmst.qc.ca</a:t>
            </a:r>
            <a:endParaRPr sz="2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Page Facebook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Twitter</a:t>
            </a:r>
            <a:endParaRPr sz="1600" u="sng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Chaîne YouTube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922" name="Google Shape;922;p59"/>
          <p:cNvSpPr txBox="1"/>
          <p:nvPr/>
        </p:nvSpPr>
        <p:spPr>
          <a:xfrm>
            <a:off x="2451875" y="4708600"/>
            <a:ext cx="5392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fr-CA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RÉCIT</a:t>
            </a:r>
            <a:r>
              <a:rPr lang="fr-CA" sz="800">
                <a:latin typeface="Ubuntu"/>
                <a:ea typeface="Ubuntu"/>
                <a:cs typeface="Ubuntu"/>
                <a:sym typeface="Ubuntu"/>
              </a:rPr>
              <a:t> sont mises à disposition, sauf exception, selon les termes de la</a:t>
            </a:r>
            <a:r>
              <a:rPr lang="fr-CA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CA" sz="800">
                <a:solidFill>
                  <a:schemeClr val="accent1"/>
                </a:solidFill>
              </a:rPr>
              <a:t>.</a:t>
            </a:r>
            <a:r>
              <a:rPr lang="fr-CA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23" name="Google Shape;923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7048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16</a:t>
            </a:fld>
            <a:endParaRPr/>
          </a:p>
        </p:txBody>
      </p:sp>
      <p:pic>
        <p:nvPicPr>
          <p:cNvPr id="925" name="Google Shape;925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26069" y="174499"/>
            <a:ext cx="1803956" cy="1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5"/>
          <p:cNvSpPr txBox="1">
            <a:spLocks noGrp="1"/>
          </p:cNvSpPr>
          <p:nvPr>
            <p:ph type="title"/>
          </p:nvPr>
        </p:nvSpPr>
        <p:spPr>
          <a:xfrm>
            <a:off x="702900" y="225025"/>
            <a:ext cx="7996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Plan de la rencontre </a:t>
            </a:r>
            <a:endParaRPr sz="3600">
              <a:highlight>
                <a:schemeClr val="lt1"/>
              </a:highlight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0" name="Google Shape;720;p45"/>
          <p:cNvSpPr txBox="1">
            <a:spLocks noGrp="1"/>
          </p:cNvSpPr>
          <p:nvPr>
            <p:ph type="body" idx="1"/>
          </p:nvPr>
        </p:nvSpPr>
        <p:spPr>
          <a:xfrm>
            <a:off x="732850" y="1242825"/>
            <a:ext cx="6902400" cy="25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Dynamisez votre enseignement à l’aide des QI</a:t>
            </a:r>
            <a:endParaRPr sz="2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Préparation 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Réalisation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Intégration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Badge de participation</a:t>
            </a:r>
            <a:endParaRPr sz="29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1" name="Google Shape;721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pic>
        <p:nvPicPr>
          <p:cNvPr id="722" name="Google Shape;7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0173" y="407519"/>
            <a:ext cx="918875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45"/>
          <p:cNvSpPr txBox="1">
            <a:spLocks noGrp="1"/>
          </p:cNvSpPr>
          <p:nvPr>
            <p:ph type="sldNum" idx="12"/>
          </p:nvPr>
        </p:nvSpPr>
        <p:spPr>
          <a:xfrm>
            <a:off x="37700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pic>
        <p:nvPicPr>
          <p:cNvPr id="724" name="Google Shape;72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600" y="2180575"/>
            <a:ext cx="1441975" cy="1515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45"/>
          <p:cNvSpPr txBox="1"/>
          <p:nvPr/>
        </p:nvSpPr>
        <p:spPr>
          <a:xfrm>
            <a:off x="-363850" y="1099825"/>
            <a:ext cx="4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6" name="Google Shape;726;p45"/>
          <p:cNvSpPr txBox="1"/>
          <p:nvPr/>
        </p:nvSpPr>
        <p:spPr>
          <a:xfrm>
            <a:off x="4625150" y="4135500"/>
            <a:ext cx="421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 u="sng">
                <a:solidFill>
                  <a:srgbClr val="FFA22A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bit.ly/jne5nov21</a:t>
            </a:r>
            <a:r>
              <a:rPr lang="fr-CA" sz="29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9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7" name="Google Shape;72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450" y="4422375"/>
            <a:ext cx="8572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5"/>
          <p:cNvSpPr txBox="1"/>
          <p:nvPr/>
        </p:nvSpPr>
        <p:spPr>
          <a:xfrm>
            <a:off x="1823800" y="4330500"/>
            <a:ext cx="3125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Cette présentation est mise à disposition, sauf exception, selon les termes de la </a:t>
            </a:r>
            <a:r>
              <a:rPr lang="fr-CA" sz="900" u="sng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</a:t>
            </a:r>
            <a:r>
              <a:rPr lang="fr-CA" sz="9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46"/>
          <p:cNvPicPr preferRelativeResize="0"/>
          <p:nvPr/>
        </p:nvPicPr>
        <p:blipFill rotWithShape="1">
          <a:blip r:embed="rId3">
            <a:alphaModFix/>
          </a:blip>
          <a:srcRect l="7264" r="13086"/>
          <a:stretch/>
        </p:blipFill>
        <p:spPr>
          <a:xfrm>
            <a:off x="0" y="4386616"/>
            <a:ext cx="9144003" cy="5829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4" name="Google Shape;73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413" y="677688"/>
            <a:ext cx="3060077" cy="37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46"/>
          <p:cNvSpPr txBox="1">
            <a:spLocks noGrp="1"/>
          </p:cNvSpPr>
          <p:nvPr>
            <p:ph type="title"/>
          </p:nvPr>
        </p:nvSpPr>
        <p:spPr>
          <a:xfrm>
            <a:off x="197988" y="1432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Oswald"/>
                <a:ea typeface="Oswald"/>
                <a:cs typeface="Oswald"/>
                <a:sym typeface="Oswald"/>
              </a:rPr>
              <a:t>Petites astuces de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6" name="Google Shape;736;p46"/>
          <p:cNvSpPr/>
          <p:nvPr/>
        </p:nvSpPr>
        <p:spPr>
          <a:xfrm>
            <a:off x="3324175" y="3773400"/>
            <a:ext cx="494314" cy="535659"/>
          </a:xfrm>
          <a:custGeom>
            <a:avLst/>
            <a:gdLst/>
            <a:ahLst/>
            <a:cxnLst/>
            <a:rect l="l" t="t" r="r" b="b"/>
            <a:pathLst>
              <a:path w="17384" h="31152" extrusionOk="0">
                <a:moveTo>
                  <a:pt x="9927" y="31152"/>
                </a:moveTo>
                <a:cubicBezTo>
                  <a:pt x="11125" y="27786"/>
                  <a:pt x="18771" y="16147"/>
                  <a:pt x="17116" y="10955"/>
                </a:cubicBezTo>
                <a:cubicBezTo>
                  <a:pt x="15462" y="5763"/>
                  <a:pt x="2853" y="1826"/>
                  <a:pt x="0" y="0"/>
                </a:cubicBezTo>
              </a:path>
            </a:pathLst>
          </a:custGeom>
          <a:noFill/>
          <a:ln w="76200" cap="flat" cmpd="sng">
            <a:solidFill>
              <a:srgbClr val="FFA22A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737" name="Google Shape;737;p46"/>
          <p:cNvSpPr/>
          <p:nvPr/>
        </p:nvSpPr>
        <p:spPr>
          <a:xfrm>
            <a:off x="3522962" y="4126703"/>
            <a:ext cx="997500" cy="975300"/>
          </a:xfrm>
          <a:prstGeom prst="ellipse">
            <a:avLst/>
          </a:prstGeom>
          <a:noFill/>
          <a:ln w="76200" cap="flat" cmpd="sng">
            <a:solidFill>
              <a:srgbClr val="FF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8" name="Google Shape;73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0793" y="1972301"/>
            <a:ext cx="4283462" cy="21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46"/>
          <p:cNvSpPr/>
          <p:nvPr/>
        </p:nvSpPr>
        <p:spPr>
          <a:xfrm>
            <a:off x="6376402" y="4126700"/>
            <a:ext cx="997500" cy="975300"/>
          </a:xfrm>
          <a:prstGeom prst="ellipse">
            <a:avLst/>
          </a:prstGeom>
          <a:noFill/>
          <a:ln w="76200" cap="flat" cmpd="sng">
            <a:solidFill>
              <a:srgbClr val="FF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6"/>
          <p:cNvSpPr/>
          <p:nvPr/>
        </p:nvSpPr>
        <p:spPr>
          <a:xfrm rot="-691846" flipH="1">
            <a:off x="6060820" y="3661185"/>
            <a:ext cx="530710" cy="907636"/>
          </a:xfrm>
          <a:custGeom>
            <a:avLst/>
            <a:gdLst/>
            <a:ahLst/>
            <a:cxnLst/>
            <a:rect l="l" t="t" r="r" b="b"/>
            <a:pathLst>
              <a:path w="17384" h="31152" extrusionOk="0">
                <a:moveTo>
                  <a:pt x="9927" y="31152"/>
                </a:moveTo>
                <a:cubicBezTo>
                  <a:pt x="11125" y="27786"/>
                  <a:pt x="18771" y="16147"/>
                  <a:pt x="17116" y="10955"/>
                </a:cubicBezTo>
                <a:cubicBezTo>
                  <a:pt x="15462" y="5763"/>
                  <a:pt x="2853" y="1826"/>
                  <a:pt x="0" y="0"/>
                </a:cubicBezTo>
              </a:path>
            </a:pathLst>
          </a:custGeom>
          <a:noFill/>
          <a:ln w="76200" cap="flat" cmpd="sng">
            <a:solidFill>
              <a:srgbClr val="FFA22A"/>
            </a:solidFill>
            <a:prstDash val="solid"/>
            <a:round/>
            <a:headEnd type="none" w="med" len="med"/>
            <a:tailEnd type="stealth" w="med" len="med"/>
          </a:ln>
        </p:spPr>
      </p:sp>
      <p:pic>
        <p:nvPicPr>
          <p:cNvPr id="741" name="Google Shape;741;p46" descr="Zoom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3212" y="235588"/>
            <a:ext cx="1707250" cy="3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4088" y="-34462"/>
            <a:ext cx="1127350" cy="11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7"/>
          <p:cNvSpPr txBox="1">
            <a:spLocks noGrp="1"/>
          </p:cNvSpPr>
          <p:nvPr>
            <p:ph type="sldNum" idx="12"/>
          </p:nvPr>
        </p:nvSpPr>
        <p:spPr>
          <a:xfrm>
            <a:off x="39471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  <p:sp>
        <p:nvSpPr>
          <p:cNvPr id="748" name="Google Shape;748;p47"/>
          <p:cNvSpPr txBox="1">
            <a:spLocks noGrp="1"/>
          </p:cNvSpPr>
          <p:nvPr>
            <p:ph type="title" idx="4294967295"/>
          </p:nvPr>
        </p:nvSpPr>
        <p:spPr>
          <a:xfrm>
            <a:off x="2159000" y="169750"/>
            <a:ext cx="5201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Accéder à l’autoformation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49" name="Google Shape;749;p47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50" name="Google Shape;75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8"/>
          <p:cNvSpPr txBox="1">
            <a:spLocks noGrp="1"/>
          </p:cNvSpPr>
          <p:nvPr>
            <p:ph type="sldNum" idx="12"/>
          </p:nvPr>
        </p:nvSpPr>
        <p:spPr>
          <a:xfrm>
            <a:off x="43339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  <p:sp>
        <p:nvSpPr>
          <p:cNvPr id="756" name="Google Shape;756;p48"/>
          <p:cNvSpPr txBox="1">
            <a:spLocks noGrp="1"/>
          </p:cNvSpPr>
          <p:nvPr>
            <p:ph type="title" idx="4294967295"/>
          </p:nvPr>
        </p:nvSpPr>
        <p:spPr>
          <a:xfrm>
            <a:off x="1855900" y="169750"/>
            <a:ext cx="5504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Connexion à </a:t>
            </a:r>
            <a:r>
              <a:rPr lang="fr-CA" sz="32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57" name="Google Shape;757;p48"/>
          <p:cNvSpPr txBox="1"/>
          <p:nvPr/>
        </p:nvSpPr>
        <p:spPr>
          <a:xfrm>
            <a:off x="5295525" y="1369217"/>
            <a:ext cx="3932100" cy="3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lvl="0" indent="-1422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 "/>
            </a:pPr>
            <a:r>
              <a:rPr lang="fr-CA" sz="32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Avantages</a:t>
            </a:r>
            <a:endParaRPr sz="32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Avoir le suivi de progression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Faire les tests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Écrire dans les forums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Émettre des commentaires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Demander des badges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Etc.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8" name="Google Shape;758;p48" descr="Page de connexion de Camp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25" y="1521625"/>
            <a:ext cx="4289100" cy="288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759" name="Google Shape;759;p48"/>
          <p:cNvSpPr/>
          <p:nvPr/>
        </p:nvSpPr>
        <p:spPr>
          <a:xfrm>
            <a:off x="457204" y="4410161"/>
            <a:ext cx="1486500" cy="3267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 formulaire</a:t>
            </a:r>
            <a:endParaRPr sz="1200"/>
          </a:p>
        </p:txBody>
      </p:sp>
      <p:sp>
        <p:nvSpPr>
          <p:cNvPr id="760" name="Google Shape;760;p48"/>
          <p:cNvSpPr/>
          <p:nvPr/>
        </p:nvSpPr>
        <p:spPr>
          <a:xfrm>
            <a:off x="784550" y="4068800"/>
            <a:ext cx="8313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48"/>
          <p:cNvSpPr/>
          <p:nvPr/>
        </p:nvSpPr>
        <p:spPr>
          <a:xfrm>
            <a:off x="2961219" y="3565522"/>
            <a:ext cx="1486500" cy="5448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Avec une connexion tierce</a:t>
            </a:r>
            <a:endParaRPr sz="1000"/>
          </a:p>
        </p:txBody>
      </p:sp>
      <p:sp>
        <p:nvSpPr>
          <p:cNvPr id="762" name="Google Shape;762;p48"/>
          <p:cNvSpPr/>
          <p:nvPr/>
        </p:nvSpPr>
        <p:spPr>
          <a:xfrm>
            <a:off x="2835825" y="3054825"/>
            <a:ext cx="1650900" cy="42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8"/>
          <p:cNvSpPr/>
          <p:nvPr/>
        </p:nvSpPr>
        <p:spPr>
          <a:xfrm>
            <a:off x="2835826" y="2714050"/>
            <a:ext cx="10323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8"/>
          <p:cNvSpPr/>
          <p:nvPr/>
        </p:nvSpPr>
        <p:spPr>
          <a:xfrm>
            <a:off x="3387483" y="1925825"/>
            <a:ext cx="998400" cy="5448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connexion anonyme</a:t>
            </a:r>
            <a:endParaRPr sz="1000"/>
          </a:p>
        </p:txBody>
      </p:sp>
      <p:sp>
        <p:nvSpPr>
          <p:cNvPr id="765" name="Google Shape;765;p48"/>
          <p:cNvSpPr txBox="1"/>
          <p:nvPr/>
        </p:nvSpPr>
        <p:spPr>
          <a:xfrm>
            <a:off x="707782" y="1062934"/>
            <a:ext cx="27444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iga"/>
              <a:buChar char=" "/>
            </a:pPr>
            <a:r>
              <a:rPr lang="fr-CA" sz="22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Types</a:t>
            </a:r>
            <a:endParaRPr sz="22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75" y="305587"/>
            <a:ext cx="7894249" cy="43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49"/>
          <p:cNvSpPr txBox="1">
            <a:spLocks noGrp="1"/>
          </p:cNvSpPr>
          <p:nvPr>
            <p:ph type="sldNum" idx="12"/>
          </p:nvPr>
        </p:nvSpPr>
        <p:spPr>
          <a:xfrm>
            <a:off x="4098675" y="4791224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sp>
        <p:nvSpPr>
          <p:cNvPr id="772" name="Google Shape;772;p49"/>
          <p:cNvSpPr/>
          <p:nvPr/>
        </p:nvSpPr>
        <p:spPr>
          <a:xfrm>
            <a:off x="1829475" y="2093925"/>
            <a:ext cx="1978500" cy="1050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9"/>
          <p:cNvSpPr/>
          <p:nvPr/>
        </p:nvSpPr>
        <p:spPr>
          <a:xfrm>
            <a:off x="5092100" y="2086950"/>
            <a:ext cx="2040900" cy="1110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4" name="Google Shape;774;p4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6075" y="2260775"/>
            <a:ext cx="716500" cy="71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75" name="Google Shape;775;p4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2100" y="2667500"/>
            <a:ext cx="548700" cy="5485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76" name="Google Shape;776;p49"/>
          <p:cNvSpPr/>
          <p:nvPr/>
        </p:nvSpPr>
        <p:spPr>
          <a:xfrm>
            <a:off x="548975" y="2399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0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  <p:pic>
        <p:nvPicPr>
          <p:cNvPr id="782" name="Google Shape;782;p50"/>
          <p:cNvPicPr preferRelativeResize="0"/>
          <p:nvPr/>
        </p:nvPicPr>
        <p:blipFill rotWithShape="1">
          <a:blip r:embed="rId3">
            <a:alphaModFix/>
          </a:blip>
          <a:srcRect b="13051"/>
          <a:stretch/>
        </p:blipFill>
        <p:spPr>
          <a:xfrm>
            <a:off x="664625" y="227025"/>
            <a:ext cx="7781925" cy="45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50"/>
          <p:cNvSpPr/>
          <p:nvPr/>
        </p:nvSpPr>
        <p:spPr>
          <a:xfrm>
            <a:off x="1172925" y="1781425"/>
            <a:ext cx="2272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4" name="Google Shape;784;p5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5819" t="20479" r="24267" b="18552"/>
          <a:stretch/>
        </p:blipFill>
        <p:spPr>
          <a:xfrm>
            <a:off x="1251803" y="1901610"/>
            <a:ext cx="481279" cy="6040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5" name="Google Shape;785;p50"/>
          <p:cNvSpPr/>
          <p:nvPr/>
        </p:nvSpPr>
        <p:spPr>
          <a:xfrm>
            <a:off x="4421616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6" name="Google Shape;786;p5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6532" y="3595619"/>
            <a:ext cx="542663" cy="5658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7" name="Google Shape;787;p50"/>
          <p:cNvSpPr/>
          <p:nvPr/>
        </p:nvSpPr>
        <p:spPr>
          <a:xfrm>
            <a:off x="3504725" y="1781425"/>
            <a:ext cx="4387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8" name="Google Shape;788;p50"/>
          <p:cNvPicPr preferRelativeResize="0"/>
          <p:nvPr/>
        </p:nvPicPr>
        <p:blipFill rotWithShape="1">
          <a:blip r:embed="rId8">
            <a:alphaModFix/>
          </a:blip>
          <a:srcRect b="18012"/>
          <a:stretch/>
        </p:blipFill>
        <p:spPr>
          <a:xfrm>
            <a:off x="5327425" y="2171413"/>
            <a:ext cx="626400" cy="6220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9" name="Google Shape;789;p50"/>
          <p:cNvSpPr/>
          <p:nvPr/>
        </p:nvSpPr>
        <p:spPr>
          <a:xfrm>
            <a:off x="2149377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0" name="Google Shape;790;p5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r="73775"/>
          <a:stretch/>
        </p:blipFill>
        <p:spPr>
          <a:xfrm>
            <a:off x="2297370" y="3329913"/>
            <a:ext cx="438028" cy="4515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91" name="Google Shape;791;p50"/>
          <p:cNvSpPr/>
          <p:nvPr/>
        </p:nvSpPr>
        <p:spPr>
          <a:xfrm>
            <a:off x="3166350" y="1820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51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  <p:pic>
        <p:nvPicPr>
          <p:cNvPr id="797" name="Google Shape;7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100" y="196750"/>
            <a:ext cx="5824825" cy="47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5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5819" t="20479" r="24267" b="18552"/>
          <a:stretch/>
        </p:blipFill>
        <p:spPr>
          <a:xfrm>
            <a:off x="1512796" y="572346"/>
            <a:ext cx="752925" cy="945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99" name="Google Shape;799;p51"/>
          <p:cNvSpPr/>
          <p:nvPr/>
        </p:nvSpPr>
        <p:spPr>
          <a:xfrm>
            <a:off x="2055625" y="3470525"/>
            <a:ext cx="5056500" cy="7566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0" name="Google Shape;800;p51"/>
          <p:cNvCxnSpPr/>
          <p:nvPr/>
        </p:nvCxnSpPr>
        <p:spPr>
          <a:xfrm>
            <a:off x="825500" y="2571750"/>
            <a:ext cx="1280700" cy="8679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2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  <p:pic>
        <p:nvPicPr>
          <p:cNvPr id="806" name="Google Shape;806;p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75" y="301025"/>
            <a:ext cx="703600" cy="733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07" name="Google Shape;80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450" y="0"/>
            <a:ext cx="5461303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1875" y="2650574"/>
            <a:ext cx="4560249" cy="249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p52"/>
          <p:cNvCxnSpPr/>
          <p:nvPr/>
        </p:nvCxnSpPr>
        <p:spPr>
          <a:xfrm flipH="1">
            <a:off x="6040325" y="2844900"/>
            <a:ext cx="1443000" cy="4431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0" name="Google Shape;810;p52"/>
          <p:cNvSpPr txBox="1"/>
          <p:nvPr/>
        </p:nvSpPr>
        <p:spPr>
          <a:xfrm>
            <a:off x="5950775" y="1174825"/>
            <a:ext cx="2978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latin typeface="Dosis"/>
                <a:ea typeface="Dosis"/>
                <a:cs typeface="Dosis"/>
                <a:sym typeface="Dosis"/>
              </a:rPr>
              <a:t>wooclap.com/JNEQI</a:t>
            </a:r>
            <a:endParaRPr sz="2400" b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JNÉ2021">
      <a:dk1>
        <a:srgbClr val="355777"/>
      </a:dk1>
      <a:lt1>
        <a:srgbClr val="FFFFFF"/>
      </a:lt1>
      <a:dk2>
        <a:srgbClr val="54959C"/>
      </a:dk2>
      <a:lt2>
        <a:srgbClr val="E9A842"/>
      </a:lt2>
      <a:accent1>
        <a:srgbClr val="355777"/>
      </a:accent1>
      <a:accent2>
        <a:srgbClr val="E17140"/>
      </a:accent2>
      <a:accent3>
        <a:srgbClr val="FFBE4C"/>
      </a:accent3>
      <a:accent4>
        <a:srgbClr val="6BBFC7"/>
      </a:accent4>
      <a:accent5>
        <a:srgbClr val="85EDF8"/>
      </a:accent5>
      <a:accent6>
        <a:srgbClr val="FFC04D"/>
      </a:accent6>
      <a:hlink>
        <a:srgbClr val="68BAC1"/>
      </a:hlink>
      <a:folHlink>
        <a:srgbClr val="355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Affichage à l'écran (16:9)</PresentationFormat>
  <Paragraphs>149</Paragraphs>
  <Slides>16</Slides>
  <Notes>16</Notes>
  <HiddenSlides>1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Calibri</vt:lpstr>
      <vt:lpstr>Dosis</vt:lpstr>
      <vt:lpstr>Oswald</vt:lpstr>
      <vt:lpstr>Nunito</vt:lpstr>
      <vt:lpstr>Ubuntu Medium</vt:lpstr>
      <vt:lpstr>Viga</vt:lpstr>
      <vt:lpstr>Sniglet</vt:lpstr>
      <vt:lpstr>Ubuntu</vt:lpstr>
      <vt:lpstr>Open Sans</vt:lpstr>
      <vt:lpstr>Simple Light</vt:lpstr>
      <vt:lpstr>Friar template</vt:lpstr>
      <vt:lpstr>Thème Office</vt:lpstr>
      <vt:lpstr>Présentation PowerPoint</vt:lpstr>
      <vt:lpstr>Plan de la rencontre </vt:lpstr>
      <vt:lpstr>Petites astuces de</vt:lpstr>
      <vt:lpstr>Accéder à l’autoformation</vt:lpstr>
      <vt:lpstr>Connexion à Campus RÉCIT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Survol sections finales</vt:lpstr>
      <vt:lpstr>Obtenez votre  badge de participation</vt:lpstr>
      <vt:lpstr>Obtenir un badge de participation – atelier E7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2021-11-04T19:25:28Z</dcterms:modified>
</cp:coreProperties>
</file>