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veat" panose="020B0604020202020204" charset="0"/>
      <p:regular r:id="rId30"/>
      <p:bold r:id="rId31"/>
    </p:embeddedFont>
    <p:embeddedFont>
      <p:font typeface="Ubuntu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9AA0A6"/>
          </p15:clr>
        </p15:guide>
        <p15:guide id="2" pos="384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302"/>
      </p:cViewPr>
      <p:guideLst>
        <p:guide orient="horz" pos="22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57678517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57678517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Codes à voir pour la première activité, faire une démonstration avec un prisme à base rectangulaire vide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57369e82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57369e82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57678517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57678517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57369e82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57369e82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Programmez un modèle de tabouret, crayon, chapeau, tuyau, etc… 20 à 30 minutes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57369e82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57369e82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Améliorer la mise en forme pensez aux stratégies et aux concepts, pause...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57369e82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57369e82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Concepts mathématiques et stratégies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591e7422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591e7422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Blocs supplémentaires pour la deuxième activité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5bb3752a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5bb3752a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5bbb6a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5bbb6aa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5bbb6aa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5bbb6aa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569b229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569b229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57369e82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57369e82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Quelques objets réels proposés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657369e82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657369e82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Montrer avec CURA, échelle, poids de la pièce, durée de l’impression, quantité de plastique, prix. Enregistrer le fichier en GCode ou selon le modèle d’imprimante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ad3cf26a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ad3cf26a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ad3cf26a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ad3cf26a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569b2296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569b2296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Pour créer des objets en 3D, plusieurs approches sont possibles. Il est important de laisser l’élève explorer plutôt que de lui donner une méthode ou un modèle à suivre.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591e742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591e742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Historique du cadre de référence. Tout au long de la présentation, revenir sur la compétence. Cibler un élément de chaque dimension pour l’apprenant ou un élément pour l’enseignant.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5bb3752a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5bb3752a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Plan sur cinq ans mis en oeuvre afin d’amener l’éducation à l’ère du numérique. Vise le développement de compétences chez les élèves, mais également chez les enseignants. Trois orientations, les activités de modélisation 3D s’insèrent surtout dans les deux premières.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Orientation 1- mesure 02: accroître l’usage pédagogique de la programmation informatique, mesure 08: valoriser les pratiques pédagogiques innovantes et le potentiel du numérique en contexte éducatif. Orientation 2- mesure 12: Encourager des projets d’innovation liés aux technologies numériques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57369e82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57369e82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5bb3752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5bb3752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ad3cf26a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ad3cf26a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57369e82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57369e82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Lien vers le logiciel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Axe rouge=X, axe vert=Y et axe bleu=Z, montrer qu’on peut agrandir la fenêtre de visualisation et voir aussi les codes. Montrer comment sauver notre travail; espace en ligne lorsqu’on a un compte.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Dans le menu Apprendre, il y a des exemples et des vidéos (en anglais)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recitmst.qc.ca/jne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hyperlink" Target="https://pixabay.com/fr/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fr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fr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4.0/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citmst.qc.ca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hyperlink" Target="https://pixabay.com/fr/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pixabay.com/fr/" TargetMode="Externa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ampus.recit.qc.ca/" TargetMode="External"/><Relationship Id="rId4" Type="http://schemas.openxmlformats.org/officeDocument/2006/relationships/hyperlink" Target="https://recitmst.qc.c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spe.u-bourgogne.fr/doc/memoire/mem2005/05_0361979F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ixabay.com/fr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rire.ctreq.qc.ca/2016/11/math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education.gouv.qc.ca/fileadmin/site_web/documents/ministere/Cadre-reference-competence-num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fileadmin/site_web/documents/ministere/PAN_Tableau_synoptique_VF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www.blockscad3d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 txBox="1">
            <a:spLocks noGrp="1"/>
          </p:cNvSpPr>
          <p:nvPr>
            <p:ph type="ctrTitle"/>
          </p:nvPr>
        </p:nvSpPr>
        <p:spPr>
          <a:xfrm>
            <a:off x="1122947" y="1892968"/>
            <a:ext cx="9817769" cy="346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400"/>
              <a:t>Modéliser des objets en 3 dimensions</a:t>
            </a:r>
            <a:endParaRPr sz="4400"/>
          </a:p>
        </p:txBody>
      </p:sp>
      <p:sp>
        <p:nvSpPr>
          <p:cNvPr id="90" name="Google Shape;90;p14"/>
          <p:cNvSpPr txBox="1"/>
          <p:nvPr/>
        </p:nvSpPr>
        <p:spPr>
          <a:xfrm>
            <a:off x="4508500" y="4645600"/>
            <a:ext cx="36936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>
                <a:solidFill>
                  <a:srgbClr val="1155CC"/>
                </a:solidFill>
                <a:highlight>
                  <a:srgbClr val="FFFFFF"/>
                </a:highlight>
                <a:hlinkClick r:id="rId4"/>
              </a:rPr>
              <a:t>http://recitmst.qc.ca/jne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2100" y="4206925"/>
            <a:ext cx="1270000" cy="1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525" y="152400"/>
            <a:ext cx="494347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76212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688" y="3524250"/>
            <a:ext cx="173355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2125" y="152400"/>
            <a:ext cx="17526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7525" y="3524250"/>
            <a:ext cx="1200150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74725" y="152400"/>
            <a:ext cx="4619625" cy="52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 rot="-1296542">
            <a:off x="-13689" y="775225"/>
            <a:ext cx="3932158" cy="67658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>
                <a:latin typeface="Caveat"/>
                <a:ea typeface="Caveat"/>
                <a:cs typeface="Caveat"/>
                <a:sym typeface="Caveat"/>
              </a:rPr>
              <a:t>Démonstration</a:t>
            </a:r>
            <a:endParaRPr sz="48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925" y="2612200"/>
            <a:ext cx="3867549" cy="386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4875" y="374850"/>
            <a:ext cx="5941575" cy="6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/>
          <p:nvPr/>
        </p:nvSpPr>
        <p:spPr>
          <a:xfrm>
            <a:off x="3132675" y="2010825"/>
            <a:ext cx="2603400" cy="1026600"/>
          </a:xfrm>
          <a:prstGeom prst="cloudCallout">
            <a:avLst>
              <a:gd name="adj1" fmla="val -34211"/>
              <a:gd name="adj2" fmla="val 7783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latin typeface="Caveat"/>
                <a:ea typeface="Caveat"/>
                <a:cs typeface="Caveat"/>
                <a:sym typeface="Caveat"/>
              </a:rPr>
              <a:t>Mon objectif!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2745675" y="6404100"/>
            <a:ext cx="2990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Images: </a:t>
            </a:r>
            <a:r>
              <a:rPr lang="fr-FR" sz="1100" u="sng">
                <a:solidFill>
                  <a:schemeClr val="hlink"/>
                </a:solidFill>
                <a:hlinkClick r:id="rId5"/>
              </a:rPr>
              <a:t>https://pixabay.com/fr/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 rot="-1266473">
            <a:off x="478295" y="672124"/>
            <a:ext cx="2770703" cy="132551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>
                <a:latin typeface="Caveat"/>
                <a:ea typeface="Caveat"/>
                <a:cs typeface="Caveat"/>
                <a:sym typeface="Caveat"/>
              </a:rPr>
              <a:t>Résultat!</a:t>
            </a:r>
            <a:endParaRPr sz="60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725" y="997812"/>
            <a:ext cx="4561997" cy="48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/>
          <p:nvPr/>
        </p:nvSpPr>
        <p:spPr>
          <a:xfrm>
            <a:off x="2328325" y="2296575"/>
            <a:ext cx="2836500" cy="1650900"/>
          </a:xfrm>
          <a:prstGeom prst="cloudCallout">
            <a:avLst>
              <a:gd name="adj1" fmla="val 74868"/>
              <a:gd name="adj2" fmla="val 9295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latin typeface="Caveat"/>
                <a:ea typeface="Caveat"/>
                <a:cs typeface="Caveat"/>
                <a:sym typeface="Caveat"/>
              </a:rPr>
              <a:t>Ma réalisation!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91" name="Google Shape;1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Première activité</a:t>
            </a:r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09075"/>
            <a:ext cx="2768976" cy="235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7605" y="604375"/>
            <a:ext cx="4893350" cy="29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4101" y="3629102"/>
            <a:ext cx="2250500" cy="278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6026150" y="6409650"/>
            <a:ext cx="2769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Images: </a:t>
            </a:r>
            <a:r>
              <a:rPr lang="fr-FR" sz="1100" u="sng">
                <a:solidFill>
                  <a:schemeClr val="hlink"/>
                </a:solidFill>
                <a:hlinkClick r:id="rId6"/>
              </a:rPr>
              <a:t>https://pixabay.com/fr/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8675" y="3906225"/>
            <a:ext cx="4051210" cy="298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Stratégies et concepts mathématiques</a:t>
            </a:r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body" idx="1"/>
          </p:nvPr>
        </p:nvSpPr>
        <p:spPr>
          <a:xfrm>
            <a:off x="536675" y="1702025"/>
            <a:ext cx="3399300" cy="59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veat"/>
                <a:ea typeface="Caveat"/>
                <a:cs typeface="Caveat"/>
                <a:sym typeface="Caveat"/>
              </a:rPr>
              <a:t>Phase de représentation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9" name="Google Shape;209;p27"/>
          <p:cNvSpPr txBox="1">
            <a:spLocks noGrp="1"/>
          </p:cNvSpPr>
          <p:nvPr>
            <p:ph type="body" idx="2"/>
          </p:nvPr>
        </p:nvSpPr>
        <p:spPr>
          <a:xfrm>
            <a:off x="7305363" y="1772625"/>
            <a:ext cx="2887500" cy="63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veat"/>
                <a:ea typeface="Caveat"/>
                <a:cs typeface="Caveat"/>
                <a:sym typeface="Caveat"/>
              </a:rPr>
              <a:t>Phase de</a:t>
            </a:r>
            <a:r>
              <a:rPr lang="fr-FR"/>
              <a:t> </a:t>
            </a:r>
            <a:r>
              <a:rPr lang="fr-FR">
                <a:latin typeface="Caveat"/>
                <a:ea typeface="Caveat"/>
                <a:cs typeface="Caveat"/>
                <a:sym typeface="Caveat"/>
              </a:rPr>
              <a:t>planification</a:t>
            </a:r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536675" y="4232125"/>
            <a:ext cx="25854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Phase d’activation</a:t>
            </a:r>
            <a:endParaRPr sz="28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7503063" y="4563325"/>
            <a:ext cx="24921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Phase</a:t>
            </a:r>
            <a:r>
              <a:rPr lang="fr-FR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de</a:t>
            </a:r>
            <a:r>
              <a:rPr lang="fr-FR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réflexion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7"/>
          <p:cNvSpPr/>
          <p:nvPr/>
        </p:nvSpPr>
        <p:spPr>
          <a:xfrm>
            <a:off x="8391300" y="5194225"/>
            <a:ext cx="2264700" cy="1122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57250" y="2344100"/>
            <a:ext cx="2632374" cy="17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33018">
            <a:off x="9564819" y="2644072"/>
            <a:ext cx="1292785" cy="165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20512">
            <a:off x="1305595" y="4997491"/>
            <a:ext cx="1539984" cy="154601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9927300" y="6400800"/>
            <a:ext cx="2264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Images: </a:t>
            </a:r>
            <a:r>
              <a:rPr lang="fr-FR" sz="1100" u="sng">
                <a:solidFill>
                  <a:schemeClr val="hlink"/>
                </a:solidFill>
                <a:hlinkClick r:id="rId6"/>
              </a:rPr>
              <a:t>https://pixabay.com/fr/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Stratégies et concepts mathématiques</a:t>
            </a:r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7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Répondre aux deux questions sur ce télévoteur en ligne: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3600"/>
              <a:t> </a:t>
            </a:r>
            <a:r>
              <a:rPr lang="fr-FR" sz="3600" u="sng">
                <a:solidFill>
                  <a:schemeClr val="hlink"/>
                </a:solidFill>
                <a:hlinkClick r:id="rId3"/>
              </a:rPr>
              <a:t>www.menti.com</a:t>
            </a:r>
            <a:r>
              <a:rPr lang="fr-FR" sz="3600"/>
              <a:t> </a:t>
            </a:r>
            <a:endParaRPr sz="36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3600"/>
              <a:t>code: 90 19 41</a:t>
            </a:r>
            <a:endParaRPr sz="3600"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6725" y="1690825"/>
            <a:ext cx="4249750" cy="42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On peut faire mieux</a:t>
            </a:r>
            <a:endParaRPr/>
          </a:p>
        </p:txBody>
      </p:sp>
      <p:sp>
        <p:nvSpPr>
          <p:cNvPr id="231" name="Google Shape;231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Aller plus loin dans les fonctions de programmation</a:t>
            </a:r>
            <a:endParaRPr/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375" y="371700"/>
            <a:ext cx="174307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350" y="3617125"/>
            <a:ext cx="173355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138" y="4236338"/>
            <a:ext cx="173355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2250" y="4074200"/>
            <a:ext cx="120015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28413" y="296050"/>
            <a:ext cx="4956825" cy="30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2900" y="3507663"/>
            <a:ext cx="555307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46100" y="296038"/>
            <a:ext cx="2584075" cy="145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84250" y="5398675"/>
            <a:ext cx="542925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40375" y="5551075"/>
            <a:ext cx="17526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 rot="-1296542">
            <a:off x="-13689" y="775225"/>
            <a:ext cx="3932158" cy="67658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>
                <a:latin typeface="Caveat"/>
                <a:ea typeface="Caveat"/>
                <a:cs typeface="Caveat"/>
                <a:sym typeface="Caveat"/>
              </a:rPr>
              <a:t>Démonstration</a:t>
            </a:r>
            <a:endParaRPr sz="48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2" name="Google Shape;252;p31"/>
          <p:cNvSpPr/>
          <p:nvPr/>
        </p:nvSpPr>
        <p:spPr>
          <a:xfrm>
            <a:off x="2590800" y="2517400"/>
            <a:ext cx="2603400" cy="1026600"/>
          </a:xfrm>
          <a:prstGeom prst="cloudCallout">
            <a:avLst>
              <a:gd name="adj1" fmla="val -34211"/>
              <a:gd name="adj2" fmla="val 7783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latin typeface="Caveat"/>
                <a:ea typeface="Caveat"/>
                <a:cs typeface="Caveat"/>
                <a:sym typeface="Caveat"/>
              </a:rPr>
              <a:t>Mon objectif!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563" y="3751250"/>
            <a:ext cx="324802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4">
            <a:alphaModFix/>
          </a:blip>
          <a:srcRect l="406" r="416"/>
          <a:stretch/>
        </p:blipFill>
        <p:spPr>
          <a:xfrm>
            <a:off x="6617850" y="2968100"/>
            <a:ext cx="38100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 rotWithShape="1">
          <a:blip r:embed="rId5">
            <a:alphaModFix/>
          </a:blip>
          <a:srcRect l="337" r="337"/>
          <a:stretch/>
        </p:blipFill>
        <p:spPr>
          <a:xfrm>
            <a:off x="6637850" y="779125"/>
            <a:ext cx="5423000" cy="203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>
            <a:spLocks noGrp="1"/>
          </p:cNvSpPr>
          <p:nvPr>
            <p:ph type="title"/>
          </p:nvPr>
        </p:nvSpPr>
        <p:spPr>
          <a:xfrm rot="-1107898">
            <a:off x="498316" y="676286"/>
            <a:ext cx="2896520" cy="132559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>
                <a:latin typeface="Caveat"/>
                <a:ea typeface="Caveat"/>
                <a:cs typeface="Caveat"/>
                <a:sym typeface="Caveat"/>
              </a:rPr>
              <a:t>Résultat!</a:t>
            </a:r>
            <a:endParaRPr sz="6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2" name="Google Shape;262;p32"/>
          <p:cNvSpPr/>
          <p:nvPr/>
        </p:nvSpPr>
        <p:spPr>
          <a:xfrm>
            <a:off x="1215225" y="3747200"/>
            <a:ext cx="2836500" cy="1650900"/>
          </a:xfrm>
          <a:prstGeom prst="cloudCallout">
            <a:avLst>
              <a:gd name="adj1" fmla="val 120951"/>
              <a:gd name="adj2" fmla="val -6350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latin typeface="Caveat"/>
                <a:ea typeface="Caveat"/>
                <a:cs typeface="Caveat"/>
                <a:sym typeface="Caveat"/>
              </a:rPr>
              <a:t>Ma réalisation!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63" name="Google Shape;263;p32"/>
          <p:cNvPicPr preferRelativeResize="0"/>
          <p:nvPr/>
        </p:nvPicPr>
        <p:blipFill rotWithShape="1">
          <a:blip r:embed="rId3">
            <a:alphaModFix/>
          </a:blip>
          <a:srcRect t="874" b="884"/>
          <a:stretch/>
        </p:blipFill>
        <p:spPr>
          <a:xfrm>
            <a:off x="6096000" y="562202"/>
            <a:ext cx="4083075" cy="27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 rotWithShape="1">
          <a:blip r:embed="rId4">
            <a:alphaModFix/>
          </a:blip>
          <a:srcRect l="1143" r="1152"/>
          <a:stretch/>
        </p:blipFill>
        <p:spPr>
          <a:xfrm>
            <a:off x="6158625" y="3429000"/>
            <a:ext cx="4983500" cy="311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/>
        </p:nvSpPr>
        <p:spPr>
          <a:xfrm>
            <a:off x="2044200" y="2831625"/>
            <a:ext cx="35481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latin typeface="Ubuntu"/>
                <a:ea typeface="Ubuntu"/>
                <a:cs typeface="Ubuntu"/>
                <a:sym typeface="Ubuntu"/>
              </a:rPr>
              <a:t>Louise Roy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latin typeface="Ubuntu"/>
                <a:ea typeface="Ubuntu"/>
                <a:cs typeface="Ubuntu"/>
                <a:sym typeface="Ubuntu"/>
              </a:rPr>
              <a:t>RÉCIT MST math FGA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7503475" y="2798325"/>
            <a:ext cx="4248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latin typeface="Ubuntu"/>
                <a:ea typeface="Ubuntu"/>
                <a:cs typeface="Ubuntu"/>
                <a:sym typeface="Ubuntu"/>
              </a:rPr>
              <a:t>Anick Fortin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latin typeface="Ubuntu"/>
                <a:ea typeface="Ubuntu"/>
                <a:cs typeface="Ubuntu"/>
                <a:sym typeface="Ubuntu"/>
              </a:rPr>
              <a:t>RÉCIT FGA, Bas-Saint-Laurent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063" y="2615038"/>
            <a:ext cx="1567276" cy="13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200" y="2584674"/>
            <a:ext cx="1275925" cy="137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200" y="4253499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2348550" y="569225"/>
            <a:ext cx="74949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latin typeface="Ubuntu"/>
                <a:ea typeface="Ubuntu"/>
                <a:cs typeface="Ubuntu"/>
                <a:sym typeface="Ubuntu"/>
              </a:rPr>
              <a:t>Pour accéder aux documents de cette présentation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u="sng">
                <a:solidFill>
                  <a:schemeClr val="hlink"/>
                </a:solidFill>
                <a:hlinkClick r:id="rId6"/>
              </a:rPr>
              <a:t>https://recitmst.qc.ca/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0075" y="4253499"/>
            <a:ext cx="329804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44200" y="6205074"/>
            <a:ext cx="107632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/>
        </p:nvSpPr>
        <p:spPr>
          <a:xfrm>
            <a:off x="715200" y="6205075"/>
            <a:ext cx="15231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100">
                <a:solidFill>
                  <a:schemeClr val="dk1"/>
                </a:solidFill>
              </a:rPr>
              <a:t>RÉCIT MST 2019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Deuxième activité</a:t>
            </a:r>
            <a:endParaRPr/>
          </a:p>
        </p:txBody>
      </p:sp>
      <p:sp>
        <p:nvSpPr>
          <p:cNvPr id="271" name="Google Shape;271;p33"/>
          <p:cNvSpPr txBox="1"/>
          <p:nvPr/>
        </p:nvSpPr>
        <p:spPr>
          <a:xfrm>
            <a:off x="1708525" y="6400800"/>
            <a:ext cx="357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Images: </a:t>
            </a:r>
            <a:r>
              <a:rPr lang="fr-FR" sz="1100" u="sng">
                <a:solidFill>
                  <a:schemeClr val="hlink"/>
                </a:solidFill>
                <a:hlinkClick r:id="rId3"/>
              </a:rPr>
              <a:t>https://pixabay.com/fr/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98825" y="3997625"/>
            <a:ext cx="2580773" cy="25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187088" y="2874950"/>
            <a:ext cx="2714476" cy="44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6125" y="365125"/>
            <a:ext cx="3293476" cy="368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5975" y="1267500"/>
            <a:ext cx="3388899" cy="211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950" y="1552700"/>
            <a:ext cx="3207900" cy="41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"/>
          <p:cNvSpPr txBox="1">
            <a:spLocks noGrp="1"/>
          </p:cNvSpPr>
          <p:nvPr>
            <p:ph type="title"/>
          </p:nvPr>
        </p:nvSpPr>
        <p:spPr>
          <a:xfrm>
            <a:off x="319600" y="206375"/>
            <a:ext cx="4822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L’impression 3D</a:t>
            </a:r>
            <a:endParaRPr/>
          </a:p>
        </p:txBody>
      </p:sp>
      <p:pic>
        <p:nvPicPr>
          <p:cNvPr id="283" name="Google Shape;2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49" y="1966950"/>
            <a:ext cx="3612824" cy="36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2424" y="3821150"/>
            <a:ext cx="3272250" cy="283254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4"/>
          <p:cNvSpPr/>
          <p:nvPr/>
        </p:nvSpPr>
        <p:spPr>
          <a:xfrm rot="-1428817">
            <a:off x="3786151" y="2289134"/>
            <a:ext cx="3071605" cy="5106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4"/>
          <p:cNvSpPr/>
          <p:nvPr/>
        </p:nvSpPr>
        <p:spPr>
          <a:xfrm rot="2700787">
            <a:off x="7359366" y="3034206"/>
            <a:ext cx="1853186" cy="63724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4"/>
          <p:cNvSpPr txBox="1"/>
          <p:nvPr/>
        </p:nvSpPr>
        <p:spPr>
          <a:xfrm>
            <a:off x="3489400" y="6229225"/>
            <a:ext cx="33408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Images: </a:t>
            </a:r>
            <a:r>
              <a:rPr lang="fr-FR" sz="1100" u="sng">
                <a:solidFill>
                  <a:schemeClr val="hlink"/>
                </a:solidFill>
                <a:hlinkClick r:id="rId5"/>
              </a:rPr>
              <a:t>https://pixabay.com/fr/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2599" y="-10"/>
            <a:ext cx="4822652" cy="257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61326" y="2419879"/>
            <a:ext cx="2853350" cy="8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950" y="1890200"/>
            <a:ext cx="9618100" cy="34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52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6"/>
          <p:cNvSpPr/>
          <p:nvPr/>
        </p:nvSpPr>
        <p:spPr>
          <a:xfrm>
            <a:off x="0" y="0"/>
            <a:ext cx="12192000" cy="500400"/>
          </a:xfrm>
          <a:prstGeom prst="rect">
            <a:avLst/>
          </a:prstGeom>
          <a:solidFill>
            <a:srgbClr val="38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defTabSz="915988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bg1"/>
                </a:solidFill>
                <a:latin typeface="Ubuntu" panose="020B0604020202020204" charset="0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https://recitmst.qc.ca/</a:t>
            </a:r>
            <a:r>
              <a:rPr lang="fr-FR" dirty="0">
                <a:solidFill>
                  <a:schemeClr val="bg1"/>
                </a:solidFill>
                <a:latin typeface="Ubuntu" panose="020B0604020202020204" charset="0"/>
              </a:rPr>
              <a:t>  						</a:t>
            </a:r>
            <a:r>
              <a:rPr lang="fr-FR" sz="2400" u="sng" dirty="0">
                <a:solidFill>
                  <a:schemeClr val="bg1"/>
                </a:solidFill>
                <a:latin typeface="Ubuntu" panose="020B0604020202020204" charset="0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https://campus.recit.qc.ca/</a:t>
            </a:r>
            <a:endParaRPr sz="1900" dirty="0">
              <a:solidFill>
                <a:schemeClr val="bg1"/>
              </a:solidFill>
              <a:latin typeface="Ubuntu" panose="020B0604020202020204" charset="0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839800" y="503350"/>
            <a:ext cx="6049800" cy="1088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Ce que dit la recherche</a:t>
            </a:r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257650" y="5845800"/>
            <a:ext cx="8600700" cy="859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/>
              <a:t>Sources: (1) Pelleau, K, (2005), Les effets de la manipulation dans l’activité mathématique,  </a:t>
            </a:r>
            <a:r>
              <a:rPr lang="fr-FR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https://www2.espe.u-bourgogne.fr/doc/memoire/mem2005/05_0361979F.pdf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/>
              <a:t>(2) Barriault, L., (2016), Apprendre les mathématiques sans se faire donner de méthodes: la voie à privilégier?, </a:t>
            </a:r>
            <a:r>
              <a:rPr lang="fr-F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http://rire.ctreq.qc.ca/2016/11/math/</a:t>
            </a:r>
            <a:endParaRPr sz="1200"/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9963" y="152400"/>
            <a:ext cx="4001856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839800" y="1932125"/>
            <a:ext cx="7214100" cy="3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“Ce n’est pas la manipulation d’un matériel qui constitue l’activité mathématique, mais les questions qu’elle suggère.” </a:t>
            </a:r>
            <a:r>
              <a:rPr lang="fr-FR" sz="1800" baseline="30000">
                <a:latin typeface="Calibri"/>
                <a:ea typeface="Calibri"/>
                <a:cs typeface="Calibri"/>
                <a:sym typeface="Calibri"/>
              </a:rPr>
              <a:t>(1)</a:t>
            </a:r>
            <a:endParaRPr sz="1800" baseline="30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“Il est extrêmement utile pour les élèves d’utiliser une variété d’objets de manipulation lorsqu’ils apprennent un concept mathématique important. Ceci aidera à s’assurer que les élèves n’acquièrent pas une vision étroite du concept en question.” </a:t>
            </a:r>
            <a:r>
              <a:rPr lang="fr-FR" sz="1800" baseline="30000">
                <a:latin typeface="Calibri"/>
                <a:ea typeface="Calibri"/>
                <a:cs typeface="Calibri"/>
                <a:sym typeface="Calibri"/>
              </a:rPr>
              <a:t>(1)</a:t>
            </a:r>
            <a:endParaRPr sz="1800" baseline="30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“...les tâches qui amènent les étudiants à créer leur propre raisonnement mathématique mènent à de meilleures performances que les tâches qui consistent à mettre en application les algorithmes suggérés.” </a:t>
            </a:r>
            <a:r>
              <a:rPr lang="fr-FR" sz="1800" baseline="30000">
                <a:latin typeface="Calibri"/>
                <a:ea typeface="Calibri"/>
                <a:cs typeface="Calibri"/>
                <a:sym typeface="Calibri"/>
              </a:rPr>
              <a:t>(2)</a:t>
            </a:r>
            <a:endParaRPr sz="1800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9261600" y="6475200"/>
            <a:ext cx="29304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Images: </a:t>
            </a:r>
            <a:r>
              <a:rPr lang="fr-FR" sz="1100" u="sng">
                <a:solidFill>
                  <a:schemeClr val="hlink"/>
                </a:solidFill>
                <a:hlinkClick r:id="rId6"/>
              </a:rPr>
              <a:t>https://pixabay.com/fr/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839800" y="751425"/>
            <a:ext cx="4515300" cy="787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/>
              <a:t>La compétence numérique</a:t>
            </a:r>
            <a:endParaRPr sz="3000"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723" y="96950"/>
            <a:ext cx="6130652" cy="57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>
            <a:spLocks noGrp="1"/>
          </p:cNvSpPr>
          <p:nvPr>
            <p:ph type="body" idx="2"/>
          </p:nvPr>
        </p:nvSpPr>
        <p:spPr>
          <a:xfrm>
            <a:off x="839801" y="2057400"/>
            <a:ext cx="4229700" cy="381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30200" algn="l" rtl="0">
              <a:spcBef>
                <a:spcPts val="1500"/>
              </a:spcBef>
              <a:spcAft>
                <a:spcPts val="0"/>
              </a:spcAft>
              <a:buSzPts val="1600"/>
              <a:buChar char="★"/>
            </a:pPr>
            <a:r>
              <a:rPr lang="fr-FR"/>
              <a:t>Développer et mobiliser ses habiletés technologiques</a:t>
            </a:r>
            <a:endParaRPr/>
          </a:p>
          <a:p>
            <a:pPr marL="457200" lvl="0" indent="-330200" algn="l" rtl="0">
              <a:spcBef>
                <a:spcPts val="1500"/>
              </a:spcBef>
              <a:spcAft>
                <a:spcPts val="0"/>
              </a:spcAft>
              <a:buSzPts val="1600"/>
              <a:buChar char="★"/>
            </a:pPr>
            <a:r>
              <a:rPr lang="fr-FR"/>
              <a:t>Exploiter le potentiel du numérique pour l’apprentissage</a:t>
            </a:r>
            <a:endParaRPr/>
          </a:p>
          <a:p>
            <a:pPr marL="457200" lvl="0" indent="-330200" algn="l" rtl="0">
              <a:spcBef>
                <a:spcPts val="1500"/>
              </a:spcBef>
              <a:spcAft>
                <a:spcPts val="0"/>
              </a:spcAft>
              <a:buSzPts val="1600"/>
              <a:buChar char="★"/>
            </a:pPr>
            <a:r>
              <a:rPr lang="fr-FR"/>
              <a:t>Produire du contenu avec le numérique</a:t>
            </a:r>
            <a:endParaRPr/>
          </a:p>
          <a:p>
            <a:pPr marL="457200" lvl="0" indent="-330200" algn="l" rtl="0">
              <a:spcBef>
                <a:spcPts val="1500"/>
              </a:spcBef>
              <a:spcAft>
                <a:spcPts val="0"/>
              </a:spcAft>
              <a:buSzPts val="1600"/>
              <a:buChar char="★"/>
            </a:pPr>
            <a:r>
              <a:rPr lang="fr-FR"/>
              <a:t>Résoudre une variété de problèmes avec le numérique</a:t>
            </a:r>
            <a:endParaRPr/>
          </a:p>
          <a:p>
            <a:pPr marL="457200" lvl="0" indent="-330200" algn="l" rtl="0">
              <a:spcBef>
                <a:spcPts val="1500"/>
              </a:spcBef>
              <a:spcAft>
                <a:spcPts val="1500"/>
              </a:spcAft>
              <a:buSzPts val="1600"/>
              <a:buChar char="★"/>
            </a:pPr>
            <a:r>
              <a:rPr lang="fr-FR"/>
              <a:t>Innover et faire preuve de créativité avec le numérique</a:t>
            </a:r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4180175" y="6212425"/>
            <a:ext cx="77472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fr-FR" sz="1100" u="sng">
                <a:solidFill>
                  <a:schemeClr val="hlink"/>
                </a:solidFill>
                <a:hlinkClick r:id="rId4"/>
              </a:rPr>
              <a:t>http://www.education.gouv.qc.ca/fileadmin/site_web/documents/ministere/Cadre-reference-competence-num.pdf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Plan d’action numérique</a:t>
            </a:r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fr-FR"/>
              <a:t>Soutenir le développement des compétences numériques des jeunes et des adultes</a:t>
            </a:r>
            <a:endParaRPr/>
          </a:p>
          <a:p>
            <a:pPr marL="4572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fr-FR"/>
              <a:t>Exploiter le numérique comme vecteur de valeur ajoutée dans les pratiques d’enseignement et d’apprentissage</a:t>
            </a:r>
            <a:endParaRPr/>
          </a:p>
          <a:p>
            <a:pPr marL="4572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fr-FR"/>
              <a:t>Créer un environnement propice au déploiement du numérique dans l’ensemble du système éducatif</a:t>
            </a:r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867825" y="6360575"/>
            <a:ext cx="105156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fr-FR" sz="1100" u="sng">
                <a:solidFill>
                  <a:schemeClr val="hlink"/>
                </a:solidFill>
                <a:hlinkClick r:id="rId3"/>
              </a:rPr>
              <a:t>http://www.education.gouv.qc.ca/fileadmin/site_web/documents/ministere/PAN_Tableau_synoptique_VF.pdf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5808600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975775" y="258725"/>
            <a:ext cx="613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Déroulement de l’atelier</a:t>
            </a:r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"/>
          </p:nvPr>
        </p:nvSpPr>
        <p:spPr>
          <a:xfrm>
            <a:off x="838200" y="1474025"/>
            <a:ext cx="10515600" cy="4733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★"/>
            </a:pPr>
            <a:r>
              <a:rPr lang="fr-FR" sz="2400"/>
              <a:t>Présentation de l’interface et des fonctions de base du logiciel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★"/>
            </a:pPr>
            <a:r>
              <a:rPr lang="fr-FR" sz="2400"/>
              <a:t>Première démonstration 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★"/>
            </a:pPr>
            <a:r>
              <a:rPr lang="fr-FR" sz="2400"/>
              <a:t>Première activité et discussion 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★"/>
            </a:pPr>
            <a:r>
              <a:rPr lang="fr-FR" sz="2400"/>
              <a:t>Deuxième démonstration 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★"/>
            </a:pPr>
            <a:r>
              <a:rPr lang="fr-FR" sz="2400"/>
              <a:t>Deuxième activité et discussion 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★"/>
            </a:pPr>
            <a:r>
              <a:rPr lang="fr-FR" sz="2400"/>
              <a:t>L’impression avec une imprimante 3D </a:t>
            </a:r>
            <a:endParaRPr sz="2400"/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3375" y="369125"/>
            <a:ext cx="41148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7399425" y="5993450"/>
            <a:ext cx="44907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0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Pause de 14h30 à 14h50</a:t>
            </a:r>
            <a:endParaRPr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L’interface de BlocksCAD</a:t>
            </a:r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Fonctions de base</a:t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55575"/>
            <a:ext cx="11887200" cy="120708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/>
          <p:nvPr/>
        </p:nvSpPr>
        <p:spPr>
          <a:xfrm>
            <a:off x="4180450" y="2901275"/>
            <a:ext cx="5662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Se connecter ou se créer un compte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2" name="Google Shape;152;p21"/>
          <p:cNvSpPr/>
          <p:nvPr/>
        </p:nvSpPr>
        <p:spPr>
          <a:xfrm rot="2164067">
            <a:off x="9175818" y="3686855"/>
            <a:ext cx="1375815" cy="4022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 txBox="1"/>
          <p:nvPr/>
        </p:nvSpPr>
        <p:spPr>
          <a:xfrm>
            <a:off x="2688175" y="1248825"/>
            <a:ext cx="6096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u="sng">
                <a:solidFill>
                  <a:schemeClr val="hlink"/>
                </a:solidFill>
                <a:hlinkClick r:id="rId4"/>
              </a:rPr>
              <a:t>https://www.blockscad3d.com/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1"/>
          <p:cNvSpPr/>
          <p:nvPr/>
        </p:nvSpPr>
        <p:spPr>
          <a:xfrm>
            <a:off x="1000800" y="1350525"/>
            <a:ext cx="1348800" cy="507900"/>
          </a:xfrm>
          <a:prstGeom prst="stripedRightArrow">
            <a:avLst>
              <a:gd name="adj1" fmla="val 40027"/>
              <a:gd name="adj2" fmla="val 50000"/>
            </a:avLst>
          </a:prstGeom>
          <a:solidFill>
            <a:srgbClr val="FAA22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" y="5831875"/>
            <a:ext cx="1026575" cy="1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0" cy="611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0" y="3066538"/>
            <a:ext cx="1524000" cy="309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22"/>
          <p:cNvCxnSpPr/>
          <p:nvPr/>
        </p:nvCxnSpPr>
        <p:spPr>
          <a:xfrm>
            <a:off x="1936750" y="524525"/>
            <a:ext cx="444600" cy="261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875</Words>
  <Application>Microsoft Office PowerPoint</Application>
  <PresentationFormat>Grand écran</PresentationFormat>
  <Paragraphs>86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Ubuntu</vt:lpstr>
      <vt:lpstr>Caveat</vt:lpstr>
      <vt:lpstr>Calibri</vt:lpstr>
      <vt:lpstr>Thème Office</vt:lpstr>
      <vt:lpstr>Modéliser des objets en 3 dimensions</vt:lpstr>
      <vt:lpstr>Présentation PowerPoint</vt:lpstr>
      <vt:lpstr>Ce que dit la recherche</vt:lpstr>
      <vt:lpstr>La compétence numérique</vt:lpstr>
      <vt:lpstr>Plan d’action numérique</vt:lpstr>
      <vt:lpstr>Déroulement de l’atelier</vt:lpstr>
      <vt:lpstr>L’interface de BlocksCAD</vt:lpstr>
      <vt:lpstr>Présentation PowerPoint</vt:lpstr>
      <vt:lpstr>Présentation PowerPoint</vt:lpstr>
      <vt:lpstr>Présentation PowerPoint</vt:lpstr>
      <vt:lpstr>Démonstration</vt:lpstr>
      <vt:lpstr>Résultat!</vt:lpstr>
      <vt:lpstr>Première activité</vt:lpstr>
      <vt:lpstr>Stratégies et concepts mathématiques</vt:lpstr>
      <vt:lpstr>Stratégies et concepts mathématiques</vt:lpstr>
      <vt:lpstr>On peut faire mieux</vt:lpstr>
      <vt:lpstr>Présentation PowerPoint</vt:lpstr>
      <vt:lpstr>Démonstration</vt:lpstr>
      <vt:lpstr>Résultat!</vt:lpstr>
      <vt:lpstr>Deuxième activité</vt:lpstr>
      <vt:lpstr>L’impression 3D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Modéliser des objets en 3 dimensions</dc:title>
  <cp:lastModifiedBy>Louise Roy</cp:lastModifiedBy>
  <cp:revision>1</cp:revision>
  <dcterms:modified xsi:type="dcterms:W3CDTF">2019-11-06T18:44:24Z</dcterms:modified>
</cp:coreProperties>
</file>