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Lst>
  <p:sldSz cy="5143500" cx="9144000"/>
  <p:notesSz cx="6858000" cy="9144000"/>
  <p:embeddedFontLst>
    <p:embeddedFont>
      <p:font typeface="Roboto Thin"/>
      <p:regular r:id="rId76"/>
      <p:bold r:id="rId77"/>
      <p:italic r:id="rId78"/>
      <p:boldItalic r:id="rId79"/>
    </p:embeddedFont>
    <p:embeddedFont>
      <p:font typeface="Roboto"/>
      <p:regular r:id="rId80"/>
      <p:bold r:id="rId81"/>
      <p:italic r:id="rId82"/>
      <p:boldItalic r:id="rId83"/>
    </p:embeddedFont>
    <p:embeddedFont>
      <p:font typeface="Roboto Mono Light"/>
      <p:regular r:id="rId84"/>
      <p:bold r:id="rId85"/>
      <p:italic r:id="rId86"/>
      <p:boldItalic r:id="rId87"/>
    </p:embeddedFont>
    <p:embeddedFont>
      <p:font typeface="Lora"/>
      <p:regular r:id="rId88"/>
      <p:bold r:id="rId89"/>
      <p:italic r:id="rId90"/>
      <p:boldItalic r:id="rId91"/>
    </p:embeddedFont>
    <p:embeddedFont>
      <p:font typeface="Roboto Light"/>
      <p:regular r:id="rId92"/>
      <p:bold r:id="rId93"/>
      <p:italic r:id="rId94"/>
      <p:boldItalic r:id="rId95"/>
    </p:embeddedFont>
    <p:embeddedFont>
      <p:font typeface="Roboto Mono"/>
      <p:regular r:id="rId96"/>
      <p:bold r:id="rId97"/>
      <p:italic r:id="rId98"/>
      <p:boldItalic r:id="rId99"/>
    </p:embeddedFont>
    <p:embeddedFont>
      <p:font typeface="Barlow Semi Condensed"/>
      <p:regular r:id="rId100"/>
      <p:bold r:id="rId101"/>
      <p:italic r:id="rId102"/>
      <p:boldItalic r:id="rId103"/>
    </p:embeddedFont>
    <p:embeddedFont>
      <p:font typeface="Open Sans"/>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A28EC82-E3B0-44C5-8404-26CC06A35495}">
  <a:tblStyle styleId="{AA28EC82-E3B0-44C5-8404-26CC06A3549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OpenSans-boldItalic.fntdata"/><Relationship Id="rId106" Type="http://schemas.openxmlformats.org/officeDocument/2006/relationships/font" Target="fonts/OpenSans-italic.fntdata"/><Relationship Id="rId105" Type="http://schemas.openxmlformats.org/officeDocument/2006/relationships/font" Target="fonts/OpenSans-bold.fntdata"/><Relationship Id="rId104" Type="http://schemas.openxmlformats.org/officeDocument/2006/relationships/font" Target="fonts/OpenSans-regular.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BarlowSemiCondensed-boldItalic.fntdata"/><Relationship Id="rId102" Type="http://schemas.openxmlformats.org/officeDocument/2006/relationships/font" Target="fonts/BarlowSemiCondensed-italic.fntdata"/><Relationship Id="rId101" Type="http://schemas.openxmlformats.org/officeDocument/2006/relationships/font" Target="fonts/BarlowSemiCondensed-bold.fntdata"/><Relationship Id="rId100" Type="http://schemas.openxmlformats.org/officeDocument/2006/relationships/font" Target="fonts/BarlowSemiCondensed-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Light-boldItalic.fntdata"/><Relationship Id="rId94" Type="http://schemas.openxmlformats.org/officeDocument/2006/relationships/font" Target="fonts/RobotoLight-italic.fntdata"/><Relationship Id="rId97" Type="http://schemas.openxmlformats.org/officeDocument/2006/relationships/font" Target="fonts/RobotoMono-bold.fntdata"/><Relationship Id="rId96" Type="http://schemas.openxmlformats.org/officeDocument/2006/relationships/font" Target="fonts/RobotoMono-regular.fntdata"/><Relationship Id="rId11" Type="http://schemas.openxmlformats.org/officeDocument/2006/relationships/slide" Target="slides/slide5.xml"/><Relationship Id="rId99" Type="http://schemas.openxmlformats.org/officeDocument/2006/relationships/font" Target="fonts/RobotoMono-boldItalic.fntdata"/><Relationship Id="rId10" Type="http://schemas.openxmlformats.org/officeDocument/2006/relationships/slide" Target="slides/slide4.xml"/><Relationship Id="rId98" Type="http://schemas.openxmlformats.org/officeDocument/2006/relationships/font" Target="fonts/RobotoMono-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Lora-boldItalic.fntdata"/><Relationship Id="rId90" Type="http://schemas.openxmlformats.org/officeDocument/2006/relationships/font" Target="fonts/Lora-italic.fntdata"/><Relationship Id="rId93" Type="http://schemas.openxmlformats.org/officeDocument/2006/relationships/font" Target="fonts/RobotoLight-bold.fntdata"/><Relationship Id="rId92" Type="http://schemas.openxmlformats.org/officeDocument/2006/relationships/font" Target="fonts/RobotoLight-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RobotoMonoLight-regular.fntdata"/><Relationship Id="rId83" Type="http://schemas.openxmlformats.org/officeDocument/2006/relationships/font" Target="fonts/Roboto-boldItalic.fntdata"/><Relationship Id="rId86" Type="http://schemas.openxmlformats.org/officeDocument/2006/relationships/font" Target="fonts/RobotoMonoLight-italic.fntdata"/><Relationship Id="rId85" Type="http://schemas.openxmlformats.org/officeDocument/2006/relationships/font" Target="fonts/RobotoMonoLight-bold.fntdata"/><Relationship Id="rId88" Type="http://schemas.openxmlformats.org/officeDocument/2006/relationships/font" Target="fonts/Lora-regular.fntdata"/><Relationship Id="rId87" Type="http://schemas.openxmlformats.org/officeDocument/2006/relationships/font" Target="fonts/RobotoMonoLight-boldItalic.fntdata"/><Relationship Id="rId89" Type="http://schemas.openxmlformats.org/officeDocument/2006/relationships/font" Target="fonts/Lora-bold.fntdata"/><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font" Target="fonts/RobotoThin-bold.fntdata"/><Relationship Id="rId76" Type="http://schemas.openxmlformats.org/officeDocument/2006/relationships/font" Target="fonts/RobotoThin-regular.fntdata"/><Relationship Id="rId79" Type="http://schemas.openxmlformats.org/officeDocument/2006/relationships/font" Target="fonts/RobotoThin-boldItalic.fntdata"/><Relationship Id="rId78" Type="http://schemas.openxmlformats.org/officeDocument/2006/relationships/font" Target="fonts/RobotoThin-italic.fntdata"/><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ctualite.com/societe/etats-unis-calcul-mcdonalds-aw/"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dt.oqlf.gouv.qc.ca/ficheOqlf.aspx?Id_Fiche=8363202"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cCassivi/status/1613293643187605505"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ate.fr/story/119811/reseaux-sociaux-lisent-titre?amp"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 Id="rId4" Type="http://schemas.openxmlformats.org/officeDocument/2006/relationships/hyperlink" Target="https://www.mentimeter.com/app/presentation/alh7bk6355yssvmjp868117nuxe85mh7" TargetMode="External"/><Relationship Id="rId5" Type="http://schemas.openxmlformats.org/officeDocument/2006/relationships/hyperlink" Target="https://www.menti.com/ali3ho1cpxs6"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 Id="rId3" Type="http://schemas.openxmlformats.org/officeDocument/2006/relationships/hyperlink" Target="https://fr.checkmarket.com/calculateur-taille-echantillon/"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rketinglaw.osborneclarke.com/retailing/colgates-80-of-dentists-recommend-claim-under-fire/"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presse.ca/sports/baseball/2023-02-27/en-2022/le-salaire-moyen-au-baseball-majeur-a-fait-un-bond-record-de-14-8.php" TargetMode="External"/><Relationship Id="rId3" Type="http://schemas.openxmlformats.org/officeDocument/2006/relationships/hyperlink" Target="https://www.spotrac.com/mlb/rankings/salary/"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presse.ca/sports/baseball/2023-02-27/en-2022/le-salaire-moyen-au-baseball-majeur-a-fait-un-bond-record-de-14-8.php" TargetMode="External"/><Relationship Id="rId3" Type="http://schemas.openxmlformats.org/officeDocument/2006/relationships/hyperlink" Target="https://www.spotrac.com/mlb/rankings/salary/"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iejoharnois/status/1616412190860541954"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1f8a437942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1f8a437942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115304fc4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115304fc4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u="sng">
                <a:solidFill>
                  <a:schemeClr val="hlink"/>
                </a:solidFill>
                <a:hlinkClick r:id="rId2"/>
              </a:rPr>
              <a:t>https://lactualite.com/societe/etats-unis-calcul-mcdonalds-aw/</a:t>
            </a:r>
            <a:r>
              <a:rPr lang="fr-CA"/>
              <a:t> </a:t>
            </a:r>
            <a:endParaRPr/>
          </a:p>
          <a:p>
            <a:pPr indent="0" lvl="0" marL="0" rtl="0" algn="l">
              <a:spcBef>
                <a:spcPts val="0"/>
              </a:spcBef>
              <a:spcAft>
                <a:spcPts val="0"/>
              </a:spcAft>
              <a:buNone/>
            </a:pPr>
            <a:r>
              <a:t/>
            </a:r>
            <a:endParaRPr/>
          </a:p>
          <a:p>
            <a:pPr indent="0" lvl="0" marL="1625600" marR="1625600" rtl="0" algn="l">
              <a:lnSpc>
                <a:spcPct val="115000"/>
              </a:lnSpc>
              <a:spcBef>
                <a:spcPts val="0"/>
              </a:spcBef>
              <a:spcAft>
                <a:spcPts val="0"/>
              </a:spcAft>
              <a:buClr>
                <a:schemeClr val="dk1"/>
              </a:buClr>
              <a:buSzPts val="1100"/>
              <a:buFont typeface="Arial"/>
              <a:buNone/>
            </a:pPr>
            <a:r>
              <a:rPr lang="fr-CA" sz="1350">
                <a:solidFill>
                  <a:srgbClr val="212529"/>
                </a:solidFill>
                <a:highlight>
                  <a:srgbClr val="FFFFFF"/>
                </a:highlight>
                <a:latin typeface="Lora"/>
                <a:ea typeface="Lora"/>
                <a:cs typeface="Lora"/>
                <a:sym typeface="Lora"/>
              </a:rPr>
              <a:t>À l’époque, pour concurrencer le quart de livre de McDonald’s, le restaurant A&amp;W a lancé un nouveau hamburger, le tiers de livre. Coûtant moins cher que le sandwich rival et offrant plus de viande, le tiers de livre semblait partie pour la gloire, d’autant qu’il obtenait de meilleurs résultats aux tests gustatifs des consommateurs. Et pourtant, les clients l’ont snobé.</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115b0373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115b0373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Ajouter l’explication sur le dénominateur différent qui est plus grand ou plus petit</a:t>
            </a:r>
            <a:endParaRPr b="1" sz="1800">
              <a:solidFill>
                <a:schemeClr val="dk1"/>
              </a:solidFill>
              <a:highlight>
                <a:schemeClr val="accent4"/>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115304fc4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115304fc4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Clr>
                <a:schemeClr val="dk1"/>
              </a:buClr>
              <a:buSzPts val="1100"/>
              <a:buFont typeface="Arial"/>
              <a:buNone/>
            </a:pPr>
            <a:r>
              <a:t/>
            </a:r>
            <a:endParaRPr b="1" sz="1800">
              <a:solidFill>
                <a:srgbClr val="E06539"/>
              </a:solidFill>
            </a:endParaRPr>
          </a:p>
          <a:p>
            <a:pPr indent="0" lvl="0" marL="0" rtl="0" algn="l">
              <a:spcBef>
                <a:spcPts val="0"/>
              </a:spcBef>
              <a:spcAft>
                <a:spcPts val="0"/>
              </a:spcAft>
              <a:buNone/>
            </a:pPr>
            <a:r>
              <a:rPr lang="fr-CA"/>
              <a:t>Et si </a:t>
            </a:r>
            <a:r>
              <a:rPr lang="fr-CA"/>
              <a:t>Mcdo</a:t>
            </a:r>
            <a:r>
              <a:rPr lang="fr-CA"/>
              <a:t> revenait avec une pub: 3/12 LB?</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290d36f17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290d36f17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Si on ne comprend pas l’information quantitative d’un énoncé, on ne peut pas déterminer sa valeur de vérité.</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Est-ce qu’il y a un minimum de connaissances maths à maîtriser pour être fonctionnel?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Selon Le grand dictionnaire terminologique de l’Office québécois de la langue française,</a:t>
            </a:r>
            <a:r>
              <a:rPr b="1" lang="fr-CA" sz="1200">
                <a:solidFill>
                  <a:schemeClr val="dk1"/>
                </a:solidFill>
              </a:rPr>
              <a:t> la numératie</a:t>
            </a:r>
            <a:r>
              <a:rPr lang="fr-CA" sz="1200">
                <a:solidFill>
                  <a:schemeClr val="dk1"/>
                </a:solidFill>
              </a:rPr>
              <a:t> est définie comme suit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Capacité d’une personne à comprendre et à utiliser des concepts mathématiques, lui permettant de maîtriser suffisamment l’information quantitative et spatiale pour</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être fonctionnelle en société</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u="sng">
                <a:solidFill>
                  <a:schemeClr val="hlink"/>
                </a:solidFill>
                <a:hlinkClick r:id="rId2"/>
              </a:rPr>
              <a:t>http://www.gdt.oqlf.gouv.qc.ca/ficheOqlf.aspx?Id_Fiche=8363202</a:t>
            </a:r>
            <a:r>
              <a:rPr lang="fr-CA"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b62078eb2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b62078eb2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238e0f610f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238e0f610f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uFill>
                <a:noFill/>
              </a:uFill>
              <a:hlinkClick r:id="rId2">
                <a:extLst>
                  <a:ext uri="{A12FA001-AC4F-418D-AE19-62706E023703}">
                    <ahyp:hlinkClr val="tx"/>
                  </a:ext>
                </a:extLst>
              </a:hlinkClick>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f8a437942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f8a437942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b622d398f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b622d398f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b622d398fb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b622d398fb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b622d398f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b622d398f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291741997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291741997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Stéphanie</a:t>
            </a:r>
            <a:endParaRPr>
              <a:highlight>
                <a:srgbClr val="00FF00"/>
              </a:highlight>
            </a:endParaRPr>
          </a:p>
          <a:p>
            <a:pPr indent="0" lvl="0" marL="0" rtl="0" algn="l">
              <a:spcBef>
                <a:spcPts val="0"/>
              </a:spcBef>
              <a:spcAft>
                <a:spcPts val="0"/>
              </a:spcAft>
              <a:buNone/>
            </a:pPr>
            <a:r>
              <a:rPr lang="fr-CA"/>
              <a:t>Cité par Normand Baillargeon dans Petit cours d’autodéfense intellectuelle</a:t>
            </a:r>
            <a:endParaRPr/>
          </a:p>
          <a:p>
            <a:pPr indent="0" lvl="0" marL="0" rtl="0" algn="l">
              <a:spcBef>
                <a:spcPts val="0"/>
              </a:spcBef>
              <a:spcAft>
                <a:spcPts val="0"/>
              </a:spcAft>
              <a:buNone/>
            </a:pPr>
            <a:r>
              <a:rPr lang="fr-CA"/>
              <a:t>Benjamin Dereca a plusieurs citations qui circulent sur le web, mais aucune bio…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b622d398f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b622d398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81a9f27b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81a9f27b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290d36f17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290d36f17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28cd3ca6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28cd3ca6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28cd3ca60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28cd3ca60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27b644fde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27b644fde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2367a4571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2367a4571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b62078eb2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b62078eb2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115304fc48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115304fc48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Citée par Nicolas Gauvrit dans Statistiques, méfiez vous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27b644fde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27b644fde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b="1" sz="2100">
              <a:solidFill>
                <a:schemeClr val="lt1"/>
              </a:solidFill>
              <a:highlight>
                <a:srgbClr val="E06539"/>
              </a:highlight>
            </a:endParaRPr>
          </a:p>
          <a:p>
            <a:pPr indent="0" lvl="0" marL="0" rtl="0" algn="l">
              <a:spcBef>
                <a:spcPts val="0"/>
              </a:spcBef>
              <a:spcAft>
                <a:spcPts val="0"/>
              </a:spcAft>
              <a:buNone/>
            </a:pPr>
            <a:r>
              <a:rPr lang="fr-CA"/>
              <a:t>Image tirée d’un tweet de Marc Cassivi: </a:t>
            </a:r>
            <a:r>
              <a:rPr lang="fr-CA" u="sng">
                <a:solidFill>
                  <a:schemeClr val="hlink"/>
                </a:solidFill>
                <a:hlinkClick r:id="rId2"/>
              </a:rPr>
              <a:t>https://twitter.com/MarcCassivi/status/1613293643187605505</a:t>
            </a:r>
            <a:r>
              <a:rPr lang="fr-CA"/>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238e0f610f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238e0f610f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Stéphanie</a:t>
            </a:r>
            <a:endParaRPr b="1" sz="1800">
              <a:solidFill>
                <a:schemeClr val="dk1"/>
              </a:solidFill>
              <a:highlight>
                <a:srgbClr val="00FF00"/>
              </a:highlight>
            </a:endParaRPr>
          </a:p>
          <a:p>
            <a:pPr indent="0" lvl="0" marL="0" rtl="0" algn="l">
              <a:spcBef>
                <a:spcPts val="0"/>
              </a:spcBef>
              <a:spcAft>
                <a:spcPts val="0"/>
              </a:spcAft>
              <a:buClr>
                <a:schemeClr val="dk1"/>
              </a:buClr>
              <a:buSzPts val="1100"/>
              <a:buFont typeface="Arial"/>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115304fc4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115304fc4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4b72a1d524c081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4b72a1d524c081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4b72a1d524c081d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4b72a1d524c081d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9417ed566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9417ed566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9417ed5664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9417ed5664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27b644fde7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27b644fde7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Il faut aller au-delà du titre et contextualiser les données…</a:t>
            </a:r>
            <a:endParaRPr/>
          </a:p>
          <a:p>
            <a:pPr indent="0" lvl="0" marL="0" rtl="0" algn="l">
              <a:spcBef>
                <a:spcPts val="0"/>
              </a:spcBef>
              <a:spcAft>
                <a:spcPts val="0"/>
              </a:spcAft>
              <a:buNone/>
            </a:pPr>
            <a:r>
              <a:rPr lang="fr-CA"/>
              <a:t>OU</a:t>
            </a:r>
            <a:endParaRPr/>
          </a:p>
          <a:p>
            <a:pPr indent="0" lvl="0" marL="0" rtl="0" algn="l">
              <a:spcBef>
                <a:spcPts val="0"/>
              </a:spcBef>
              <a:spcAft>
                <a:spcPts val="0"/>
              </a:spcAft>
              <a:buNone/>
            </a:pPr>
            <a:r>
              <a:rPr lang="fr-CA"/>
              <a:t>De quel contexte faut-il tenir compte</a:t>
            </a:r>
            <a:endParaRPr/>
          </a:p>
          <a:p>
            <a:pPr indent="0" lvl="0" marL="0" rtl="0" algn="l">
              <a:spcBef>
                <a:spcPts val="0"/>
              </a:spcBef>
              <a:spcAft>
                <a:spcPts val="0"/>
              </a:spcAft>
              <a:buClr>
                <a:schemeClr val="dk1"/>
              </a:buClr>
              <a:buSzPts val="1100"/>
              <a:buFont typeface="Arial"/>
              <a:buNone/>
            </a:pPr>
            <a:r>
              <a:rPr lang="fr-CA"/>
              <a:t>En quoi le titre peut-il orienter mon opinion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CA" u="sng">
                <a:solidFill>
                  <a:schemeClr val="hlink"/>
                </a:solidFill>
                <a:hlinkClick r:id="rId2"/>
              </a:rPr>
              <a:t>https://www.slate.fr/story/119811/reseaux-sociaux-lisent-titre?amp</a:t>
            </a:r>
            <a:r>
              <a:rPr lang="fr-CA"/>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15a5b4486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15a5b4486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1c6e325e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1c6e325e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On peut même se questionner sur le choix des couleurs…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1c6e325e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1c6e325e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2367a4571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2367a4571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27b644fd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27b644fd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Stéphanie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Lien vers les résultats du Menti : </a:t>
            </a:r>
            <a:r>
              <a:rPr lang="fr-CA" u="sng">
                <a:solidFill>
                  <a:schemeClr val="hlink"/>
                </a:solidFill>
                <a:hlinkClick r:id="rId4"/>
              </a:rPr>
              <a:t>https://www.mentimeter.com/app/presentation/alh7bk6355yssvmjp868117nuxe85mh7</a:t>
            </a:r>
            <a:r>
              <a:rPr lang="fr-CA"/>
              <a:t> </a:t>
            </a:r>
            <a:endParaRPr/>
          </a:p>
          <a:p>
            <a:pPr indent="0" lvl="0" marL="0" rtl="0" algn="l">
              <a:spcBef>
                <a:spcPts val="0"/>
              </a:spcBef>
              <a:spcAft>
                <a:spcPts val="0"/>
              </a:spcAft>
              <a:buNone/>
            </a:pPr>
            <a:r>
              <a:rPr lang="fr-CA"/>
              <a:t>Lien de votation : </a:t>
            </a:r>
            <a:r>
              <a:rPr lang="fr-CA" u="sng">
                <a:solidFill>
                  <a:schemeClr val="hlink"/>
                </a:solidFill>
                <a:hlinkClick r:id="rId5"/>
              </a:rPr>
              <a:t>https://www.menti.com/ali3ho1cpxs6</a:t>
            </a:r>
            <a:r>
              <a:rPr lang="fr-CA"/>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1c6e325ef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1c6e325ef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4,2%</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27b64511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27b64511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3f44311e3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3f44311e3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Stéphanie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27b644fde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27b644fde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Stéphanie</a:t>
            </a:r>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80a3871e8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80a3871e8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80a3871e8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80a3871e8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 par Stéphan Reebs dans Sciences et pensées critique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Le proverbe « Une hirondelle ne fait pas le printemps » illustre le danger de tirer des conclusions basées sur des échantillons trop petits.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80a3871e8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80a3871e8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80a3871e8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80a3871e8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fr-CA">
                <a:solidFill>
                  <a:srgbClr val="223654"/>
                </a:solidFill>
                <a:highlight>
                  <a:srgbClr val="FFFFFF"/>
                </a:highlight>
                <a:latin typeface="Open Sans"/>
                <a:ea typeface="Open Sans"/>
                <a:cs typeface="Open Sans"/>
                <a:sym typeface="Open Sans"/>
              </a:rPr>
              <a:t>Calculateur d’échantillon: </a:t>
            </a:r>
            <a:r>
              <a:rPr lang="fr-CA" u="sng">
                <a:solidFill>
                  <a:schemeClr val="hlink"/>
                </a:solidFill>
                <a:hlinkClick r:id="rId3"/>
              </a:rPr>
              <a:t>https://fr.checkmarket.com/calculateur-taille-echantillon/</a:t>
            </a:r>
            <a:r>
              <a:rPr lang="fr-CA">
                <a:solidFill>
                  <a:schemeClr val="dk1"/>
                </a:solidFill>
              </a:rPr>
              <a:t>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80a3871e8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80a3871e8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Dans la vie de tous les jours, les échantillons trop petits mènent à des généralisations trop hâtives ou des stéréotypes non justifiés, du genre :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 « Ma fille en est à son premier cours dans cette école, et le prof est pourri, donc l’école n’est pas à recommander. » (Un seul prof…) </a:t>
            </a:r>
            <a:endParaRPr/>
          </a:p>
          <a:p>
            <a:pPr indent="0" lvl="0" marL="0" rtl="0" algn="l">
              <a:spcBef>
                <a:spcPts val="0"/>
              </a:spcBef>
              <a:spcAft>
                <a:spcPts val="0"/>
              </a:spcAft>
              <a:buNone/>
            </a:pPr>
            <a:r>
              <a:rPr lang="fr-CA"/>
              <a:t>• « Mon voisin a acheté une voiture de cette marque, et elle a plein de problèmes, donc cette marque est à éviter. » (Une seule voiture…)</a:t>
            </a:r>
            <a:endParaRPr/>
          </a:p>
          <a:p>
            <a:pPr indent="0" lvl="0" marL="0" rtl="0" algn="l">
              <a:spcBef>
                <a:spcPts val="0"/>
              </a:spcBef>
              <a:spcAft>
                <a:spcPts val="0"/>
              </a:spcAft>
              <a:buNone/>
            </a:pPr>
            <a:r>
              <a:rPr lang="fr-CA"/>
              <a:t>• « Les Américains sont impolis; je le sais parce que j’ai rencontré un groupe de touristes américains très impolis lors de mon dernier voyage. » (Un seul groupe…) </a:t>
            </a:r>
            <a:endParaRPr/>
          </a:p>
          <a:p>
            <a:pPr indent="0" lvl="0" marL="0" rtl="0" algn="l">
              <a:spcBef>
                <a:spcPts val="0"/>
              </a:spcBef>
              <a:spcAft>
                <a:spcPts val="0"/>
              </a:spcAft>
              <a:buNone/>
            </a:pPr>
            <a:r>
              <a:rPr lang="fr-CA"/>
              <a:t>• « Mon cousin est alcoolique et il est au chômage, preuve que l’alcoolisme mène au chômage. » (Une seule personne…) </a:t>
            </a:r>
            <a:endParaRPr/>
          </a:p>
          <a:p>
            <a:pPr indent="0" lvl="0" marL="0" rtl="0" algn="l">
              <a:spcBef>
                <a:spcPts val="0"/>
              </a:spcBef>
              <a:spcAft>
                <a:spcPts val="0"/>
              </a:spcAft>
              <a:buNone/>
            </a:pPr>
            <a:r>
              <a:rPr lang="fr-CA"/>
              <a:t>• « Le réchauffement de la planète, mon œil! Il a fait plus froid que d’habitude l’hiver passé. » (Une seule saison, pendant une seule année, à un seul endroit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On entend seulement parler des cas frappants, mais pas des bien plus nombreux cas ordinaires (</a:t>
            </a:r>
            <a:r>
              <a:rPr b="1" lang="fr-CA" sz="1800">
                <a:solidFill>
                  <a:schemeClr val="dk1"/>
                </a:solidFill>
                <a:latin typeface="Roboto"/>
                <a:ea typeface="Roboto"/>
                <a:cs typeface="Roboto"/>
                <a:sym typeface="Roboto"/>
              </a:rPr>
              <a:t>les cas bizarres font plus souvent les nouvelles ou les potins</a:t>
            </a:r>
            <a:r>
              <a:rPr lang="fr-CA" sz="1800">
                <a:solidFill>
                  <a:schemeClr val="dk1"/>
                </a:solidFill>
                <a:latin typeface="Roboto Light"/>
                <a:ea typeface="Roboto Light"/>
                <a:cs typeface="Roboto Light"/>
                <a:sym typeface="Roboto Light"/>
              </a:rPr>
              <a:t>), donc notre petit échantillon (le petit</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nombre de cas dont notre mémoire se souvient) ne comprend que les cas bizarres, et donc on a</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tendance à </a:t>
            </a:r>
            <a:r>
              <a:rPr b="1" lang="fr-CA" sz="1800">
                <a:solidFill>
                  <a:schemeClr val="dk1"/>
                </a:solidFill>
                <a:latin typeface="Roboto"/>
                <a:ea typeface="Roboto"/>
                <a:cs typeface="Roboto"/>
                <a:sym typeface="Roboto"/>
              </a:rPr>
              <a:t>faussement se faire une mauvaise opinion de la population d’où viennent ces cas</a:t>
            </a:r>
            <a:endParaRPr b="1" sz="18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fr-CA" sz="1800">
                <a:solidFill>
                  <a:schemeClr val="dk1"/>
                </a:solidFill>
                <a:latin typeface="Roboto"/>
                <a:ea typeface="Roboto"/>
                <a:cs typeface="Roboto"/>
                <a:sym typeface="Roboto"/>
              </a:rPr>
              <a:t>bizarres</a:t>
            </a:r>
            <a:r>
              <a:rPr lang="fr-CA" sz="1800">
                <a:solidFill>
                  <a:schemeClr val="dk1"/>
                </a:solidFill>
                <a:latin typeface="Roboto Light"/>
                <a:ea typeface="Roboto Light"/>
                <a:cs typeface="Roboto Light"/>
                <a:sym typeface="Roboto Light"/>
              </a:rPr>
              <a:t>, sans se rendre compte que les cas bizarres représentent mal toute la population.</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80a3871e8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80a3871e8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238e0f610f_4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238e0f610f_4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Stéphanie</a:t>
            </a:r>
            <a:endParaRPr b="1" sz="1800">
              <a:solidFill>
                <a:schemeClr val="dk1"/>
              </a:solidFill>
              <a:highlight>
                <a:srgbClr val="00FF00"/>
              </a:highlight>
            </a:endParaRPr>
          </a:p>
          <a:p>
            <a:pPr indent="0" lvl="0" marL="0" rtl="0" algn="l">
              <a:spcBef>
                <a:spcPts val="0"/>
              </a:spcBef>
              <a:spcAft>
                <a:spcPts val="0"/>
              </a:spcAft>
              <a:buClr>
                <a:schemeClr val="dk1"/>
              </a:buClr>
              <a:buSzPts val="1100"/>
              <a:buFont typeface="Arial"/>
              <a:buNone/>
            </a:pPr>
            <a:r>
              <a:rPr lang="fr-CA" u="sng">
                <a:solidFill>
                  <a:schemeClr val="hlink"/>
                </a:solidFill>
                <a:hlinkClick r:id="rId2"/>
              </a:rPr>
              <a:t>https://marketinglaw.osborneclarke.com/retailing/colgates-80-of-dentists-recommend-claim-under-fire/</a:t>
            </a:r>
            <a:r>
              <a:rPr lang="fr-CA"/>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80a3871e8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80a3871e8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238e0f610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238e0f610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115304fc4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115304fc4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238e0f610f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238e0f610f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u="sng">
                <a:solidFill>
                  <a:schemeClr val="hlink"/>
                </a:solidFill>
                <a:hlinkClick r:id="rId2"/>
              </a:rPr>
              <a:t>https://www.lapresse.ca/sports/baseball/2023-02-27/en-2022/le-salaire-moyen-au-baseball-majeur-a-fait-un-bond-record-de-14-8.php</a:t>
            </a:r>
            <a:endParaRPr/>
          </a:p>
          <a:p>
            <a:pPr indent="0" lvl="0" marL="0" rtl="0" algn="l">
              <a:spcBef>
                <a:spcPts val="0"/>
              </a:spcBef>
              <a:spcAft>
                <a:spcPts val="0"/>
              </a:spcAft>
              <a:buNone/>
            </a:pPr>
            <a:r>
              <a:rPr lang="fr-CA" u="sng">
                <a:solidFill>
                  <a:schemeClr val="hlink"/>
                </a:solidFill>
                <a:hlinkClick r:id="rId3"/>
              </a:rPr>
              <a:t>https://www.spotrac.com/mlb/rankings/salary/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9417ed5664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9417ed5664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u="sng">
                <a:solidFill>
                  <a:schemeClr val="hlink"/>
                </a:solidFill>
                <a:hlinkClick r:id="rId2"/>
              </a:rPr>
              <a:t>https://www.lapresse.ca/sports/baseball/2023-02-27/en-2022/le-salaire-moyen-au-baseball-majeur-a-fait-un-bond-record-de-14-8.php</a:t>
            </a:r>
            <a:endParaRPr/>
          </a:p>
          <a:p>
            <a:pPr indent="0" lvl="0" marL="0" rtl="0" algn="l">
              <a:spcBef>
                <a:spcPts val="0"/>
              </a:spcBef>
              <a:spcAft>
                <a:spcPts val="0"/>
              </a:spcAft>
              <a:buNone/>
            </a:pPr>
            <a:r>
              <a:rPr lang="fr-CA" u="sng">
                <a:solidFill>
                  <a:schemeClr val="hlink"/>
                </a:solidFill>
                <a:hlinkClick r:id="rId3"/>
              </a:rPr>
              <a:t>https://www.spotrac.com/mlb/rankings/salary/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238e0f610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238e0f610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2367a4571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2367a4571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Source: </a:t>
            </a:r>
            <a:r>
              <a:rPr lang="fr-CA" u="sng">
                <a:solidFill>
                  <a:schemeClr val="hlink"/>
                </a:solidFill>
                <a:hlinkClick r:id="rId2"/>
              </a:rPr>
              <a:t>https://twitter.com/mariejoharnois/status/1616412190860541954</a:t>
            </a:r>
            <a:r>
              <a:rPr lang="fr-CA">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290d36f17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290d36f17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b622d398fb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b622d398fb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CA"/>
              <a:t>Pistes en éducation aux médias : </a:t>
            </a:r>
            <a:endParaRPr/>
          </a:p>
          <a:p>
            <a:pPr indent="-298450" lvl="0" marL="457200" rtl="0" algn="l">
              <a:spcBef>
                <a:spcPts val="0"/>
              </a:spcBef>
              <a:spcAft>
                <a:spcPts val="0"/>
              </a:spcAft>
              <a:buSzPts val="1100"/>
              <a:buChar char="-"/>
            </a:pPr>
            <a:r>
              <a:rPr lang="fr-CA"/>
              <a:t>Est-ce qu’il me manque des informations pour juger ? </a:t>
            </a:r>
            <a:endParaRPr/>
          </a:p>
          <a:p>
            <a:pPr indent="-298450" lvl="0" marL="457200" rtl="0" algn="l">
              <a:spcBef>
                <a:spcPts val="0"/>
              </a:spcBef>
              <a:spcAft>
                <a:spcPts val="0"/>
              </a:spcAft>
              <a:buSzPts val="1100"/>
              <a:buChar char="-"/>
            </a:pPr>
            <a:r>
              <a:rPr lang="fr-CA"/>
              <a:t>Est-ce que j’ai l’impression qu’on me dit quoi penser ? </a:t>
            </a:r>
            <a:endParaRPr/>
          </a:p>
          <a:p>
            <a:pPr indent="-298450" lvl="0" marL="457200" rtl="0" algn="l">
              <a:spcBef>
                <a:spcPts val="0"/>
              </a:spcBef>
              <a:spcAft>
                <a:spcPts val="0"/>
              </a:spcAft>
              <a:buSzPts val="1100"/>
              <a:buChar char="-"/>
            </a:pPr>
            <a:r>
              <a:rPr lang="fr-CA"/>
              <a:t>Est-ce que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1c45ffa76d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1c45ffa76d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lnSpc>
                <a:spcPct val="150000"/>
              </a:lnSpc>
              <a:spcBef>
                <a:spcPts val="0"/>
              </a:spcBef>
              <a:spcAft>
                <a:spcPts val="0"/>
              </a:spcAft>
              <a:buNone/>
            </a:pPr>
            <a:r>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Compétences transversales</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Exploiter l’information</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Exercer son jugement critique</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Communiquer de façon appropriée</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dda02c6f4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dda02c6f4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238e0f610f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238e0f610f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238e0f610f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238e0f610f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dff792143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1dff792143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238e0f610f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2238e0f610f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238e0f610f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238e0f610f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238e0f610f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238e0f610f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27b64511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27b64511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9417ed5664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9417ed5664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a1547a87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a1547a87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5cefa72bce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5cefa72bce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1c45ffa76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1c45ffa76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b622d398f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b622d398f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4c30d5437a1ddd8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c30d5437a1ddd8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uFill>
                <a:noFill/>
              </a:uFill>
              <a:hlinkClick r:id="rId2"/>
            </a:endParaRPr>
          </a:p>
          <a:p>
            <a:pPr indent="0" lvl="0" marL="0" rtl="0" algn="l">
              <a:spcBef>
                <a:spcPts val="0"/>
              </a:spcBef>
              <a:spcAft>
                <a:spcPts val="0"/>
              </a:spcAft>
              <a:buNone/>
            </a:pPr>
            <a:r>
              <a:t/>
            </a:r>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1200"/>
              </a:spcBef>
              <a:spcAft>
                <a:spcPts val="0"/>
              </a:spcAft>
              <a:buSzPts val="1400"/>
              <a:buChar char="○"/>
              <a:defRPr/>
            </a:lvl2pPr>
            <a:lvl3pPr indent="-317500" lvl="2" marL="1371600" rtl="0" algn="l">
              <a:lnSpc>
                <a:spcPct val="90000"/>
              </a:lnSpc>
              <a:spcBef>
                <a:spcPts val="1200"/>
              </a:spcBef>
              <a:spcAft>
                <a:spcPts val="0"/>
              </a:spcAft>
              <a:buSzPts val="1400"/>
              <a:buChar char="■"/>
              <a:defRPr/>
            </a:lvl3pPr>
            <a:lvl4pPr indent="-317500" lvl="3" marL="1828800" rtl="0" algn="l">
              <a:lnSpc>
                <a:spcPct val="90000"/>
              </a:lnSpc>
              <a:spcBef>
                <a:spcPts val="1200"/>
              </a:spcBef>
              <a:spcAft>
                <a:spcPts val="0"/>
              </a:spcAft>
              <a:buSzPts val="1400"/>
              <a:buChar char="●"/>
              <a:defRPr/>
            </a:lvl4pPr>
            <a:lvl5pPr indent="-317500" lvl="4" marL="2286000" rtl="0" algn="l">
              <a:lnSpc>
                <a:spcPct val="90000"/>
              </a:lnSpc>
              <a:spcBef>
                <a:spcPts val="1200"/>
              </a:spcBef>
              <a:spcAft>
                <a:spcPts val="0"/>
              </a:spcAft>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mailto:annie.turbide@recit.qc.ca" TargetMode="External"/><Relationship Id="rId10" Type="http://schemas.openxmlformats.org/officeDocument/2006/relationships/image" Target="../media/image14.png"/><Relationship Id="rId13" Type="http://schemas.openxmlformats.org/officeDocument/2006/relationships/hyperlink" Target="mailto:stephanie.rioux@recitmst.qc.ca" TargetMode="External"/><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hyperlink" Target="https://creativecommons.org/licenses/by-nc-sa/4.0/deed.fr" TargetMode="External"/><Relationship Id="rId5" Type="http://schemas.openxmlformats.org/officeDocument/2006/relationships/image" Target="../media/image57.png"/><Relationship Id="rId6" Type="http://schemas.openxmlformats.org/officeDocument/2006/relationships/image" Target="../media/image43.png"/><Relationship Id="rId7" Type="http://schemas.openxmlformats.org/officeDocument/2006/relationships/image" Target="../media/image1.png"/><Relationship Id="rId8"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lactualite.com/societe/etats-unis-calcul-mcdonalds-aw/"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hyperlink" Target="https://www.youtube.com/watch?v=EMNqJQaf08E" TargetMode="External"/><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amq.math.ca/wp-content/uploads/bulletin/vol59/no3/10-maitre-pensee-critique.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twitter.com/foo_teuses/status/1615693799971340290" TargetMode="External"/><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hyperlink" Target="https://www.lesnouvellesnews.fr/au-pays-de-galles-les-footballeuses-toucheront-les-memes-primes-que-les-hommes/#:~:text=Lettre%20d'info-,Au%20Pays%20de%20Galles%2C%20les%20footballeuses%20toucheront,m%C3%AAmes%20primes%20que%20les%20hommes&amp;text=Un%20communiqu%C3%A9%20de%20la%20F%C3%A9d%C3%A9ration,25%25%20de%20plus%20pour%20elles." TargetMode="External"/><Relationship Id="rId7"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hyperlink" Target="https://docs.google.com/spreadsheets/d/19zdWbZcX49dXjQ8MquZfa3ZDpR3f14sryOcqu9BOlI0/edit#gid=0" TargetMode="External"/><Relationship Id="rId5" Type="http://schemas.openxmlformats.org/officeDocument/2006/relationships/hyperlink" Target="https://docs.google.com/spreadsheets/d/19zdWbZcX49dXjQ8MquZfa3ZDpR3f14sryOcqu9BOlI0/edit#gid=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18.png"/><Relationship Id="rId6"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ici.radio-canada.ca/nouvelle/2008554/surete-quebec-sq-augmentations-salariales" TargetMode="External"/><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ici.radio-canada.ca/tele/infoman/site/segments/chronique/432937/canular-astronomie-sante-risques-science?isAutoPlay=1" TargetMode="External"/><Relationship Id="rId4" Type="http://schemas.openxmlformats.org/officeDocument/2006/relationships/image" Target="../media/image26.png"/><Relationship Id="rId5" Type="http://schemas.openxmlformats.org/officeDocument/2006/relationships/hyperlink" Target="https://www.ccsa.ca/sites/default/files/2023-01/CCSA_Canada_Guidance_on_Alcohol_and_Health_Final_Report_fr_0.pdf?fbclid=IwAR1mdjhSDCjSwhg2e8aLXXpOeGyUGkj5_zOk-y8S6L5tSeacChJfQzkz0XE" TargetMode="External"/><Relationship Id="rId6" Type="http://schemas.openxmlformats.org/officeDocument/2006/relationships/hyperlink" Target="https://lepharmachien.com/alcool-2023/"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ici.radio-canada.ca/tele/infoman/site/segments/chronique/432937/canular-astronomie-sante-risques-science?isAutoPlay=1" TargetMode="Externa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hyperlink" Target="https://sante.lefigaro.fr/actualite/2015/10/26/24249-lexces-viande-rouge-classe-cancerogen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www.umoncton.ca/prof/sites/prof.prod.umoncton.ca/files/users/user109/NOTES%20DE%20COURS%20PENS%C3%89E%20CRITIQUE.pdf" TargetMode="External"/><Relationship Id="rId4" Type="http://schemas.openxmlformats.org/officeDocument/2006/relationships/hyperlink" Target="https://www.doctissimo.fr/nutrition/equilibre-et-plaisir/chocolat/avc-manger-trop-de-chocolat-augmenterait-le-risque-de-10/64c1a7_ar.html" TargetMode="External"/><Relationship Id="rId5" Type="http://schemas.openxmlformats.org/officeDocument/2006/relationships/image" Target="../media/image47.png"/><Relationship Id="rId6" Type="http://schemas.openxmlformats.org/officeDocument/2006/relationships/hyperlink" Target="https://www.medisite.fr/sommeil-une-etude-revele-quun-sommeil-perturbe-peut-augmenter-le-risque-de-maladies-cardiaques.5684083.524189.html" TargetMode="External"/><Relationship Id="rId7" Type="http://schemas.openxmlformats.org/officeDocument/2006/relationships/image" Target="../media/image40.png"/><Relationship Id="rId8"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hyperlink" Target="https://www.youtube.com/watch?v=NNYhaDjmQ0k&amp;ab_channel=Lesasdel%27info" TargetMode="External"/><Relationship Id="rId5"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54.png"/><Relationship Id="rId5" Type="http://schemas.openxmlformats.org/officeDocument/2006/relationships/image" Target="../media/image44.png"/><Relationship Id="rId6"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www.lesoleil.com/2022/12/23/11-million-de-deces-a-cause-des-vaccins-vraiment-864f7cb9eb745d4046f5d38799089ca1" TargetMode="External"/><Relationship Id="rId4" Type="http://schemas.openxmlformats.org/officeDocument/2006/relationships/hyperlink" Target="https://yournews.com/2022/12/04/2465994/cdc-report-reveals-at-least-1-1-million-americans-have-died/" TargetMode="External"/><Relationship Id="rId5"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www.facebook.com/photo/?fbid=10159984963606281&amp;set=g.617500062971825" TargetMode="Externa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liberation.fr/checknews/2018/04/27/est-ce-que-bfmtv-a-vraiment-affiche-un-graphique-a-camembert-trompeur-sur-le-soutien-a-la-greve-des-_1653615/" TargetMode="Externa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s://www.journaldequebec.com/2023/02/27/les-reseaux-sociaux-sont-extremement-dangereux-pour-les-jeunes" TargetMode="Externa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hyperlink" Target="https://fr.checkmarket.com/calculateur-taille-echantill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2.png"/><Relationship Id="rId4" Type="http://schemas.openxmlformats.org/officeDocument/2006/relationships/hyperlink" Target="https://www.umoncton.ca/prof/sites/prof.prod.umoncton.ca/files/users/user109/NOTES%20DE%20COURS%20PENS%C3%89E%20CRITIQUE.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png"/><Relationship Id="rId4" Type="http://schemas.openxmlformats.org/officeDocument/2006/relationships/hyperlink" Target="https://www.lesoleil.com/2022/12/23/11-million-de-deces-a-cause-des-vaccins-vraiment-864f7cb9eb745d4046f5d38799089ca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5.png"/><Relationship Id="rId4" Type="http://schemas.openxmlformats.org/officeDocument/2006/relationships/hyperlink" Target="https://www.lapresse.ca/sports/baseball/2023-02-27/en-2022/le-salaire-moyen-au-baseball-majeur-a-fait-un-bond-record-de-14-8.php"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s://www.spotrac.com/mlb/rankings/2023/salary/" TargetMode="External"/><Relationship Id="rId4" Type="http://schemas.openxmlformats.org/officeDocument/2006/relationships/image" Target="../media/image36.png"/><Relationship Id="rId5"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1.png"/><Relationship Id="rId4" Type="http://schemas.openxmlformats.org/officeDocument/2006/relationships/slide" Target="/ppt/slides/slide62.xml"/><Relationship Id="rId5" Type="http://schemas.openxmlformats.org/officeDocument/2006/relationships/slide" Target="/ppt/slides/slide63.xml"/><Relationship Id="rId6" Type="http://schemas.openxmlformats.org/officeDocument/2006/relationships/slide" Target="/ppt/slides/slide65.xml"/><Relationship Id="rId7" Type="http://schemas.openxmlformats.org/officeDocument/2006/relationships/slide" Target="/ppt/slides/slide61.xml"/><Relationship Id="rId8" Type="http://schemas.openxmlformats.org/officeDocument/2006/relationships/slide" Target="/ppt/slides/slide6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2.png"/><Relationship Id="rId4" Type="http://schemas.openxmlformats.org/officeDocument/2006/relationships/image" Target="../media/image4.png"/><Relationship Id="rId5" Type="http://schemas.openxmlformats.org/officeDocument/2006/relationships/slide" Target="/ppt/slides/slide60.xml"/><Relationship Id="rId6"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2.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slide" Target="/ppt/slid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2.png"/><Relationship Id="rId4" Type="http://schemas.openxmlformats.org/officeDocument/2006/relationships/image" Target="../media/image4.png"/><Relationship Id="rId5" Type="http://schemas.openxmlformats.org/officeDocument/2006/relationships/slide" Target="/ppt/slides/slide60.xml"/><Relationship Id="rId6" Type="http://schemas.openxmlformats.org/officeDocument/2006/relationships/image" Target="../media/image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2.png"/><Relationship Id="rId4" Type="http://schemas.openxmlformats.org/officeDocument/2006/relationships/image" Target="../media/image4.png"/><Relationship Id="rId5" Type="http://schemas.openxmlformats.org/officeDocument/2006/relationships/slide" Target="/ppt/slides/slide60.xml"/><Relationship Id="rId6" Type="http://schemas.openxmlformats.org/officeDocument/2006/relationships/image" Target="../media/image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2.png"/><Relationship Id="rId4" Type="http://schemas.openxmlformats.org/officeDocument/2006/relationships/image" Target="../media/image4.png"/><Relationship Id="rId5" Type="http://schemas.openxmlformats.org/officeDocument/2006/relationships/slide" Target="/ppt/slides/slide60.xml"/><Relationship Id="rId6" Type="http://schemas.openxmlformats.org/officeDocument/2006/relationships/image" Target="../media/image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hyperlink" Target="https://www.umoncton.ca/umcm-sciences/sites/umcm-sciences.prod.umoncton.ca/files/wf/notes_de_cours_pensee_critique.pdf" TargetMode="External"/><Relationship Id="rId4" Type="http://schemas.openxmlformats.org/officeDocument/2006/relationships/hyperlink" Target="https://www.amq.math.ca/wp-content/uploads/bulletin/vol59/no3/10-maitre-pensee-critique.pdf" TargetMode="External"/><Relationship Id="rId5" Type="http://schemas.openxmlformats.org/officeDocument/2006/relationships/hyperlink" Target="https://www.facebook.com/groups/617500062971825" TargetMode="External"/><Relationship Id="rId6" Type="http://schemas.openxmlformats.org/officeDocument/2006/relationships/hyperlink" Target="https://www.alloprof.qc.ca/fr/eleves/bv/mathematiques/les-sources-de-biais-m1363"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6.png"/><Relationship Id="rId4" Type="http://schemas.openxmlformats.org/officeDocument/2006/relationships/hyperlink" Target="https://forms.gle/SY4HiU9v1NTd4uqa7" TargetMode="External"/></Relationships>
</file>

<file path=ppt/slides/_rels/slide69.xml.rels><?xml version="1.0" encoding="UTF-8" standalone="yes"?><Relationships xmlns="http://schemas.openxmlformats.org/package/2006/relationships"><Relationship Id="rId11" Type="http://schemas.openxmlformats.org/officeDocument/2006/relationships/hyperlink" Target="mailto:annie.turbide@recit.qc.ca" TargetMode="External"/><Relationship Id="rId10" Type="http://schemas.openxmlformats.org/officeDocument/2006/relationships/image" Target="../media/image50.png"/><Relationship Id="rId13" Type="http://schemas.openxmlformats.org/officeDocument/2006/relationships/hyperlink" Target="https://twitter.com/StephanieRioux6" TargetMode="External"/><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hyperlink" Target="https://twitter.com/ATurbide" TargetMode="External"/><Relationship Id="rId15" Type="http://schemas.openxmlformats.org/officeDocument/2006/relationships/image" Target="../media/image4.png"/><Relationship Id="rId14" Type="http://schemas.openxmlformats.org/officeDocument/2006/relationships/hyperlink" Target="mailto:stephanie.rioux@recitmst.qc.ca" TargetMode="External"/><Relationship Id="rId17" Type="http://schemas.openxmlformats.org/officeDocument/2006/relationships/hyperlink" Target="https://docs.google.com/presentation/d/e/2PACX-1vTiMc2S-d5gfKbndXxqeow99IHoxDfqDvrlVsuEFM4CzCqM_hysUH9YrSehkgFq1Ji-hmZasMz2UsuV/pub?start=false&amp;loop=false&amp;delayms=3000" TargetMode="External"/><Relationship Id="rId16" Type="http://schemas.openxmlformats.org/officeDocument/2006/relationships/hyperlink" Target="https://docs.google.com/presentation/d/e/2PACX-1vR0KZs8do7pW9akJrtc8OADQCFxjSvMEeqZjg7WTvPktzQf7-llpZI6FmJQZg06pGUiu106_7zQt7Mk/pub?start=false&amp;loop=false&amp;delayms=3000" TargetMode="External"/><Relationship Id="rId5" Type="http://schemas.openxmlformats.org/officeDocument/2006/relationships/image" Target="../media/image1.png"/><Relationship Id="rId19" Type="http://schemas.openxmlformats.org/officeDocument/2006/relationships/hyperlink" Target="https://docs.google.com/presentation/d/1lE9nmP-MSGMW5E4pBraM0a-P5cYPau-BCTbBvrGN1dY/copy" TargetMode="External"/><Relationship Id="rId6" Type="http://schemas.openxmlformats.org/officeDocument/2006/relationships/hyperlink" Target="http://creativecommons.org/licenses/by-nc-sa/4.0/" TargetMode="External"/><Relationship Id="rId18" Type="http://schemas.openxmlformats.org/officeDocument/2006/relationships/hyperlink" Target="https://docs.google.com/presentation/d/1LYF_3zIZ-xhgP-7lJSrGOfGam3TKzz1ytdD5KorISec/copy"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a:blip r:embed="rId3">
            <a:alphaModFix/>
          </a:blip>
          <a:stretch>
            <a:fillRect/>
          </a:stretch>
        </p:blipFill>
        <p:spPr>
          <a:xfrm rot="9832214">
            <a:off x="6435243" y="2040385"/>
            <a:ext cx="2327166" cy="2114679"/>
          </a:xfrm>
          <a:prstGeom prst="rect">
            <a:avLst/>
          </a:prstGeom>
          <a:noFill/>
          <a:ln>
            <a:noFill/>
          </a:ln>
        </p:spPr>
      </p:pic>
      <p:sp>
        <p:nvSpPr>
          <p:cNvPr id="58" name="Google Shape;58;p14"/>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14"/>
          <p:cNvPicPr preferRelativeResize="0"/>
          <p:nvPr/>
        </p:nvPicPr>
        <p:blipFill rotWithShape="1">
          <a:blip r:embed="rId4">
            <a:alphaModFix/>
          </a:blip>
          <a:srcRect b="22233" l="0" r="0" t="0"/>
          <a:stretch/>
        </p:blipFill>
        <p:spPr>
          <a:xfrm rot="1070256">
            <a:off x="5302150" y="1087188"/>
            <a:ext cx="6203751" cy="5159227"/>
          </a:xfrm>
          <a:prstGeom prst="rect">
            <a:avLst/>
          </a:prstGeom>
          <a:noFill/>
          <a:ln>
            <a:noFill/>
          </a:ln>
        </p:spPr>
      </p:pic>
      <p:sp>
        <p:nvSpPr>
          <p:cNvPr id="60" name="Google Shape;60;p14"/>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61" name="Google Shape;61;p14"/>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62" name="Google Shape;62;p14"/>
          <p:cNvPicPr preferRelativeResize="0"/>
          <p:nvPr/>
        </p:nvPicPr>
        <p:blipFill>
          <a:blip r:embed="rId5">
            <a:alphaModFix/>
          </a:blip>
          <a:stretch>
            <a:fillRect/>
          </a:stretch>
        </p:blipFill>
        <p:spPr>
          <a:xfrm>
            <a:off x="691200" y="2826839"/>
            <a:ext cx="2265344" cy="2330742"/>
          </a:xfrm>
          <a:prstGeom prst="rect">
            <a:avLst/>
          </a:prstGeom>
          <a:noFill/>
          <a:ln>
            <a:noFill/>
          </a:ln>
        </p:spPr>
      </p:pic>
      <p:pic>
        <p:nvPicPr>
          <p:cNvPr id="63" name="Google Shape;63;p14"/>
          <p:cNvPicPr preferRelativeResize="0"/>
          <p:nvPr/>
        </p:nvPicPr>
        <p:blipFill rotWithShape="1">
          <a:blip r:embed="rId6">
            <a:alphaModFix/>
          </a:blip>
          <a:srcRect b="12126" l="21060" r="0" t="0"/>
          <a:stretch/>
        </p:blipFill>
        <p:spPr>
          <a:xfrm>
            <a:off x="2370100" y="2989301"/>
            <a:ext cx="1893101" cy="2168275"/>
          </a:xfrm>
          <a:prstGeom prst="rect">
            <a:avLst/>
          </a:prstGeom>
          <a:noFill/>
          <a:ln>
            <a:noFill/>
          </a:ln>
        </p:spPr>
      </p:pic>
      <p:sp>
        <p:nvSpPr>
          <p:cNvPr id="64" name="Google Shape;64;p14"/>
          <p:cNvSpPr/>
          <p:nvPr/>
        </p:nvSpPr>
        <p:spPr>
          <a:xfrm>
            <a:off x="460700" y="2380200"/>
            <a:ext cx="1018645" cy="4466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Stéphanie</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Rioux</a:t>
            </a:r>
          </a:p>
        </p:txBody>
      </p:sp>
      <p:sp>
        <p:nvSpPr>
          <p:cNvPr id="65" name="Google Shape;65;p14"/>
          <p:cNvSpPr/>
          <p:nvPr/>
        </p:nvSpPr>
        <p:spPr>
          <a:xfrm>
            <a:off x="2998632" y="2130600"/>
            <a:ext cx="813851" cy="50967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Annie </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Turbide</a:t>
            </a:r>
          </a:p>
        </p:txBody>
      </p:sp>
      <p:pic>
        <p:nvPicPr>
          <p:cNvPr id="66" name="Google Shape;66;p14"/>
          <p:cNvPicPr preferRelativeResize="0"/>
          <p:nvPr/>
        </p:nvPicPr>
        <p:blipFill>
          <a:blip r:embed="rId7">
            <a:alphaModFix/>
          </a:blip>
          <a:stretch>
            <a:fillRect/>
          </a:stretch>
        </p:blipFill>
        <p:spPr>
          <a:xfrm>
            <a:off x="84650" y="4223050"/>
            <a:ext cx="774125" cy="812450"/>
          </a:xfrm>
          <a:prstGeom prst="rect">
            <a:avLst/>
          </a:prstGeom>
          <a:noFill/>
          <a:ln>
            <a:noFill/>
          </a:ln>
        </p:spPr>
      </p:pic>
      <p:sp>
        <p:nvSpPr>
          <p:cNvPr id="67" name="Google Shape;67;p14"/>
          <p:cNvSpPr txBox="1"/>
          <p:nvPr/>
        </p:nvSpPr>
        <p:spPr>
          <a:xfrm>
            <a:off x="222712" y="490467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rgbClr val="FFFFFF"/>
                </a:solidFill>
              </a:rPr>
              <a:t>À moins d'indications contraires, cette présentation est mise à disposition selon les termes de la </a:t>
            </a:r>
            <a:endParaRPr sz="600">
              <a:solidFill>
                <a:srgbClr val="FFFFFF"/>
              </a:solidFill>
            </a:endParaRPr>
          </a:p>
          <a:p>
            <a:pPr indent="0" lvl="0" marL="0" rtl="0" algn="r">
              <a:spcBef>
                <a:spcPts val="0"/>
              </a:spcBef>
              <a:spcAft>
                <a:spcPts val="0"/>
              </a:spcAft>
              <a:buNone/>
            </a:pPr>
            <a:r>
              <a:rPr lang="fr-CA" sz="600" u="sng">
                <a:solidFill>
                  <a:srgbClr val="FFFFFF"/>
                </a:solidFill>
                <a:hlinkClick r:id="rId8">
                  <a:extLst>
                    <a:ext uri="{A12FA001-AC4F-418D-AE19-62706E023703}">
                      <ahyp:hlinkClr val="tx"/>
                    </a:ext>
                  </a:extLst>
                </a:hlinkClick>
              </a:rPr>
              <a:t>Licence Creative Commons:  Attribution - Pas d’Utilisation Commerciale - Partage dans les Mêmes Conditions 4.0 International</a:t>
            </a:r>
            <a:r>
              <a:rPr lang="fr-CA" sz="600">
                <a:solidFill>
                  <a:srgbClr val="FFFFFF"/>
                </a:solidFill>
              </a:rPr>
              <a:t>.</a:t>
            </a:r>
            <a:endParaRPr sz="600">
              <a:solidFill>
                <a:srgbClr val="FFFFFF"/>
              </a:solidFill>
            </a:endParaRPr>
          </a:p>
        </p:txBody>
      </p:sp>
      <p:pic>
        <p:nvPicPr>
          <p:cNvPr id="68" name="Google Shape;68;p14">
            <a:hlinkClick r:id="rId9"/>
          </p:cNvPr>
          <p:cNvPicPr preferRelativeResize="0"/>
          <p:nvPr/>
        </p:nvPicPr>
        <p:blipFill>
          <a:blip r:embed="rId10">
            <a:alphaModFix/>
          </a:blip>
          <a:stretch>
            <a:fillRect/>
          </a:stretch>
        </p:blipFill>
        <p:spPr>
          <a:xfrm>
            <a:off x="8314588" y="4908311"/>
            <a:ext cx="735399" cy="193464"/>
          </a:xfrm>
          <a:prstGeom prst="rect">
            <a:avLst/>
          </a:prstGeom>
          <a:noFill/>
          <a:ln>
            <a:noFill/>
          </a:ln>
        </p:spPr>
      </p:pic>
      <p:pic>
        <p:nvPicPr>
          <p:cNvPr id="69" name="Google Shape;69;p14">
            <a:hlinkClick r:id="rId11"/>
          </p:cNvPr>
          <p:cNvPicPr preferRelativeResize="0"/>
          <p:nvPr/>
        </p:nvPicPr>
        <p:blipFill>
          <a:blip r:embed="rId12">
            <a:alphaModFix/>
          </a:blip>
          <a:stretch>
            <a:fillRect/>
          </a:stretch>
        </p:blipFill>
        <p:spPr>
          <a:xfrm>
            <a:off x="3462703" y="2711345"/>
            <a:ext cx="265559" cy="274807"/>
          </a:xfrm>
          <a:prstGeom prst="rect">
            <a:avLst/>
          </a:prstGeom>
          <a:noFill/>
          <a:ln>
            <a:noFill/>
          </a:ln>
        </p:spPr>
      </p:pic>
      <p:pic>
        <p:nvPicPr>
          <p:cNvPr id="70" name="Google Shape;70;p14">
            <a:hlinkClick r:id="rId13"/>
          </p:cNvPr>
          <p:cNvPicPr preferRelativeResize="0"/>
          <p:nvPr/>
        </p:nvPicPr>
        <p:blipFill>
          <a:blip r:embed="rId12">
            <a:alphaModFix/>
          </a:blip>
          <a:stretch>
            <a:fillRect/>
          </a:stretch>
        </p:blipFill>
        <p:spPr>
          <a:xfrm>
            <a:off x="839128" y="2913147"/>
            <a:ext cx="265559" cy="274807"/>
          </a:xfrm>
          <a:prstGeom prst="rect">
            <a:avLst/>
          </a:prstGeom>
          <a:noFill/>
          <a:ln>
            <a:noFill/>
          </a:ln>
        </p:spPr>
      </p:pic>
      <p:sp>
        <p:nvSpPr>
          <p:cNvPr id="71" name="Google Shape;71;p14"/>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66" name="Shape 166"/>
        <p:cNvGrpSpPr/>
        <p:nvPr/>
      </p:nvGrpSpPr>
      <p:grpSpPr>
        <a:xfrm>
          <a:off x="0" y="0"/>
          <a:ext cx="0" cy="0"/>
          <a:chOff x="0" y="0"/>
          <a:chExt cx="0" cy="0"/>
        </a:xfrm>
      </p:grpSpPr>
      <p:sp>
        <p:nvSpPr>
          <p:cNvPr id="167" name="Google Shape;167;p23"/>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3"/>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Mon burger est plus gros que le tien! </a:t>
            </a:r>
            <a:endParaRPr sz="3600">
              <a:solidFill>
                <a:srgbClr val="F5F5F5"/>
              </a:solidFill>
              <a:latin typeface="Roboto Thin"/>
              <a:ea typeface="Roboto Thin"/>
              <a:cs typeface="Roboto Thin"/>
              <a:sym typeface="Roboto Thin"/>
            </a:endParaRPr>
          </a:p>
        </p:txBody>
      </p:sp>
      <p:pic>
        <p:nvPicPr>
          <p:cNvPr id="169" name="Google Shape;169;p23">
            <a:hlinkClick r:id="rId3"/>
          </p:cNvPr>
          <p:cNvPicPr preferRelativeResize="0"/>
          <p:nvPr/>
        </p:nvPicPr>
        <p:blipFill>
          <a:blip r:embed="rId4">
            <a:alphaModFix/>
          </a:blip>
          <a:stretch>
            <a:fillRect/>
          </a:stretch>
        </p:blipFill>
        <p:spPr>
          <a:xfrm rot="-260360">
            <a:off x="1612375" y="993675"/>
            <a:ext cx="5522127" cy="3741628"/>
          </a:xfrm>
          <a:prstGeom prst="rect">
            <a:avLst/>
          </a:prstGeom>
          <a:noFill/>
          <a:ln>
            <a:noFill/>
          </a:ln>
          <a:effectLst>
            <a:outerShdw blurRad="57150" rotWithShape="0" algn="bl" dir="5400000" dist="19050">
              <a:srgbClr val="000000">
                <a:alpha val="50000"/>
              </a:srgbClr>
            </a:outerShdw>
          </a:effectLst>
        </p:spPr>
      </p:pic>
      <p:sp>
        <p:nvSpPr>
          <p:cNvPr id="170" name="Google Shape;170;p23"/>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74" name="Shape 174"/>
        <p:cNvGrpSpPr/>
        <p:nvPr/>
      </p:nvGrpSpPr>
      <p:grpSpPr>
        <a:xfrm>
          <a:off x="0" y="0"/>
          <a:ext cx="0" cy="0"/>
          <a:chOff x="0" y="0"/>
          <a:chExt cx="0" cy="0"/>
        </a:xfrm>
      </p:grpSpPr>
      <p:sp>
        <p:nvSpPr>
          <p:cNvPr id="175" name="Google Shape;175;p24"/>
          <p:cNvSpPr/>
          <p:nvPr/>
        </p:nvSpPr>
        <p:spPr>
          <a:xfrm rot="10800000">
            <a:off x="-654319" y="4098246"/>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4"/>
          <p:cNvSpPr/>
          <p:nvPr/>
        </p:nvSpPr>
        <p:spPr>
          <a:xfrm>
            <a:off x="3186439" y="1033200"/>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177" name="Google Shape;177;p24"/>
          <p:cNvSpPr/>
          <p:nvPr/>
        </p:nvSpPr>
        <p:spPr>
          <a:xfrm>
            <a:off x="3127990" y="2633045"/>
            <a:ext cx="641077" cy="106119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178" name="Google Shape;178;p24"/>
          <p:cNvSpPr/>
          <p:nvPr/>
        </p:nvSpPr>
        <p:spPr>
          <a:xfrm>
            <a:off x="5599931" y="1076632"/>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179" name="Google Shape;179;p24"/>
          <p:cNvSpPr/>
          <p:nvPr/>
        </p:nvSpPr>
        <p:spPr>
          <a:xfrm>
            <a:off x="5464335" y="2643952"/>
            <a:ext cx="718123" cy="103357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cxnSp>
        <p:nvCxnSpPr>
          <p:cNvPr id="180" name="Google Shape;180;p24"/>
          <p:cNvCxnSpPr/>
          <p:nvPr/>
        </p:nvCxnSpPr>
        <p:spPr>
          <a:xfrm flipH="1" rot="10800000">
            <a:off x="5483575" y="2382850"/>
            <a:ext cx="871800" cy="8700"/>
          </a:xfrm>
          <a:prstGeom prst="straightConnector1">
            <a:avLst/>
          </a:prstGeom>
          <a:noFill/>
          <a:ln cap="flat" cmpd="sng" w="28575">
            <a:solidFill>
              <a:srgbClr val="E06539"/>
            </a:solidFill>
            <a:prstDash val="solid"/>
            <a:round/>
            <a:headEnd len="med" w="med" type="none"/>
            <a:tailEnd len="med" w="med" type="none"/>
          </a:ln>
        </p:spPr>
      </p:cxnSp>
      <p:sp>
        <p:nvSpPr>
          <p:cNvPr id="181" name="Google Shape;181;p24"/>
          <p:cNvSpPr/>
          <p:nvPr/>
        </p:nvSpPr>
        <p:spPr>
          <a:xfrm rot="-5400000">
            <a:off x="4055008" y="1926058"/>
            <a:ext cx="1294585" cy="106119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500"/>
              </a:rPr>
              <a:t>v</a:t>
            </a:r>
          </a:p>
        </p:txBody>
      </p:sp>
      <p:cxnSp>
        <p:nvCxnSpPr>
          <p:cNvPr id="182" name="Google Shape;182;p24"/>
          <p:cNvCxnSpPr/>
          <p:nvPr/>
        </p:nvCxnSpPr>
        <p:spPr>
          <a:xfrm flipH="1" rot="10800000">
            <a:off x="3018125" y="2405329"/>
            <a:ext cx="871800" cy="8700"/>
          </a:xfrm>
          <a:prstGeom prst="straightConnector1">
            <a:avLst/>
          </a:prstGeom>
          <a:noFill/>
          <a:ln cap="flat" cmpd="sng" w="28575">
            <a:solidFill>
              <a:srgbClr val="E06539"/>
            </a:solidFill>
            <a:prstDash val="solid"/>
            <a:round/>
            <a:headEnd len="med" w="med" type="none"/>
            <a:tailEnd len="med" w="med" type="none"/>
          </a:ln>
        </p:spPr>
      </p:cxnSp>
      <p:grpSp>
        <p:nvGrpSpPr>
          <p:cNvPr id="183" name="Google Shape;183;p24"/>
          <p:cNvGrpSpPr/>
          <p:nvPr/>
        </p:nvGrpSpPr>
        <p:grpSpPr>
          <a:xfrm>
            <a:off x="6622875" y="1217694"/>
            <a:ext cx="2348250" cy="2330407"/>
            <a:chOff x="6622875" y="1217694"/>
            <a:chExt cx="2348250" cy="2330407"/>
          </a:xfrm>
        </p:grpSpPr>
        <p:pic>
          <p:nvPicPr>
            <p:cNvPr id="184" name="Google Shape;184;p24"/>
            <p:cNvPicPr preferRelativeResize="0"/>
            <p:nvPr/>
          </p:nvPicPr>
          <p:blipFill rotWithShape="1">
            <a:blip r:embed="rId3">
              <a:alphaModFix/>
            </a:blip>
            <a:srcRect b="23837" l="14164" r="14222" t="5088"/>
            <a:stretch/>
          </p:blipFill>
          <p:spPr>
            <a:xfrm>
              <a:off x="6622875" y="1217694"/>
              <a:ext cx="2348250" cy="2330407"/>
            </a:xfrm>
            <a:prstGeom prst="rect">
              <a:avLst/>
            </a:prstGeom>
            <a:noFill/>
            <a:ln>
              <a:noFill/>
            </a:ln>
          </p:spPr>
        </p:pic>
        <p:sp>
          <p:nvSpPr>
            <p:cNvPr id="185" name="Google Shape;185;p24"/>
            <p:cNvSpPr/>
            <p:nvPr/>
          </p:nvSpPr>
          <p:spPr>
            <a:xfrm>
              <a:off x="8149192" y="1561275"/>
              <a:ext cx="154234" cy="2552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186" name="Google Shape;186;p24"/>
            <p:cNvSpPr/>
            <p:nvPr/>
          </p:nvSpPr>
          <p:spPr>
            <a:xfrm>
              <a:off x="8066400" y="1936442"/>
              <a:ext cx="334349" cy="2521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187" name="Google Shape;187;p24"/>
            <p:cNvCxnSpPr/>
            <p:nvPr/>
          </p:nvCxnSpPr>
          <p:spPr>
            <a:xfrm flipH="1" rot="10800000">
              <a:off x="8121198" y="1875502"/>
              <a:ext cx="209700" cy="2100"/>
            </a:xfrm>
            <a:prstGeom prst="straightConnector1">
              <a:avLst/>
            </a:prstGeom>
            <a:noFill/>
            <a:ln cap="flat" cmpd="sng" w="28575">
              <a:solidFill>
                <a:srgbClr val="E06539"/>
              </a:solidFill>
              <a:prstDash val="solid"/>
              <a:round/>
              <a:headEnd len="med" w="med" type="none"/>
              <a:tailEnd len="med" w="med" type="none"/>
            </a:ln>
          </p:spPr>
        </p:cxnSp>
      </p:grpSp>
      <p:grpSp>
        <p:nvGrpSpPr>
          <p:cNvPr id="188" name="Google Shape;188;p24"/>
          <p:cNvGrpSpPr/>
          <p:nvPr/>
        </p:nvGrpSpPr>
        <p:grpSpPr>
          <a:xfrm>
            <a:off x="235688" y="1160402"/>
            <a:ext cx="2348262" cy="2327449"/>
            <a:chOff x="235688" y="1160402"/>
            <a:chExt cx="2348262" cy="2327449"/>
          </a:xfrm>
        </p:grpSpPr>
        <p:pic>
          <p:nvPicPr>
            <p:cNvPr id="189" name="Google Shape;189;p24"/>
            <p:cNvPicPr preferRelativeResize="0"/>
            <p:nvPr/>
          </p:nvPicPr>
          <p:blipFill rotWithShape="1">
            <a:blip r:embed="rId4">
              <a:alphaModFix/>
            </a:blip>
            <a:srcRect b="23789" l="13668" r="13857" t="4381"/>
            <a:stretch/>
          </p:blipFill>
          <p:spPr>
            <a:xfrm>
              <a:off x="235688" y="1160402"/>
              <a:ext cx="2348262" cy="2327449"/>
            </a:xfrm>
            <a:prstGeom prst="rect">
              <a:avLst/>
            </a:prstGeom>
            <a:noFill/>
            <a:ln>
              <a:noFill/>
            </a:ln>
          </p:spPr>
        </p:pic>
        <p:sp>
          <p:nvSpPr>
            <p:cNvPr id="190" name="Google Shape;190;p24"/>
            <p:cNvSpPr/>
            <p:nvPr/>
          </p:nvSpPr>
          <p:spPr>
            <a:xfrm>
              <a:off x="1778992" y="1631825"/>
              <a:ext cx="172770" cy="24549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sp>
          <p:nvSpPr>
            <p:cNvPr id="191" name="Google Shape;191;p24"/>
            <p:cNvSpPr/>
            <p:nvPr/>
          </p:nvSpPr>
          <p:spPr>
            <a:xfrm>
              <a:off x="1696200" y="2002232"/>
              <a:ext cx="334349" cy="2489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192" name="Google Shape;192;p24"/>
            <p:cNvCxnSpPr/>
            <p:nvPr/>
          </p:nvCxnSpPr>
          <p:spPr>
            <a:xfrm flipH="1" rot="10800000">
              <a:off x="1750998" y="1942039"/>
              <a:ext cx="209700" cy="2100"/>
            </a:xfrm>
            <a:prstGeom prst="straightConnector1">
              <a:avLst/>
            </a:prstGeom>
            <a:noFill/>
            <a:ln cap="flat" cmpd="sng" w="28575">
              <a:solidFill>
                <a:srgbClr val="E06539"/>
              </a:solidFill>
              <a:prstDash val="solid"/>
              <a:round/>
              <a:headEnd len="med" w="med" type="none"/>
              <a:tailEnd len="med" w="med" type="none"/>
            </a:ln>
          </p:spPr>
        </p:cxnSp>
      </p:grpSp>
      <p:sp>
        <p:nvSpPr>
          <p:cNvPr id="193" name="Google Shape;193;p24"/>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97" name="Shape 197"/>
        <p:cNvGrpSpPr/>
        <p:nvPr/>
      </p:nvGrpSpPr>
      <p:grpSpPr>
        <a:xfrm>
          <a:off x="0" y="0"/>
          <a:ext cx="0" cy="0"/>
          <a:chOff x="0" y="0"/>
          <a:chExt cx="0" cy="0"/>
        </a:xfrm>
      </p:grpSpPr>
      <p:sp>
        <p:nvSpPr>
          <p:cNvPr id="198" name="Google Shape;198;p25"/>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5"/>
          <p:cNvPicPr preferRelativeResize="0"/>
          <p:nvPr/>
        </p:nvPicPr>
        <p:blipFill>
          <a:blip r:embed="rId3">
            <a:alphaModFix/>
          </a:blip>
          <a:stretch>
            <a:fillRect/>
          </a:stretch>
        </p:blipFill>
        <p:spPr>
          <a:xfrm>
            <a:off x="4864975" y="1953425"/>
            <a:ext cx="4063731" cy="2976150"/>
          </a:xfrm>
          <a:prstGeom prst="rect">
            <a:avLst/>
          </a:prstGeom>
          <a:noFill/>
          <a:ln>
            <a:noFill/>
          </a:ln>
          <a:effectLst>
            <a:outerShdw blurRad="57150" rotWithShape="0" algn="bl" dir="5400000" dist="19050">
              <a:srgbClr val="000000">
                <a:alpha val="50000"/>
              </a:srgbClr>
            </a:outerShdw>
          </a:effectLst>
        </p:spPr>
      </p:pic>
      <p:sp>
        <p:nvSpPr>
          <p:cNvPr id="200" name="Google Shape;200;p25"/>
          <p:cNvSpPr/>
          <p:nvPr/>
        </p:nvSpPr>
        <p:spPr>
          <a:xfrm>
            <a:off x="271700" y="375700"/>
            <a:ext cx="8440712" cy="72456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 Mono;100"/>
              </a:rPr>
              <a:t>40 ans plus tard...</a:t>
            </a:r>
          </a:p>
        </p:txBody>
      </p:sp>
      <p:pic>
        <p:nvPicPr>
          <p:cNvPr id="201" name="Google Shape;201;p25">
            <a:hlinkClick r:id="rId4"/>
          </p:cNvPr>
          <p:cNvPicPr preferRelativeResize="0"/>
          <p:nvPr/>
        </p:nvPicPr>
        <p:blipFill rotWithShape="1">
          <a:blip r:embed="rId5">
            <a:alphaModFix/>
          </a:blip>
          <a:srcRect b="1135" l="435" r="564" t="959"/>
          <a:stretch/>
        </p:blipFill>
        <p:spPr>
          <a:xfrm rot="-180858">
            <a:off x="718277" y="1593837"/>
            <a:ext cx="4855795" cy="2724576"/>
          </a:xfrm>
          <a:prstGeom prst="rect">
            <a:avLst/>
          </a:prstGeom>
          <a:noFill/>
          <a:ln>
            <a:noFill/>
          </a:ln>
          <a:effectLst>
            <a:outerShdw blurRad="57150" rotWithShape="0" algn="bl" dir="5400000" dist="19050">
              <a:srgbClr val="000000">
                <a:alpha val="50000"/>
              </a:srgbClr>
            </a:outerShdw>
          </a:effectLst>
        </p:spPr>
      </p:pic>
      <p:sp>
        <p:nvSpPr>
          <p:cNvPr id="202" name="Google Shape;202;p25"/>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06" name="Shape 206"/>
        <p:cNvGrpSpPr/>
        <p:nvPr/>
      </p:nvGrpSpPr>
      <p:grpSpPr>
        <a:xfrm>
          <a:off x="0" y="0"/>
          <a:ext cx="0" cy="0"/>
          <a:chOff x="0" y="0"/>
          <a:chExt cx="0" cy="0"/>
        </a:xfrm>
      </p:grpSpPr>
      <p:sp>
        <p:nvSpPr>
          <p:cNvPr id="207" name="Google Shape;207;p26"/>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txBox="1"/>
          <p:nvPr/>
        </p:nvSpPr>
        <p:spPr>
          <a:xfrm>
            <a:off x="4711950" y="2119888"/>
            <a:ext cx="3899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A-t-on les </a:t>
            </a:r>
            <a:r>
              <a:rPr b="1" lang="fr-CA" sz="2200">
                <a:solidFill>
                  <a:srgbClr val="E06539"/>
                </a:solidFill>
                <a:latin typeface="Roboto"/>
                <a:ea typeface="Roboto"/>
                <a:cs typeface="Roboto"/>
                <a:sym typeface="Roboto"/>
              </a:rPr>
              <a:t>connaissances mathématiques</a:t>
            </a:r>
            <a:r>
              <a:rPr lang="fr-CA" sz="2200">
                <a:solidFill>
                  <a:schemeClr val="lt1"/>
                </a:solidFill>
                <a:latin typeface="Roboto Light"/>
                <a:ea typeface="Roboto Light"/>
                <a:cs typeface="Roboto Light"/>
                <a:sym typeface="Roboto Light"/>
              </a:rPr>
              <a:t> suffisantes pour comprendre les informations?</a:t>
            </a:r>
            <a:endParaRPr sz="2200">
              <a:solidFill>
                <a:schemeClr val="lt1"/>
              </a:solidFill>
              <a:latin typeface="Roboto Light"/>
              <a:ea typeface="Roboto Light"/>
              <a:cs typeface="Roboto Light"/>
              <a:sym typeface="Roboto Light"/>
            </a:endParaRPr>
          </a:p>
        </p:txBody>
      </p:sp>
      <p:pic>
        <p:nvPicPr>
          <p:cNvPr id="209" name="Google Shape;209;p26"/>
          <p:cNvPicPr preferRelativeResize="0"/>
          <p:nvPr/>
        </p:nvPicPr>
        <p:blipFill>
          <a:blip r:embed="rId3">
            <a:alphaModFix/>
          </a:blip>
          <a:stretch>
            <a:fillRect/>
          </a:stretch>
        </p:blipFill>
        <p:spPr>
          <a:xfrm>
            <a:off x="-406700" y="1647850"/>
            <a:ext cx="4434700" cy="3814475"/>
          </a:xfrm>
          <a:prstGeom prst="rect">
            <a:avLst/>
          </a:prstGeom>
          <a:noFill/>
          <a:ln>
            <a:noFill/>
          </a:ln>
        </p:spPr>
      </p:pic>
      <p:sp>
        <p:nvSpPr>
          <p:cNvPr id="210" name="Google Shape;210;p26"/>
          <p:cNvSpPr/>
          <p:nvPr/>
        </p:nvSpPr>
        <p:spPr>
          <a:xfrm>
            <a:off x="3083833" y="220625"/>
            <a:ext cx="2910158" cy="9636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ératie</a:t>
            </a:r>
          </a:p>
        </p:txBody>
      </p:sp>
      <p:sp>
        <p:nvSpPr>
          <p:cNvPr id="211" name="Google Shape;211;p26"/>
          <p:cNvSpPr/>
          <p:nvPr/>
        </p:nvSpPr>
        <p:spPr>
          <a:xfrm>
            <a:off x="399785" y="244755"/>
            <a:ext cx="251147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Num</a:t>
            </a:r>
          </a:p>
        </p:txBody>
      </p:sp>
      <p:sp>
        <p:nvSpPr>
          <p:cNvPr id="212" name="Google Shape;212;p26"/>
          <p:cNvSpPr/>
          <p:nvPr/>
        </p:nvSpPr>
        <p:spPr>
          <a:xfrm>
            <a:off x="3811021" y="1160175"/>
            <a:ext cx="5017442" cy="5931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et pensée critique</a:t>
            </a:r>
          </a:p>
        </p:txBody>
      </p:sp>
      <p:sp>
        <p:nvSpPr>
          <p:cNvPr id="213" name="Google Shape;213;p26"/>
          <p:cNvSpPr/>
          <p:nvPr/>
        </p:nvSpPr>
        <p:spPr>
          <a:xfrm>
            <a:off x="3299375" y="3800475"/>
            <a:ext cx="5579400" cy="10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1200">
                <a:solidFill>
                  <a:schemeClr val="dk1"/>
                </a:solidFill>
                <a:latin typeface="Roboto Light"/>
                <a:ea typeface="Roboto Light"/>
                <a:cs typeface="Roboto Light"/>
                <a:sym typeface="Roboto Light"/>
              </a:rPr>
              <a:t>Numératie: « </a:t>
            </a:r>
            <a:r>
              <a:rPr i="1" lang="fr-CA" sz="1300">
                <a:solidFill>
                  <a:schemeClr val="dk1"/>
                </a:solidFill>
                <a:latin typeface="Roboto Light"/>
                <a:ea typeface="Roboto Light"/>
                <a:cs typeface="Roboto Light"/>
                <a:sym typeface="Roboto Light"/>
              </a:rPr>
              <a:t>Capacité d’une personne à comprendre et à utiliser des concepts mathématiques, lui permettant de maîtriser suffisamment l’information quantitative et spatiale pour être fonctionnelle en société</a:t>
            </a:r>
            <a:r>
              <a:rPr lang="fr-CA"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indent="0" lvl="0" marL="0" rtl="0" algn="r">
              <a:spcBef>
                <a:spcPts val="0"/>
              </a:spcBef>
              <a:spcAft>
                <a:spcPts val="0"/>
              </a:spcAft>
              <a:buClr>
                <a:schemeClr val="dk1"/>
              </a:buClr>
              <a:buSzPts val="1100"/>
              <a:buFont typeface="Arial"/>
              <a:buNone/>
            </a:pPr>
            <a:r>
              <a:rPr lang="fr-CA" sz="1200">
                <a:solidFill>
                  <a:schemeClr val="dk1"/>
                </a:solidFill>
                <a:latin typeface="Roboto Light"/>
                <a:ea typeface="Roboto Light"/>
                <a:cs typeface="Roboto Light"/>
                <a:sym typeface="Roboto Light"/>
              </a:rPr>
              <a:t>OQLF</a:t>
            </a:r>
            <a:endParaRPr sz="1200">
              <a:solidFill>
                <a:schemeClr val="dk1"/>
              </a:solidFill>
              <a:latin typeface="Roboto Light"/>
              <a:ea typeface="Roboto Light"/>
              <a:cs typeface="Roboto Light"/>
              <a:sym typeface="Roboto Light"/>
            </a:endParaRPr>
          </a:p>
        </p:txBody>
      </p:sp>
      <p:sp>
        <p:nvSpPr>
          <p:cNvPr id="214" name="Google Shape;214;p26"/>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18" name="Shape 218"/>
        <p:cNvGrpSpPr/>
        <p:nvPr/>
      </p:nvGrpSpPr>
      <p:grpSpPr>
        <a:xfrm>
          <a:off x="0" y="0"/>
          <a:ext cx="0" cy="0"/>
          <a:chOff x="0" y="0"/>
          <a:chExt cx="0" cy="0"/>
        </a:xfrm>
      </p:grpSpPr>
      <p:pic>
        <p:nvPicPr>
          <p:cNvPr id="219" name="Google Shape;219;p27"/>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220" name="Google Shape;220;p27"/>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7"/>
          <p:cNvSpPr/>
          <p:nvPr/>
        </p:nvSpPr>
        <p:spPr>
          <a:xfrm>
            <a:off x="7343625" y="1484394"/>
            <a:ext cx="1811163" cy="3585580"/>
          </a:xfrm>
          <a:prstGeom prst="rect">
            <a:avLst/>
          </a:prstGeom>
        </p:spPr>
        <p:txBody>
          <a:bodyPr>
            <a:prstTxWarp prst="textPlain"/>
          </a:bodyPr>
          <a:lstStyle/>
          <a:p>
            <a:pPr lvl="0" algn="ctr"/>
            <a:r>
              <a:rPr b="0" i="0">
                <a:ln>
                  <a:noFill/>
                </a:ln>
                <a:solidFill>
                  <a:srgbClr val="E06539"/>
                </a:solidFill>
                <a:latin typeface="Roboto Mono;100"/>
              </a:rPr>
              <a:t>2</a:t>
            </a:r>
          </a:p>
        </p:txBody>
      </p:sp>
      <p:sp>
        <p:nvSpPr>
          <p:cNvPr id="222" name="Google Shape;222;p27"/>
          <p:cNvSpPr/>
          <p:nvPr/>
        </p:nvSpPr>
        <p:spPr>
          <a:xfrm>
            <a:off x="90474" y="80523"/>
            <a:ext cx="8625628" cy="10597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pourcentages</a:t>
            </a:r>
          </a:p>
        </p:txBody>
      </p:sp>
      <p:sp>
        <p:nvSpPr>
          <p:cNvPr id="223" name="Google Shape;223;p27"/>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27" name="Shape 227"/>
        <p:cNvGrpSpPr/>
        <p:nvPr/>
      </p:nvGrpSpPr>
      <p:grpSpPr>
        <a:xfrm>
          <a:off x="0" y="0"/>
          <a:ext cx="0" cy="0"/>
          <a:chOff x="0" y="0"/>
          <a:chExt cx="0" cy="0"/>
        </a:xfrm>
      </p:grpSpPr>
      <p:sp>
        <p:nvSpPr>
          <p:cNvPr id="228" name="Google Shape;228;p28"/>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8"/>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8"/>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231" name="Google Shape;231;p28"/>
          <p:cNvSpPr txBox="1"/>
          <p:nvPr/>
        </p:nvSpPr>
        <p:spPr>
          <a:xfrm>
            <a:off x="2325138" y="1298025"/>
            <a:ext cx="4493700" cy="257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La personne la plus grande d’un groupe de personnes n’est pas nécessairement une grande personne</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Jean-Philippe Villeneuve</a:t>
            </a:r>
            <a:endParaRPr sz="1500">
              <a:solidFill>
                <a:schemeClr val="lt1"/>
              </a:solidFill>
              <a:latin typeface="Roboto Mono Light"/>
              <a:ea typeface="Roboto Mono Light"/>
              <a:cs typeface="Roboto Mono Light"/>
              <a:sym typeface="Roboto Mono Light"/>
            </a:endParaRPr>
          </a:p>
        </p:txBody>
      </p:sp>
      <p:sp>
        <p:nvSpPr>
          <p:cNvPr id="232" name="Google Shape;232;p28"/>
          <p:cNvSpPr/>
          <p:nvPr/>
        </p:nvSpPr>
        <p:spPr>
          <a:xfrm>
            <a:off x="-69025" y="4858700"/>
            <a:ext cx="64461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3">
                  <a:extLst>
                    <a:ext uri="{A12FA001-AC4F-418D-AE19-62706E023703}">
                      <ahyp:hlinkClr val="tx"/>
                    </a:ext>
                  </a:extLst>
                </a:hlinkClick>
              </a:rPr>
              <a:t>Comment les mathématiques peuvent-elles être utilisées pour développer la pensée critique ? (Bulletin AMQ , 2019)</a:t>
            </a:r>
            <a:endParaRPr sz="700">
              <a:solidFill>
                <a:schemeClr val="dk1"/>
              </a:solidFill>
              <a:latin typeface="Roboto Mono Light"/>
              <a:ea typeface="Roboto Mono Light"/>
              <a:cs typeface="Roboto Mono Light"/>
              <a:sym typeface="Roboto Mono Light"/>
            </a:endParaRPr>
          </a:p>
        </p:txBody>
      </p:sp>
      <p:sp>
        <p:nvSpPr>
          <p:cNvPr id="233" name="Google Shape;233;p28"/>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539"/>
        </a:solidFill>
      </p:bgPr>
    </p:bg>
    <p:spTree>
      <p:nvGrpSpPr>
        <p:cNvPr id="237" name="Shape 237"/>
        <p:cNvGrpSpPr/>
        <p:nvPr/>
      </p:nvGrpSpPr>
      <p:grpSpPr>
        <a:xfrm>
          <a:off x="0" y="0"/>
          <a:ext cx="0" cy="0"/>
          <a:chOff x="0" y="0"/>
          <a:chExt cx="0" cy="0"/>
        </a:xfrm>
      </p:grpSpPr>
      <p:sp>
        <p:nvSpPr>
          <p:cNvPr id="238" name="Google Shape;238;p29"/>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9"/>
          <p:cNvSpPr txBox="1"/>
          <p:nvPr/>
        </p:nvSpPr>
        <p:spPr>
          <a:xfrm>
            <a:off x="628400" y="691300"/>
            <a:ext cx="35559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3700">
                <a:solidFill>
                  <a:schemeClr val="lt1"/>
                </a:solidFill>
                <a:latin typeface="Roboto Light"/>
                <a:ea typeface="Roboto Light"/>
                <a:cs typeface="Roboto Light"/>
                <a:sym typeface="Roboto Light"/>
              </a:rPr>
              <a:t>Votre première impression?</a:t>
            </a:r>
            <a:endParaRPr sz="3700">
              <a:solidFill>
                <a:schemeClr val="lt1"/>
              </a:solidFill>
              <a:latin typeface="Roboto Light"/>
              <a:ea typeface="Roboto Light"/>
              <a:cs typeface="Roboto Light"/>
              <a:sym typeface="Roboto Light"/>
            </a:endParaRPr>
          </a:p>
        </p:txBody>
      </p:sp>
      <p:pic>
        <p:nvPicPr>
          <p:cNvPr id="240" name="Google Shape;240;p29">
            <a:hlinkClick r:id="rId3"/>
          </p:cNvPr>
          <p:cNvPicPr preferRelativeResize="0"/>
          <p:nvPr/>
        </p:nvPicPr>
        <p:blipFill>
          <a:blip r:embed="rId4">
            <a:alphaModFix/>
          </a:blip>
          <a:stretch>
            <a:fillRect/>
          </a:stretch>
        </p:blipFill>
        <p:spPr>
          <a:xfrm rot="267914">
            <a:off x="4793125" y="152400"/>
            <a:ext cx="3674774" cy="4991100"/>
          </a:xfrm>
          <a:prstGeom prst="rect">
            <a:avLst/>
          </a:prstGeom>
          <a:noFill/>
          <a:ln>
            <a:noFill/>
          </a:ln>
        </p:spPr>
      </p:pic>
      <p:pic>
        <p:nvPicPr>
          <p:cNvPr id="241" name="Google Shape;241;p29"/>
          <p:cNvPicPr preferRelativeResize="0"/>
          <p:nvPr/>
        </p:nvPicPr>
        <p:blipFill>
          <a:blip r:embed="rId5">
            <a:alphaModFix/>
          </a:blip>
          <a:stretch>
            <a:fillRect/>
          </a:stretch>
        </p:blipFill>
        <p:spPr>
          <a:xfrm>
            <a:off x="1178225" y="2877275"/>
            <a:ext cx="7942476" cy="1698800"/>
          </a:xfrm>
          <a:prstGeom prst="rect">
            <a:avLst/>
          </a:prstGeom>
          <a:noFill/>
          <a:ln cap="flat" cmpd="sng" w="19050">
            <a:solidFill>
              <a:schemeClr val="dk1"/>
            </a:solidFill>
            <a:prstDash val="solid"/>
            <a:round/>
            <a:headEnd len="sm" w="sm" type="none"/>
            <a:tailEnd len="sm" w="sm" type="none"/>
          </a:ln>
        </p:spPr>
      </p:pic>
      <p:sp>
        <p:nvSpPr>
          <p:cNvPr id="242" name="Google Shape;242;p29"/>
          <p:cNvSpPr/>
          <p:nvPr/>
        </p:nvSpPr>
        <p:spPr>
          <a:xfrm>
            <a:off x="-69025" y="4858700"/>
            <a:ext cx="45393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latin typeface="Roboto Mono Light"/>
                <a:ea typeface="Roboto Mono Light"/>
                <a:cs typeface="Roboto Mono Light"/>
                <a:sym typeface="Roboto Mono Light"/>
              </a:rPr>
              <a:t>A</a:t>
            </a:r>
            <a:r>
              <a:rPr lang="fr-CA" sz="700">
                <a:solidFill>
                  <a:schemeClr val="dk1"/>
                </a:solidFill>
                <a:uFill>
                  <a:noFill/>
                </a:uFill>
                <a:latin typeface="Roboto Mono Light"/>
                <a:ea typeface="Roboto Mono Light"/>
                <a:cs typeface="Roboto Mono Light"/>
                <a:sym typeface="Roboto Mono Light"/>
                <a:hlinkClick r:id="rId6">
                  <a:extLst>
                    <a:ext uri="{A12FA001-AC4F-418D-AE19-62706E023703}">
                      <ahyp:hlinkClr val="tx"/>
                    </a:ext>
                  </a:extLst>
                </a:hlinkClick>
              </a:rPr>
              <a:t>u pays de galles, les footballeuses toucheront les mêmes primes que les hommes</a:t>
            </a:r>
            <a:r>
              <a:rPr lang="fr-CA" sz="100">
                <a:solidFill>
                  <a:schemeClr val="dk1"/>
                </a:solidFill>
                <a:latin typeface="Roboto Mono Light"/>
                <a:ea typeface="Roboto Mono Light"/>
                <a:cs typeface="Roboto Mono Light"/>
                <a:sym typeface="Roboto Mono Light"/>
              </a:rPr>
              <a:t> (le </a:t>
            </a:r>
            <a:endParaRPr sz="100">
              <a:solidFill>
                <a:schemeClr val="dk1"/>
              </a:solidFill>
              <a:latin typeface="Roboto Mono Light"/>
              <a:ea typeface="Roboto Mono Light"/>
              <a:cs typeface="Roboto Mono Light"/>
              <a:sym typeface="Roboto Mono Light"/>
            </a:endParaRPr>
          </a:p>
        </p:txBody>
      </p:sp>
      <p:pic>
        <p:nvPicPr>
          <p:cNvPr id="243" name="Google Shape;243;p29"/>
          <p:cNvPicPr preferRelativeResize="0"/>
          <p:nvPr/>
        </p:nvPicPr>
        <p:blipFill>
          <a:blip r:embed="rId7">
            <a:alphaModFix/>
          </a:blip>
          <a:stretch>
            <a:fillRect/>
          </a:stretch>
        </p:blipFill>
        <p:spPr>
          <a:xfrm>
            <a:off x="1185548" y="2907550"/>
            <a:ext cx="7880701" cy="1638250"/>
          </a:xfrm>
          <a:prstGeom prst="rect">
            <a:avLst/>
          </a:prstGeom>
          <a:noFill/>
          <a:ln>
            <a:noFill/>
          </a:ln>
        </p:spPr>
      </p:pic>
      <p:sp>
        <p:nvSpPr>
          <p:cNvPr id="244" name="Google Shape;244;p29"/>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41"/>
                                        </p:tgtEl>
                                        <p:attrNameLst>
                                          <p:attrName>style.visibility</p:attrName>
                                        </p:attrNameLst>
                                      </p:cBhvr>
                                      <p:to>
                                        <p:strVal val="visible"/>
                                      </p:to>
                                    </p:set>
                                    <p:anim calcmode="lin" valueType="num">
                                      <p:cBhvr additive="base">
                                        <p:cTn dur="1000"/>
                                        <p:tgtEl>
                                          <p:spTgt spid="24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1000"/>
                                        <p:tgtEl>
                                          <p:spTgt spid="2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48" name="Shape 248"/>
        <p:cNvGrpSpPr/>
        <p:nvPr/>
      </p:nvGrpSpPr>
      <p:grpSpPr>
        <a:xfrm>
          <a:off x="0" y="0"/>
          <a:ext cx="0" cy="0"/>
          <a:chOff x="0" y="0"/>
          <a:chExt cx="0" cy="0"/>
        </a:xfrm>
      </p:grpSpPr>
      <p:pic>
        <p:nvPicPr>
          <p:cNvPr id="249" name="Google Shape;249;p30"/>
          <p:cNvPicPr preferRelativeResize="0"/>
          <p:nvPr/>
        </p:nvPicPr>
        <p:blipFill rotWithShape="1">
          <a:blip r:embed="rId3">
            <a:alphaModFix/>
          </a:blip>
          <a:srcRect b="7095" l="8835" r="8819" t="12724"/>
          <a:stretch/>
        </p:blipFill>
        <p:spPr>
          <a:xfrm>
            <a:off x="424400" y="1145341"/>
            <a:ext cx="2715025" cy="2594585"/>
          </a:xfrm>
          <a:prstGeom prst="rect">
            <a:avLst/>
          </a:prstGeom>
          <a:noFill/>
          <a:ln>
            <a:noFill/>
          </a:ln>
        </p:spPr>
      </p:pic>
      <p:sp>
        <p:nvSpPr>
          <p:cNvPr id="250" name="Google Shape;250;p30"/>
          <p:cNvSpPr/>
          <p:nvPr/>
        </p:nvSpPr>
        <p:spPr>
          <a:xfrm rot="10800000">
            <a:off x="-4459" y="3245321"/>
            <a:ext cx="9212184" cy="2327454"/>
          </a:xfrm>
          <a:prstGeom prst="flowChartDocumen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0"/>
          <p:cNvSpPr/>
          <p:nvPr/>
        </p:nvSpPr>
        <p:spPr>
          <a:xfrm>
            <a:off x="1740141" y="1431922"/>
            <a:ext cx="150150" cy="55260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pic>
        <p:nvPicPr>
          <p:cNvPr id="252" name="Google Shape;252;p30"/>
          <p:cNvPicPr preferRelativeResize="0"/>
          <p:nvPr/>
        </p:nvPicPr>
        <p:blipFill rotWithShape="1">
          <a:blip r:embed="rId3">
            <a:alphaModFix/>
          </a:blip>
          <a:srcRect b="7095" l="8835" r="8819" t="12724"/>
          <a:stretch/>
        </p:blipFill>
        <p:spPr>
          <a:xfrm>
            <a:off x="5987000" y="1069141"/>
            <a:ext cx="2715025" cy="2594585"/>
          </a:xfrm>
          <a:prstGeom prst="rect">
            <a:avLst/>
          </a:prstGeom>
          <a:noFill/>
          <a:ln>
            <a:noFill/>
          </a:ln>
        </p:spPr>
      </p:pic>
      <p:pic>
        <p:nvPicPr>
          <p:cNvPr id="253" name="Google Shape;253;p30"/>
          <p:cNvPicPr preferRelativeResize="0"/>
          <p:nvPr/>
        </p:nvPicPr>
        <p:blipFill rotWithShape="1">
          <a:blip r:embed="rId3">
            <a:alphaModFix/>
          </a:blip>
          <a:srcRect b="7095" l="8835" r="8819" t="12724"/>
          <a:stretch/>
        </p:blipFill>
        <p:spPr>
          <a:xfrm>
            <a:off x="3167600" y="1069141"/>
            <a:ext cx="2715025" cy="2594585"/>
          </a:xfrm>
          <a:prstGeom prst="rect">
            <a:avLst/>
          </a:prstGeom>
          <a:noFill/>
          <a:ln>
            <a:noFill/>
          </a:ln>
        </p:spPr>
      </p:pic>
      <p:sp>
        <p:nvSpPr>
          <p:cNvPr id="254" name="Google Shape;254;p30"/>
          <p:cNvSpPr/>
          <p:nvPr/>
        </p:nvSpPr>
        <p:spPr>
          <a:xfrm>
            <a:off x="4462325" y="1379097"/>
            <a:ext cx="273562" cy="541567"/>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255" name="Google Shape;255;p30"/>
          <p:cNvSpPr/>
          <p:nvPr/>
        </p:nvSpPr>
        <p:spPr>
          <a:xfrm>
            <a:off x="7224578" y="1432828"/>
            <a:ext cx="273550" cy="5507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sp>
        <p:nvSpPr>
          <p:cNvPr id="256" name="Google Shape;256;p30"/>
          <p:cNvSpPr txBox="1"/>
          <p:nvPr/>
        </p:nvSpPr>
        <p:spPr>
          <a:xfrm>
            <a:off x="889300" y="2214725"/>
            <a:ext cx="1895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Salaire</a:t>
            </a:r>
            <a:r>
              <a:rPr lang="fr-CA" sz="2000">
                <a:solidFill>
                  <a:srgbClr val="F5F5F5"/>
                </a:solidFill>
                <a:latin typeface="Roboto"/>
                <a:ea typeface="Roboto"/>
                <a:cs typeface="Roboto"/>
                <a:sym typeface="Roboto"/>
              </a:rPr>
              <a:t> des femmes</a:t>
            </a:r>
            <a:endParaRPr sz="2000">
              <a:solidFill>
                <a:srgbClr val="F5F5F5"/>
              </a:solidFill>
              <a:latin typeface="Roboto"/>
              <a:ea typeface="Roboto"/>
              <a:cs typeface="Roboto"/>
              <a:sym typeface="Roboto"/>
            </a:endParaRPr>
          </a:p>
        </p:txBody>
      </p:sp>
      <p:sp>
        <p:nvSpPr>
          <p:cNvPr id="257" name="Google Shape;257;p30"/>
          <p:cNvSpPr txBox="1"/>
          <p:nvPr/>
        </p:nvSpPr>
        <p:spPr>
          <a:xfrm>
            <a:off x="3686925" y="2274300"/>
            <a:ext cx="1895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000">
                <a:solidFill>
                  <a:srgbClr val="F5F5F5"/>
                </a:solidFill>
                <a:latin typeface="Roboto"/>
                <a:ea typeface="Roboto"/>
                <a:cs typeface="Roboto"/>
                <a:sym typeface="Roboto"/>
              </a:rPr>
              <a:t>Salaire des hommes</a:t>
            </a:r>
            <a:endParaRPr sz="2000">
              <a:solidFill>
                <a:srgbClr val="F5F5F5"/>
              </a:solidFill>
            </a:endParaRPr>
          </a:p>
        </p:txBody>
      </p:sp>
      <p:sp>
        <p:nvSpPr>
          <p:cNvPr id="258" name="Google Shape;258;p30"/>
          <p:cNvSpPr txBox="1"/>
          <p:nvPr/>
        </p:nvSpPr>
        <p:spPr>
          <a:xfrm>
            <a:off x="6089050" y="2060375"/>
            <a:ext cx="25446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Nombre de femmes et nombre d’hommes</a:t>
            </a:r>
            <a:endParaRPr sz="2000">
              <a:solidFill>
                <a:srgbClr val="F5F5F5"/>
              </a:solidFill>
            </a:endParaRPr>
          </a:p>
        </p:txBody>
      </p:sp>
      <p:sp>
        <p:nvSpPr>
          <p:cNvPr id="259" name="Google Shape;259;p30"/>
          <p:cNvSpPr/>
          <p:nvPr/>
        </p:nvSpPr>
        <p:spPr>
          <a:xfrm>
            <a:off x="128053" y="72675"/>
            <a:ext cx="8429387" cy="8004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Données manquantes ?</a:t>
            </a:r>
          </a:p>
        </p:txBody>
      </p:sp>
      <p:sp>
        <p:nvSpPr>
          <p:cNvPr id="260" name="Google Shape;260;p30"/>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64" name="Shape 264"/>
        <p:cNvGrpSpPr/>
        <p:nvPr/>
      </p:nvGrpSpPr>
      <p:grpSpPr>
        <a:xfrm>
          <a:off x="0" y="0"/>
          <a:ext cx="0" cy="0"/>
          <a:chOff x="0" y="0"/>
          <a:chExt cx="0" cy="0"/>
        </a:xfrm>
      </p:grpSpPr>
      <p:graphicFrame>
        <p:nvGraphicFramePr>
          <p:cNvPr id="265" name="Google Shape;265;p31"/>
          <p:cNvGraphicFramePr/>
          <p:nvPr/>
        </p:nvGraphicFramePr>
        <p:xfrm>
          <a:off x="451475" y="500565"/>
          <a:ext cx="3000000" cy="3000000"/>
        </p:xfrm>
        <a:graphic>
          <a:graphicData uri="http://schemas.openxmlformats.org/drawingml/2006/table">
            <a:tbl>
              <a:tblPr>
                <a:noFill/>
                <a:tableStyleId>{AA28EC82-E3B0-44C5-8404-26CC06A35495}</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80 000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266" name="Google Shape;266;p31"/>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1"/>
          <p:cNvSpPr/>
          <p:nvPr/>
        </p:nvSpPr>
        <p:spPr>
          <a:xfrm>
            <a:off x="1006524" y="206021"/>
            <a:ext cx="2069049"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1</a:t>
            </a:r>
          </a:p>
        </p:txBody>
      </p:sp>
      <p:pic>
        <p:nvPicPr>
          <p:cNvPr id="268" name="Google Shape;268;p31"/>
          <p:cNvPicPr preferRelativeResize="0"/>
          <p:nvPr/>
        </p:nvPicPr>
        <p:blipFill>
          <a:blip r:embed="rId3">
            <a:alphaModFix/>
          </a:blip>
          <a:stretch>
            <a:fillRect/>
          </a:stretch>
        </p:blipFill>
        <p:spPr>
          <a:xfrm rot="10800000">
            <a:off x="16022" y="2123270"/>
            <a:ext cx="2012750" cy="1187925"/>
          </a:xfrm>
          <a:prstGeom prst="rect">
            <a:avLst/>
          </a:prstGeom>
          <a:noFill/>
          <a:ln>
            <a:noFill/>
          </a:ln>
        </p:spPr>
      </p:pic>
      <p:sp>
        <p:nvSpPr>
          <p:cNvPr id="269" name="Google Shape;269;p31"/>
          <p:cNvSpPr txBox="1"/>
          <p:nvPr/>
        </p:nvSpPr>
        <p:spPr>
          <a:xfrm>
            <a:off x="197325" y="244018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270" name="Google Shape;270;p31"/>
          <p:cNvSpPr/>
          <p:nvPr/>
        </p:nvSpPr>
        <p:spPr>
          <a:xfrm rot="-5135994">
            <a:off x="795120" y="2582066"/>
            <a:ext cx="315211"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271" name="Google Shape;271;p31"/>
          <p:cNvGraphicFramePr/>
          <p:nvPr/>
        </p:nvGraphicFramePr>
        <p:xfrm>
          <a:off x="2898075" y="2083715"/>
          <a:ext cx="3000000" cy="3000000"/>
        </p:xfrm>
        <a:graphic>
          <a:graphicData uri="http://schemas.openxmlformats.org/drawingml/2006/table">
            <a:tbl>
              <a:tblPr>
                <a:noFill/>
                <a:tableStyleId>{AA28EC82-E3B0-44C5-8404-26CC06A35495}</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5</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9</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62 5</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67 500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272" name="Google Shape;272;p31"/>
          <p:cNvSpPr/>
          <p:nvPr/>
        </p:nvSpPr>
        <p:spPr>
          <a:xfrm>
            <a:off x="3453124" y="1789171"/>
            <a:ext cx="2124188"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2</a:t>
            </a:r>
          </a:p>
        </p:txBody>
      </p:sp>
      <p:pic>
        <p:nvPicPr>
          <p:cNvPr id="273" name="Google Shape;273;p31"/>
          <p:cNvPicPr preferRelativeResize="0"/>
          <p:nvPr/>
        </p:nvPicPr>
        <p:blipFill>
          <a:blip r:embed="rId3">
            <a:alphaModFix/>
          </a:blip>
          <a:stretch>
            <a:fillRect/>
          </a:stretch>
        </p:blipFill>
        <p:spPr>
          <a:xfrm rot="10800000">
            <a:off x="3453222" y="3706420"/>
            <a:ext cx="2012750" cy="1187925"/>
          </a:xfrm>
          <a:prstGeom prst="rect">
            <a:avLst/>
          </a:prstGeom>
          <a:noFill/>
          <a:ln>
            <a:noFill/>
          </a:ln>
        </p:spPr>
      </p:pic>
      <p:sp>
        <p:nvSpPr>
          <p:cNvPr id="274" name="Google Shape;274;p31"/>
          <p:cNvSpPr txBox="1"/>
          <p:nvPr/>
        </p:nvSpPr>
        <p:spPr>
          <a:xfrm>
            <a:off x="3634525" y="402333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275" name="Google Shape;275;p31"/>
          <p:cNvSpPr/>
          <p:nvPr/>
        </p:nvSpPr>
        <p:spPr>
          <a:xfrm rot="5143936">
            <a:off x="4232320" y="4165214"/>
            <a:ext cx="315209"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276" name="Google Shape;276;p31"/>
          <p:cNvGraphicFramePr/>
          <p:nvPr/>
        </p:nvGraphicFramePr>
        <p:xfrm>
          <a:off x="6220300" y="839490"/>
          <a:ext cx="3000000" cy="3000000"/>
        </p:xfrm>
        <a:graphic>
          <a:graphicData uri="http://schemas.openxmlformats.org/drawingml/2006/table">
            <a:tbl>
              <a:tblPr>
                <a:noFill/>
                <a:tableStyleId>{AA28EC82-E3B0-44C5-8404-26CC06A35495}</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10</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a:t>
                      </a:r>
                      <a:r>
                        <a:rPr lang="fr-CA">
                          <a:latin typeface="Roboto"/>
                          <a:ea typeface="Roboto"/>
                          <a:cs typeface="Roboto"/>
                          <a:sym typeface="Roboto"/>
                        </a:rPr>
                        <a:t>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277" name="Google Shape;277;p31"/>
          <p:cNvSpPr/>
          <p:nvPr/>
        </p:nvSpPr>
        <p:spPr>
          <a:xfrm>
            <a:off x="6775349" y="544946"/>
            <a:ext cx="2120005"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3</a:t>
            </a:r>
          </a:p>
        </p:txBody>
      </p:sp>
      <p:pic>
        <p:nvPicPr>
          <p:cNvPr id="278" name="Google Shape;278;p31"/>
          <p:cNvPicPr preferRelativeResize="0"/>
          <p:nvPr/>
        </p:nvPicPr>
        <p:blipFill>
          <a:blip r:embed="rId3">
            <a:alphaModFix/>
          </a:blip>
          <a:stretch>
            <a:fillRect/>
          </a:stretch>
        </p:blipFill>
        <p:spPr>
          <a:xfrm rot="10800000">
            <a:off x="6254022" y="2462207"/>
            <a:ext cx="2012750" cy="1187925"/>
          </a:xfrm>
          <a:prstGeom prst="rect">
            <a:avLst/>
          </a:prstGeom>
          <a:noFill/>
          <a:ln>
            <a:noFill/>
          </a:ln>
        </p:spPr>
      </p:pic>
      <p:sp>
        <p:nvSpPr>
          <p:cNvPr id="279" name="Google Shape;279;p31"/>
          <p:cNvSpPr txBox="1"/>
          <p:nvPr/>
        </p:nvSpPr>
        <p:spPr>
          <a:xfrm>
            <a:off x="6423350" y="2779113"/>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280" name="Google Shape;280;p31"/>
          <p:cNvSpPr/>
          <p:nvPr/>
        </p:nvSpPr>
        <p:spPr>
          <a:xfrm rot="228984">
            <a:off x="7034673" y="2971833"/>
            <a:ext cx="260013" cy="16355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281" name="Google Shape;281;p31">
            <a:hlinkClick r:id="rId4"/>
          </p:cNvPr>
          <p:cNvSpPr/>
          <p:nvPr/>
        </p:nvSpPr>
        <p:spPr>
          <a:xfrm>
            <a:off x="197325" y="4467625"/>
            <a:ext cx="2115000" cy="4440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a:solidFill>
                  <a:schemeClr val="lt1"/>
                </a:solidFill>
                <a:uFill>
                  <a:noFill/>
                </a:uFill>
                <a:latin typeface="Roboto Light"/>
                <a:ea typeface="Roboto Light"/>
                <a:cs typeface="Roboto Light"/>
                <a:sym typeface="Roboto Light"/>
                <a:hlinkClick r:id="rId5">
                  <a:extLst>
                    <a:ext uri="{A12FA001-AC4F-418D-AE19-62706E023703}">
                      <ahyp:hlinkClr val="tx"/>
                    </a:ext>
                  </a:extLst>
                </a:hlinkClick>
              </a:rPr>
              <a:t>Accéder au tableur de simulation</a:t>
            </a:r>
            <a:endParaRPr>
              <a:solidFill>
                <a:schemeClr val="lt1"/>
              </a:solidFill>
              <a:latin typeface="Roboto Light"/>
              <a:ea typeface="Roboto Light"/>
              <a:cs typeface="Roboto Light"/>
              <a:sym typeface="Roboto Light"/>
            </a:endParaRPr>
          </a:p>
        </p:txBody>
      </p:sp>
      <p:sp>
        <p:nvSpPr>
          <p:cNvPr id="282" name="Google Shape;282;p31"/>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86" name="Shape 286"/>
        <p:cNvGrpSpPr/>
        <p:nvPr/>
      </p:nvGrpSpPr>
      <p:grpSpPr>
        <a:xfrm>
          <a:off x="0" y="0"/>
          <a:ext cx="0" cy="0"/>
          <a:chOff x="0" y="0"/>
          <a:chExt cx="0" cy="0"/>
        </a:xfrm>
      </p:grpSpPr>
      <p:sp>
        <p:nvSpPr>
          <p:cNvPr id="287" name="Google Shape;287;p32"/>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2"/>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2"/>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290" name="Google Shape;290;p32"/>
          <p:cNvSpPr/>
          <p:nvPr/>
        </p:nvSpPr>
        <p:spPr>
          <a:xfrm>
            <a:off x="2953249" y="1917463"/>
            <a:ext cx="3025077" cy="1325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Qui gagne</a:t>
            </a:r>
            <a:br>
              <a:rPr b="0" i="0">
                <a:ln cap="flat" cmpd="sng" w="9525">
                  <a:solidFill>
                    <a:srgbClr val="F5F5F5"/>
                  </a:solidFill>
                  <a:prstDash val="solid"/>
                  <a:round/>
                  <a:headEnd len="sm" w="sm" type="none"/>
                  <a:tailEnd len="sm" w="sm" type="none"/>
                </a:ln>
                <a:solidFill>
                  <a:srgbClr val="F5F5F5"/>
                </a:solidFill>
                <a:latin typeface="Roboto;100"/>
              </a:rPr>
            </a:br>
            <a:r>
              <a:rPr b="0" i="0">
                <a:ln cap="flat" cmpd="sng" w="9525">
                  <a:solidFill>
                    <a:srgbClr val="F5F5F5"/>
                  </a:solidFill>
                  <a:prstDash val="solid"/>
                  <a:round/>
                  <a:headEnd len="sm" w="sm" type="none"/>
                  <a:tailEnd len="sm" w="sm" type="none"/>
                </a:ln>
                <a:solidFill>
                  <a:srgbClr val="F5F5F5"/>
                </a:solidFill>
                <a:latin typeface="Roboto;100"/>
              </a:rPr>
              <a:t>vraiment ?</a:t>
            </a:r>
          </a:p>
        </p:txBody>
      </p:sp>
      <p:sp>
        <p:nvSpPr>
          <p:cNvPr id="291" name="Google Shape;291;p32"/>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5" name="Shape 75"/>
        <p:cNvGrpSpPr/>
        <p:nvPr/>
      </p:nvGrpSpPr>
      <p:grpSpPr>
        <a:xfrm>
          <a:off x="0" y="0"/>
          <a:ext cx="0" cy="0"/>
          <a:chOff x="0" y="0"/>
          <a:chExt cx="0" cy="0"/>
        </a:xfrm>
      </p:grpSpPr>
      <p:sp>
        <p:nvSpPr>
          <p:cNvPr id="76" name="Google Shape;76;p15"/>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79" name="Google Shape;79;p15"/>
          <p:cNvSpPr txBox="1"/>
          <p:nvPr/>
        </p:nvSpPr>
        <p:spPr>
          <a:xfrm>
            <a:off x="2325150" y="1525875"/>
            <a:ext cx="44937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5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Il y a trois sortes de personnes : celles qui savent compter et celles qui ne savent pas</a:t>
            </a:r>
            <a:r>
              <a:rPr lang="fr-CA" sz="2500">
                <a:solidFill>
                  <a:schemeClr val="lt1"/>
                </a:solidFill>
                <a:latin typeface="Roboto Mono Light"/>
                <a:ea typeface="Roboto Mono Light"/>
                <a:cs typeface="Roboto Mono Light"/>
                <a:sym typeface="Roboto Mono Light"/>
              </a:rPr>
              <a:t> »</a:t>
            </a:r>
            <a:endParaRPr sz="25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
        <p:nvSpPr>
          <p:cNvPr id="80" name="Google Shape;80;p15"/>
          <p:cNvSpPr/>
          <p:nvPr/>
        </p:nvSpPr>
        <p:spPr>
          <a:xfrm>
            <a:off x="-69025" y="4858700"/>
            <a:ext cx="42066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latin typeface="Roboto Mono Light"/>
                <a:ea typeface="Roboto Mono Light"/>
                <a:cs typeface="Roboto Mono Light"/>
                <a:sym typeface="Roboto Mono Light"/>
              </a:rPr>
              <a:t>Cité par Normand Baillargeon dans Petit cours d'autodéfense intellectuelle</a:t>
            </a:r>
            <a:endParaRPr sz="700">
              <a:solidFill>
                <a:schemeClr val="dk1"/>
              </a:solidFill>
              <a:latin typeface="Roboto Mono Light"/>
              <a:ea typeface="Roboto Mono Light"/>
              <a:cs typeface="Roboto Mono Light"/>
              <a:sym typeface="Roboto Mono Light"/>
            </a:endParaRPr>
          </a:p>
        </p:txBody>
      </p:sp>
      <p:sp>
        <p:nvSpPr>
          <p:cNvPr id="81" name="Google Shape;81;p15"/>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295" name="Shape 295"/>
        <p:cNvGrpSpPr/>
        <p:nvPr/>
      </p:nvGrpSpPr>
      <p:grpSpPr>
        <a:xfrm>
          <a:off x="0" y="0"/>
          <a:ext cx="0" cy="0"/>
          <a:chOff x="0" y="0"/>
          <a:chExt cx="0" cy="0"/>
        </a:xfrm>
      </p:grpSpPr>
      <p:sp>
        <p:nvSpPr>
          <p:cNvPr id="296" name="Google Shape;296;p33"/>
          <p:cNvSpPr/>
          <p:nvPr/>
        </p:nvSpPr>
        <p:spPr>
          <a:xfrm rot="5400000">
            <a:off x="4043079" y="59913"/>
            <a:ext cx="5160834" cy="5041008"/>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3"/>
          <p:cNvSpPr/>
          <p:nvPr/>
        </p:nvSpPr>
        <p:spPr>
          <a:xfrm>
            <a:off x="4596499" y="301200"/>
            <a:ext cx="4308469" cy="6064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Astuce math</a:t>
            </a:r>
          </a:p>
        </p:txBody>
      </p:sp>
      <p:grpSp>
        <p:nvGrpSpPr>
          <p:cNvPr id="298" name="Google Shape;298;p33"/>
          <p:cNvGrpSpPr/>
          <p:nvPr/>
        </p:nvGrpSpPr>
        <p:grpSpPr>
          <a:xfrm rot="-449136">
            <a:off x="5179142" y="1327497"/>
            <a:ext cx="2950751" cy="3002815"/>
            <a:chOff x="5901875" y="1681476"/>
            <a:chExt cx="2328376" cy="2469700"/>
          </a:xfrm>
        </p:grpSpPr>
        <p:pic>
          <p:nvPicPr>
            <p:cNvPr id="299" name="Google Shape;299;p33"/>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300" name="Google Shape;300;p33"/>
            <p:cNvPicPr preferRelativeResize="0"/>
            <p:nvPr/>
          </p:nvPicPr>
          <p:blipFill rotWithShape="1">
            <a:blip r:embed="rId4">
              <a:alphaModFix amt="90000"/>
            </a:blip>
            <a:srcRect b="19921" l="18964" r="21773" t="32680"/>
            <a:stretch/>
          </p:blipFill>
          <p:spPr>
            <a:xfrm>
              <a:off x="6328550" y="1994075"/>
              <a:ext cx="1752600" cy="1753200"/>
            </a:xfrm>
            <a:prstGeom prst="ellipse">
              <a:avLst/>
            </a:prstGeom>
            <a:noFill/>
            <a:ln>
              <a:noFill/>
            </a:ln>
          </p:spPr>
        </p:pic>
      </p:grpSp>
      <p:pic>
        <p:nvPicPr>
          <p:cNvPr id="301" name="Google Shape;301;p33"/>
          <p:cNvPicPr preferRelativeResize="0"/>
          <p:nvPr/>
        </p:nvPicPr>
        <p:blipFill>
          <a:blip r:embed="rId5">
            <a:alphaModFix/>
          </a:blip>
          <a:stretch>
            <a:fillRect/>
          </a:stretch>
        </p:blipFill>
        <p:spPr>
          <a:xfrm>
            <a:off x="152400" y="1977900"/>
            <a:ext cx="3798192" cy="2784233"/>
          </a:xfrm>
          <a:prstGeom prst="rect">
            <a:avLst/>
          </a:prstGeom>
          <a:noFill/>
          <a:ln>
            <a:noFill/>
          </a:ln>
        </p:spPr>
      </p:pic>
      <p:pic>
        <p:nvPicPr>
          <p:cNvPr id="302" name="Google Shape;302;p33"/>
          <p:cNvPicPr preferRelativeResize="0"/>
          <p:nvPr/>
        </p:nvPicPr>
        <p:blipFill>
          <a:blip r:embed="rId6">
            <a:alphaModFix/>
          </a:blip>
          <a:stretch>
            <a:fillRect/>
          </a:stretch>
        </p:blipFill>
        <p:spPr>
          <a:xfrm>
            <a:off x="392150" y="407650"/>
            <a:ext cx="3086100" cy="1123950"/>
          </a:xfrm>
          <a:prstGeom prst="rect">
            <a:avLst/>
          </a:prstGeom>
          <a:noFill/>
          <a:ln>
            <a:noFill/>
          </a:ln>
        </p:spPr>
      </p:pic>
      <p:sp>
        <p:nvSpPr>
          <p:cNvPr id="303" name="Google Shape;303;p33"/>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lt1"/>
                </a:solidFill>
                <a:latin typeface="Roboto"/>
                <a:ea typeface="Roboto"/>
                <a:cs typeface="Roboto"/>
                <a:sym typeface="Roboto"/>
              </a:rPr>
              <a:t>*</a:t>
            </a:r>
            <a:endParaRPr>
              <a:solidFill>
                <a:schemeClr val="lt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07" name="Shape 307"/>
        <p:cNvGrpSpPr/>
        <p:nvPr/>
      </p:nvGrpSpPr>
      <p:grpSpPr>
        <a:xfrm>
          <a:off x="0" y="0"/>
          <a:ext cx="0" cy="0"/>
          <a:chOff x="0" y="0"/>
          <a:chExt cx="0" cy="0"/>
        </a:xfrm>
      </p:grpSpPr>
      <p:sp>
        <p:nvSpPr>
          <p:cNvPr id="308" name="Google Shape;308;p34"/>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3">
                  <a:extLst>
                    <a:ext uri="{A12FA001-AC4F-418D-AE19-62706E023703}">
                      <ahyp:hlinkClr val="tx"/>
                    </a:ext>
                  </a:extLst>
                </a:hlinkClick>
              </a:rPr>
              <a:t>Des augmentations salariales de 21% sur cinq ans pour les policiers de la SQ (Radio-Canada, 6 septembre 2023)</a:t>
            </a:r>
            <a:endParaRPr sz="100">
              <a:solidFill>
                <a:srgbClr val="666666"/>
              </a:solidFill>
              <a:latin typeface="Roboto Mono Light"/>
              <a:ea typeface="Roboto Mono Light"/>
              <a:cs typeface="Roboto Mono Light"/>
              <a:sym typeface="Roboto Mono Light"/>
            </a:endParaRPr>
          </a:p>
        </p:txBody>
      </p:sp>
      <p:pic>
        <p:nvPicPr>
          <p:cNvPr id="310" name="Google Shape;310;p34"/>
          <p:cNvPicPr preferRelativeResize="0"/>
          <p:nvPr/>
        </p:nvPicPr>
        <p:blipFill>
          <a:blip r:embed="rId4">
            <a:alphaModFix/>
          </a:blip>
          <a:stretch>
            <a:fillRect/>
          </a:stretch>
        </p:blipFill>
        <p:spPr>
          <a:xfrm rot="-539238">
            <a:off x="292192" y="199834"/>
            <a:ext cx="2732691" cy="2217333"/>
          </a:xfrm>
          <a:prstGeom prst="rect">
            <a:avLst/>
          </a:prstGeom>
          <a:noFill/>
          <a:ln>
            <a:noFill/>
          </a:ln>
          <a:effectLst>
            <a:outerShdw blurRad="57150" rotWithShape="0" algn="bl" dir="5400000" dist="19050">
              <a:srgbClr val="000000">
                <a:alpha val="50000"/>
              </a:srgbClr>
            </a:outerShdw>
          </a:effectLst>
        </p:spPr>
      </p:pic>
      <p:pic>
        <p:nvPicPr>
          <p:cNvPr id="311" name="Google Shape;311;p34"/>
          <p:cNvPicPr preferRelativeResize="0"/>
          <p:nvPr/>
        </p:nvPicPr>
        <p:blipFill>
          <a:blip r:embed="rId5">
            <a:alphaModFix/>
          </a:blip>
          <a:stretch>
            <a:fillRect/>
          </a:stretch>
        </p:blipFill>
        <p:spPr>
          <a:xfrm rot="6">
            <a:off x="747225" y="2079579"/>
            <a:ext cx="3965942" cy="2616993"/>
          </a:xfrm>
          <a:prstGeom prst="rect">
            <a:avLst/>
          </a:prstGeom>
          <a:noFill/>
          <a:ln>
            <a:noFill/>
          </a:ln>
          <a:effectLst>
            <a:outerShdw blurRad="57150" rotWithShape="0" algn="bl" dir="5400000" dist="19050">
              <a:srgbClr val="000000">
                <a:alpha val="50000"/>
              </a:srgbClr>
            </a:outerShdw>
          </a:effectLst>
        </p:spPr>
      </p:pic>
      <p:pic>
        <p:nvPicPr>
          <p:cNvPr id="312" name="Google Shape;312;p34"/>
          <p:cNvPicPr preferRelativeResize="0"/>
          <p:nvPr/>
        </p:nvPicPr>
        <p:blipFill>
          <a:blip r:embed="rId6">
            <a:alphaModFix/>
          </a:blip>
          <a:stretch>
            <a:fillRect/>
          </a:stretch>
        </p:blipFill>
        <p:spPr>
          <a:xfrm>
            <a:off x="4919450" y="408625"/>
            <a:ext cx="4022126" cy="3305650"/>
          </a:xfrm>
          <a:prstGeom prst="rect">
            <a:avLst/>
          </a:prstGeom>
          <a:noFill/>
          <a:ln>
            <a:noFill/>
          </a:ln>
          <a:effectLst>
            <a:outerShdw blurRad="57150" rotWithShape="0" algn="bl" dir="5400000" dist="19050">
              <a:srgbClr val="000000">
                <a:alpha val="50000"/>
              </a:srgbClr>
            </a:outerShdw>
          </a:effectLst>
        </p:spPr>
      </p:pic>
      <p:grpSp>
        <p:nvGrpSpPr>
          <p:cNvPr id="313" name="Google Shape;313;p34"/>
          <p:cNvGrpSpPr/>
          <p:nvPr/>
        </p:nvGrpSpPr>
        <p:grpSpPr>
          <a:xfrm>
            <a:off x="5815422" y="3630220"/>
            <a:ext cx="2012750" cy="1187925"/>
            <a:chOff x="5815422" y="3706420"/>
            <a:chExt cx="2012750" cy="1187925"/>
          </a:xfrm>
        </p:grpSpPr>
        <p:pic>
          <p:nvPicPr>
            <p:cNvPr id="314" name="Google Shape;314;p34"/>
            <p:cNvPicPr preferRelativeResize="0"/>
            <p:nvPr/>
          </p:nvPicPr>
          <p:blipFill>
            <a:blip r:embed="rId7">
              <a:alphaModFix/>
            </a:blip>
            <a:stretch>
              <a:fillRect/>
            </a:stretch>
          </p:blipFill>
          <p:spPr>
            <a:xfrm rot="10800000">
              <a:off x="5815422" y="3706420"/>
              <a:ext cx="2012750" cy="1187925"/>
            </a:xfrm>
            <a:prstGeom prst="rect">
              <a:avLst/>
            </a:prstGeom>
            <a:noFill/>
            <a:ln>
              <a:noFill/>
            </a:ln>
          </p:spPr>
        </p:pic>
        <p:sp>
          <p:nvSpPr>
            <p:cNvPr id="315" name="Google Shape;315;p34"/>
            <p:cNvSpPr txBox="1"/>
            <p:nvPr/>
          </p:nvSpPr>
          <p:spPr>
            <a:xfrm>
              <a:off x="5891627" y="4023350"/>
              <a:ext cx="1727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1300">
                  <a:solidFill>
                    <a:schemeClr val="lt1"/>
                  </a:solidFill>
                  <a:latin typeface="Roboto"/>
                  <a:ea typeface="Roboto"/>
                  <a:cs typeface="Roboto"/>
                  <a:sym typeface="Roboto"/>
                </a:rPr>
                <a:t>Cumulatif composé</a:t>
              </a:r>
              <a:endParaRPr b="1" sz="1300">
                <a:solidFill>
                  <a:schemeClr val="lt1"/>
                </a:solidFill>
                <a:latin typeface="Roboto"/>
                <a:ea typeface="Roboto"/>
                <a:cs typeface="Roboto"/>
                <a:sym typeface="Roboto"/>
              </a:endParaRPr>
            </a:p>
          </p:txBody>
        </p:sp>
        <p:sp>
          <p:nvSpPr>
            <p:cNvPr id="316" name="Google Shape;316;p34"/>
            <p:cNvSpPr txBox="1"/>
            <p:nvPr/>
          </p:nvSpPr>
          <p:spPr>
            <a:xfrm>
              <a:off x="6031563" y="4335488"/>
              <a:ext cx="151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trike="sngStrike">
                  <a:solidFill>
                    <a:schemeClr val="lt1"/>
                  </a:solidFill>
                  <a:latin typeface="Roboto Thin"/>
                  <a:ea typeface="Roboto Thin"/>
                  <a:cs typeface="Roboto Thin"/>
                  <a:sym typeface="Roboto Thin"/>
                </a:rPr>
                <a:t>Cumulatif additif</a:t>
              </a:r>
              <a:endParaRPr strike="sngStrike">
                <a:solidFill>
                  <a:schemeClr val="lt1"/>
                </a:solidFill>
                <a:latin typeface="Roboto Thin"/>
                <a:ea typeface="Roboto Thin"/>
                <a:cs typeface="Roboto Thin"/>
                <a:sym typeface="Roboto Thin"/>
              </a:endParaRPr>
            </a:p>
          </p:txBody>
        </p:sp>
      </p:grpSp>
      <p:sp>
        <p:nvSpPr>
          <p:cNvPr id="317" name="Google Shape;317;p34"/>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21" name="Shape 321"/>
        <p:cNvGrpSpPr/>
        <p:nvPr/>
      </p:nvGrpSpPr>
      <p:grpSpPr>
        <a:xfrm>
          <a:off x="0" y="0"/>
          <a:ext cx="0" cy="0"/>
          <a:chOff x="0" y="0"/>
          <a:chExt cx="0" cy="0"/>
        </a:xfrm>
      </p:grpSpPr>
      <p:sp>
        <p:nvSpPr>
          <p:cNvPr id="322" name="Google Shape;322;p35"/>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2200">
                <a:solidFill>
                  <a:srgbClr val="F5F5F5"/>
                </a:solidFill>
                <a:latin typeface="Roboto Thin"/>
                <a:ea typeface="Roboto Thin"/>
                <a:cs typeface="Roboto Thin"/>
                <a:sym typeface="Roboto Thin"/>
              </a:rPr>
              <a:t>Sommes-nous capables de comprendre toutes les études scientifiques?</a:t>
            </a:r>
            <a:endParaRPr sz="2200">
              <a:solidFill>
                <a:srgbClr val="F5F5F5"/>
              </a:solidFill>
              <a:latin typeface="Roboto Thin"/>
              <a:ea typeface="Roboto Thin"/>
              <a:cs typeface="Roboto Thin"/>
              <a:sym typeface="Roboto Thin"/>
            </a:endParaRPr>
          </a:p>
        </p:txBody>
      </p:sp>
      <p:sp>
        <p:nvSpPr>
          <p:cNvPr id="324" name="Google Shape;324;p35"/>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a:solidFill>
                <a:schemeClr val="lt1"/>
              </a:solidFill>
              <a:latin typeface="Roboto Light"/>
              <a:ea typeface="Roboto Light"/>
              <a:cs typeface="Roboto Light"/>
              <a:sym typeface="Roboto Light"/>
            </a:endParaRPr>
          </a:p>
        </p:txBody>
      </p:sp>
      <p:pic>
        <p:nvPicPr>
          <p:cNvPr id="325" name="Google Shape;325;p35">
            <a:hlinkClick r:id="rId3"/>
          </p:cNvPr>
          <p:cNvPicPr preferRelativeResize="0"/>
          <p:nvPr/>
        </p:nvPicPr>
        <p:blipFill>
          <a:blip r:embed="rId4">
            <a:alphaModFix/>
          </a:blip>
          <a:stretch>
            <a:fillRect/>
          </a:stretch>
        </p:blipFill>
        <p:spPr>
          <a:xfrm rot="-215571">
            <a:off x="1624244" y="1264483"/>
            <a:ext cx="5643786" cy="3184835"/>
          </a:xfrm>
          <a:prstGeom prst="rect">
            <a:avLst/>
          </a:prstGeom>
          <a:noFill/>
          <a:ln>
            <a:noFill/>
          </a:ln>
        </p:spPr>
      </p:pic>
      <p:sp>
        <p:nvSpPr>
          <p:cNvPr id="326" name="Google Shape;326;p35"/>
          <p:cNvSpPr/>
          <p:nvPr/>
        </p:nvSpPr>
        <p:spPr>
          <a:xfrm>
            <a:off x="2933675" y="4655825"/>
            <a:ext cx="6391500" cy="360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5">
                  <a:extLst>
                    <a:ext uri="{A12FA001-AC4F-418D-AE19-62706E023703}">
                      <ahyp:hlinkClr val="tx"/>
                    </a:ext>
                  </a:extLst>
                </a:hlinkClick>
              </a:rPr>
              <a:t>Repères canadiens sur l’alcool et la santé - Rapport final (Janvier 2023)</a:t>
            </a:r>
            <a:endParaRPr sz="700">
              <a:solidFill>
                <a:srgbClr val="666666"/>
              </a:solidFill>
              <a:latin typeface="Roboto Mono Light"/>
              <a:ea typeface="Roboto Mono Light"/>
              <a:cs typeface="Roboto Mono Light"/>
              <a:sym typeface="Roboto Mono Light"/>
            </a:endParaRPr>
          </a:p>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6">
                  <a:extLst>
                    <a:ext uri="{A12FA001-AC4F-418D-AE19-62706E023703}">
                      <ahyp:hlinkClr val="tx"/>
                    </a:ext>
                  </a:extLst>
                </a:hlinkClick>
              </a:rPr>
              <a:t>Alcool: nouvelles recommandations canadiennes (Pharmachien, 2023)</a:t>
            </a:r>
            <a:endParaRPr sz="700">
              <a:solidFill>
                <a:srgbClr val="666666"/>
              </a:solidFill>
              <a:latin typeface="Roboto Mono Light"/>
              <a:ea typeface="Roboto Mono Light"/>
              <a:cs typeface="Roboto Mono Light"/>
              <a:sym typeface="Roboto Mono Light"/>
            </a:endParaRPr>
          </a:p>
        </p:txBody>
      </p:sp>
      <p:sp>
        <p:nvSpPr>
          <p:cNvPr id="327" name="Google Shape;327;p35"/>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31" name="Shape 331"/>
        <p:cNvGrpSpPr/>
        <p:nvPr/>
      </p:nvGrpSpPr>
      <p:grpSpPr>
        <a:xfrm>
          <a:off x="0" y="0"/>
          <a:ext cx="0" cy="0"/>
          <a:chOff x="0" y="0"/>
          <a:chExt cx="0" cy="0"/>
        </a:xfrm>
      </p:grpSpPr>
      <p:sp>
        <p:nvSpPr>
          <p:cNvPr id="332" name="Google Shape;332;p36"/>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6"/>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pic>
        <p:nvPicPr>
          <p:cNvPr id="334" name="Google Shape;334;p36"/>
          <p:cNvPicPr preferRelativeResize="0"/>
          <p:nvPr/>
        </p:nvPicPr>
        <p:blipFill rotWithShape="1">
          <a:blip r:embed="rId3">
            <a:alphaModFix/>
          </a:blip>
          <a:srcRect b="7095" l="8835" r="8819" t="12724"/>
          <a:stretch/>
        </p:blipFill>
        <p:spPr>
          <a:xfrm>
            <a:off x="4347649" y="3181350"/>
            <a:ext cx="2413726" cy="1721273"/>
          </a:xfrm>
          <a:prstGeom prst="rect">
            <a:avLst/>
          </a:prstGeom>
          <a:noFill/>
          <a:ln>
            <a:noFill/>
          </a:ln>
        </p:spPr>
      </p:pic>
      <p:pic>
        <p:nvPicPr>
          <p:cNvPr id="335" name="Google Shape;335;p36"/>
          <p:cNvPicPr preferRelativeResize="0"/>
          <p:nvPr/>
        </p:nvPicPr>
        <p:blipFill rotWithShape="1">
          <a:blip r:embed="rId3">
            <a:alphaModFix/>
          </a:blip>
          <a:srcRect b="7095" l="8835" r="8819" t="12724"/>
          <a:stretch/>
        </p:blipFill>
        <p:spPr>
          <a:xfrm>
            <a:off x="1908875" y="3231902"/>
            <a:ext cx="2413726" cy="1721273"/>
          </a:xfrm>
          <a:prstGeom prst="rect">
            <a:avLst/>
          </a:prstGeom>
          <a:noFill/>
          <a:ln>
            <a:noFill/>
          </a:ln>
        </p:spPr>
      </p:pic>
      <p:sp>
        <p:nvSpPr>
          <p:cNvPr id="336" name="Google Shape;336;p36"/>
          <p:cNvSpPr/>
          <p:nvPr/>
        </p:nvSpPr>
        <p:spPr>
          <a:xfrm>
            <a:off x="1604075" y="993975"/>
            <a:ext cx="6230934"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Augmentation du risque (%)</a:t>
            </a:r>
          </a:p>
        </p:txBody>
      </p:sp>
      <p:sp>
        <p:nvSpPr>
          <p:cNvPr id="337" name="Google Shape;337;p36"/>
          <p:cNvSpPr/>
          <p:nvPr/>
        </p:nvSpPr>
        <p:spPr>
          <a:xfrm>
            <a:off x="2928550" y="2642825"/>
            <a:ext cx="3011105"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Risque réel</a:t>
            </a:r>
          </a:p>
        </p:txBody>
      </p:sp>
      <p:sp>
        <p:nvSpPr>
          <p:cNvPr id="338" name="Google Shape;338;p36"/>
          <p:cNvSpPr txBox="1"/>
          <p:nvPr/>
        </p:nvSpPr>
        <p:spPr>
          <a:xfrm>
            <a:off x="2396287" y="3462329"/>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1:42 à 2:30</a:t>
            </a:r>
            <a:endParaRPr sz="1700">
              <a:solidFill>
                <a:schemeClr val="lt1"/>
              </a:solidFill>
              <a:latin typeface="Roboto"/>
              <a:ea typeface="Roboto"/>
              <a:cs typeface="Roboto"/>
              <a:sym typeface="Roboto"/>
            </a:endParaRPr>
          </a:p>
        </p:txBody>
      </p:sp>
      <p:sp>
        <p:nvSpPr>
          <p:cNvPr id="339" name="Google Shape;339;p36"/>
          <p:cNvSpPr txBox="1"/>
          <p:nvPr/>
        </p:nvSpPr>
        <p:spPr>
          <a:xfrm>
            <a:off x="4874570" y="3462316"/>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6:07 à 6:39</a:t>
            </a:r>
            <a:endParaRPr sz="1700">
              <a:solidFill>
                <a:schemeClr val="lt1"/>
              </a:solidFill>
              <a:latin typeface="Roboto"/>
              <a:ea typeface="Roboto"/>
              <a:cs typeface="Roboto"/>
              <a:sym typeface="Roboto"/>
            </a:endParaRPr>
          </a:p>
        </p:txBody>
      </p:sp>
      <p:pic>
        <p:nvPicPr>
          <p:cNvPr id="340" name="Google Shape;340;p36"/>
          <p:cNvPicPr preferRelativeResize="0"/>
          <p:nvPr/>
        </p:nvPicPr>
        <p:blipFill>
          <a:blip r:embed="rId4">
            <a:alphaModFix/>
          </a:blip>
          <a:stretch>
            <a:fillRect/>
          </a:stretch>
        </p:blipFill>
        <p:spPr>
          <a:xfrm rot="-5400000">
            <a:off x="3939827" y="1594522"/>
            <a:ext cx="1120026" cy="896026"/>
          </a:xfrm>
          <a:prstGeom prst="rect">
            <a:avLst/>
          </a:prstGeom>
          <a:noFill/>
          <a:ln>
            <a:noFill/>
          </a:ln>
        </p:spPr>
      </p:pic>
      <p:sp>
        <p:nvSpPr>
          <p:cNvPr id="341" name="Google Shape;341;p36"/>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45" name="Shape 345"/>
        <p:cNvGrpSpPr/>
        <p:nvPr/>
      </p:nvGrpSpPr>
      <p:grpSpPr>
        <a:xfrm>
          <a:off x="0" y="0"/>
          <a:ext cx="0" cy="0"/>
          <a:chOff x="0" y="0"/>
          <a:chExt cx="0" cy="0"/>
        </a:xfrm>
      </p:grpSpPr>
      <p:sp>
        <p:nvSpPr>
          <p:cNvPr id="346" name="Google Shape;346;p37"/>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7"/>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sp>
        <p:nvSpPr>
          <p:cNvPr id="348" name="Google Shape;348;p37"/>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a:solidFill>
                  <a:schemeClr val="lt1"/>
                </a:solidFill>
                <a:latin typeface="Roboto Light"/>
                <a:ea typeface="Roboto Light"/>
                <a:cs typeface="Roboto Light"/>
                <a:sym typeface="Roboto Light"/>
              </a:rPr>
              <a:t>*</a:t>
            </a:r>
            <a:r>
              <a:rPr lang="fr-CA" u="sng">
                <a:solidFill>
                  <a:schemeClr val="lt1"/>
                </a:solidFill>
                <a:latin typeface="Roboto Light"/>
                <a:ea typeface="Roboto Light"/>
                <a:cs typeface="Roboto Light"/>
                <a:sym typeface="Roboto Light"/>
                <a:hlinkClick r:id="rId3">
                  <a:extLst>
                    <a:ext uri="{A12FA001-AC4F-418D-AE19-62706E023703}">
                      <ahyp:hlinkClr val="tx"/>
                    </a:ext>
                  </a:extLst>
                </a:hlinkClick>
              </a:rPr>
              <a:t>Lien vers le segment</a:t>
            </a:r>
            <a:r>
              <a:rPr lang="fr-CA">
                <a:solidFill>
                  <a:schemeClr val="lt1"/>
                </a:solidFill>
                <a:latin typeface="Roboto Light"/>
                <a:ea typeface="Roboto Light"/>
                <a:cs typeface="Roboto Light"/>
                <a:sym typeface="Roboto Light"/>
              </a:rPr>
              <a:t> </a:t>
            </a:r>
            <a:endParaRPr>
              <a:solidFill>
                <a:schemeClr val="lt1"/>
              </a:solidFill>
              <a:latin typeface="Roboto Light"/>
              <a:ea typeface="Roboto Light"/>
              <a:cs typeface="Roboto Light"/>
              <a:sym typeface="Roboto Light"/>
            </a:endParaRPr>
          </a:p>
        </p:txBody>
      </p:sp>
      <p:pic>
        <p:nvPicPr>
          <p:cNvPr id="349" name="Google Shape;349;p37"/>
          <p:cNvPicPr preferRelativeResize="0"/>
          <p:nvPr/>
        </p:nvPicPr>
        <p:blipFill rotWithShape="1">
          <a:blip r:embed="rId4">
            <a:alphaModFix/>
          </a:blip>
          <a:srcRect b="7095" l="8835" r="8819" t="12724"/>
          <a:stretch/>
        </p:blipFill>
        <p:spPr>
          <a:xfrm rot="5400000">
            <a:off x="4779283" y="656925"/>
            <a:ext cx="4060991" cy="4309316"/>
          </a:xfrm>
          <a:prstGeom prst="rect">
            <a:avLst/>
          </a:prstGeom>
          <a:noFill/>
          <a:ln>
            <a:noFill/>
          </a:ln>
        </p:spPr>
      </p:pic>
      <p:pic>
        <p:nvPicPr>
          <p:cNvPr id="350" name="Google Shape;350;p37"/>
          <p:cNvPicPr preferRelativeResize="0"/>
          <p:nvPr/>
        </p:nvPicPr>
        <p:blipFill rotWithShape="1">
          <a:blip r:embed="rId4">
            <a:alphaModFix/>
          </a:blip>
          <a:srcRect b="7095" l="8835" r="8819" t="12724"/>
          <a:stretch/>
        </p:blipFill>
        <p:spPr>
          <a:xfrm rot="5526084">
            <a:off x="447550" y="783484"/>
            <a:ext cx="4060991" cy="4309316"/>
          </a:xfrm>
          <a:prstGeom prst="rect">
            <a:avLst/>
          </a:prstGeom>
          <a:noFill/>
          <a:ln>
            <a:noFill/>
          </a:ln>
        </p:spPr>
      </p:pic>
      <p:sp>
        <p:nvSpPr>
          <p:cNvPr id="351" name="Google Shape;351;p37"/>
          <p:cNvSpPr txBox="1"/>
          <p:nvPr/>
        </p:nvSpPr>
        <p:spPr>
          <a:xfrm>
            <a:off x="5276988" y="1891084"/>
            <a:ext cx="31317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Deux fois plus de risques, mais deux fois plus que quoi?</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Le Pharmachien</a:t>
            </a:r>
            <a:endParaRPr sz="2100">
              <a:solidFill>
                <a:schemeClr val="lt1"/>
              </a:solidFill>
              <a:latin typeface="Roboto Mono Light"/>
              <a:ea typeface="Roboto Mono Light"/>
              <a:cs typeface="Roboto Mono Light"/>
              <a:sym typeface="Roboto Mono Light"/>
            </a:endParaRPr>
          </a:p>
        </p:txBody>
      </p:sp>
      <p:sp>
        <p:nvSpPr>
          <p:cNvPr id="352" name="Google Shape;352;p37"/>
          <p:cNvSpPr txBox="1"/>
          <p:nvPr/>
        </p:nvSpPr>
        <p:spPr>
          <a:xfrm>
            <a:off x="857388" y="1891084"/>
            <a:ext cx="31317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900">
                <a:solidFill>
                  <a:schemeClr val="lt1"/>
                </a:solidFill>
                <a:latin typeface="Roboto Mono Light"/>
                <a:ea typeface="Roboto Mono Light"/>
                <a:cs typeface="Roboto Mono Light"/>
                <a:sym typeface="Roboto Mono Light"/>
              </a:rPr>
              <a:t>« </a:t>
            </a:r>
            <a:r>
              <a:rPr i="1" lang="fr-CA" sz="1900">
                <a:solidFill>
                  <a:schemeClr val="lt1"/>
                </a:solidFill>
                <a:latin typeface="Roboto Mono Light"/>
                <a:ea typeface="Roboto Mono Light"/>
                <a:cs typeface="Roboto Mono Light"/>
                <a:sym typeface="Roboto Mono Light"/>
              </a:rPr>
              <a:t>Une augmentation de 100% de risque peut vouloir dire qu’on passe de 0,01% à 0,02% de risque. </a:t>
            </a:r>
            <a:r>
              <a:rPr lang="fr-CA" sz="1900">
                <a:solidFill>
                  <a:schemeClr val="lt1"/>
                </a:solidFill>
                <a:latin typeface="Roboto Mono Light"/>
                <a:ea typeface="Roboto Mono Light"/>
                <a:cs typeface="Roboto Mono Light"/>
                <a:sym typeface="Roboto Mono Light"/>
              </a:rPr>
              <a:t>»</a:t>
            </a:r>
            <a:endParaRPr sz="21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t/>
            </a:r>
            <a:endParaRPr sz="17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Infoman </a:t>
            </a:r>
            <a:endParaRPr sz="2100">
              <a:solidFill>
                <a:schemeClr val="lt1"/>
              </a:solidFill>
              <a:latin typeface="Roboto Mono Light"/>
              <a:ea typeface="Roboto Mono Light"/>
              <a:cs typeface="Roboto Mono Light"/>
              <a:sym typeface="Roboto Mono Light"/>
            </a:endParaRPr>
          </a:p>
        </p:txBody>
      </p:sp>
      <p:sp>
        <p:nvSpPr>
          <p:cNvPr id="353" name="Google Shape;353;p37"/>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57" name="Shape 357"/>
        <p:cNvGrpSpPr/>
        <p:nvPr/>
      </p:nvGrpSpPr>
      <p:grpSpPr>
        <a:xfrm>
          <a:off x="0" y="0"/>
          <a:ext cx="0" cy="0"/>
          <a:chOff x="0" y="0"/>
          <a:chExt cx="0" cy="0"/>
        </a:xfrm>
      </p:grpSpPr>
      <p:sp>
        <p:nvSpPr>
          <p:cNvPr id="358" name="Google Shape;358;p38"/>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9" name="Google Shape;359;p38"/>
          <p:cNvPicPr preferRelativeResize="0"/>
          <p:nvPr/>
        </p:nvPicPr>
        <p:blipFill>
          <a:blip r:embed="rId3">
            <a:alphaModFix/>
          </a:blip>
          <a:stretch>
            <a:fillRect/>
          </a:stretch>
        </p:blipFill>
        <p:spPr>
          <a:xfrm rot="-253019">
            <a:off x="552600" y="588702"/>
            <a:ext cx="3864248" cy="3562519"/>
          </a:xfrm>
          <a:prstGeom prst="rect">
            <a:avLst/>
          </a:prstGeom>
          <a:noFill/>
          <a:ln>
            <a:noFill/>
          </a:ln>
          <a:effectLst>
            <a:outerShdw blurRad="57150" rotWithShape="0" algn="bl" dir="5400000" dist="19050">
              <a:srgbClr val="000000">
                <a:alpha val="50000"/>
              </a:srgbClr>
            </a:outerShdw>
          </a:effectLst>
        </p:spPr>
      </p:pic>
      <p:sp>
        <p:nvSpPr>
          <p:cNvPr id="360" name="Google Shape;360;p38"/>
          <p:cNvSpPr txBox="1"/>
          <p:nvPr/>
        </p:nvSpPr>
        <p:spPr>
          <a:xfrm>
            <a:off x="5043875" y="354400"/>
            <a:ext cx="3517800" cy="2704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Que signifie, en effet, ce + 18 % de chance de développer un cancer du côlon?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D'après des statistiques du Center for Disease Control, cela signifie pour un homme de 50 ans que le risque de développer la maladie quelque part au cours des 10 prochaines années sera de </a:t>
            </a:r>
            <a:r>
              <a:rPr b="1" lang="fr-CA" sz="1500">
                <a:solidFill>
                  <a:schemeClr val="dk1"/>
                </a:solidFill>
                <a:latin typeface="Barlow Semi Condensed"/>
                <a:ea typeface="Barlow Semi Condensed"/>
                <a:cs typeface="Barlow Semi Condensed"/>
                <a:sym typeface="Barlow Semi Condensed"/>
              </a:rPr>
              <a:t>0,80 % au lieu de... 0,68 %.</a:t>
            </a:r>
            <a:r>
              <a:rPr lang="fr-CA" sz="1500">
                <a:solidFill>
                  <a:schemeClr val="dk1"/>
                </a:solidFill>
                <a:latin typeface="Barlow Semi Condensed"/>
                <a:ea typeface="Barlow Semi Condensed"/>
                <a:cs typeface="Barlow Semi Condensed"/>
                <a:sym typeface="Barlow Semi Condensed"/>
              </a:rPr>
              <a:t>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Même en prenant la «pire» des catégories, soit le risque sur 30 ans pour un homme de 60 ans, on obtient </a:t>
            </a:r>
            <a:r>
              <a:rPr b="1" lang="fr-CA" sz="1500">
                <a:solidFill>
                  <a:schemeClr val="dk1"/>
                </a:solidFill>
                <a:latin typeface="Barlow Semi Condensed"/>
                <a:ea typeface="Barlow Semi Condensed"/>
                <a:cs typeface="Barlow Semi Condensed"/>
                <a:sym typeface="Barlow Semi Condensed"/>
              </a:rPr>
              <a:t>4,96 % plutôt que 4,20</a:t>
            </a:r>
            <a:r>
              <a:rPr lang="fr-CA" sz="1500">
                <a:solidFill>
                  <a:schemeClr val="dk1"/>
                </a:solidFill>
                <a:latin typeface="Barlow Semi Condensed"/>
                <a:ea typeface="Barlow Semi Condensed"/>
                <a:cs typeface="Barlow Semi Condensed"/>
                <a:sym typeface="Barlow Semi Condensed"/>
              </a:rPr>
              <a:t>.</a:t>
            </a:r>
            <a:endParaRPr sz="1500">
              <a:solidFill>
                <a:schemeClr val="dk1"/>
              </a:solidFill>
              <a:latin typeface="Barlow Semi Condensed"/>
              <a:ea typeface="Barlow Semi Condensed"/>
              <a:cs typeface="Barlow Semi Condensed"/>
              <a:sym typeface="Barlow Semi Condensed"/>
            </a:endParaRPr>
          </a:p>
        </p:txBody>
      </p:sp>
      <p:sp>
        <p:nvSpPr>
          <p:cNvPr id="361" name="Google Shape;361;p38"/>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Viande et cancer : quelques chiffres pour s'y retrouver (et respirer par le nez) (Le Soleil, 25 octobre 2015)</a:t>
            </a:r>
            <a:endParaRPr sz="100">
              <a:solidFill>
                <a:schemeClr val="dk1"/>
              </a:solidFill>
              <a:latin typeface="Roboto Mono Light"/>
              <a:ea typeface="Roboto Mono Light"/>
              <a:cs typeface="Roboto Mono Light"/>
              <a:sym typeface="Roboto Mono Light"/>
            </a:endParaRPr>
          </a:p>
        </p:txBody>
      </p:sp>
      <p:sp>
        <p:nvSpPr>
          <p:cNvPr id="362" name="Google Shape;362;p38"/>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66" name="Shape 366"/>
        <p:cNvGrpSpPr/>
        <p:nvPr/>
      </p:nvGrpSpPr>
      <p:grpSpPr>
        <a:xfrm>
          <a:off x="0" y="0"/>
          <a:ext cx="0" cy="0"/>
          <a:chOff x="0" y="0"/>
          <a:chExt cx="0" cy="0"/>
        </a:xfrm>
      </p:grpSpPr>
      <p:sp>
        <p:nvSpPr>
          <p:cNvPr id="367" name="Google Shape;367;p39"/>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9"/>
          <p:cNvSpPr txBox="1"/>
          <p:nvPr/>
        </p:nvSpPr>
        <p:spPr>
          <a:xfrm>
            <a:off x="4357125" y="1891425"/>
            <a:ext cx="4506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Est-il possible de créer de l’information e</a:t>
            </a:r>
            <a:r>
              <a:rPr lang="fr-CA" sz="2200">
                <a:solidFill>
                  <a:schemeClr val="lt1"/>
                </a:solidFill>
                <a:latin typeface="Roboto Light"/>
                <a:ea typeface="Roboto Light"/>
                <a:cs typeface="Roboto Light"/>
                <a:sym typeface="Roboto Light"/>
              </a:rPr>
              <a:t>n </a:t>
            </a:r>
            <a:r>
              <a:rPr b="1" lang="fr-CA" sz="2200">
                <a:solidFill>
                  <a:srgbClr val="E06539"/>
                </a:solidFill>
                <a:latin typeface="Roboto"/>
                <a:ea typeface="Roboto"/>
                <a:cs typeface="Roboto"/>
                <a:sym typeface="Roboto"/>
              </a:rPr>
              <a:t>insistant sur certaines données</a:t>
            </a:r>
            <a:r>
              <a:rPr lang="fr-CA" sz="2200">
                <a:solidFill>
                  <a:schemeClr val="lt1"/>
                </a:solidFill>
                <a:latin typeface="Roboto Light"/>
                <a:ea typeface="Roboto Light"/>
                <a:cs typeface="Roboto Light"/>
                <a:sym typeface="Roboto Light"/>
              </a:rPr>
              <a:t> ? </a:t>
            </a:r>
            <a:r>
              <a:rPr lang="fr-CA" sz="2200">
                <a:solidFill>
                  <a:schemeClr val="lt1"/>
                </a:solidFill>
                <a:latin typeface="Roboto Light"/>
                <a:ea typeface="Roboto Light"/>
                <a:cs typeface="Roboto Light"/>
                <a:sym typeface="Roboto Light"/>
              </a:rPr>
              <a:t>En en omettant aussi?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Devant une </a:t>
            </a:r>
            <a:r>
              <a:rPr b="1" lang="fr-CA" sz="2200">
                <a:solidFill>
                  <a:srgbClr val="E06539"/>
                </a:solidFill>
                <a:latin typeface="Roboto"/>
                <a:ea typeface="Roboto"/>
                <a:cs typeface="Roboto"/>
                <a:sym typeface="Roboto"/>
              </a:rPr>
              <a:t>quantité</a:t>
            </a:r>
            <a:r>
              <a:rPr lang="fr-CA" sz="2200">
                <a:solidFill>
                  <a:schemeClr val="lt1"/>
                </a:solidFill>
                <a:latin typeface="Roboto Light"/>
                <a:ea typeface="Roboto Light"/>
                <a:cs typeface="Roboto Light"/>
                <a:sym typeface="Roboto Light"/>
              </a:rPr>
              <a:t> ou un </a:t>
            </a:r>
            <a:r>
              <a:rPr b="1" lang="fr-CA" sz="2200">
                <a:solidFill>
                  <a:srgbClr val="E06539"/>
                </a:solidFill>
                <a:latin typeface="Roboto"/>
                <a:ea typeface="Roboto"/>
                <a:cs typeface="Roboto"/>
                <a:sym typeface="Roboto"/>
              </a:rPr>
              <a:t>pourcentage</a:t>
            </a:r>
            <a:r>
              <a:rPr lang="fr-CA" sz="2200">
                <a:solidFill>
                  <a:schemeClr val="lt1"/>
                </a:solidFill>
                <a:latin typeface="Roboto Light"/>
                <a:ea typeface="Roboto Light"/>
                <a:cs typeface="Roboto Light"/>
                <a:sym typeface="Roboto Light"/>
              </a:rPr>
              <a:t>, la question à se poser c’est : « </a:t>
            </a:r>
            <a:r>
              <a:rPr b="1" lang="fr-CA" sz="2200">
                <a:solidFill>
                  <a:schemeClr val="lt1"/>
                </a:solidFill>
                <a:latin typeface="Roboto"/>
                <a:ea typeface="Roboto"/>
                <a:cs typeface="Roboto"/>
                <a:sym typeface="Roboto"/>
              </a:rPr>
              <a:t>Par rapport à quoi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p:txBody>
      </p:sp>
      <p:pic>
        <p:nvPicPr>
          <p:cNvPr id="369" name="Google Shape;369;p39"/>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370" name="Google Shape;370;p39"/>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371" name="Google Shape;371;p39"/>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372" name="Google Shape;372;p39"/>
          <p:cNvSpPr/>
          <p:nvPr/>
        </p:nvSpPr>
        <p:spPr>
          <a:xfrm>
            <a:off x="5340521" y="1094725"/>
            <a:ext cx="3522779"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des données</a:t>
            </a:r>
          </a:p>
        </p:txBody>
      </p:sp>
      <p:sp>
        <p:nvSpPr>
          <p:cNvPr id="373" name="Google Shape;373;p39"/>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lt1"/>
                </a:solidFill>
                <a:latin typeface="Roboto"/>
                <a:ea typeface="Roboto"/>
                <a:cs typeface="Roboto"/>
                <a:sym typeface="Roboto"/>
              </a:rPr>
              <a:t>*</a:t>
            </a:r>
            <a:endParaRPr>
              <a:solidFill>
                <a:schemeClr val="lt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77" name="Shape 377"/>
        <p:cNvGrpSpPr/>
        <p:nvPr/>
      </p:nvGrpSpPr>
      <p:grpSpPr>
        <a:xfrm>
          <a:off x="0" y="0"/>
          <a:ext cx="0" cy="0"/>
          <a:chOff x="0" y="0"/>
          <a:chExt cx="0" cy="0"/>
        </a:xfrm>
      </p:grpSpPr>
      <p:pic>
        <p:nvPicPr>
          <p:cNvPr id="378" name="Google Shape;378;p40"/>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379" name="Google Shape;379;p40"/>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0"/>
          <p:cNvSpPr/>
          <p:nvPr/>
        </p:nvSpPr>
        <p:spPr>
          <a:xfrm>
            <a:off x="7343625" y="1484394"/>
            <a:ext cx="1802987" cy="3630337"/>
          </a:xfrm>
          <a:prstGeom prst="rect">
            <a:avLst/>
          </a:prstGeom>
        </p:spPr>
        <p:txBody>
          <a:bodyPr>
            <a:prstTxWarp prst="textPlain"/>
          </a:bodyPr>
          <a:lstStyle/>
          <a:p>
            <a:pPr lvl="0" algn="ctr"/>
            <a:r>
              <a:rPr b="0" i="0">
                <a:ln>
                  <a:noFill/>
                </a:ln>
                <a:solidFill>
                  <a:srgbClr val="E06539"/>
                </a:solidFill>
                <a:latin typeface="Roboto Mono;100"/>
              </a:rPr>
              <a:t>3</a:t>
            </a:r>
          </a:p>
        </p:txBody>
      </p:sp>
      <p:sp>
        <p:nvSpPr>
          <p:cNvPr id="381" name="Google Shape;381;p40"/>
          <p:cNvSpPr/>
          <p:nvPr/>
        </p:nvSpPr>
        <p:spPr>
          <a:xfrm>
            <a:off x="90475" y="80525"/>
            <a:ext cx="7005748" cy="126982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 message</a:t>
            </a:r>
          </a:p>
        </p:txBody>
      </p:sp>
      <p:sp>
        <p:nvSpPr>
          <p:cNvPr id="382" name="Google Shape;382;p40"/>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86" name="Shape 386"/>
        <p:cNvGrpSpPr/>
        <p:nvPr/>
      </p:nvGrpSpPr>
      <p:grpSpPr>
        <a:xfrm>
          <a:off x="0" y="0"/>
          <a:ext cx="0" cy="0"/>
          <a:chOff x="0" y="0"/>
          <a:chExt cx="0" cy="0"/>
        </a:xfrm>
      </p:grpSpPr>
      <p:sp>
        <p:nvSpPr>
          <p:cNvPr id="387" name="Google Shape;387;p41"/>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1"/>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1"/>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90" name="Google Shape;390;p41"/>
          <p:cNvSpPr txBox="1"/>
          <p:nvPr/>
        </p:nvSpPr>
        <p:spPr>
          <a:xfrm>
            <a:off x="2325138" y="1602825"/>
            <a:ext cx="44937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Torturez les nombres, ils avoueront tout ce que vous voulez</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Gregg Easterbrook</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94" name="Shape 394"/>
        <p:cNvGrpSpPr/>
        <p:nvPr/>
      </p:nvGrpSpPr>
      <p:grpSpPr>
        <a:xfrm>
          <a:off x="0" y="0"/>
          <a:ext cx="0" cy="0"/>
          <a:chOff x="0" y="0"/>
          <a:chExt cx="0" cy="0"/>
        </a:xfrm>
      </p:grpSpPr>
      <p:sp>
        <p:nvSpPr>
          <p:cNvPr id="395" name="Google Shape;395;p42"/>
          <p:cNvSpPr/>
          <p:nvPr/>
        </p:nvSpPr>
        <p:spPr>
          <a:xfrm rot="10800000">
            <a:off x="-12058" y="4521615"/>
            <a:ext cx="9153108" cy="63396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42"/>
          <p:cNvPicPr preferRelativeResize="0"/>
          <p:nvPr/>
        </p:nvPicPr>
        <p:blipFill>
          <a:blip r:embed="rId3">
            <a:alphaModFix/>
          </a:blip>
          <a:stretch>
            <a:fillRect/>
          </a:stretch>
        </p:blipFill>
        <p:spPr>
          <a:xfrm flipH="1" rot="-774713">
            <a:off x="1137" y="-58058"/>
            <a:ext cx="9302576" cy="5144768"/>
          </a:xfrm>
          <a:prstGeom prst="rect">
            <a:avLst/>
          </a:prstGeom>
          <a:noFill/>
          <a:ln>
            <a:noFill/>
          </a:ln>
        </p:spPr>
      </p:pic>
      <p:pic>
        <p:nvPicPr>
          <p:cNvPr id="397" name="Google Shape;397;p42"/>
          <p:cNvPicPr preferRelativeResize="0"/>
          <p:nvPr/>
        </p:nvPicPr>
        <p:blipFill>
          <a:blip r:embed="rId4">
            <a:alphaModFix/>
          </a:blip>
          <a:stretch>
            <a:fillRect/>
          </a:stretch>
        </p:blipFill>
        <p:spPr>
          <a:xfrm rot="-754148">
            <a:off x="1105534" y="706175"/>
            <a:ext cx="5872632" cy="3372975"/>
          </a:xfrm>
          <a:prstGeom prst="rect">
            <a:avLst/>
          </a:prstGeom>
          <a:noFill/>
          <a:ln>
            <a:noFill/>
          </a:ln>
          <a:effectLst>
            <a:outerShdw blurRad="57150" rotWithShape="0" algn="bl" dir="5400000" dist="19050">
              <a:srgbClr val="000000">
                <a:alpha val="50000"/>
              </a:srgbClr>
            </a:outerShdw>
          </a:effectLst>
        </p:spPr>
      </p:pic>
      <p:pic>
        <p:nvPicPr>
          <p:cNvPr id="398" name="Google Shape;398;p42"/>
          <p:cNvPicPr preferRelativeResize="0"/>
          <p:nvPr/>
        </p:nvPicPr>
        <p:blipFill>
          <a:blip r:embed="rId5">
            <a:alphaModFix/>
          </a:blip>
          <a:stretch>
            <a:fillRect/>
          </a:stretch>
        </p:blipFill>
        <p:spPr>
          <a:xfrm flipH="1">
            <a:off x="7158658" y="2571750"/>
            <a:ext cx="1886868" cy="2648424"/>
          </a:xfrm>
          <a:prstGeom prst="rect">
            <a:avLst/>
          </a:prstGeom>
          <a:noFill/>
          <a:ln>
            <a:noFill/>
          </a:ln>
        </p:spPr>
      </p:pic>
      <p:pic>
        <p:nvPicPr>
          <p:cNvPr id="399" name="Google Shape;399;p42"/>
          <p:cNvPicPr preferRelativeResize="0"/>
          <p:nvPr/>
        </p:nvPicPr>
        <p:blipFill>
          <a:blip r:embed="rId6">
            <a:alphaModFix/>
          </a:blip>
          <a:stretch>
            <a:fillRect/>
          </a:stretch>
        </p:blipFill>
        <p:spPr>
          <a:xfrm>
            <a:off x="7274800" y="908725"/>
            <a:ext cx="2465401" cy="1780325"/>
          </a:xfrm>
          <a:prstGeom prst="rect">
            <a:avLst/>
          </a:prstGeom>
          <a:noFill/>
          <a:ln>
            <a:noFill/>
          </a:ln>
        </p:spPr>
      </p:pic>
      <p:sp>
        <p:nvSpPr>
          <p:cNvPr id="400" name="Google Shape;400;p42"/>
          <p:cNvSpPr txBox="1"/>
          <p:nvPr/>
        </p:nvSpPr>
        <p:spPr>
          <a:xfrm>
            <a:off x="7594650" y="1263650"/>
            <a:ext cx="1710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2600">
                <a:solidFill>
                  <a:schemeClr val="lt1"/>
                </a:solidFill>
                <a:latin typeface="Roboto"/>
                <a:ea typeface="Roboto"/>
                <a:cs typeface="Roboto"/>
                <a:sym typeface="Roboto"/>
              </a:rPr>
              <a:t>Qui dit vrai?</a:t>
            </a:r>
            <a:endParaRPr b="1" sz="2600">
              <a:solidFill>
                <a:schemeClr val="lt1"/>
              </a:solidFill>
              <a:latin typeface="Roboto"/>
              <a:ea typeface="Roboto"/>
              <a:cs typeface="Roboto"/>
              <a:sym typeface="Roboto"/>
            </a:endParaRPr>
          </a:p>
        </p:txBody>
      </p:sp>
      <p:sp>
        <p:nvSpPr>
          <p:cNvPr id="401" name="Google Shape;401;p42"/>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5" name="Shape 85"/>
        <p:cNvGrpSpPr/>
        <p:nvPr/>
      </p:nvGrpSpPr>
      <p:grpSpPr>
        <a:xfrm>
          <a:off x="0" y="0"/>
          <a:ext cx="0" cy="0"/>
          <a:chOff x="0" y="0"/>
          <a:chExt cx="0" cy="0"/>
        </a:xfrm>
      </p:grpSpPr>
      <p:sp>
        <p:nvSpPr>
          <p:cNvPr id="86" name="Google Shape;86;p16"/>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 name="Google Shape;87;p16"/>
          <p:cNvPicPr preferRelativeResize="0"/>
          <p:nvPr/>
        </p:nvPicPr>
        <p:blipFill rotWithShape="1">
          <a:blip r:embed="rId3">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88" name="Google Shape;88;p16"/>
          <p:cNvSpPr/>
          <p:nvPr/>
        </p:nvSpPr>
        <p:spPr>
          <a:xfrm>
            <a:off x="244575" y="172175"/>
            <a:ext cx="5886387" cy="85950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C'est arrivé...</a:t>
            </a:r>
          </a:p>
        </p:txBody>
      </p:sp>
      <p:sp>
        <p:nvSpPr>
          <p:cNvPr id="89" name="Google Shape;89;p16"/>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05" name="Shape 405"/>
        <p:cNvGrpSpPr/>
        <p:nvPr/>
      </p:nvGrpSpPr>
      <p:grpSpPr>
        <a:xfrm>
          <a:off x="0" y="0"/>
          <a:ext cx="0" cy="0"/>
          <a:chOff x="0" y="0"/>
          <a:chExt cx="0" cy="0"/>
        </a:xfrm>
      </p:grpSpPr>
      <p:sp>
        <p:nvSpPr>
          <p:cNvPr id="406" name="Google Shape;406;p43"/>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3"/>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Les cotes d’écoutes…</a:t>
            </a:r>
            <a:endParaRPr sz="3600">
              <a:solidFill>
                <a:srgbClr val="F5F5F5"/>
              </a:solidFill>
              <a:latin typeface="Roboto Thin"/>
              <a:ea typeface="Roboto Thin"/>
              <a:cs typeface="Roboto Thin"/>
              <a:sym typeface="Roboto Thin"/>
            </a:endParaRPr>
          </a:p>
        </p:txBody>
      </p:sp>
      <p:grpSp>
        <p:nvGrpSpPr>
          <p:cNvPr id="408" name="Google Shape;408;p43"/>
          <p:cNvGrpSpPr/>
          <p:nvPr/>
        </p:nvGrpSpPr>
        <p:grpSpPr>
          <a:xfrm rot="-452009">
            <a:off x="7852483" y="3715544"/>
            <a:ext cx="1239617" cy="1202969"/>
            <a:chOff x="5901875" y="1681476"/>
            <a:chExt cx="2328376" cy="2469700"/>
          </a:xfrm>
        </p:grpSpPr>
        <p:pic>
          <p:nvPicPr>
            <p:cNvPr id="409" name="Google Shape;409;p43"/>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410" name="Google Shape;410;p43"/>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411" name="Google Shape;411;p43"/>
          <p:cNvSpPr txBox="1"/>
          <p:nvPr/>
        </p:nvSpPr>
        <p:spPr>
          <a:xfrm>
            <a:off x="1963032" y="4852357"/>
            <a:ext cx="4852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900">
                <a:solidFill>
                  <a:srgbClr val="E06539"/>
                </a:solidFill>
                <a:latin typeface="Roboto Light"/>
                <a:ea typeface="Roboto Light"/>
                <a:cs typeface="Roboto Light"/>
                <a:sym typeface="Roboto Light"/>
              </a:rPr>
              <a:t>*É</a:t>
            </a:r>
            <a:r>
              <a:rPr lang="fr-CA" sz="900">
                <a:solidFill>
                  <a:srgbClr val="E06539"/>
                </a:solidFill>
                <a:latin typeface="Roboto Light"/>
                <a:ea typeface="Roboto Light"/>
                <a:cs typeface="Roboto Light"/>
                <a:sym typeface="Roboto Light"/>
              </a:rPr>
              <a:t>missions la plus écoutée de l’histoire de la télé québécoise</a:t>
            </a:r>
            <a:endParaRPr sz="900">
              <a:solidFill>
                <a:srgbClr val="E06539"/>
              </a:solidFill>
              <a:latin typeface="Roboto Light"/>
              <a:ea typeface="Roboto Light"/>
              <a:cs typeface="Roboto Light"/>
              <a:sym typeface="Roboto Light"/>
            </a:endParaRPr>
          </a:p>
        </p:txBody>
      </p:sp>
      <p:pic>
        <p:nvPicPr>
          <p:cNvPr id="412" name="Google Shape;412;p43"/>
          <p:cNvPicPr preferRelativeResize="0"/>
          <p:nvPr/>
        </p:nvPicPr>
        <p:blipFill rotWithShape="1">
          <a:blip r:embed="rId5">
            <a:alphaModFix/>
          </a:blip>
          <a:srcRect b="7095" l="8835" r="8819" t="12724"/>
          <a:stretch/>
        </p:blipFill>
        <p:spPr>
          <a:xfrm>
            <a:off x="4435082" y="1124170"/>
            <a:ext cx="3179018" cy="2918791"/>
          </a:xfrm>
          <a:prstGeom prst="rect">
            <a:avLst/>
          </a:prstGeom>
          <a:noFill/>
          <a:ln>
            <a:noFill/>
          </a:ln>
        </p:spPr>
      </p:pic>
      <p:pic>
        <p:nvPicPr>
          <p:cNvPr id="413" name="Google Shape;413;p43"/>
          <p:cNvPicPr preferRelativeResize="0"/>
          <p:nvPr/>
        </p:nvPicPr>
        <p:blipFill rotWithShape="1">
          <a:blip r:embed="rId5">
            <a:alphaModFix/>
          </a:blip>
          <a:srcRect b="7095" l="8835" r="8819" t="12724"/>
          <a:stretch/>
        </p:blipFill>
        <p:spPr>
          <a:xfrm>
            <a:off x="1223075" y="1209891"/>
            <a:ext cx="3179018" cy="2918791"/>
          </a:xfrm>
          <a:prstGeom prst="rect">
            <a:avLst/>
          </a:prstGeom>
          <a:noFill/>
          <a:ln>
            <a:noFill/>
          </a:ln>
        </p:spPr>
      </p:pic>
      <p:sp>
        <p:nvSpPr>
          <p:cNvPr id="414" name="Google Shape;414;p43"/>
          <p:cNvSpPr/>
          <p:nvPr/>
        </p:nvSpPr>
        <p:spPr>
          <a:xfrm>
            <a:off x="2120304" y="4172623"/>
            <a:ext cx="1384572" cy="56814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2021</a:t>
            </a:r>
          </a:p>
        </p:txBody>
      </p:sp>
      <p:sp>
        <p:nvSpPr>
          <p:cNvPr id="415" name="Google Shape;415;p43"/>
          <p:cNvSpPr/>
          <p:nvPr/>
        </p:nvSpPr>
        <p:spPr>
          <a:xfrm>
            <a:off x="5395213" y="4202422"/>
            <a:ext cx="1420302" cy="549078"/>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2022</a:t>
            </a:r>
          </a:p>
        </p:txBody>
      </p:sp>
      <p:sp>
        <p:nvSpPr>
          <p:cNvPr id="416" name="Google Shape;416;p43"/>
          <p:cNvSpPr txBox="1"/>
          <p:nvPr/>
        </p:nvSpPr>
        <p:spPr>
          <a:xfrm>
            <a:off x="1865025" y="1863750"/>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4,86</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417" name="Google Shape;417;p43"/>
          <p:cNvSpPr txBox="1"/>
          <p:nvPr/>
        </p:nvSpPr>
        <p:spPr>
          <a:xfrm>
            <a:off x="5157813" y="1786644"/>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4,7</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418" name="Google Shape;418;p43"/>
          <p:cNvSpPr/>
          <p:nvPr/>
        </p:nvSpPr>
        <p:spPr>
          <a:xfrm flipH="1">
            <a:off x="3630373" y="4042932"/>
            <a:ext cx="112084" cy="124125"/>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a:t>
            </a:r>
          </a:p>
        </p:txBody>
      </p:sp>
      <p:sp>
        <p:nvSpPr>
          <p:cNvPr id="419" name="Google Shape;419;p43"/>
          <p:cNvSpPr txBox="1"/>
          <p:nvPr/>
        </p:nvSpPr>
        <p:spPr>
          <a:xfrm>
            <a:off x="8745150" y="72150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23" name="Shape 423"/>
        <p:cNvGrpSpPr/>
        <p:nvPr/>
      </p:nvGrpSpPr>
      <p:grpSpPr>
        <a:xfrm>
          <a:off x="0" y="0"/>
          <a:ext cx="0" cy="0"/>
          <a:chOff x="0" y="0"/>
          <a:chExt cx="0" cy="0"/>
        </a:xfrm>
      </p:grpSpPr>
      <p:sp>
        <p:nvSpPr>
          <p:cNvPr id="424" name="Google Shape;424;p44"/>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4"/>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4"/>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427" name="Google Shape;427;p44"/>
          <p:cNvSpPr/>
          <p:nvPr/>
        </p:nvSpPr>
        <p:spPr>
          <a:xfrm>
            <a:off x="135550" y="4363499"/>
            <a:ext cx="5396696" cy="57045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HI... LES ÉMOTIONS</a:t>
            </a:r>
          </a:p>
        </p:txBody>
      </p:sp>
      <p:sp>
        <p:nvSpPr>
          <p:cNvPr id="428" name="Google Shape;428;p44"/>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3">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pic>
        <p:nvPicPr>
          <p:cNvPr id="429" name="Google Shape;429;p44">
            <a:hlinkClick r:id="rId4"/>
          </p:cNvPr>
          <p:cNvPicPr preferRelativeResize="0"/>
          <p:nvPr/>
        </p:nvPicPr>
        <p:blipFill>
          <a:blip r:embed="rId5">
            <a:alphaModFix/>
          </a:blip>
          <a:stretch>
            <a:fillRect/>
          </a:stretch>
        </p:blipFill>
        <p:spPr>
          <a:xfrm rot="-450317">
            <a:off x="316930" y="830214"/>
            <a:ext cx="2653689" cy="2951344"/>
          </a:xfrm>
          <a:prstGeom prst="rect">
            <a:avLst/>
          </a:prstGeom>
          <a:noFill/>
          <a:ln>
            <a:noFill/>
          </a:ln>
          <a:effectLst>
            <a:outerShdw blurRad="57150" rotWithShape="0" algn="bl" dir="5400000" dist="19050">
              <a:srgbClr val="000000">
                <a:alpha val="50000"/>
              </a:srgbClr>
            </a:outerShdw>
          </a:effectLst>
        </p:spPr>
      </p:pic>
      <p:pic>
        <p:nvPicPr>
          <p:cNvPr id="430" name="Google Shape;430;p44">
            <a:hlinkClick r:id="rId6"/>
          </p:cNvPr>
          <p:cNvPicPr preferRelativeResize="0"/>
          <p:nvPr/>
        </p:nvPicPr>
        <p:blipFill>
          <a:blip r:embed="rId7">
            <a:alphaModFix/>
          </a:blip>
          <a:stretch>
            <a:fillRect/>
          </a:stretch>
        </p:blipFill>
        <p:spPr>
          <a:xfrm rot="302952">
            <a:off x="3441473" y="711984"/>
            <a:ext cx="2799548" cy="3187804"/>
          </a:xfrm>
          <a:prstGeom prst="rect">
            <a:avLst/>
          </a:prstGeom>
          <a:noFill/>
          <a:ln>
            <a:noFill/>
          </a:ln>
          <a:effectLst>
            <a:outerShdw blurRad="57150" rotWithShape="0" algn="bl" dir="5400000" dist="19050">
              <a:srgbClr val="000000">
                <a:alpha val="50000"/>
              </a:srgbClr>
            </a:outerShdw>
          </a:effectLst>
        </p:spPr>
      </p:pic>
      <p:pic>
        <p:nvPicPr>
          <p:cNvPr id="431" name="Google Shape;431;p44"/>
          <p:cNvPicPr preferRelativeResize="0"/>
          <p:nvPr/>
        </p:nvPicPr>
        <p:blipFill>
          <a:blip r:embed="rId8">
            <a:alphaModFix/>
          </a:blip>
          <a:stretch>
            <a:fillRect/>
          </a:stretch>
        </p:blipFill>
        <p:spPr>
          <a:xfrm>
            <a:off x="6625050" y="1415725"/>
            <a:ext cx="2465401" cy="1780325"/>
          </a:xfrm>
          <a:prstGeom prst="rect">
            <a:avLst/>
          </a:prstGeom>
          <a:noFill/>
          <a:ln>
            <a:noFill/>
          </a:ln>
        </p:spPr>
      </p:pic>
      <p:sp>
        <p:nvSpPr>
          <p:cNvPr id="432" name="Google Shape;432;p44"/>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36" name="Shape 436"/>
        <p:cNvGrpSpPr/>
        <p:nvPr/>
      </p:nvGrpSpPr>
      <p:grpSpPr>
        <a:xfrm>
          <a:off x="0" y="0"/>
          <a:ext cx="0" cy="0"/>
          <a:chOff x="0" y="0"/>
          <a:chExt cx="0" cy="0"/>
        </a:xfrm>
      </p:grpSpPr>
      <p:sp>
        <p:nvSpPr>
          <p:cNvPr id="437" name="Google Shape;437;p45"/>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5"/>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440" name="Google Shape;440;p45"/>
          <p:cNvSpPr/>
          <p:nvPr/>
        </p:nvSpPr>
        <p:spPr>
          <a:xfrm>
            <a:off x="135550" y="4363499"/>
            <a:ext cx="6876666" cy="59284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Pour mieux comprendre...</a:t>
            </a:r>
          </a:p>
        </p:txBody>
      </p:sp>
      <p:pic>
        <p:nvPicPr>
          <p:cNvPr id="441" name="Google Shape;441;p45"/>
          <p:cNvPicPr preferRelativeResize="0"/>
          <p:nvPr/>
        </p:nvPicPr>
        <p:blipFill>
          <a:blip r:embed="rId3">
            <a:alphaModFix/>
          </a:blip>
          <a:stretch>
            <a:fillRect/>
          </a:stretch>
        </p:blipFill>
        <p:spPr>
          <a:xfrm>
            <a:off x="6625050" y="1415725"/>
            <a:ext cx="2465401" cy="1780325"/>
          </a:xfrm>
          <a:prstGeom prst="rect">
            <a:avLst/>
          </a:prstGeom>
          <a:noFill/>
          <a:ln>
            <a:noFill/>
          </a:ln>
        </p:spPr>
      </p:pic>
      <p:sp>
        <p:nvSpPr>
          <p:cNvPr id="442" name="Google Shape;442;p45"/>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3" name="Google Shape;443;p45">
            <a:hlinkClick r:id="rId4"/>
          </p:cNvPr>
          <p:cNvPicPr preferRelativeResize="0"/>
          <p:nvPr/>
        </p:nvPicPr>
        <p:blipFill>
          <a:blip r:embed="rId5">
            <a:alphaModFix/>
          </a:blip>
          <a:stretch>
            <a:fillRect/>
          </a:stretch>
        </p:blipFill>
        <p:spPr>
          <a:xfrm rot="-241568">
            <a:off x="899724" y="409110"/>
            <a:ext cx="5348325" cy="3684104"/>
          </a:xfrm>
          <a:prstGeom prst="rect">
            <a:avLst/>
          </a:prstGeom>
          <a:noFill/>
          <a:ln>
            <a:noFill/>
          </a:ln>
          <a:effectLst>
            <a:outerShdw blurRad="57150" rotWithShape="0" algn="bl" dir="5400000" dist="19050">
              <a:srgbClr val="000000">
                <a:alpha val="50000"/>
              </a:srgbClr>
            </a:outerShdw>
          </a:effectLst>
        </p:spPr>
      </p:pic>
      <p:sp>
        <p:nvSpPr>
          <p:cNvPr id="444" name="Google Shape;444;p45"/>
          <p:cNvSpPr/>
          <p:nvPr/>
        </p:nvSpPr>
        <p:spPr>
          <a:xfrm>
            <a:off x="5407925" y="41185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latin typeface="Roboto Mono"/>
                <a:ea typeface="Roboto Mono"/>
                <a:cs typeface="Roboto Mono"/>
                <a:sym typeface="Roboto Mono"/>
              </a:rPr>
              <a:t>Les As de l’info</a:t>
            </a:r>
            <a:endParaRPr sz="12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48" name="Shape 448"/>
        <p:cNvGrpSpPr/>
        <p:nvPr/>
      </p:nvGrpSpPr>
      <p:grpSpPr>
        <a:xfrm>
          <a:off x="0" y="0"/>
          <a:ext cx="0" cy="0"/>
          <a:chOff x="0" y="0"/>
          <a:chExt cx="0" cy="0"/>
        </a:xfrm>
      </p:grpSpPr>
      <p:sp>
        <p:nvSpPr>
          <p:cNvPr id="449" name="Google Shape;449;p46"/>
          <p:cNvSpPr/>
          <p:nvPr/>
        </p:nvSpPr>
        <p:spPr>
          <a:xfrm rot="10800000">
            <a:off x="-20526" y="3874492"/>
            <a:ext cx="9185076" cy="1259658"/>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6"/>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Thin"/>
              <a:ea typeface="Roboto Thin"/>
              <a:cs typeface="Roboto Thin"/>
              <a:sym typeface="Roboto Thin"/>
            </a:endParaRPr>
          </a:p>
        </p:txBody>
      </p:sp>
      <p:pic>
        <p:nvPicPr>
          <p:cNvPr id="451" name="Google Shape;451;p46"/>
          <p:cNvPicPr preferRelativeResize="0"/>
          <p:nvPr/>
        </p:nvPicPr>
        <p:blipFill>
          <a:blip r:embed="rId3">
            <a:alphaModFix/>
          </a:blip>
          <a:stretch>
            <a:fillRect/>
          </a:stretch>
        </p:blipFill>
        <p:spPr>
          <a:xfrm rot="10">
            <a:off x="4284672" y="1043674"/>
            <a:ext cx="2097350" cy="2267972"/>
          </a:xfrm>
          <a:prstGeom prst="rect">
            <a:avLst/>
          </a:prstGeom>
          <a:noFill/>
          <a:ln>
            <a:noFill/>
          </a:ln>
          <a:effectLst>
            <a:outerShdw blurRad="57150" rotWithShape="0" algn="bl" dir="5400000" dist="19050">
              <a:srgbClr val="000000">
                <a:alpha val="50000"/>
              </a:srgbClr>
            </a:outerShdw>
          </a:effectLst>
        </p:spPr>
      </p:pic>
      <p:sp>
        <p:nvSpPr>
          <p:cNvPr id="452" name="Google Shape;452;p46"/>
          <p:cNvSpPr/>
          <p:nvPr/>
        </p:nvSpPr>
        <p:spPr>
          <a:xfrm>
            <a:off x="103225" y="77063"/>
            <a:ext cx="5789605" cy="567372"/>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 Mono;100"/>
              </a:rPr>
              <a:t>CHOIX DES MOTS</a:t>
            </a:r>
          </a:p>
        </p:txBody>
      </p:sp>
      <p:pic>
        <p:nvPicPr>
          <p:cNvPr id="453" name="Google Shape;453;p46"/>
          <p:cNvPicPr preferRelativeResize="0"/>
          <p:nvPr/>
        </p:nvPicPr>
        <p:blipFill>
          <a:blip r:embed="rId4">
            <a:alphaModFix/>
          </a:blip>
          <a:stretch>
            <a:fillRect/>
          </a:stretch>
        </p:blipFill>
        <p:spPr>
          <a:xfrm>
            <a:off x="6180378" y="2163774"/>
            <a:ext cx="2753470" cy="1997001"/>
          </a:xfrm>
          <a:prstGeom prst="rect">
            <a:avLst/>
          </a:prstGeom>
          <a:noFill/>
          <a:ln>
            <a:noFill/>
          </a:ln>
          <a:effectLst>
            <a:outerShdw blurRad="57150" rotWithShape="0" algn="bl" dir="5400000" dist="19050">
              <a:srgbClr val="000000">
                <a:alpha val="50000"/>
              </a:srgbClr>
            </a:outerShdw>
          </a:effectLst>
        </p:spPr>
      </p:pic>
      <p:pic>
        <p:nvPicPr>
          <p:cNvPr id="454" name="Google Shape;454;p46"/>
          <p:cNvPicPr preferRelativeResize="0"/>
          <p:nvPr/>
        </p:nvPicPr>
        <p:blipFill>
          <a:blip r:embed="rId5">
            <a:alphaModFix/>
          </a:blip>
          <a:stretch>
            <a:fillRect/>
          </a:stretch>
        </p:blipFill>
        <p:spPr>
          <a:xfrm rot="6">
            <a:off x="103224" y="847308"/>
            <a:ext cx="2408026" cy="2708321"/>
          </a:xfrm>
          <a:prstGeom prst="rect">
            <a:avLst/>
          </a:prstGeom>
          <a:noFill/>
          <a:ln>
            <a:noFill/>
          </a:ln>
          <a:effectLst>
            <a:outerShdw blurRad="57150" rotWithShape="0" algn="bl" dir="5400000" dist="19050">
              <a:srgbClr val="000000">
                <a:alpha val="50000"/>
              </a:srgbClr>
            </a:outerShdw>
          </a:effectLst>
        </p:spPr>
      </p:pic>
      <p:pic>
        <p:nvPicPr>
          <p:cNvPr id="455" name="Google Shape;455;p46"/>
          <p:cNvPicPr preferRelativeResize="0"/>
          <p:nvPr/>
        </p:nvPicPr>
        <p:blipFill>
          <a:blip r:embed="rId6">
            <a:alphaModFix/>
          </a:blip>
          <a:stretch>
            <a:fillRect/>
          </a:stretch>
        </p:blipFill>
        <p:spPr>
          <a:xfrm rot="10">
            <a:off x="2168252" y="2135279"/>
            <a:ext cx="2241776" cy="214709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59" name="Shape 459"/>
        <p:cNvGrpSpPr/>
        <p:nvPr/>
      </p:nvGrpSpPr>
      <p:grpSpPr>
        <a:xfrm>
          <a:off x="0" y="0"/>
          <a:ext cx="0" cy="0"/>
          <a:chOff x="0" y="0"/>
          <a:chExt cx="0" cy="0"/>
        </a:xfrm>
      </p:grpSpPr>
      <p:sp>
        <p:nvSpPr>
          <p:cNvPr id="460" name="Google Shape;460;p47"/>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7"/>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Thin"/>
              <a:ea typeface="Roboto Thin"/>
              <a:cs typeface="Roboto Thin"/>
              <a:sym typeface="Roboto Thin"/>
            </a:endParaRPr>
          </a:p>
        </p:txBody>
      </p:sp>
      <p:grpSp>
        <p:nvGrpSpPr>
          <p:cNvPr id="462" name="Google Shape;462;p47"/>
          <p:cNvGrpSpPr/>
          <p:nvPr/>
        </p:nvGrpSpPr>
        <p:grpSpPr>
          <a:xfrm rot="-452009">
            <a:off x="7852483" y="3715544"/>
            <a:ext cx="1239617" cy="1202969"/>
            <a:chOff x="5901875" y="1681476"/>
            <a:chExt cx="2328376" cy="2469700"/>
          </a:xfrm>
        </p:grpSpPr>
        <p:pic>
          <p:nvPicPr>
            <p:cNvPr id="463" name="Google Shape;463;p47"/>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464" name="Google Shape;464;p47"/>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465" name="Google Shape;465;p47"/>
          <p:cNvSpPr/>
          <p:nvPr/>
        </p:nvSpPr>
        <p:spPr>
          <a:xfrm>
            <a:off x="119500" y="77150"/>
            <a:ext cx="7160202" cy="567372"/>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 Mono;100"/>
              </a:rPr>
              <a:t>CHOIX DES CHIFFRES</a:t>
            </a:r>
          </a:p>
        </p:txBody>
      </p:sp>
      <p:sp>
        <p:nvSpPr>
          <p:cNvPr id="466" name="Google Shape;466;p47"/>
          <p:cNvSpPr txBox="1"/>
          <p:nvPr/>
        </p:nvSpPr>
        <p:spPr>
          <a:xfrm>
            <a:off x="766650" y="1072600"/>
            <a:ext cx="3393000" cy="5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fr-CA" sz="3600">
                <a:latin typeface="Roboto Light"/>
                <a:ea typeface="Roboto Light"/>
                <a:cs typeface="Roboto Light"/>
                <a:sym typeface="Roboto Light"/>
              </a:rPr>
              <a:t>Une étude réalisée sur : </a:t>
            </a:r>
            <a:endParaRPr baseline="30000" sz="3600">
              <a:latin typeface="Roboto Light"/>
              <a:ea typeface="Roboto Light"/>
              <a:cs typeface="Roboto Light"/>
              <a:sym typeface="Roboto Light"/>
            </a:endParaRPr>
          </a:p>
        </p:txBody>
      </p:sp>
      <p:pic>
        <p:nvPicPr>
          <p:cNvPr id="467" name="Google Shape;467;p47"/>
          <p:cNvPicPr preferRelativeResize="0"/>
          <p:nvPr/>
        </p:nvPicPr>
        <p:blipFill rotWithShape="1">
          <a:blip r:embed="rId5">
            <a:alphaModFix/>
          </a:blip>
          <a:srcRect b="7095" l="8835" r="8819" t="12724"/>
          <a:stretch/>
        </p:blipFill>
        <p:spPr>
          <a:xfrm>
            <a:off x="4408082" y="1544770"/>
            <a:ext cx="3179018" cy="2918791"/>
          </a:xfrm>
          <a:prstGeom prst="rect">
            <a:avLst/>
          </a:prstGeom>
          <a:noFill/>
          <a:ln>
            <a:noFill/>
          </a:ln>
        </p:spPr>
      </p:pic>
      <p:pic>
        <p:nvPicPr>
          <p:cNvPr id="468" name="Google Shape;468;p47"/>
          <p:cNvPicPr preferRelativeResize="0"/>
          <p:nvPr/>
        </p:nvPicPr>
        <p:blipFill rotWithShape="1">
          <a:blip r:embed="rId5">
            <a:alphaModFix/>
          </a:blip>
          <a:srcRect b="7095" l="8835" r="8819" t="12724"/>
          <a:stretch/>
        </p:blipFill>
        <p:spPr>
          <a:xfrm>
            <a:off x="1196075" y="1630491"/>
            <a:ext cx="3179018" cy="2918791"/>
          </a:xfrm>
          <a:prstGeom prst="rect">
            <a:avLst/>
          </a:prstGeom>
          <a:noFill/>
          <a:ln>
            <a:noFill/>
          </a:ln>
        </p:spPr>
      </p:pic>
      <p:sp>
        <p:nvSpPr>
          <p:cNvPr id="469" name="Google Shape;469;p47"/>
          <p:cNvSpPr txBox="1"/>
          <p:nvPr/>
        </p:nvSpPr>
        <p:spPr>
          <a:xfrm>
            <a:off x="1649025" y="2284350"/>
            <a:ext cx="2195100" cy="1477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3800</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1700">
                <a:solidFill>
                  <a:srgbClr val="F5F5F5"/>
                </a:solidFill>
                <a:latin typeface="Roboto"/>
                <a:ea typeface="Roboto"/>
                <a:cs typeface="Roboto"/>
                <a:sym typeface="Roboto"/>
              </a:rPr>
              <a:t>adolescentes et adolescents</a:t>
            </a:r>
            <a:endParaRPr sz="1700">
              <a:solidFill>
                <a:srgbClr val="F5F5F5"/>
              </a:solidFill>
              <a:latin typeface="Roboto"/>
              <a:ea typeface="Roboto"/>
              <a:cs typeface="Roboto"/>
              <a:sym typeface="Roboto"/>
            </a:endParaRPr>
          </a:p>
        </p:txBody>
      </p:sp>
      <p:sp>
        <p:nvSpPr>
          <p:cNvPr id="470" name="Google Shape;470;p47"/>
          <p:cNvSpPr txBox="1"/>
          <p:nvPr/>
        </p:nvSpPr>
        <p:spPr>
          <a:xfrm>
            <a:off x="5017976" y="2207250"/>
            <a:ext cx="21192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0,4%</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1600">
                <a:solidFill>
                  <a:srgbClr val="F5F5F5"/>
                </a:solidFill>
                <a:latin typeface="Roboto"/>
                <a:ea typeface="Roboto"/>
                <a:cs typeface="Roboto"/>
                <a:sym typeface="Roboto"/>
              </a:rPr>
              <a:t>des adolescentes et adolescents du Québec</a:t>
            </a:r>
            <a:endParaRPr sz="1600">
              <a:solidFill>
                <a:srgbClr val="F5F5F5"/>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74" name="Shape 474"/>
        <p:cNvGrpSpPr/>
        <p:nvPr/>
      </p:nvGrpSpPr>
      <p:grpSpPr>
        <a:xfrm>
          <a:off x="0" y="0"/>
          <a:ext cx="0" cy="0"/>
          <a:chOff x="0" y="0"/>
          <a:chExt cx="0" cy="0"/>
        </a:xfrm>
      </p:grpSpPr>
      <p:sp>
        <p:nvSpPr>
          <p:cNvPr id="475" name="Google Shape;475;p48"/>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8"/>
          <p:cNvSpPr txBox="1"/>
          <p:nvPr/>
        </p:nvSpPr>
        <p:spPr>
          <a:xfrm>
            <a:off x="4711950" y="2119900"/>
            <a:ext cx="39927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Y a-t-il des mots </a:t>
            </a:r>
            <a:r>
              <a:rPr b="1" lang="fr-CA" sz="2200">
                <a:solidFill>
                  <a:schemeClr val="lt1"/>
                </a:solidFill>
                <a:latin typeface="Roboto"/>
                <a:ea typeface="Roboto"/>
                <a:cs typeface="Roboto"/>
                <a:sym typeface="Roboto"/>
              </a:rPr>
              <a:t>connotés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L’émetteur peut-il avoir une </a:t>
            </a:r>
            <a:r>
              <a:rPr b="1" lang="fr-CA" sz="2200">
                <a:solidFill>
                  <a:schemeClr val="lt1"/>
                </a:solidFill>
                <a:latin typeface="Roboto"/>
                <a:ea typeface="Roboto"/>
                <a:cs typeface="Roboto"/>
                <a:sym typeface="Roboto"/>
              </a:rPr>
              <a:t>intention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Peut-on aller au-delà du titre et </a:t>
            </a:r>
            <a:r>
              <a:rPr b="1" lang="fr-CA" sz="2200">
                <a:solidFill>
                  <a:schemeClr val="lt1"/>
                </a:solidFill>
                <a:latin typeface="Roboto"/>
                <a:ea typeface="Roboto"/>
                <a:cs typeface="Roboto"/>
                <a:sym typeface="Roboto"/>
              </a:rPr>
              <a:t>contextualiser</a:t>
            </a:r>
            <a:r>
              <a:rPr lang="fr-CA" sz="2200">
                <a:solidFill>
                  <a:schemeClr val="lt1"/>
                </a:solidFill>
                <a:latin typeface="Roboto Light"/>
                <a:ea typeface="Roboto Light"/>
                <a:cs typeface="Roboto Light"/>
                <a:sym typeface="Roboto Light"/>
              </a:rPr>
              <a:t> les données?</a:t>
            </a:r>
            <a:endParaRPr sz="2200">
              <a:solidFill>
                <a:schemeClr val="lt1"/>
              </a:solidFill>
              <a:latin typeface="Roboto Light"/>
              <a:ea typeface="Roboto Light"/>
              <a:cs typeface="Roboto Light"/>
              <a:sym typeface="Roboto Light"/>
            </a:endParaRPr>
          </a:p>
        </p:txBody>
      </p:sp>
      <p:pic>
        <p:nvPicPr>
          <p:cNvPr id="477" name="Google Shape;477;p48"/>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478" name="Google Shape;478;p48"/>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479" name="Google Shape;479;p48"/>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480" name="Google Shape;480;p48"/>
          <p:cNvSpPr/>
          <p:nvPr/>
        </p:nvSpPr>
        <p:spPr>
          <a:xfrm>
            <a:off x="5340521" y="1094725"/>
            <a:ext cx="3364235" cy="59559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du message</a:t>
            </a:r>
          </a:p>
        </p:txBody>
      </p:sp>
      <p:sp>
        <p:nvSpPr>
          <p:cNvPr id="481" name="Google Shape;481;p48"/>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85" name="Shape 485"/>
        <p:cNvGrpSpPr/>
        <p:nvPr/>
      </p:nvGrpSpPr>
      <p:grpSpPr>
        <a:xfrm>
          <a:off x="0" y="0"/>
          <a:ext cx="0" cy="0"/>
          <a:chOff x="0" y="0"/>
          <a:chExt cx="0" cy="0"/>
        </a:xfrm>
      </p:grpSpPr>
      <p:pic>
        <p:nvPicPr>
          <p:cNvPr id="486" name="Google Shape;486;p49"/>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487" name="Google Shape;487;p49"/>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9"/>
          <p:cNvSpPr/>
          <p:nvPr/>
        </p:nvSpPr>
        <p:spPr>
          <a:xfrm>
            <a:off x="7071725" y="1455244"/>
            <a:ext cx="2019672" cy="3535849"/>
          </a:xfrm>
          <a:prstGeom prst="rect">
            <a:avLst/>
          </a:prstGeom>
        </p:spPr>
        <p:txBody>
          <a:bodyPr>
            <a:prstTxWarp prst="textPlain"/>
          </a:bodyPr>
          <a:lstStyle/>
          <a:p>
            <a:pPr lvl="0" algn="ctr"/>
            <a:r>
              <a:rPr b="0" i="0">
                <a:ln>
                  <a:noFill/>
                </a:ln>
                <a:solidFill>
                  <a:srgbClr val="E06539"/>
                </a:solidFill>
                <a:latin typeface="Roboto Mono;100"/>
              </a:rPr>
              <a:t>4</a:t>
            </a:r>
          </a:p>
        </p:txBody>
      </p:sp>
      <p:sp>
        <p:nvSpPr>
          <p:cNvPr id="489" name="Google Shape;489;p49"/>
          <p:cNvSpPr/>
          <p:nvPr/>
        </p:nvSpPr>
        <p:spPr>
          <a:xfrm>
            <a:off x="90475" y="80525"/>
            <a:ext cx="8895201" cy="121267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diagrammes</a:t>
            </a:r>
          </a:p>
        </p:txBody>
      </p:sp>
      <p:sp>
        <p:nvSpPr>
          <p:cNvPr id="490" name="Google Shape;490;p49"/>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94" name="Shape 494"/>
        <p:cNvGrpSpPr/>
        <p:nvPr/>
      </p:nvGrpSpPr>
      <p:grpSpPr>
        <a:xfrm>
          <a:off x="0" y="0"/>
          <a:ext cx="0" cy="0"/>
          <a:chOff x="0" y="0"/>
          <a:chExt cx="0" cy="0"/>
        </a:xfrm>
      </p:grpSpPr>
      <p:sp>
        <p:nvSpPr>
          <p:cNvPr id="495" name="Google Shape;495;p50"/>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0"/>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497" name="Google Shape;497;p50"/>
          <p:cNvSpPr/>
          <p:nvPr/>
        </p:nvSpPr>
        <p:spPr>
          <a:xfrm>
            <a:off x="83449" y="105425"/>
            <a:ext cx="3933288"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Graphique 3D</a:t>
            </a:r>
          </a:p>
        </p:txBody>
      </p:sp>
      <p:pic>
        <p:nvPicPr>
          <p:cNvPr id="498" name="Google Shape;498;p50"/>
          <p:cNvPicPr preferRelativeResize="0"/>
          <p:nvPr/>
        </p:nvPicPr>
        <p:blipFill>
          <a:blip r:embed="rId4">
            <a:alphaModFix/>
          </a:blip>
          <a:stretch>
            <a:fillRect/>
          </a:stretch>
        </p:blipFill>
        <p:spPr>
          <a:xfrm rot="-131721">
            <a:off x="1232725" y="984000"/>
            <a:ext cx="6678550" cy="3339275"/>
          </a:xfrm>
          <a:prstGeom prst="rect">
            <a:avLst/>
          </a:prstGeom>
          <a:noFill/>
          <a:ln>
            <a:noFill/>
          </a:ln>
          <a:effectLst>
            <a:outerShdw blurRad="57150" rotWithShape="0" algn="bl" dir="5400000" dist="19050">
              <a:srgbClr val="000000">
                <a:alpha val="50000"/>
              </a:srgbClr>
            </a:outerShdw>
          </a:effectLst>
        </p:spPr>
      </p:pic>
      <p:sp>
        <p:nvSpPr>
          <p:cNvPr id="499" name="Google Shape;499;p50"/>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03" name="Shape 503"/>
        <p:cNvGrpSpPr/>
        <p:nvPr/>
      </p:nvGrpSpPr>
      <p:grpSpPr>
        <a:xfrm>
          <a:off x="0" y="0"/>
          <a:ext cx="0" cy="0"/>
          <a:chOff x="0" y="0"/>
          <a:chExt cx="0" cy="0"/>
        </a:xfrm>
      </p:grpSpPr>
      <p:sp>
        <p:nvSpPr>
          <p:cNvPr id="504" name="Google Shape;504;p51"/>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1"/>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06" name="Google Shape;506;p51"/>
          <p:cNvSpPr/>
          <p:nvPr/>
        </p:nvSpPr>
        <p:spPr>
          <a:xfrm>
            <a:off x="114299" y="172400"/>
            <a:ext cx="8604282"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Tronquer l'axe des ordonnées</a:t>
            </a:r>
          </a:p>
        </p:txBody>
      </p:sp>
      <p:pic>
        <p:nvPicPr>
          <p:cNvPr id="507" name="Google Shape;507;p51"/>
          <p:cNvPicPr preferRelativeResize="0"/>
          <p:nvPr/>
        </p:nvPicPr>
        <p:blipFill>
          <a:blip r:embed="rId4">
            <a:alphaModFix/>
          </a:blip>
          <a:stretch>
            <a:fillRect/>
          </a:stretch>
        </p:blipFill>
        <p:spPr>
          <a:xfrm rot="124359">
            <a:off x="545438" y="1232887"/>
            <a:ext cx="7900727" cy="2982525"/>
          </a:xfrm>
          <a:prstGeom prst="rect">
            <a:avLst/>
          </a:prstGeom>
          <a:noFill/>
          <a:ln>
            <a:noFill/>
          </a:ln>
          <a:effectLst>
            <a:outerShdw blurRad="57150" rotWithShape="0" algn="bl" dir="5400000" dist="19050">
              <a:srgbClr val="000000">
                <a:alpha val="50000"/>
              </a:srgbClr>
            </a:outerShdw>
          </a:effectLst>
        </p:spPr>
      </p:pic>
      <p:sp>
        <p:nvSpPr>
          <p:cNvPr id="508" name="Google Shape;508;p51"/>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12" name="Shape 512"/>
        <p:cNvGrpSpPr/>
        <p:nvPr/>
      </p:nvGrpSpPr>
      <p:grpSpPr>
        <a:xfrm>
          <a:off x="0" y="0"/>
          <a:ext cx="0" cy="0"/>
          <a:chOff x="0" y="0"/>
          <a:chExt cx="0" cy="0"/>
        </a:xfrm>
      </p:grpSpPr>
      <p:sp>
        <p:nvSpPr>
          <p:cNvPr id="513" name="Google Shape;513;p52"/>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2"/>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15" name="Google Shape;515;p52"/>
          <p:cNvSpPr/>
          <p:nvPr/>
        </p:nvSpPr>
        <p:spPr>
          <a:xfrm>
            <a:off x="-69025" y="4683725"/>
            <a:ext cx="5071500" cy="3906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6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CDC Report reveals at least 1.1 Million Americans have ‘Died Suddenly’ since the COVID Vaccine roll-out, another Government Report shows the COVID Vaccines are to blame (The Exposé, 4 décembre 2022)</a:t>
            </a:r>
            <a:endParaRPr sz="100">
              <a:solidFill>
                <a:schemeClr val="dk1"/>
              </a:solidFill>
              <a:latin typeface="Roboto Mono Light"/>
              <a:ea typeface="Roboto Mono Light"/>
              <a:cs typeface="Roboto Mono Light"/>
              <a:sym typeface="Roboto Mono Light"/>
            </a:endParaRPr>
          </a:p>
        </p:txBody>
      </p:sp>
      <p:pic>
        <p:nvPicPr>
          <p:cNvPr id="516" name="Google Shape;516;p52"/>
          <p:cNvPicPr preferRelativeResize="0"/>
          <p:nvPr/>
        </p:nvPicPr>
        <p:blipFill>
          <a:blip r:embed="rId5">
            <a:alphaModFix/>
          </a:blip>
          <a:stretch>
            <a:fillRect/>
          </a:stretch>
        </p:blipFill>
        <p:spPr>
          <a:xfrm rot="203350">
            <a:off x="1511849" y="905452"/>
            <a:ext cx="6023928" cy="3637223"/>
          </a:xfrm>
          <a:prstGeom prst="rect">
            <a:avLst/>
          </a:prstGeom>
          <a:noFill/>
          <a:ln>
            <a:noFill/>
          </a:ln>
          <a:effectLst>
            <a:outerShdw blurRad="57150" rotWithShape="0" algn="bl" dir="5400000" dist="19050">
              <a:srgbClr val="000000">
                <a:alpha val="50000"/>
              </a:srgbClr>
            </a:outerShdw>
          </a:effectLst>
        </p:spPr>
      </p:pic>
      <p:sp>
        <p:nvSpPr>
          <p:cNvPr id="517" name="Google Shape;517;p52"/>
          <p:cNvSpPr/>
          <p:nvPr/>
        </p:nvSpPr>
        <p:spPr>
          <a:xfrm>
            <a:off x="123825" y="110350"/>
            <a:ext cx="8873364" cy="4617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Graduation de l'axe des ordonnées</a:t>
            </a:r>
          </a:p>
        </p:txBody>
      </p:sp>
      <p:sp>
        <p:nvSpPr>
          <p:cNvPr id="518" name="Google Shape;518;p52"/>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93" name="Shape 93"/>
        <p:cNvGrpSpPr/>
        <p:nvPr/>
      </p:nvGrpSpPr>
      <p:grpSpPr>
        <a:xfrm>
          <a:off x="0" y="0"/>
          <a:ext cx="0" cy="0"/>
          <a:chOff x="0" y="0"/>
          <a:chExt cx="0" cy="0"/>
        </a:xfrm>
      </p:grpSpPr>
      <p:sp>
        <p:nvSpPr>
          <p:cNvPr id="94" name="Google Shape;94;p17"/>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7"/>
          <p:cNvPicPr preferRelativeResize="0"/>
          <p:nvPr/>
        </p:nvPicPr>
        <p:blipFill rotWithShape="1">
          <a:blip r:embed="rId3">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96" name="Google Shape;96;p17"/>
          <p:cNvSpPr/>
          <p:nvPr/>
        </p:nvSpPr>
        <p:spPr>
          <a:xfrm>
            <a:off x="223426" y="246200"/>
            <a:ext cx="8591862" cy="6386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Qu'est-ce qui pourrait clocher?</a:t>
            </a:r>
          </a:p>
        </p:txBody>
      </p:sp>
      <p:pic>
        <p:nvPicPr>
          <p:cNvPr id="97" name="Google Shape;97;p17"/>
          <p:cNvPicPr preferRelativeResize="0"/>
          <p:nvPr/>
        </p:nvPicPr>
        <p:blipFill>
          <a:blip r:embed="rId4">
            <a:alphaModFix/>
          </a:blip>
          <a:stretch>
            <a:fillRect/>
          </a:stretch>
        </p:blipFill>
        <p:spPr>
          <a:xfrm>
            <a:off x="-607300" y="2017125"/>
            <a:ext cx="4005376" cy="3445200"/>
          </a:xfrm>
          <a:prstGeom prst="rect">
            <a:avLst/>
          </a:prstGeom>
          <a:noFill/>
          <a:ln>
            <a:noFill/>
          </a:ln>
        </p:spPr>
      </p:pic>
      <p:sp>
        <p:nvSpPr>
          <p:cNvPr id="98" name="Google Shape;98;p17"/>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22" name="Shape 522"/>
        <p:cNvGrpSpPr/>
        <p:nvPr/>
      </p:nvGrpSpPr>
      <p:grpSpPr>
        <a:xfrm>
          <a:off x="0" y="0"/>
          <a:ext cx="0" cy="0"/>
          <a:chOff x="0" y="0"/>
          <a:chExt cx="0" cy="0"/>
        </a:xfrm>
      </p:grpSpPr>
      <p:sp>
        <p:nvSpPr>
          <p:cNvPr id="523" name="Google Shape;523;p5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3"/>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25" name="Google Shape;525;p53"/>
          <p:cNvSpPr/>
          <p:nvPr/>
        </p:nvSpPr>
        <p:spPr>
          <a:xfrm>
            <a:off x="114299" y="138925"/>
            <a:ext cx="8807099" cy="529375"/>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Effacer les échelles et les axes</a:t>
            </a:r>
          </a:p>
        </p:txBody>
      </p:sp>
      <p:pic>
        <p:nvPicPr>
          <p:cNvPr id="526" name="Google Shape;526;p53"/>
          <p:cNvPicPr preferRelativeResize="0"/>
          <p:nvPr/>
        </p:nvPicPr>
        <p:blipFill>
          <a:blip r:embed="rId4">
            <a:alphaModFix/>
          </a:blip>
          <a:stretch>
            <a:fillRect/>
          </a:stretch>
        </p:blipFill>
        <p:spPr>
          <a:xfrm rot="177058">
            <a:off x="1084325" y="1155975"/>
            <a:ext cx="6994975" cy="3374550"/>
          </a:xfrm>
          <a:prstGeom prst="rect">
            <a:avLst/>
          </a:prstGeom>
          <a:noFill/>
          <a:ln>
            <a:noFill/>
          </a:ln>
          <a:effectLst>
            <a:outerShdw blurRad="57150" rotWithShape="0" algn="bl" dir="5400000" dist="19050">
              <a:srgbClr val="000000">
                <a:alpha val="50000"/>
              </a:srgbClr>
            </a:outerShdw>
          </a:effectLst>
        </p:spPr>
      </p:pic>
      <p:sp>
        <p:nvSpPr>
          <p:cNvPr id="527" name="Google Shape;527;p53"/>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31" name="Shape 531"/>
        <p:cNvGrpSpPr/>
        <p:nvPr/>
      </p:nvGrpSpPr>
      <p:grpSpPr>
        <a:xfrm>
          <a:off x="0" y="0"/>
          <a:ext cx="0" cy="0"/>
          <a:chOff x="0" y="0"/>
          <a:chExt cx="0" cy="0"/>
        </a:xfrm>
      </p:grpSpPr>
      <p:sp>
        <p:nvSpPr>
          <p:cNvPr id="532" name="Google Shape;532;p54"/>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4"/>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34" name="Google Shape;534;p54"/>
          <p:cNvSpPr/>
          <p:nvPr/>
        </p:nvSpPr>
        <p:spPr>
          <a:xfrm>
            <a:off x="123824" y="110350"/>
            <a:ext cx="5567517" cy="5225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L'erreur involontaire</a:t>
            </a:r>
          </a:p>
        </p:txBody>
      </p:sp>
      <p:pic>
        <p:nvPicPr>
          <p:cNvPr id="535" name="Google Shape;535;p54"/>
          <p:cNvPicPr preferRelativeResize="0"/>
          <p:nvPr/>
        </p:nvPicPr>
        <p:blipFill>
          <a:blip r:embed="rId4">
            <a:alphaModFix/>
          </a:blip>
          <a:stretch>
            <a:fillRect/>
          </a:stretch>
        </p:blipFill>
        <p:spPr>
          <a:xfrm rot="132924">
            <a:off x="1253112" y="989176"/>
            <a:ext cx="6523501" cy="3647175"/>
          </a:xfrm>
          <a:prstGeom prst="rect">
            <a:avLst/>
          </a:prstGeom>
          <a:noFill/>
          <a:ln>
            <a:noFill/>
          </a:ln>
          <a:effectLst>
            <a:outerShdw blurRad="57150" rotWithShape="0" algn="bl" dir="5400000" dist="19050">
              <a:srgbClr val="000000">
                <a:alpha val="50000"/>
              </a:srgbClr>
            </a:outerShdw>
          </a:effectLst>
        </p:spPr>
      </p:pic>
      <p:sp>
        <p:nvSpPr>
          <p:cNvPr id="536" name="Google Shape;536;p54"/>
          <p:cNvSpPr/>
          <p:nvPr/>
        </p:nvSpPr>
        <p:spPr>
          <a:xfrm>
            <a:off x="4582700" y="2492575"/>
            <a:ext cx="1744500" cy="1744500"/>
          </a:xfrm>
          <a:prstGeom prst="ellipse">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4"/>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41" name="Shape 541"/>
        <p:cNvGrpSpPr/>
        <p:nvPr/>
      </p:nvGrpSpPr>
      <p:grpSpPr>
        <a:xfrm>
          <a:off x="0" y="0"/>
          <a:ext cx="0" cy="0"/>
          <a:chOff x="0" y="0"/>
          <a:chExt cx="0" cy="0"/>
        </a:xfrm>
      </p:grpSpPr>
      <p:sp>
        <p:nvSpPr>
          <p:cNvPr id="542" name="Google Shape;542;p55"/>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5"/>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44" name="Google Shape;544;p55"/>
          <p:cNvSpPr/>
          <p:nvPr/>
        </p:nvSpPr>
        <p:spPr>
          <a:xfrm>
            <a:off x="114300" y="172400"/>
            <a:ext cx="7028715" cy="585192"/>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Involontaire ou trompeur ?</a:t>
            </a:r>
          </a:p>
        </p:txBody>
      </p:sp>
      <p:pic>
        <p:nvPicPr>
          <p:cNvPr id="545" name="Google Shape;545;p55"/>
          <p:cNvPicPr preferRelativeResize="0"/>
          <p:nvPr/>
        </p:nvPicPr>
        <p:blipFill>
          <a:blip r:embed="rId4">
            <a:alphaModFix/>
          </a:blip>
          <a:stretch>
            <a:fillRect/>
          </a:stretch>
        </p:blipFill>
        <p:spPr>
          <a:xfrm>
            <a:off x="2567999" y="903325"/>
            <a:ext cx="4008024" cy="4000525"/>
          </a:xfrm>
          <a:prstGeom prst="rect">
            <a:avLst/>
          </a:prstGeom>
          <a:noFill/>
          <a:ln>
            <a:noFill/>
          </a:ln>
          <a:effectLst>
            <a:outerShdw blurRad="57150" rotWithShape="0" algn="bl" dir="5400000" dist="19050">
              <a:srgbClr val="000000">
                <a:alpha val="50000"/>
              </a:srgbClr>
            </a:outerShdw>
          </a:effectLst>
        </p:spPr>
      </p:pic>
      <p:sp>
        <p:nvSpPr>
          <p:cNvPr id="546" name="Google Shape;546;p55"/>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50" name="Shape 550"/>
        <p:cNvGrpSpPr/>
        <p:nvPr/>
      </p:nvGrpSpPr>
      <p:grpSpPr>
        <a:xfrm>
          <a:off x="0" y="0"/>
          <a:ext cx="0" cy="0"/>
          <a:chOff x="0" y="0"/>
          <a:chExt cx="0" cy="0"/>
        </a:xfrm>
      </p:grpSpPr>
      <p:sp>
        <p:nvSpPr>
          <p:cNvPr id="551" name="Google Shape;551;p56"/>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6"/>
          <p:cNvSpPr txBox="1"/>
          <p:nvPr/>
        </p:nvSpPr>
        <p:spPr>
          <a:xfrm>
            <a:off x="4711950" y="1815088"/>
            <a:ext cx="3899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a:t>
            </a:r>
            <a:r>
              <a:rPr b="1" lang="fr-CA" sz="2200">
                <a:solidFill>
                  <a:schemeClr val="lt1"/>
                </a:solidFill>
                <a:latin typeface="Roboto"/>
                <a:ea typeface="Roboto"/>
                <a:cs typeface="Roboto"/>
                <a:sym typeface="Roboto"/>
              </a:rPr>
              <a:t>complets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bien </a:t>
            </a:r>
            <a:r>
              <a:rPr b="1" lang="fr-CA" sz="2200">
                <a:solidFill>
                  <a:schemeClr val="lt1"/>
                </a:solidFill>
                <a:latin typeface="Roboto"/>
                <a:ea typeface="Roboto"/>
                <a:cs typeface="Roboto"/>
                <a:sym typeface="Roboto"/>
              </a:rPr>
              <a:t>gradués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proportions sont-elles </a:t>
            </a:r>
            <a:r>
              <a:rPr b="1" lang="fr-CA" sz="2200">
                <a:solidFill>
                  <a:schemeClr val="lt1"/>
                </a:solidFill>
                <a:latin typeface="Roboto"/>
                <a:ea typeface="Roboto"/>
                <a:cs typeface="Roboto"/>
                <a:sym typeface="Roboto"/>
              </a:rPr>
              <a:t>représentatives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p:txBody>
      </p:sp>
      <p:pic>
        <p:nvPicPr>
          <p:cNvPr id="553" name="Google Shape;553;p56"/>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554" name="Google Shape;554;p56"/>
          <p:cNvSpPr/>
          <p:nvPr/>
        </p:nvSpPr>
        <p:spPr>
          <a:xfrm>
            <a:off x="1305861" y="373757"/>
            <a:ext cx="6875439" cy="1185865"/>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Diagrammes</a:t>
            </a:r>
          </a:p>
        </p:txBody>
      </p:sp>
      <p:sp>
        <p:nvSpPr>
          <p:cNvPr id="555" name="Google Shape;555;p56"/>
          <p:cNvSpPr/>
          <p:nvPr/>
        </p:nvSpPr>
        <p:spPr>
          <a:xfrm>
            <a:off x="1296307" y="375965"/>
            <a:ext cx="1546498" cy="92685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Dia</a:t>
            </a:r>
          </a:p>
        </p:txBody>
      </p:sp>
      <p:sp>
        <p:nvSpPr>
          <p:cNvPr id="556" name="Google Shape;556;p56"/>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lt1"/>
                </a:solidFill>
                <a:latin typeface="Roboto"/>
                <a:ea typeface="Roboto"/>
                <a:cs typeface="Roboto"/>
                <a:sym typeface="Roboto"/>
              </a:rPr>
              <a:t>*</a:t>
            </a:r>
            <a:endParaRPr>
              <a:solidFill>
                <a:schemeClr val="lt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60" name="Shape 560"/>
        <p:cNvGrpSpPr/>
        <p:nvPr/>
      </p:nvGrpSpPr>
      <p:grpSpPr>
        <a:xfrm>
          <a:off x="0" y="0"/>
          <a:ext cx="0" cy="0"/>
          <a:chOff x="0" y="0"/>
          <a:chExt cx="0" cy="0"/>
        </a:xfrm>
      </p:grpSpPr>
      <p:pic>
        <p:nvPicPr>
          <p:cNvPr id="561" name="Google Shape;561;p57"/>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562" name="Google Shape;562;p57"/>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7"/>
          <p:cNvSpPr/>
          <p:nvPr/>
        </p:nvSpPr>
        <p:spPr>
          <a:xfrm>
            <a:off x="7376525" y="1455244"/>
            <a:ext cx="1680334" cy="3585580"/>
          </a:xfrm>
          <a:prstGeom prst="rect">
            <a:avLst/>
          </a:prstGeom>
        </p:spPr>
        <p:txBody>
          <a:bodyPr>
            <a:prstTxWarp prst="textPlain"/>
          </a:bodyPr>
          <a:lstStyle/>
          <a:p>
            <a:pPr lvl="0" algn="ctr"/>
            <a:r>
              <a:rPr b="0" i="0">
                <a:ln>
                  <a:noFill/>
                </a:ln>
                <a:solidFill>
                  <a:srgbClr val="E06539"/>
                </a:solidFill>
                <a:latin typeface="Roboto Mono;100"/>
              </a:rPr>
              <a:t>5</a:t>
            </a:r>
          </a:p>
        </p:txBody>
      </p:sp>
      <p:sp>
        <p:nvSpPr>
          <p:cNvPr id="564" name="Google Shape;564;p57"/>
          <p:cNvSpPr/>
          <p:nvPr/>
        </p:nvSpPr>
        <p:spPr>
          <a:xfrm>
            <a:off x="90475" y="80525"/>
            <a:ext cx="6838094" cy="104444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L'échantillon</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68" name="Shape 568"/>
        <p:cNvGrpSpPr/>
        <p:nvPr/>
      </p:nvGrpSpPr>
      <p:grpSpPr>
        <a:xfrm>
          <a:off x="0" y="0"/>
          <a:ext cx="0" cy="0"/>
          <a:chOff x="0" y="0"/>
          <a:chExt cx="0" cy="0"/>
        </a:xfrm>
      </p:grpSpPr>
      <p:sp>
        <p:nvSpPr>
          <p:cNvPr id="569" name="Google Shape;569;p58"/>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58"/>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58"/>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572" name="Google Shape;572;p58"/>
          <p:cNvSpPr txBox="1"/>
          <p:nvPr/>
        </p:nvSpPr>
        <p:spPr>
          <a:xfrm>
            <a:off x="2325138" y="1602825"/>
            <a:ext cx="44937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Une seule hirondelle ne fait pas le printemps</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Aristote</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76" name="Shape 576"/>
        <p:cNvGrpSpPr/>
        <p:nvPr/>
      </p:nvGrpSpPr>
      <p:grpSpPr>
        <a:xfrm>
          <a:off x="0" y="0"/>
          <a:ext cx="0" cy="0"/>
          <a:chOff x="0" y="0"/>
          <a:chExt cx="0" cy="0"/>
        </a:xfrm>
      </p:grpSpPr>
      <p:sp>
        <p:nvSpPr>
          <p:cNvPr id="577" name="Google Shape;577;p59"/>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9"/>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pic>
        <p:nvPicPr>
          <p:cNvPr id="579" name="Google Shape;579;p59">
            <a:hlinkClick r:id="rId3"/>
          </p:cNvPr>
          <p:cNvPicPr preferRelativeResize="0"/>
          <p:nvPr/>
        </p:nvPicPr>
        <p:blipFill>
          <a:blip r:embed="rId4">
            <a:alphaModFix/>
          </a:blip>
          <a:stretch>
            <a:fillRect/>
          </a:stretch>
        </p:blipFill>
        <p:spPr>
          <a:xfrm rot="-275489">
            <a:off x="280990" y="1290391"/>
            <a:ext cx="3925820" cy="2847222"/>
          </a:xfrm>
          <a:prstGeom prst="rect">
            <a:avLst/>
          </a:prstGeom>
          <a:noFill/>
          <a:ln>
            <a:noFill/>
          </a:ln>
          <a:effectLst>
            <a:outerShdw blurRad="57150" rotWithShape="0" algn="bl" dir="5400000" dist="19050">
              <a:srgbClr val="000000">
                <a:alpha val="50000"/>
              </a:srgbClr>
            </a:outerShdw>
          </a:effectLst>
        </p:spPr>
      </p:pic>
      <p:sp>
        <p:nvSpPr>
          <p:cNvPr id="580" name="Google Shape;580;p59"/>
          <p:cNvSpPr txBox="1"/>
          <p:nvPr/>
        </p:nvSpPr>
        <p:spPr>
          <a:xfrm>
            <a:off x="4800600" y="966938"/>
            <a:ext cx="38301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Mono"/>
                <a:ea typeface="Roboto Mono"/>
                <a:cs typeface="Roboto Mono"/>
                <a:sym typeface="Roboto Mono"/>
              </a:rPr>
              <a:t>« Ses résultats de recherche, recueillis auprès de </a:t>
            </a:r>
            <a:endParaRPr sz="2150">
              <a:solidFill>
                <a:schemeClr val="accent2"/>
              </a:solidFill>
              <a:latin typeface="Roboto Mono"/>
              <a:ea typeface="Roboto Mono"/>
              <a:cs typeface="Roboto Mono"/>
              <a:sym typeface="Roboto Mono"/>
            </a:endParaRPr>
          </a:p>
          <a:p>
            <a:pPr indent="0" lvl="0" marL="0" rtl="0" algn="l">
              <a:spcBef>
                <a:spcPts val="0"/>
              </a:spcBef>
              <a:spcAft>
                <a:spcPts val="0"/>
              </a:spcAft>
              <a:buNone/>
            </a:pPr>
            <a:r>
              <a:rPr b="1" lang="fr-CA" sz="2150">
                <a:solidFill>
                  <a:schemeClr val="accent2"/>
                </a:solidFill>
                <a:latin typeface="Roboto Mono"/>
                <a:ea typeface="Roboto Mono"/>
                <a:cs typeface="Roboto Mono"/>
                <a:sym typeface="Roboto Mono"/>
              </a:rPr>
              <a:t>3800 adolescents montréalais</a:t>
            </a:r>
            <a:r>
              <a:rPr lang="fr-CA" sz="2150">
                <a:solidFill>
                  <a:schemeClr val="accent2"/>
                </a:solidFill>
                <a:latin typeface="Roboto Mono"/>
                <a:ea typeface="Roboto Mono"/>
                <a:cs typeface="Roboto Mono"/>
                <a:sym typeface="Roboto Mono"/>
              </a:rPr>
              <a:t> pendant une période de cinq ans, montrent que l’augmentation de l’utilisation des réseaux sociaux… »</a:t>
            </a:r>
            <a:endParaRPr sz="2100">
              <a:latin typeface="Roboto Mono"/>
              <a:ea typeface="Roboto Mono"/>
              <a:cs typeface="Roboto Mono"/>
              <a:sym typeface="Roboto Mon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84" name="Shape 584"/>
        <p:cNvGrpSpPr/>
        <p:nvPr/>
      </p:nvGrpSpPr>
      <p:grpSpPr>
        <a:xfrm>
          <a:off x="0" y="0"/>
          <a:ext cx="0" cy="0"/>
          <a:chOff x="0" y="0"/>
          <a:chExt cx="0" cy="0"/>
        </a:xfrm>
      </p:grpSpPr>
      <p:sp>
        <p:nvSpPr>
          <p:cNvPr id="585" name="Google Shape;585;p60"/>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0"/>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Light"/>
                <a:ea typeface="Roboto Light"/>
                <a:cs typeface="Roboto Light"/>
                <a:sym typeface="Roboto Light"/>
              </a:rPr>
              <a:t>STATISTIQUE CANADA</a:t>
            </a:r>
            <a:endParaRPr sz="3600">
              <a:solidFill>
                <a:srgbClr val="F5F5F5"/>
              </a:solidFill>
              <a:latin typeface="Roboto Light"/>
              <a:ea typeface="Roboto Light"/>
              <a:cs typeface="Roboto Light"/>
              <a:sym typeface="Roboto Light"/>
            </a:endParaRPr>
          </a:p>
        </p:txBody>
      </p:sp>
      <p:pic>
        <p:nvPicPr>
          <p:cNvPr id="587" name="Google Shape;587;p60"/>
          <p:cNvPicPr preferRelativeResize="0"/>
          <p:nvPr/>
        </p:nvPicPr>
        <p:blipFill>
          <a:blip r:embed="rId3">
            <a:alphaModFix/>
          </a:blip>
          <a:stretch>
            <a:fillRect/>
          </a:stretch>
        </p:blipFill>
        <p:spPr>
          <a:xfrm rot="-175707">
            <a:off x="305100" y="1126474"/>
            <a:ext cx="7870602" cy="2440025"/>
          </a:xfrm>
          <a:prstGeom prst="rect">
            <a:avLst/>
          </a:prstGeom>
          <a:noFill/>
          <a:ln>
            <a:noFill/>
          </a:ln>
        </p:spPr>
      </p:pic>
      <p:sp>
        <p:nvSpPr>
          <p:cNvPr id="588" name="Google Shape;588;p60"/>
          <p:cNvSpPr/>
          <p:nvPr/>
        </p:nvSpPr>
        <p:spPr>
          <a:xfrm>
            <a:off x="2570824" y="3500905"/>
            <a:ext cx="4405954" cy="89145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909 585</a:t>
            </a:r>
          </a:p>
        </p:txBody>
      </p:sp>
      <p:sp>
        <p:nvSpPr>
          <p:cNvPr id="589" name="Google Shape;589;p60"/>
          <p:cNvSpPr/>
          <p:nvPr/>
        </p:nvSpPr>
        <p:spPr>
          <a:xfrm>
            <a:off x="376785" y="4386074"/>
            <a:ext cx="6213849" cy="5487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adolescents au Québec</a:t>
            </a:r>
          </a:p>
        </p:txBody>
      </p:sp>
      <p:sp>
        <p:nvSpPr>
          <p:cNvPr id="590" name="Google Shape;590;p60"/>
          <p:cNvSpPr/>
          <p:nvPr/>
        </p:nvSpPr>
        <p:spPr>
          <a:xfrm>
            <a:off x="7164150" y="2920082"/>
            <a:ext cx="1726525" cy="1465275"/>
          </a:xfrm>
          <a:custGeom>
            <a:rect b="b" l="l" r="r" t="t"/>
            <a:pathLst>
              <a:path extrusionOk="0" h="58611" w="69061">
                <a:moveTo>
                  <a:pt x="43897" y="25"/>
                </a:moveTo>
                <a:cubicBezTo>
                  <a:pt x="50593" y="25"/>
                  <a:pt x="59347" y="-371"/>
                  <a:pt x="63364" y="4987"/>
                </a:cubicBezTo>
                <a:cubicBezTo>
                  <a:pt x="71620" y="15998"/>
                  <a:pt x="70806" y="36479"/>
                  <a:pt x="61074" y="46211"/>
                </a:cubicBezTo>
                <a:cubicBezTo>
                  <a:pt x="46598" y="60687"/>
                  <a:pt x="18311" y="61856"/>
                  <a:pt x="0" y="52700"/>
                </a:cubicBezTo>
              </a:path>
            </a:pathLst>
          </a:custGeom>
          <a:noFill/>
          <a:ln cap="flat" cmpd="sng" w="19050">
            <a:solidFill>
              <a:schemeClr val="dk1"/>
            </a:solidFill>
            <a:prstDash val="solid"/>
            <a:round/>
            <a:headEnd len="med" w="med" type="diamond"/>
            <a:tailEnd len="med" w="med" type="triangle"/>
          </a:ln>
        </p:spPr>
      </p:sp>
      <p:sp>
        <p:nvSpPr>
          <p:cNvPr id="591" name="Google Shape;591;p60"/>
          <p:cNvSpPr/>
          <p:nvPr/>
        </p:nvSpPr>
        <p:spPr>
          <a:xfrm>
            <a:off x="8290200" y="3175467"/>
            <a:ext cx="591650" cy="203275"/>
          </a:xfrm>
          <a:custGeom>
            <a:rect b="b" l="l" r="r" t="t"/>
            <a:pathLst>
              <a:path extrusionOk="0" h="8131" w="23666">
                <a:moveTo>
                  <a:pt x="0" y="496"/>
                </a:moveTo>
                <a:cubicBezTo>
                  <a:pt x="8177" y="-864"/>
                  <a:pt x="19959" y="717"/>
                  <a:pt x="23666" y="8131"/>
                </a:cubicBezTo>
              </a:path>
            </a:pathLst>
          </a:custGeom>
          <a:noFill/>
          <a:ln cap="flat" cmpd="sng" w="19050">
            <a:solidFill>
              <a:schemeClr val="dk1"/>
            </a:solidFill>
            <a:prstDash val="solid"/>
            <a:round/>
            <a:headEnd len="med" w="med" type="diamond"/>
            <a:tailEnd len="med" w="med" type="none"/>
          </a:ln>
        </p:spPr>
      </p:sp>
      <p:sp>
        <p:nvSpPr>
          <p:cNvPr id="592" name="Google Shape;592;p60"/>
          <p:cNvSpPr/>
          <p:nvPr/>
        </p:nvSpPr>
        <p:spPr>
          <a:xfrm>
            <a:off x="7171125" y="4733625"/>
            <a:ext cx="1832700" cy="3456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1100">
                <a:solidFill>
                  <a:schemeClr val="lt1"/>
                </a:solidFill>
                <a:uFill>
                  <a:noFill/>
                </a:uFill>
                <a:latin typeface="Roboto Light"/>
                <a:ea typeface="Roboto Light"/>
                <a:cs typeface="Roboto Light"/>
                <a:sym typeface="Roboto Light"/>
                <a:hlinkClick r:id="rId4">
                  <a:extLst>
                    <a:ext uri="{A12FA001-AC4F-418D-AE19-62706E023703}">
                      <ahyp:hlinkClr val="tx"/>
                    </a:ext>
                  </a:extLst>
                </a:hlinkClick>
              </a:rPr>
              <a:t>Calculateur d’échantillon</a:t>
            </a:r>
            <a:endParaRPr sz="1100">
              <a:solidFill>
                <a:schemeClr val="lt1"/>
              </a:solidFill>
              <a:latin typeface="Roboto Light"/>
              <a:ea typeface="Roboto Light"/>
              <a:cs typeface="Roboto Light"/>
              <a:sym typeface="Roboto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96" name="Shape 596"/>
        <p:cNvGrpSpPr/>
        <p:nvPr/>
      </p:nvGrpSpPr>
      <p:grpSpPr>
        <a:xfrm>
          <a:off x="0" y="0"/>
          <a:ext cx="0" cy="0"/>
          <a:chOff x="0" y="0"/>
          <a:chExt cx="0" cy="0"/>
        </a:xfrm>
      </p:grpSpPr>
      <p:sp>
        <p:nvSpPr>
          <p:cNvPr id="597" name="Google Shape;597;p61"/>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61"/>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61"/>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00" name="Google Shape;600;p61"/>
          <p:cNvSpPr/>
          <p:nvPr/>
        </p:nvSpPr>
        <p:spPr>
          <a:xfrm>
            <a:off x="135550" y="4363499"/>
            <a:ext cx="6569350" cy="57045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chemeClr val="lt1"/>
                </a:solidFill>
                <a:latin typeface="Roboto;300"/>
              </a:rPr>
              <a:t>BIAIS DE DISPONIBILITÉ</a:t>
            </a:r>
          </a:p>
        </p:txBody>
      </p:sp>
      <p:pic>
        <p:nvPicPr>
          <p:cNvPr id="601" name="Google Shape;601;p61"/>
          <p:cNvPicPr preferRelativeResize="0"/>
          <p:nvPr/>
        </p:nvPicPr>
        <p:blipFill>
          <a:blip r:embed="rId3">
            <a:alphaModFix/>
          </a:blip>
          <a:stretch>
            <a:fillRect/>
          </a:stretch>
        </p:blipFill>
        <p:spPr>
          <a:xfrm>
            <a:off x="6625050" y="1339525"/>
            <a:ext cx="2465401" cy="1780325"/>
          </a:xfrm>
          <a:prstGeom prst="rect">
            <a:avLst/>
          </a:prstGeom>
          <a:noFill/>
          <a:ln>
            <a:noFill/>
          </a:ln>
        </p:spPr>
      </p:pic>
      <p:sp>
        <p:nvSpPr>
          <p:cNvPr id="602" name="Google Shape;602;p61"/>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4">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sp>
        <p:nvSpPr>
          <p:cNvPr id="603" name="Google Shape;603;p61"/>
          <p:cNvSpPr txBox="1"/>
          <p:nvPr/>
        </p:nvSpPr>
        <p:spPr>
          <a:xfrm rot="555259">
            <a:off x="7384442" y="1205925"/>
            <a:ext cx="1154730" cy="186233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CA" sz="10900">
                <a:solidFill>
                  <a:srgbClr val="C7E3F5"/>
                </a:solidFill>
                <a:latin typeface="Roboto Mono"/>
                <a:ea typeface="Roboto Mono"/>
                <a:cs typeface="Roboto Mono"/>
                <a:sym typeface="Roboto Mono"/>
              </a:rPr>
              <a:t>?</a:t>
            </a:r>
            <a:endParaRPr sz="4000"/>
          </a:p>
        </p:txBody>
      </p:sp>
      <p:sp>
        <p:nvSpPr>
          <p:cNvPr id="604" name="Google Shape;604;p61"/>
          <p:cNvSpPr txBox="1"/>
          <p:nvPr/>
        </p:nvSpPr>
        <p:spPr>
          <a:xfrm>
            <a:off x="272700" y="563650"/>
            <a:ext cx="5022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400">
                <a:latin typeface="Roboto Light"/>
                <a:ea typeface="Roboto Light"/>
                <a:cs typeface="Roboto Light"/>
                <a:sym typeface="Roboto Light"/>
              </a:rPr>
              <a:t>Plus un </a:t>
            </a:r>
            <a:r>
              <a:rPr b="1" lang="fr-CA" sz="2400">
                <a:latin typeface="Roboto"/>
                <a:ea typeface="Roboto"/>
                <a:cs typeface="Roboto"/>
                <a:sym typeface="Roboto"/>
              </a:rPr>
              <a:t>échantillon est petit</a:t>
            </a:r>
            <a:r>
              <a:rPr lang="fr-CA" sz="2400">
                <a:latin typeface="Roboto Light"/>
                <a:ea typeface="Roboto Light"/>
                <a:cs typeface="Roboto Light"/>
                <a:sym typeface="Roboto Light"/>
              </a:rPr>
              <a:t>, plus sa moyenne est influencée par des </a:t>
            </a:r>
            <a:r>
              <a:rPr b="1" lang="fr-CA" sz="2400">
                <a:latin typeface="Roboto"/>
                <a:ea typeface="Roboto"/>
                <a:cs typeface="Roboto"/>
                <a:sym typeface="Roboto"/>
              </a:rPr>
              <a:t>cas extrêmes</a:t>
            </a:r>
            <a:r>
              <a:rPr lang="fr-CA" sz="2400">
                <a:latin typeface="Roboto Light"/>
                <a:ea typeface="Roboto Light"/>
                <a:cs typeface="Roboto Light"/>
                <a:sym typeface="Roboto Light"/>
              </a:rPr>
              <a:t> s’il s’adonne à en contenir, donc moins il représente bien la population tout entière, et donc moins on est justifié d’en tirer des conclusions.</a:t>
            </a:r>
            <a:endParaRPr sz="2400">
              <a:latin typeface="Roboto Light"/>
              <a:ea typeface="Roboto Light"/>
              <a:cs typeface="Roboto Light"/>
              <a:sym typeface="Roboto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08" name="Shape 608"/>
        <p:cNvGrpSpPr/>
        <p:nvPr/>
      </p:nvGrpSpPr>
      <p:grpSpPr>
        <a:xfrm>
          <a:off x="0" y="0"/>
          <a:ext cx="0" cy="0"/>
          <a:chOff x="0" y="0"/>
          <a:chExt cx="0" cy="0"/>
        </a:xfrm>
      </p:grpSpPr>
      <p:sp>
        <p:nvSpPr>
          <p:cNvPr id="609" name="Google Shape;609;p62"/>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0" name="Google Shape;610;p62"/>
          <p:cNvPicPr preferRelativeResize="0"/>
          <p:nvPr/>
        </p:nvPicPr>
        <p:blipFill rotWithShape="1">
          <a:blip r:embed="rId3">
            <a:alphaModFix/>
          </a:blip>
          <a:srcRect b="0" l="0" r="0" t="64688"/>
          <a:stretch/>
        </p:blipFill>
        <p:spPr>
          <a:xfrm rot="-5">
            <a:off x="4973732" y="836517"/>
            <a:ext cx="3739184" cy="1581213"/>
          </a:xfrm>
          <a:prstGeom prst="rect">
            <a:avLst/>
          </a:prstGeom>
          <a:noFill/>
          <a:ln>
            <a:noFill/>
          </a:ln>
          <a:effectLst>
            <a:outerShdw blurRad="57150" rotWithShape="0" algn="bl" dir="5400000" dist="19050">
              <a:srgbClr val="000000">
                <a:alpha val="50000"/>
              </a:srgbClr>
            </a:outerShdw>
          </a:effectLst>
        </p:spPr>
      </p:pic>
      <p:sp>
        <p:nvSpPr>
          <p:cNvPr id="611" name="Google Shape;611;p62"/>
          <p:cNvSpPr/>
          <p:nvPr/>
        </p:nvSpPr>
        <p:spPr>
          <a:xfrm>
            <a:off x="-69025" y="4858700"/>
            <a:ext cx="47472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1,1 million de décès à cause des vaccins, vraiment? (Le Soleil, 23 décembre 2022)</a:t>
            </a:r>
            <a:endParaRPr sz="100">
              <a:solidFill>
                <a:schemeClr val="dk1"/>
              </a:solidFill>
              <a:latin typeface="Roboto Mono Light"/>
              <a:ea typeface="Roboto Mono Light"/>
              <a:cs typeface="Roboto Mono Light"/>
              <a:sym typeface="Roboto Mono Light"/>
            </a:endParaRPr>
          </a:p>
        </p:txBody>
      </p:sp>
      <p:pic>
        <p:nvPicPr>
          <p:cNvPr id="612" name="Google Shape;612;p62"/>
          <p:cNvPicPr preferRelativeResize="0"/>
          <p:nvPr/>
        </p:nvPicPr>
        <p:blipFill rotWithShape="1">
          <a:blip r:embed="rId3">
            <a:alphaModFix/>
          </a:blip>
          <a:srcRect b="35922" l="0" r="0" t="0"/>
          <a:stretch/>
        </p:blipFill>
        <p:spPr>
          <a:xfrm rot="-157915">
            <a:off x="267049" y="521198"/>
            <a:ext cx="4433481" cy="340200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02" name="Shape 102"/>
        <p:cNvGrpSpPr/>
        <p:nvPr/>
      </p:nvGrpSpPr>
      <p:grpSpPr>
        <a:xfrm>
          <a:off x="0" y="0"/>
          <a:ext cx="0" cy="0"/>
          <a:chOff x="0" y="0"/>
          <a:chExt cx="0" cy="0"/>
        </a:xfrm>
      </p:grpSpPr>
      <p:sp>
        <p:nvSpPr>
          <p:cNvPr id="103" name="Google Shape;103;p18"/>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244575" y="172175"/>
            <a:ext cx="7054617" cy="107777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 qui cloche...</a:t>
            </a:r>
          </a:p>
        </p:txBody>
      </p:sp>
      <p:pic>
        <p:nvPicPr>
          <p:cNvPr id="105" name="Google Shape;105;p18"/>
          <p:cNvPicPr preferRelativeResize="0"/>
          <p:nvPr/>
        </p:nvPicPr>
        <p:blipFill rotWithShape="1">
          <a:blip r:embed="rId3">
            <a:alphaModFix/>
          </a:blip>
          <a:srcRect b="8122" l="0" r="0" t="0"/>
          <a:stretch/>
        </p:blipFill>
        <p:spPr>
          <a:xfrm rot="-467695">
            <a:off x="356887" y="1330202"/>
            <a:ext cx="3048648" cy="1863917"/>
          </a:xfrm>
          <a:prstGeom prst="rect">
            <a:avLst/>
          </a:prstGeom>
          <a:noFill/>
          <a:ln>
            <a:noFill/>
          </a:ln>
          <a:effectLst>
            <a:outerShdw blurRad="57150" rotWithShape="0" algn="bl" dir="5400000" dist="19050">
              <a:srgbClr val="000000">
                <a:alpha val="50000"/>
              </a:srgbClr>
            </a:outerShdw>
          </a:effectLst>
        </p:spPr>
      </p:pic>
      <p:graphicFrame>
        <p:nvGraphicFramePr>
          <p:cNvPr id="106" name="Google Shape;106;p18"/>
          <p:cNvGraphicFramePr/>
          <p:nvPr/>
        </p:nvGraphicFramePr>
        <p:xfrm>
          <a:off x="536175" y="3287290"/>
          <a:ext cx="3000000" cy="3000000"/>
        </p:xfrm>
        <a:graphic>
          <a:graphicData uri="http://schemas.openxmlformats.org/drawingml/2006/table">
            <a:tbl>
              <a:tblPr>
                <a:noFill/>
                <a:tableStyleId>{AA28EC82-E3B0-44C5-8404-26CC06A35495}</a:tableStyleId>
              </a:tblPr>
              <a:tblGrid>
                <a:gridCol w="1340050"/>
                <a:gridCol w="1424100"/>
                <a:gridCol w="1424100"/>
                <a:gridCol w="1424100"/>
                <a:gridCol w="1424100"/>
                <a:gridCol w="1424100"/>
              </a:tblGrid>
              <a:tr h="5016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1</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2</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3</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4</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5</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036275">
                <a:tc>
                  <a:txBody>
                    <a:bodyPr/>
                    <a:lstStyle/>
                    <a:p>
                      <a:pPr indent="0" lvl="0" marL="0" rtl="0" algn="ctr">
                        <a:spcBef>
                          <a:spcPts val="0"/>
                        </a:spcBef>
                        <a:spcAft>
                          <a:spcPts val="0"/>
                        </a:spcAft>
                        <a:buNone/>
                      </a:pPr>
                      <a:r>
                        <a:rPr b="1" lang="fr-CA">
                          <a:latin typeface="Roboto"/>
                          <a:ea typeface="Roboto"/>
                          <a:cs typeface="Roboto"/>
                          <a:sym typeface="Roboto"/>
                        </a:rPr>
                        <a:t>Pâtes à dent recommandée</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highlight>
                            <a:srgbClr val="C7E3F5"/>
                          </a:highlight>
                          <a:latin typeface="Roboto"/>
                          <a:ea typeface="Roboto"/>
                          <a:cs typeface="Roboto"/>
                          <a:sym typeface="Roboto"/>
                        </a:rPr>
                        <a:t>Colgate</a:t>
                      </a:r>
                      <a:endParaRPr>
                        <a:highlight>
                          <a:srgbClr val="C7E3F5"/>
                        </a:highlight>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b="1" lang="fr-CA">
                          <a:latin typeface="Roboto"/>
                          <a:ea typeface="Roboto"/>
                          <a:cs typeface="Roboto"/>
                          <a:sym typeface="Roboto"/>
                        </a:rPr>
                        <a:t>Sensodyne</a:t>
                      </a:r>
                      <a:endParaRPr b="1">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fr-CA">
                          <a:solidFill>
                            <a:schemeClr val="lt1"/>
                          </a:solidFill>
                          <a:highlight>
                            <a:srgbClr val="E06539"/>
                          </a:highlight>
                          <a:latin typeface="Roboto"/>
                          <a:ea typeface="Roboto"/>
                          <a:cs typeface="Roboto"/>
                          <a:sym typeface="Roboto"/>
                        </a:rPr>
                        <a:t> Crest </a:t>
                      </a:r>
                      <a:endParaRPr>
                        <a:solidFill>
                          <a:schemeClr val="lt1"/>
                        </a:solidFill>
                        <a:highlight>
                          <a:srgbClr val="E06539"/>
                        </a:highlight>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lnSpc>
                          <a:spcPct val="100000"/>
                        </a:lnSpc>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107" name="Google Shape;107;p18"/>
          <p:cNvSpPr/>
          <p:nvPr/>
        </p:nvSpPr>
        <p:spPr>
          <a:xfrm>
            <a:off x="6655575" y="2920975"/>
            <a:ext cx="2341155" cy="3092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***Simulation</a:t>
            </a:r>
          </a:p>
        </p:txBody>
      </p:sp>
      <p:sp>
        <p:nvSpPr>
          <p:cNvPr id="108" name="Google Shape;108;p18"/>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16" name="Shape 616"/>
        <p:cNvGrpSpPr/>
        <p:nvPr/>
      </p:nvGrpSpPr>
      <p:grpSpPr>
        <a:xfrm>
          <a:off x="0" y="0"/>
          <a:ext cx="0" cy="0"/>
          <a:chOff x="0" y="0"/>
          <a:chExt cx="0" cy="0"/>
        </a:xfrm>
      </p:grpSpPr>
      <p:sp>
        <p:nvSpPr>
          <p:cNvPr id="617" name="Google Shape;617;p63"/>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3"/>
          <p:cNvSpPr txBox="1"/>
          <p:nvPr/>
        </p:nvSpPr>
        <p:spPr>
          <a:xfrm>
            <a:off x="4711950" y="1815088"/>
            <a:ext cx="38991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suffisant</a:t>
            </a:r>
            <a:r>
              <a:rPr lang="fr-CA" sz="2200">
                <a:solidFill>
                  <a:schemeClr val="lt1"/>
                </a:solidFill>
                <a:latin typeface="Roboto Light"/>
                <a:ea typeface="Roboto Light"/>
                <a:cs typeface="Roboto Light"/>
                <a:sym typeface="Roboto Light"/>
              </a:rPr>
              <a:t>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représentatif</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 </a:t>
            </a:r>
            <a:r>
              <a:rPr b="1" lang="fr-CA" sz="2200">
                <a:solidFill>
                  <a:schemeClr val="lt1"/>
                </a:solidFill>
                <a:latin typeface="Roboto"/>
                <a:ea typeface="Roboto"/>
                <a:cs typeface="Roboto"/>
                <a:sym typeface="Roboto"/>
              </a:rPr>
              <a:t>titre</a:t>
            </a:r>
            <a:r>
              <a:rPr lang="fr-CA" sz="2200">
                <a:solidFill>
                  <a:schemeClr val="lt1"/>
                </a:solidFill>
                <a:latin typeface="Roboto Light"/>
                <a:ea typeface="Roboto Light"/>
                <a:cs typeface="Roboto Light"/>
                <a:sym typeface="Roboto Light"/>
              </a:rPr>
              <a:t> reflète-t-il le contenu de l’article ?</a:t>
            </a:r>
            <a:endParaRPr sz="2200">
              <a:solidFill>
                <a:schemeClr val="lt1"/>
              </a:solidFill>
              <a:latin typeface="Roboto Light"/>
              <a:ea typeface="Roboto Light"/>
              <a:cs typeface="Roboto Light"/>
              <a:sym typeface="Roboto Light"/>
            </a:endParaRPr>
          </a:p>
        </p:txBody>
      </p:sp>
      <p:pic>
        <p:nvPicPr>
          <p:cNvPr id="619" name="Google Shape;619;p63"/>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620" name="Google Shape;620;p63"/>
          <p:cNvSpPr/>
          <p:nvPr/>
        </p:nvSpPr>
        <p:spPr>
          <a:xfrm>
            <a:off x="1060308" y="67325"/>
            <a:ext cx="5768258" cy="11630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Échantillon</a:t>
            </a:r>
          </a:p>
        </p:txBody>
      </p:sp>
      <p:sp>
        <p:nvSpPr>
          <p:cNvPr id="621" name="Google Shape;621;p63"/>
          <p:cNvSpPr/>
          <p:nvPr/>
        </p:nvSpPr>
        <p:spPr>
          <a:xfrm>
            <a:off x="1058947" y="64992"/>
            <a:ext cx="1823293" cy="116301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Éch</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25" name="Shape 625"/>
        <p:cNvGrpSpPr/>
        <p:nvPr/>
      </p:nvGrpSpPr>
      <p:grpSpPr>
        <a:xfrm>
          <a:off x="0" y="0"/>
          <a:ext cx="0" cy="0"/>
          <a:chOff x="0" y="0"/>
          <a:chExt cx="0" cy="0"/>
        </a:xfrm>
      </p:grpSpPr>
      <p:pic>
        <p:nvPicPr>
          <p:cNvPr id="626" name="Google Shape;626;p64"/>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627" name="Google Shape;627;p64"/>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4"/>
          <p:cNvSpPr/>
          <p:nvPr/>
        </p:nvSpPr>
        <p:spPr>
          <a:xfrm>
            <a:off x="7224125" y="1455244"/>
            <a:ext cx="1766191" cy="3630337"/>
          </a:xfrm>
          <a:prstGeom prst="rect">
            <a:avLst/>
          </a:prstGeom>
        </p:spPr>
        <p:txBody>
          <a:bodyPr>
            <a:prstTxWarp prst="textPlain"/>
          </a:bodyPr>
          <a:lstStyle/>
          <a:p>
            <a:pPr lvl="0" algn="ctr"/>
            <a:r>
              <a:rPr b="0" i="0">
                <a:ln>
                  <a:noFill/>
                </a:ln>
                <a:solidFill>
                  <a:srgbClr val="E06539"/>
                </a:solidFill>
                <a:latin typeface="Roboto Mono;100"/>
              </a:rPr>
              <a:t>6</a:t>
            </a:r>
          </a:p>
        </p:txBody>
      </p:sp>
      <p:sp>
        <p:nvSpPr>
          <p:cNvPr id="629" name="Google Shape;629;p64"/>
          <p:cNvSpPr/>
          <p:nvPr/>
        </p:nvSpPr>
        <p:spPr>
          <a:xfrm>
            <a:off x="90475" y="80525"/>
            <a:ext cx="7676726" cy="137472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La moyenne</a:t>
            </a:r>
          </a:p>
        </p:txBody>
      </p:sp>
      <p:sp>
        <p:nvSpPr>
          <p:cNvPr id="630" name="Google Shape;630;p64"/>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34" name="Shape 634"/>
        <p:cNvGrpSpPr/>
        <p:nvPr/>
      </p:nvGrpSpPr>
      <p:grpSpPr>
        <a:xfrm>
          <a:off x="0" y="0"/>
          <a:ext cx="0" cy="0"/>
          <a:chOff x="0" y="0"/>
          <a:chExt cx="0" cy="0"/>
        </a:xfrm>
      </p:grpSpPr>
      <p:sp>
        <p:nvSpPr>
          <p:cNvPr id="635" name="Google Shape;635;p65"/>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5"/>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5"/>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638" name="Google Shape;638;p65"/>
          <p:cNvSpPr txBox="1"/>
          <p:nvPr/>
        </p:nvSpPr>
        <p:spPr>
          <a:xfrm>
            <a:off x="2325163" y="1071825"/>
            <a:ext cx="44937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 statisticien est une personne qui peut avoir la tête dans un four et les pieds pris dans la glace et dire qu'en moyenne il se sent bien</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
        <p:nvSpPr>
          <p:cNvPr id="639" name="Google Shape;639;p65"/>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43" name="Shape 643"/>
        <p:cNvGrpSpPr/>
        <p:nvPr/>
      </p:nvGrpSpPr>
      <p:grpSpPr>
        <a:xfrm>
          <a:off x="0" y="0"/>
          <a:ext cx="0" cy="0"/>
          <a:chOff x="0" y="0"/>
          <a:chExt cx="0" cy="0"/>
        </a:xfrm>
      </p:grpSpPr>
      <p:sp>
        <p:nvSpPr>
          <p:cNvPr id="644" name="Google Shape;644;p66"/>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6"/>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sp>
        <p:nvSpPr>
          <p:cNvPr id="646" name="Google Shape;646;p66"/>
          <p:cNvSpPr txBox="1"/>
          <p:nvPr/>
        </p:nvSpPr>
        <p:spPr>
          <a:xfrm>
            <a:off x="4572000" y="966950"/>
            <a:ext cx="4169100" cy="29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Light"/>
                <a:ea typeface="Roboto Light"/>
                <a:cs typeface="Roboto Light"/>
                <a:sym typeface="Roboto Light"/>
              </a:rPr>
              <a:t>« </a:t>
            </a:r>
            <a:r>
              <a:rPr lang="fr-CA" sz="1950">
                <a:solidFill>
                  <a:srgbClr val="222222"/>
                </a:solidFill>
                <a:latin typeface="Roboto Light"/>
                <a:ea typeface="Roboto Light"/>
                <a:cs typeface="Roboto Light"/>
                <a:sym typeface="Roboto Light"/>
              </a:rPr>
              <a:t>(New York) Le salaire moyen au Baseball majeur a fait un bond de 14,8 % pour se chiffrer à un montant de record de 4,22 millions US la saison dernière, </a:t>
            </a:r>
            <a:r>
              <a:rPr b="1" lang="fr-CA" sz="1950">
                <a:solidFill>
                  <a:srgbClr val="222222"/>
                </a:solidFill>
                <a:latin typeface="Roboto"/>
                <a:ea typeface="Roboto"/>
                <a:cs typeface="Roboto"/>
                <a:sym typeface="Roboto"/>
              </a:rPr>
              <a:t>notamment en raison des très lucratifs contrats signés par</a:t>
            </a:r>
            <a:r>
              <a:rPr lang="fr-CA" sz="1950">
                <a:solidFill>
                  <a:srgbClr val="222222"/>
                </a:solidFill>
                <a:latin typeface="Roboto Light"/>
                <a:ea typeface="Roboto Light"/>
                <a:cs typeface="Roboto Light"/>
                <a:sym typeface="Roboto Light"/>
              </a:rPr>
              <a:t> Max Scherzer, Francisco Lindor, Marcus Semien et Corey Seager.</a:t>
            </a:r>
            <a:r>
              <a:rPr lang="fr-CA" sz="2150">
                <a:solidFill>
                  <a:schemeClr val="accent2"/>
                </a:solidFill>
                <a:latin typeface="Roboto Light"/>
                <a:ea typeface="Roboto Light"/>
                <a:cs typeface="Roboto Light"/>
                <a:sym typeface="Roboto Light"/>
              </a:rPr>
              <a:t>»</a:t>
            </a:r>
            <a:endParaRPr sz="2100">
              <a:latin typeface="Roboto Light"/>
              <a:ea typeface="Roboto Light"/>
              <a:cs typeface="Roboto Light"/>
              <a:sym typeface="Roboto Light"/>
            </a:endParaRPr>
          </a:p>
        </p:txBody>
      </p:sp>
      <p:pic>
        <p:nvPicPr>
          <p:cNvPr id="647" name="Google Shape;647;p66"/>
          <p:cNvPicPr preferRelativeResize="0"/>
          <p:nvPr/>
        </p:nvPicPr>
        <p:blipFill>
          <a:blip r:embed="rId3">
            <a:alphaModFix/>
          </a:blip>
          <a:stretch>
            <a:fillRect/>
          </a:stretch>
        </p:blipFill>
        <p:spPr>
          <a:xfrm rot="-434776">
            <a:off x="400171" y="942655"/>
            <a:ext cx="3738033" cy="3654039"/>
          </a:xfrm>
          <a:prstGeom prst="rect">
            <a:avLst/>
          </a:prstGeom>
          <a:noFill/>
          <a:ln>
            <a:noFill/>
          </a:ln>
          <a:effectLst>
            <a:outerShdw blurRad="57150" rotWithShape="0" algn="bl" dir="5400000" dist="19050">
              <a:srgbClr val="000000">
                <a:alpha val="50000"/>
              </a:srgbClr>
            </a:outerShdw>
          </a:effectLst>
        </p:spPr>
      </p:pic>
      <p:sp>
        <p:nvSpPr>
          <p:cNvPr id="648" name="Google Shape;648;p66"/>
          <p:cNvSpPr/>
          <p:nvPr/>
        </p:nvSpPr>
        <p:spPr>
          <a:xfrm>
            <a:off x="-69025" y="4737450"/>
            <a:ext cx="4941900" cy="2607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800">
                <a:solidFill>
                  <a:schemeClr val="lt1"/>
                </a:solidFill>
                <a:uFill>
                  <a:noFill/>
                </a:uFill>
                <a:latin typeface="Roboto Mono Light"/>
                <a:ea typeface="Roboto Mono Light"/>
                <a:cs typeface="Roboto Mono Light"/>
                <a:sym typeface="Roboto Mono Light"/>
                <a:hlinkClick r:id="rId4">
                  <a:extLst>
                    <a:ext uri="{A12FA001-AC4F-418D-AE19-62706E023703}">
                      <ahyp:hlinkClr val="tx"/>
                    </a:ext>
                  </a:extLst>
                </a:hlinkClick>
              </a:rPr>
              <a:t>Le salaire moyen au Baseball majeur a fait un bond record de 14,8%, La Presse</a:t>
            </a:r>
            <a:endParaRPr sz="300">
              <a:solidFill>
                <a:schemeClr val="lt1"/>
              </a:solidFill>
              <a:latin typeface="Roboto Mono Light"/>
              <a:ea typeface="Roboto Mono Light"/>
              <a:cs typeface="Roboto Mono Light"/>
              <a:sym typeface="Roboto Mono Light"/>
            </a:endParaRPr>
          </a:p>
        </p:txBody>
      </p:sp>
      <p:sp>
        <p:nvSpPr>
          <p:cNvPr id="649" name="Google Shape;649;p66"/>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lt1"/>
                </a:solidFill>
                <a:latin typeface="Roboto"/>
                <a:ea typeface="Roboto"/>
                <a:cs typeface="Roboto"/>
                <a:sym typeface="Roboto"/>
              </a:rPr>
              <a:t>*</a:t>
            </a:r>
            <a:endParaRPr>
              <a:solidFill>
                <a:schemeClr val="lt1"/>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53" name="Shape 653"/>
        <p:cNvGrpSpPr/>
        <p:nvPr/>
      </p:nvGrpSpPr>
      <p:grpSpPr>
        <a:xfrm>
          <a:off x="0" y="0"/>
          <a:ext cx="0" cy="0"/>
          <a:chOff x="0" y="0"/>
          <a:chExt cx="0" cy="0"/>
        </a:xfrm>
      </p:grpSpPr>
      <p:sp>
        <p:nvSpPr>
          <p:cNvPr id="654" name="Google Shape;654;p67"/>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67"/>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sp>
        <p:nvSpPr>
          <p:cNvPr id="656" name="Google Shape;656;p67"/>
          <p:cNvSpPr/>
          <p:nvPr/>
        </p:nvSpPr>
        <p:spPr>
          <a:xfrm>
            <a:off x="-69025" y="4737450"/>
            <a:ext cx="4941900" cy="2607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800" u="sng">
                <a:solidFill>
                  <a:schemeClr val="lt1"/>
                </a:solidFill>
                <a:latin typeface="Roboto Mono Light"/>
                <a:ea typeface="Roboto Mono Light"/>
                <a:cs typeface="Roboto Mono Light"/>
                <a:sym typeface="Roboto Mono Light"/>
                <a:hlinkClick r:id="rId3">
                  <a:extLst>
                    <a:ext uri="{A12FA001-AC4F-418D-AE19-62706E023703}">
                      <ahyp:hlinkClr val="tx"/>
                    </a:ext>
                  </a:extLst>
                </a:hlinkClick>
              </a:rPr>
              <a:t>Spotrac</a:t>
            </a:r>
            <a:endParaRPr sz="300">
              <a:solidFill>
                <a:schemeClr val="lt1"/>
              </a:solidFill>
              <a:latin typeface="Roboto Mono Light"/>
              <a:ea typeface="Roboto Mono Light"/>
              <a:cs typeface="Roboto Mono Light"/>
              <a:sym typeface="Roboto Mono Light"/>
            </a:endParaRPr>
          </a:p>
        </p:txBody>
      </p:sp>
      <p:pic>
        <p:nvPicPr>
          <p:cNvPr id="657" name="Google Shape;657;p67"/>
          <p:cNvPicPr preferRelativeResize="0"/>
          <p:nvPr/>
        </p:nvPicPr>
        <p:blipFill>
          <a:blip r:embed="rId4">
            <a:alphaModFix/>
          </a:blip>
          <a:stretch>
            <a:fillRect/>
          </a:stretch>
        </p:blipFill>
        <p:spPr>
          <a:xfrm rot="-346891">
            <a:off x="-71188" y="825403"/>
            <a:ext cx="6079327" cy="3047071"/>
          </a:xfrm>
          <a:prstGeom prst="rect">
            <a:avLst/>
          </a:prstGeom>
          <a:noFill/>
          <a:ln>
            <a:noFill/>
          </a:ln>
        </p:spPr>
      </p:pic>
      <p:grpSp>
        <p:nvGrpSpPr>
          <p:cNvPr id="658" name="Google Shape;658;p67"/>
          <p:cNvGrpSpPr/>
          <p:nvPr/>
        </p:nvGrpSpPr>
        <p:grpSpPr>
          <a:xfrm>
            <a:off x="5707747" y="1536579"/>
            <a:ext cx="3082713" cy="2945956"/>
            <a:chOff x="603575" y="1126525"/>
            <a:chExt cx="2405550" cy="2493825"/>
          </a:xfrm>
        </p:grpSpPr>
        <p:pic>
          <p:nvPicPr>
            <p:cNvPr id="659" name="Google Shape;659;p67"/>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660" name="Google Shape;660;p67"/>
            <p:cNvSpPr txBox="1"/>
            <p:nvPr/>
          </p:nvSpPr>
          <p:spPr>
            <a:xfrm>
              <a:off x="983912" y="1871517"/>
              <a:ext cx="1753800" cy="97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Environ  la moitié gagnent moins de 1 000 000$ </a:t>
              </a:r>
              <a:endParaRPr sz="1500">
                <a:solidFill>
                  <a:schemeClr val="lt1"/>
                </a:solidFill>
                <a:latin typeface="Roboto Light"/>
                <a:ea typeface="Roboto Light"/>
                <a:cs typeface="Roboto Light"/>
                <a:sym typeface="Roboto Light"/>
              </a:endParaRPr>
            </a:p>
          </p:txBody>
        </p:sp>
      </p:grpSp>
      <p:sp>
        <p:nvSpPr>
          <p:cNvPr id="661" name="Google Shape;661;p67"/>
          <p:cNvSpPr/>
          <p:nvPr/>
        </p:nvSpPr>
        <p:spPr>
          <a:xfrm>
            <a:off x="5751050" y="1059250"/>
            <a:ext cx="3163329" cy="477325"/>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300"/>
              </a:rPr>
              <a:t>1000 joueurs</a:t>
            </a:r>
          </a:p>
        </p:txBody>
      </p:sp>
      <p:sp>
        <p:nvSpPr>
          <p:cNvPr id="662" name="Google Shape;662;p67"/>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lt1"/>
                </a:solidFill>
                <a:latin typeface="Roboto"/>
                <a:ea typeface="Roboto"/>
                <a:cs typeface="Roboto"/>
                <a:sym typeface="Roboto"/>
              </a:rPr>
              <a:t>*</a:t>
            </a:r>
            <a:endParaRPr>
              <a:solidFill>
                <a:schemeClr val="lt1"/>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68"/>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 name="Google Shape;668;p68"/>
          <p:cNvGrpSpPr/>
          <p:nvPr/>
        </p:nvGrpSpPr>
        <p:grpSpPr>
          <a:xfrm>
            <a:off x="1211947" y="1536579"/>
            <a:ext cx="3082713" cy="2945956"/>
            <a:chOff x="603575" y="1126525"/>
            <a:chExt cx="2405550" cy="2493825"/>
          </a:xfrm>
        </p:grpSpPr>
        <p:pic>
          <p:nvPicPr>
            <p:cNvPr id="669" name="Google Shape;669;p68"/>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670" name="Google Shape;670;p68"/>
            <p:cNvSpPr txBox="1"/>
            <p:nvPr/>
          </p:nvSpPr>
          <p:spPr>
            <a:xfrm>
              <a:off x="983912" y="1871517"/>
              <a:ext cx="1753800" cy="97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moyenne est très </a:t>
              </a:r>
              <a:r>
                <a:rPr b="1" lang="fr-CA" sz="1900">
                  <a:solidFill>
                    <a:schemeClr val="lt1"/>
                  </a:solidFill>
                  <a:latin typeface="Roboto"/>
                  <a:ea typeface="Roboto"/>
                  <a:cs typeface="Roboto"/>
                  <a:sym typeface="Roboto"/>
                </a:rPr>
                <a:t>réactive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grpSp>
        <p:nvGrpSpPr>
          <p:cNvPr id="671" name="Google Shape;671;p68"/>
          <p:cNvGrpSpPr/>
          <p:nvPr/>
        </p:nvGrpSpPr>
        <p:grpSpPr>
          <a:xfrm>
            <a:off x="4910884" y="1462886"/>
            <a:ext cx="3082713" cy="3093341"/>
            <a:chOff x="603575" y="1126525"/>
            <a:chExt cx="2405550" cy="2493825"/>
          </a:xfrm>
        </p:grpSpPr>
        <p:pic>
          <p:nvPicPr>
            <p:cNvPr id="672" name="Google Shape;672;p68"/>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673" name="Google Shape;673;p68"/>
            <p:cNvSpPr txBox="1"/>
            <p:nvPr/>
          </p:nvSpPr>
          <p:spPr>
            <a:xfrm>
              <a:off x="955060" y="1910369"/>
              <a:ext cx="1794000" cy="927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médiane est </a:t>
              </a:r>
              <a:r>
                <a:rPr b="1" lang="fr-CA" sz="1900">
                  <a:solidFill>
                    <a:schemeClr val="lt1"/>
                  </a:solidFill>
                  <a:latin typeface="Roboto"/>
                  <a:ea typeface="Roboto"/>
                  <a:cs typeface="Roboto"/>
                  <a:sym typeface="Roboto"/>
                </a:rPr>
                <a:t>robuste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sp>
        <p:nvSpPr>
          <p:cNvPr id="674" name="Google Shape;674;p68"/>
          <p:cNvSpPr/>
          <p:nvPr/>
        </p:nvSpPr>
        <p:spPr>
          <a:xfrm>
            <a:off x="1045644" y="1375348"/>
            <a:ext cx="3048062" cy="696765"/>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Moyenne</a:t>
            </a:r>
          </a:p>
        </p:txBody>
      </p:sp>
      <p:sp>
        <p:nvSpPr>
          <p:cNvPr id="675" name="Google Shape;675;p68"/>
          <p:cNvSpPr/>
          <p:nvPr/>
        </p:nvSpPr>
        <p:spPr>
          <a:xfrm>
            <a:off x="5106631" y="1364753"/>
            <a:ext cx="2859538" cy="573097"/>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Médiane</a:t>
            </a:r>
          </a:p>
        </p:txBody>
      </p:sp>
      <p:sp>
        <p:nvSpPr>
          <p:cNvPr id="676" name="Google Shape;676;p68"/>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69"/>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2" name="Google Shape;682;p69"/>
          <p:cNvPicPr preferRelativeResize="0"/>
          <p:nvPr/>
        </p:nvPicPr>
        <p:blipFill rotWithShape="1">
          <a:blip r:embed="rId3">
            <a:alphaModFix/>
          </a:blip>
          <a:srcRect b="15625" l="0" r="0" t="5732"/>
          <a:stretch/>
        </p:blipFill>
        <p:spPr>
          <a:xfrm rot="-190553">
            <a:off x="3068225" y="110465"/>
            <a:ext cx="2859550" cy="4880450"/>
          </a:xfrm>
          <a:prstGeom prst="rect">
            <a:avLst/>
          </a:prstGeom>
          <a:noFill/>
          <a:ln>
            <a:noFill/>
          </a:ln>
          <a:effectLst>
            <a:outerShdw blurRad="57150" rotWithShape="0" algn="bl" dir="5400000" dist="19050">
              <a:srgbClr val="000000">
                <a:alpha val="50000"/>
              </a:srgbClr>
            </a:outerShdw>
          </a:effectLst>
        </p:spPr>
      </p:pic>
      <p:sp>
        <p:nvSpPr>
          <p:cNvPr id="683" name="Google Shape;683;p69"/>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87" name="Shape 687"/>
        <p:cNvGrpSpPr/>
        <p:nvPr/>
      </p:nvGrpSpPr>
      <p:grpSpPr>
        <a:xfrm>
          <a:off x="0" y="0"/>
          <a:ext cx="0" cy="0"/>
          <a:chOff x="0" y="0"/>
          <a:chExt cx="0" cy="0"/>
        </a:xfrm>
      </p:grpSpPr>
      <p:sp>
        <p:nvSpPr>
          <p:cNvPr id="688" name="Google Shape;688;p70"/>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70"/>
          <p:cNvSpPr txBox="1"/>
          <p:nvPr/>
        </p:nvSpPr>
        <p:spPr>
          <a:xfrm>
            <a:off x="4572000" y="2058025"/>
            <a:ext cx="4227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Y a-t-il des </a:t>
            </a:r>
            <a:r>
              <a:rPr b="1" lang="fr-CA" sz="2200">
                <a:solidFill>
                  <a:schemeClr val="lt1"/>
                </a:solidFill>
                <a:latin typeface="Roboto"/>
                <a:ea typeface="Roboto"/>
                <a:cs typeface="Roboto"/>
                <a:sym typeface="Roboto"/>
              </a:rPr>
              <a:t>données extrêmes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Veut-on </a:t>
            </a:r>
            <a:r>
              <a:rPr b="1" lang="fr-CA" sz="2200">
                <a:solidFill>
                  <a:schemeClr val="lt1"/>
                </a:solidFill>
                <a:latin typeface="Roboto"/>
                <a:ea typeface="Roboto"/>
                <a:cs typeface="Roboto"/>
                <a:sym typeface="Roboto"/>
              </a:rPr>
              <a:t>tenir compte</a:t>
            </a:r>
            <a:r>
              <a:rPr lang="fr-CA" sz="2200">
                <a:solidFill>
                  <a:schemeClr val="lt1"/>
                </a:solidFill>
                <a:latin typeface="Roboto Light"/>
                <a:ea typeface="Roboto Light"/>
                <a:cs typeface="Roboto Light"/>
                <a:sym typeface="Roboto Light"/>
              </a:rPr>
              <a:t> des données extrêmes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données extrêmes </a:t>
            </a:r>
            <a:r>
              <a:rPr b="1" lang="fr-CA" sz="2200">
                <a:solidFill>
                  <a:schemeClr val="lt1"/>
                </a:solidFill>
                <a:latin typeface="Roboto"/>
                <a:ea typeface="Roboto"/>
                <a:cs typeface="Roboto"/>
                <a:sym typeface="Roboto"/>
              </a:rPr>
              <a:t>favorisent</a:t>
            </a:r>
            <a:r>
              <a:rPr lang="fr-CA" sz="2200">
                <a:solidFill>
                  <a:schemeClr val="lt1"/>
                </a:solidFill>
                <a:latin typeface="Roboto Light"/>
                <a:ea typeface="Roboto Light"/>
                <a:cs typeface="Roboto Light"/>
                <a:sym typeface="Roboto Light"/>
              </a:rPr>
              <a:t>-elles le message ?</a:t>
            </a:r>
            <a:endParaRPr sz="2200">
              <a:solidFill>
                <a:schemeClr val="lt1"/>
              </a:solidFill>
              <a:latin typeface="Roboto Light"/>
              <a:ea typeface="Roboto Light"/>
              <a:cs typeface="Roboto Light"/>
              <a:sym typeface="Roboto Light"/>
            </a:endParaRPr>
          </a:p>
        </p:txBody>
      </p:sp>
      <p:pic>
        <p:nvPicPr>
          <p:cNvPr id="690" name="Google Shape;690;p70"/>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691" name="Google Shape;691;p70"/>
          <p:cNvSpPr/>
          <p:nvPr/>
        </p:nvSpPr>
        <p:spPr>
          <a:xfrm>
            <a:off x="822183" y="76850"/>
            <a:ext cx="6514844" cy="117316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Moyenne ou</a:t>
            </a:r>
          </a:p>
        </p:txBody>
      </p:sp>
      <p:sp>
        <p:nvSpPr>
          <p:cNvPr id="692" name="Google Shape;692;p70"/>
          <p:cNvSpPr/>
          <p:nvPr/>
        </p:nvSpPr>
        <p:spPr>
          <a:xfrm>
            <a:off x="820822" y="80933"/>
            <a:ext cx="2239755" cy="1173168"/>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Moy</a:t>
            </a:r>
          </a:p>
        </p:txBody>
      </p:sp>
      <p:sp>
        <p:nvSpPr>
          <p:cNvPr id="693" name="Google Shape;693;p70"/>
          <p:cNvSpPr/>
          <p:nvPr/>
        </p:nvSpPr>
        <p:spPr>
          <a:xfrm>
            <a:off x="5950121" y="1094725"/>
            <a:ext cx="2834513"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médiane ?</a:t>
            </a:r>
          </a:p>
        </p:txBody>
      </p:sp>
      <p:sp>
        <p:nvSpPr>
          <p:cNvPr id="694" name="Google Shape;694;p70"/>
          <p:cNvSpPr txBox="1"/>
          <p:nvPr/>
        </p:nvSpPr>
        <p:spPr>
          <a:xfrm>
            <a:off x="8878500" y="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lt1"/>
                </a:solidFill>
                <a:latin typeface="Roboto"/>
                <a:ea typeface="Roboto"/>
                <a:cs typeface="Roboto"/>
                <a:sym typeface="Roboto"/>
              </a:rPr>
              <a:t>*</a:t>
            </a:r>
            <a:endParaRPr>
              <a:solidFill>
                <a:schemeClr val="lt1"/>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98" name="Shape 698"/>
        <p:cNvGrpSpPr/>
        <p:nvPr/>
      </p:nvGrpSpPr>
      <p:grpSpPr>
        <a:xfrm>
          <a:off x="0" y="0"/>
          <a:ext cx="0" cy="0"/>
          <a:chOff x="0" y="0"/>
          <a:chExt cx="0" cy="0"/>
        </a:xfrm>
      </p:grpSpPr>
      <p:sp>
        <p:nvSpPr>
          <p:cNvPr id="699" name="Google Shape;699;p71"/>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1"/>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Pistes pédagogiques</a:t>
            </a:r>
            <a:r>
              <a:rPr lang="fr-CA" sz="3600">
                <a:solidFill>
                  <a:srgbClr val="F5F5F5"/>
                </a:solidFill>
                <a:latin typeface="Roboto Light"/>
                <a:ea typeface="Roboto Light"/>
                <a:cs typeface="Roboto Light"/>
                <a:sym typeface="Roboto Light"/>
              </a:rPr>
              <a:t> </a:t>
            </a:r>
            <a:endParaRPr sz="3600">
              <a:solidFill>
                <a:srgbClr val="F5F5F5"/>
              </a:solidFill>
              <a:latin typeface="Roboto Light"/>
              <a:ea typeface="Roboto Light"/>
              <a:cs typeface="Roboto Light"/>
              <a:sym typeface="Roboto Light"/>
            </a:endParaRPr>
          </a:p>
        </p:txBody>
      </p:sp>
      <p:sp>
        <p:nvSpPr>
          <p:cNvPr id="701" name="Google Shape;701;p71"/>
          <p:cNvSpPr txBox="1"/>
          <p:nvPr/>
        </p:nvSpPr>
        <p:spPr>
          <a:xfrm>
            <a:off x="308475" y="937275"/>
            <a:ext cx="8374800" cy="3709500"/>
          </a:xfrm>
          <a:prstGeom prst="rect">
            <a:avLst/>
          </a:prstGeom>
          <a:noFill/>
          <a:ln>
            <a:noFill/>
          </a:ln>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Clr>
                <a:schemeClr val="dk1"/>
              </a:buClr>
              <a:buSzPts val="1400"/>
              <a:buFont typeface="Roboto"/>
              <a:buChar char="●"/>
            </a:pPr>
            <a:r>
              <a:rPr lang="fr-CA">
                <a:latin typeface="Roboto"/>
                <a:ea typeface="Roboto"/>
                <a:cs typeface="Roboto"/>
                <a:sym typeface="Roboto"/>
              </a:rPr>
              <a:t>Travailler sur le </a:t>
            </a:r>
            <a:r>
              <a:rPr b="1" lang="fr-CA">
                <a:latin typeface="Roboto"/>
                <a:ea typeface="Roboto"/>
                <a:cs typeface="Roboto"/>
                <a:sym typeface="Roboto"/>
              </a:rPr>
              <a:t>sens</a:t>
            </a:r>
            <a:r>
              <a:rPr lang="fr-CA">
                <a:latin typeface="Roboto"/>
                <a:ea typeface="Roboto"/>
                <a:cs typeface="Roboto"/>
                <a:sym typeface="Roboto"/>
              </a:rPr>
              <a:t> et le </a:t>
            </a:r>
            <a:r>
              <a:rPr b="1" lang="fr-CA">
                <a:latin typeface="Roboto"/>
                <a:ea typeface="Roboto"/>
                <a:cs typeface="Roboto"/>
                <a:sym typeface="Roboto"/>
              </a:rPr>
              <a:t>poids</a:t>
            </a:r>
            <a:r>
              <a:rPr lang="fr-CA">
                <a:latin typeface="Roboto"/>
                <a:ea typeface="Roboto"/>
                <a:cs typeface="Roboto"/>
                <a:sym typeface="Roboto"/>
              </a:rPr>
              <a:t> des mots</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S'habiliter</a:t>
            </a:r>
            <a:r>
              <a:rPr lang="fr-CA">
                <a:latin typeface="Roboto"/>
                <a:ea typeface="Roboto"/>
                <a:cs typeface="Roboto"/>
                <a:sym typeface="Roboto"/>
              </a:rPr>
              <a:t> à </a:t>
            </a:r>
            <a:r>
              <a:rPr b="1" lang="fr-CA">
                <a:latin typeface="Roboto"/>
                <a:ea typeface="Roboto"/>
                <a:cs typeface="Roboto"/>
                <a:sym typeface="Roboto"/>
              </a:rPr>
              <a:t>cibler l’intention </a:t>
            </a:r>
            <a:r>
              <a:rPr lang="fr-CA">
                <a:latin typeface="Roboto"/>
                <a:ea typeface="Roboto"/>
                <a:cs typeface="Roboto"/>
                <a:sym typeface="Roboto"/>
              </a:rPr>
              <a:t>derrière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Être sensible aux </a:t>
            </a:r>
            <a:r>
              <a:rPr b="1" lang="fr-CA">
                <a:latin typeface="Roboto"/>
                <a:ea typeface="Roboto"/>
                <a:cs typeface="Roboto"/>
                <a:sym typeface="Roboto"/>
              </a:rPr>
              <a:t>émotions</a:t>
            </a:r>
            <a:r>
              <a:rPr lang="fr-CA">
                <a:latin typeface="Roboto"/>
                <a:ea typeface="Roboto"/>
                <a:cs typeface="Roboto"/>
                <a:sym typeface="Roboto"/>
              </a:rPr>
              <a:t> suscitées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réfléchir sur les </a:t>
            </a:r>
            <a:r>
              <a:rPr b="1" lang="fr-CA">
                <a:latin typeface="Roboto"/>
                <a:ea typeface="Roboto"/>
                <a:cs typeface="Roboto"/>
                <a:sym typeface="Roboto"/>
              </a:rPr>
              <a:t>perception</a:t>
            </a:r>
            <a:r>
              <a:rPr lang="fr-CA">
                <a:latin typeface="Roboto"/>
                <a:ea typeface="Roboto"/>
                <a:cs typeface="Roboto"/>
                <a:sym typeface="Roboto"/>
              </a:rPr>
              <a:t>s possibles alimentées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solidFill>
                  <a:schemeClr val="dk1"/>
                </a:solidFill>
                <a:latin typeface="Roboto"/>
                <a:ea typeface="Roboto"/>
                <a:cs typeface="Roboto"/>
                <a:sym typeface="Roboto"/>
              </a:rPr>
              <a:t>Cibler les </a:t>
            </a:r>
            <a:r>
              <a:rPr b="1" lang="fr-CA">
                <a:solidFill>
                  <a:schemeClr val="dk1"/>
                </a:solidFill>
                <a:latin typeface="Roboto"/>
                <a:ea typeface="Roboto"/>
                <a:cs typeface="Roboto"/>
                <a:sym typeface="Roboto"/>
              </a:rPr>
              <a:t>connaissances mathématiques</a:t>
            </a:r>
            <a:r>
              <a:rPr lang="fr-CA">
                <a:solidFill>
                  <a:schemeClr val="dk1"/>
                </a:solidFill>
                <a:latin typeface="Roboto"/>
                <a:ea typeface="Roboto"/>
                <a:cs typeface="Roboto"/>
                <a:sym typeface="Roboto"/>
              </a:rPr>
              <a:t> essentielles pour poser un regard critique face à un énoncé ou une représentation graphique</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Découvrir les </a:t>
            </a:r>
            <a:r>
              <a:rPr b="1" lang="fr-CA">
                <a:latin typeface="Roboto"/>
                <a:ea typeface="Roboto"/>
                <a:cs typeface="Roboto"/>
                <a:sym typeface="Roboto"/>
              </a:rPr>
              <a:t>données manquantes</a:t>
            </a:r>
            <a:r>
              <a:rPr lang="fr-CA">
                <a:latin typeface="Roboto"/>
                <a:ea typeface="Roboto"/>
                <a:cs typeface="Roboto"/>
                <a:sym typeface="Roboto"/>
              </a:rPr>
              <a:t> qui permettraient de valider ou non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des </a:t>
            </a:r>
            <a:r>
              <a:rPr b="1" lang="fr-CA">
                <a:latin typeface="Roboto"/>
                <a:ea typeface="Roboto"/>
                <a:cs typeface="Roboto"/>
                <a:sym typeface="Roboto"/>
              </a:rPr>
              <a:t>simulations </a:t>
            </a:r>
            <a:r>
              <a:rPr lang="fr-CA">
                <a:latin typeface="Roboto"/>
                <a:ea typeface="Roboto"/>
                <a:cs typeface="Roboto"/>
                <a:sym typeface="Roboto"/>
              </a:rPr>
              <a:t>qui démontrent la validité d’un contenu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b="1" lang="fr-CA">
                <a:latin typeface="Roboto"/>
                <a:ea typeface="Roboto"/>
                <a:cs typeface="Roboto"/>
                <a:sym typeface="Roboto"/>
              </a:rPr>
              <a:t>Généraliser</a:t>
            </a:r>
            <a:r>
              <a:rPr lang="fr-CA">
                <a:latin typeface="Roboto"/>
                <a:ea typeface="Roboto"/>
                <a:cs typeface="Roboto"/>
                <a:sym typeface="Roboto"/>
              </a:rPr>
              <a:t> des situations pour lesquelles un énoncé est vrai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Utiliser un </a:t>
            </a:r>
            <a:r>
              <a:rPr b="1" lang="fr-CA">
                <a:latin typeface="Roboto"/>
                <a:ea typeface="Roboto"/>
                <a:cs typeface="Roboto"/>
                <a:sym typeface="Roboto"/>
              </a:rPr>
              <a:t>tableur </a:t>
            </a:r>
            <a:r>
              <a:rPr lang="fr-CA">
                <a:latin typeface="Roboto"/>
                <a:ea typeface="Roboto"/>
                <a:cs typeface="Roboto"/>
                <a:sym typeface="Roboto"/>
              </a:rPr>
              <a:t>pour effectuer différentes simulations, des calculs et des diagrammes</a:t>
            </a:r>
            <a:endParaRPr>
              <a:latin typeface="Roboto"/>
              <a:ea typeface="Roboto"/>
              <a:cs typeface="Roboto"/>
              <a:sym typeface="Roboto"/>
            </a:endParaRPr>
          </a:p>
          <a:p>
            <a:pPr indent="-317500" lvl="0" marL="457200" rtl="0" algn="l">
              <a:lnSpc>
                <a:spcPct val="100000"/>
              </a:lnSpc>
              <a:spcBef>
                <a:spcPts val="1000"/>
              </a:spcBef>
              <a:spcAft>
                <a:spcPts val="1000"/>
              </a:spcAft>
              <a:buClr>
                <a:schemeClr val="dk1"/>
              </a:buClr>
              <a:buSzPts val="1400"/>
              <a:buFont typeface="Roboto"/>
              <a:buChar char="●"/>
            </a:pPr>
            <a:r>
              <a:rPr b="1" lang="fr-CA">
                <a:latin typeface="Roboto"/>
                <a:ea typeface="Roboto"/>
                <a:cs typeface="Roboto"/>
                <a:sym typeface="Roboto"/>
              </a:rPr>
              <a:t>Corriger </a:t>
            </a:r>
            <a:r>
              <a:rPr lang="fr-CA">
                <a:latin typeface="Roboto"/>
                <a:ea typeface="Roboto"/>
                <a:cs typeface="Roboto"/>
                <a:sym typeface="Roboto"/>
              </a:rPr>
              <a:t>des contenus biaisés</a:t>
            </a:r>
            <a:endParaRPr>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05" name="Shape 705"/>
        <p:cNvGrpSpPr/>
        <p:nvPr/>
      </p:nvGrpSpPr>
      <p:grpSpPr>
        <a:xfrm>
          <a:off x="0" y="0"/>
          <a:ext cx="0" cy="0"/>
          <a:chOff x="0" y="0"/>
          <a:chExt cx="0" cy="0"/>
        </a:xfrm>
      </p:grpSpPr>
      <p:sp>
        <p:nvSpPr>
          <p:cNvPr id="706" name="Google Shape;706;p72"/>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 </a:t>
            </a:r>
            <a:r>
              <a:rPr lang="fr-CA" sz="3600">
                <a:solidFill>
                  <a:srgbClr val="F5F5F5"/>
                </a:solidFill>
                <a:latin typeface="Roboto Light"/>
                <a:ea typeface="Roboto Light"/>
                <a:cs typeface="Roboto Light"/>
                <a:sym typeface="Roboto Light"/>
              </a:rPr>
              <a:t>Ancrages  </a:t>
            </a:r>
            <a:endParaRPr sz="3600">
              <a:solidFill>
                <a:srgbClr val="F5F5F5"/>
              </a:solidFill>
              <a:latin typeface="Roboto Light"/>
              <a:ea typeface="Roboto Light"/>
              <a:cs typeface="Roboto Light"/>
              <a:sym typeface="Roboto Light"/>
            </a:endParaRPr>
          </a:p>
        </p:txBody>
      </p:sp>
      <p:pic>
        <p:nvPicPr>
          <p:cNvPr id="707" name="Google Shape;707;p72"/>
          <p:cNvPicPr preferRelativeResize="0"/>
          <p:nvPr/>
        </p:nvPicPr>
        <p:blipFill>
          <a:blip r:embed="rId3">
            <a:alphaModFix/>
          </a:blip>
          <a:stretch>
            <a:fillRect/>
          </a:stretch>
        </p:blipFill>
        <p:spPr>
          <a:xfrm>
            <a:off x="2178500" y="721500"/>
            <a:ext cx="4787004" cy="4422000"/>
          </a:xfrm>
          <a:prstGeom prst="rect">
            <a:avLst/>
          </a:prstGeom>
          <a:noFill/>
          <a:ln>
            <a:noFill/>
          </a:ln>
        </p:spPr>
      </p:pic>
      <p:sp>
        <p:nvSpPr>
          <p:cNvPr id="708" name="Google Shape;708;p72"/>
          <p:cNvSpPr/>
          <p:nvPr/>
        </p:nvSpPr>
        <p:spPr>
          <a:xfrm>
            <a:off x="2537125" y="13793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2"/>
          <p:cNvSpPr/>
          <p:nvPr/>
        </p:nvSpPr>
        <p:spPr>
          <a:xfrm>
            <a:off x="2604775" y="1946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2"/>
          <p:cNvSpPr/>
          <p:nvPr/>
        </p:nvSpPr>
        <p:spPr>
          <a:xfrm>
            <a:off x="5875800" y="19129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2"/>
          <p:cNvSpPr/>
          <p:nvPr/>
        </p:nvSpPr>
        <p:spPr>
          <a:xfrm>
            <a:off x="2248050" y="2960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2"/>
          <p:cNvSpPr/>
          <p:nvPr/>
        </p:nvSpPr>
        <p:spPr>
          <a:xfrm>
            <a:off x="4854700" y="8027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txBox="1"/>
          <p:nvPr/>
        </p:nvSpPr>
        <p:spPr>
          <a:xfrm rot="-5400000">
            <a:off x="-1613375" y="2002850"/>
            <a:ext cx="48522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6300">
                <a:solidFill>
                  <a:schemeClr val="dk1"/>
                </a:solidFill>
                <a:latin typeface="Roboto Thin"/>
                <a:ea typeface="Roboto Thin"/>
                <a:cs typeface="Roboto Thin"/>
                <a:sym typeface="Roboto Thin"/>
              </a:rPr>
              <a:t>INTENTIONS</a:t>
            </a:r>
            <a:endParaRPr sz="6300">
              <a:solidFill>
                <a:schemeClr val="dk1"/>
              </a:solidFill>
              <a:latin typeface="Roboto Thin"/>
              <a:ea typeface="Roboto Thin"/>
              <a:cs typeface="Roboto Thin"/>
              <a:sym typeface="Roboto Thin"/>
            </a:endParaRPr>
          </a:p>
        </p:txBody>
      </p:sp>
      <p:grpSp>
        <p:nvGrpSpPr>
          <p:cNvPr id="115" name="Google Shape;115;p19"/>
          <p:cNvGrpSpPr/>
          <p:nvPr/>
        </p:nvGrpSpPr>
        <p:grpSpPr>
          <a:xfrm>
            <a:off x="1669147" y="1262691"/>
            <a:ext cx="3082713" cy="2945956"/>
            <a:chOff x="603575" y="1126525"/>
            <a:chExt cx="2405550" cy="2493825"/>
          </a:xfrm>
        </p:grpSpPr>
        <p:pic>
          <p:nvPicPr>
            <p:cNvPr id="116" name="Google Shape;116;p19"/>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117" name="Google Shape;117;p19"/>
            <p:cNvSpPr txBox="1"/>
            <p:nvPr/>
          </p:nvSpPr>
          <p:spPr>
            <a:xfrm>
              <a:off x="983912" y="1678001"/>
              <a:ext cx="1753800" cy="108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M</a:t>
              </a:r>
              <a:r>
                <a:rPr lang="fr-CA" sz="1600">
                  <a:solidFill>
                    <a:schemeClr val="lt1"/>
                  </a:solidFill>
                  <a:latin typeface="Roboto Light"/>
                  <a:ea typeface="Roboto Light"/>
                  <a:cs typeface="Roboto Light"/>
                  <a:sym typeface="Roboto Light"/>
                </a:rPr>
                <a:t>ieux </a:t>
              </a:r>
              <a:r>
                <a:rPr b="1" lang="fr-CA" sz="1600">
                  <a:solidFill>
                    <a:schemeClr val="lt1"/>
                  </a:solidFill>
                  <a:latin typeface="Roboto"/>
                  <a:ea typeface="Roboto"/>
                  <a:cs typeface="Roboto"/>
                  <a:sym typeface="Roboto"/>
                </a:rPr>
                <a:t>décoder l’univers médiatique</a:t>
              </a:r>
              <a:r>
                <a:rPr lang="fr-CA" sz="1600">
                  <a:solidFill>
                    <a:schemeClr val="lt1"/>
                  </a:solidFill>
                  <a:latin typeface="Roboto Light"/>
                  <a:ea typeface="Roboto Light"/>
                  <a:cs typeface="Roboto Light"/>
                  <a:sym typeface="Roboto Light"/>
                </a:rPr>
                <a:t> sous l’angle particulier des mathématiques.</a:t>
              </a:r>
              <a:endParaRPr sz="1200">
                <a:solidFill>
                  <a:schemeClr val="lt1"/>
                </a:solidFill>
                <a:latin typeface="Roboto Light"/>
                <a:ea typeface="Roboto Light"/>
                <a:cs typeface="Roboto Light"/>
                <a:sym typeface="Roboto Light"/>
              </a:endParaRPr>
            </a:p>
          </p:txBody>
        </p:sp>
      </p:grpSp>
      <p:grpSp>
        <p:nvGrpSpPr>
          <p:cNvPr id="118" name="Google Shape;118;p19"/>
          <p:cNvGrpSpPr/>
          <p:nvPr/>
        </p:nvGrpSpPr>
        <p:grpSpPr>
          <a:xfrm>
            <a:off x="5368084" y="1048466"/>
            <a:ext cx="3082713" cy="3093341"/>
            <a:chOff x="603575" y="1126525"/>
            <a:chExt cx="2405550" cy="2493825"/>
          </a:xfrm>
        </p:grpSpPr>
        <p:pic>
          <p:nvPicPr>
            <p:cNvPr id="119" name="Google Shape;119;p19"/>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120" name="Google Shape;120;p19"/>
            <p:cNvSpPr txBox="1"/>
            <p:nvPr/>
          </p:nvSpPr>
          <p:spPr>
            <a:xfrm>
              <a:off x="955060" y="1603210"/>
              <a:ext cx="1794000" cy="148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Réinvestir des </a:t>
              </a:r>
              <a:r>
                <a:rPr b="1" lang="fr-CA" sz="1600">
                  <a:solidFill>
                    <a:schemeClr val="lt1"/>
                  </a:solidFill>
                  <a:latin typeface="Roboto"/>
                  <a:ea typeface="Roboto"/>
                  <a:cs typeface="Roboto"/>
                  <a:sym typeface="Roboto"/>
                </a:rPr>
                <a:t>pistes pédagogiques concrètes</a:t>
              </a:r>
              <a:r>
                <a:rPr lang="fr-CA" sz="1600">
                  <a:solidFill>
                    <a:schemeClr val="lt1"/>
                  </a:solidFill>
                  <a:latin typeface="Roboto Light"/>
                  <a:ea typeface="Roboto Light"/>
                  <a:cs typeface="Roboto Light"/>
                  <a:sym typeface="Roboto Light"/>
                </a:rPr>
                <a:t> (inspirées des médias) pour développer l’esprit critique des élèves.</a:t>
              </a:r>
              <a:endParaRPr sz="1200">
                <a:solidFill>
                  <a:schemeClr val="lt1"/>
                </a:solidFill>
                <a:latin typeface="Roboto Light"/>
                <a:ea typeface="Roboto Light"/>
                <a:cs typeface="Roboto Light"/>
                <a:sym typeface="Roboto Light"/>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16" name="Shape 716"/>
        <p:cNvGrpSpPr/>
        <p:nvPr/>
      </p:nvGrpSpPr>
      <p:grpSpPr>
        <a:xfrm>
          <a:off x="0" y="0"/>
          <a:ext cx="0" cy="0"/>
          <a:chOff x="0" y="0"/>
          <a:chExt cx="0" cy="0"/>
        </a:xfrm>
      </p:grpSpPr>
      <p:sp>
        <p:nvSpPr>
          <p:cNvPr id="717" name="Google Shape;717;p73"/>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Thin"/>
                <a:ea typeface="Roboto Thin"/>
                <a:cs typeface="Roboto Thin"/>
                <a:sym typeface="Roboto Thin"/>
              </a:rPr>
              <a:t>Ancrages </a:t>
            </a:r>
            <a:r>
              <a:rPr lang="fr-CA" sz="3600">
                <a:solidFill>
                  <a:srgbClr val="F5F5F5"/>
                </a:solidFill>
                <a:latin typeface="Roboto Thin"/>
                <a:ea typeface="Roboto Thin"/>
                <a:cs typeface="Roboto Thin"/>
                <a:sym typeface="Roboto Thin"/>
              </a:rPr>
              <a:t>disciplinaires</a:t>
            </a:r>
            <a:endParaRPr sz="3600">
              <a:solidFill>
                <a:srgbClr val="F5F5F5"/>
              </a:solidFill>
              <a:latin typeface="Roboto Thin"/>
              <a:ea typeface="Roboto Thin"/>
              <a:cs typeface="Roboto Thin"/>
              <a:sym typeface="Roboto Thin"/>
            </a:endParaRPr>
          </a:p>
        </p:txBody>
      </p:sp>
      <p:pic>
        <p:nvPicPr>
          <p:cNvPr id="718" name="Google Shape;718;p73"/>
          <p:cNvPicPr preferRelativeResize="0"/>
          <p:nvPr/>
        </p:nvPicPr>
        <p:blipFill rotWithShape="1">
          <a:blip r:embed="rId3">
            <a:alphaModFix/>
          </a:blip>
          <a:srcRect b="17293" l="0" r="0" t="0"/>
          <a:stretch/>
        </p:blipFill>
        <p:spPr>
          <a:xfrm>
            <a:off x="2573825" y="1305900"/>
            <a:ext cx="4072751" cy="3368500"/>
          </a:xfrm>
          <a:prstGeom prst="rect">
            <a:avLst/>
          </a:prstGeom>
          <a:noFill/>
          <a:ln>
            <a:noFill/>
          </a:ln>
        </p:spPr>
      </p:pic>
      <p:sp>
        <p:nvSpPr>
          <p:cNvPr id="719" name="Google Shape;719;p73"/>
          <p:cNvSpPr txBox="1"/>
          <p:nvPr/>
        </p:nvSpPr>
        <p:spPr>
          <a:xfrm>
            <a:off x="5328900" y="1305900"/>
            <a:ext cx="2377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4">
                  <a:extLst>
                    <a:ext uri="{A12FA001-AC4F-418D-AE19-62706E023703}">
                      <ahyp:hlinkClr val="tx"/>
                    </a:ext>
                  </a:extLst>
                </a:hlinkClick>
              </a:rPr>
              <a:t>Mathématiques</a:t>
            </a:r>
            <a:endParaRPr sz="2100">
              <a:solidFill>
                <a:srgbClr val="E06539"/>
              </a:solidFill>
              <a:latin typeface="Roboto Mono"/>
              <a:ea typeface="Roboto Mono"/>
              <a:cs typeface="Roboto Mono"/>
              <a:sym typeface="Roboto Mono"/>
            </a:endParaRPr>
          </a:p>
        </p:txBody>
      </p:sp>
      <p:sp>
        <p:nvSpPr>
          <p:cNvPr id="720" name="Google Shape;720;p73"/>
          <p:cNvSpPr txBox="1"/>
          <p:nvPr/>
        </p:nvSpPr>
        <p:spPr>
          <a:xfrm>
            <a:off x="6064100" y="316972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5">
                  <a:extLst>
                    <a:ext uri="{A12FA001-AC4F-418D-AE19-62706E023703}">
                      <ahyp:hlinkClr val="tx"/>
                    </a:ext>
                  </a:extLst>
                </a:hlinkClick>
              </a:rPr>
              <a:t>Français</a:t>
            </a:r>
            <a:endParaRPr sz="2100">
              <a:solidFill>
                <a:srgbClr val="E06539"/>
              </a:solidFill>
              <a:latin typeface="Roboto Mono"/>
              <a:ea typeface="Roboto Mono"/>
              <a:cs typeface="Roboto Mono"/>
              <a:sym typeface="Roboto Mono"/>
            </a:endParaRPr>
          </a:p>
        </p:txBody>
      </p:sp>
      <p:sp>
        <p:nvSpPr>
          <p:cNvPr id="721" name="Google Shape;721;p73"/>
          <p:cNvSpPr txBox="1"/>
          <p:nvPr/>
        </p:nvSpPr>
        <p:spPr>
          <a:xfrm>
            <a:off x="5085450" y="4078527"/>
            <a:ext cx="2233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6">
                  <a:extLst>
                    <a:ext uri="{A12FA001-AC4F-418D-AE19-62706E023703}">
                      <ahyp:hlinkClr val="tx"/>
                    </a:ext>
                  </a:extLst>
                </a:hlinkClick>
              </a:rPr>
              <a:t>Sciences</a:t>
            </a:r>
            <a:r>
              <a:rPr lang="fr-CA" sz="2100">
                <a:solidFill>
                  <a:srgbClr val="E06539"/>
                </a:solidFill>
                <a:latin typeface="Roboto Mono"/>
                <a:ea typeface="Roboto Mono"/>
                <a:cs typeface="Roboto Mono"/>
                <a:sym typeface="Roboto Mono"/>
              </a:rPr>
              <a:t> et</a:t>
            </a:r>
            <a:endParaRPr sz="2100">
              <a:solidFill>
                <a:srgbClr val="E06539"/>
              </a:solidFill>
              <a:latin typeface="Roboto Mono"/>
              <a:ea typeface="Roboto Mono"/>
              <a:cs typeface="Roboto Mono"/>
              <a:sym typeface="Roboto Mono"/>
            </a:endParaRPr>
          </a:p>
          <a:p>
            <a:pPr indent="0" lvl="0" marL="0" rtl="0" algn="l">
              <a:spcBef>
                <a:spcPts val="0"/>
              </a:spcBef>
              <a:spcAft>
                <a:spcPts val="0"/>
              </a:spcAft>
              <a:buNone/>
            </a:pPr>
            <a:r>
              <a:rPr lang="fr-CA" sz="2100">
                <a:solidFill>
                  <a:srgbClr val="E06539"/>
                </a:solidFill>
                <a:latin typeface="Roboto Mono"/>
                <a:ea typeface="Roboto Mono"/>
                <a:cs typeface="Roboto Mono"/>
                <a:sym typeface="Roboto Mono"/>
              </a:rPr>
              <a:t>technologies</a:t>
            </a:r>
            <a:endParaRPr sz="2100">
              <a:solidFill>
                <a:srgbClr val="E06539"/>
              </a:solidFill>
              <a:latin typeface="Roboto Mono"/>
              <a:ea typeface="Roboto Mono"/>
              <a:cs typeface="Roboto Mono"/>
              <a:sym typeface="Roboto Mono"/>
            </a:endParaRPr>
          </a:p>
        </p:txBody>
      </p:sp>
      <p:sp>
        <p:nvSpPr>
          <p:cNvPr id="722" name="Google Shape;722;p73"/>
          <p:cNvSpPr txBox="1"/>
          <p:nvPr/>
        </p:nvSpPr>
        <p:spPr>
          <a:xfrm>
            <a:off x="1562800" y="3677625"/>
            <a:ext cx="14850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7">
                  <a:extLst>
                    <a:ext uri="{A12FA001-AC4F-418D-AE19-62706E023703}">
                      <ahyp:hlinkClr val="tx"/>
                    </a:ext>
                  </a:extLst>
                </a:hlinkClick>
              </a:rPr>
              <a:t>CCQ</a:t>
            </a:r>
            <a:endParaRPr sz="2100">
              <a:solidFill>
                <a:srgbClr val="E06539"/>
              </a:solidFill>
              <a:latin typeface="Roboto Mono"/>
              <a:ea typeface="Roboto Mono"/>
              <a:cs typeface="Roboto Mono"/>
              <a:sym typeface="Roboto Mono"/>
            </a:endParaRPr>
          </a:p>
        </p:txBody>
      </p:sp>
      <p:sp>
        <p:nvSpPr>
          <p:cNvPr id="723" name="Google Shape;723;p73"/>
          <p:cNvSpPr/>
          <p:nvPr/>
        </p:nvSpPr>
        <p:spPr>
          <a:xfrm>
            <a:off x="3124000" y="19045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3"/>
          <p:cNvSpPr txBox="1"/>
          <p:nvPr/>
        </p:nvSpPr>
        <p:spPr>
          <a:xfrm>
            <a:off x="973525" y="1661400"/>
            <a:ext cx="20766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8">
                  <a:extLst>
                    <a:ext uri="{A12FA001-AC4F-418D-AE19-62706E023703}">
                      <ahyp:hlinkClr val="tx"/>
                    </a:ext>
                  </a:extLst>
                </a:hlinkClick>
              </a:rPr>
              <a:t>Univers social</a:t>
            </a:r>
            <a:endParaRPr sz="2100">
              <a:solidFill>
                <a:srgbClr val="E06539"/>
              </a:solidFill>
              <a:latin typeface="Roboto Mono"/>
              <a:ea typeface="Roboto Mono"/>
              <a:cs typeface="Roboto Mono"/>
              <a:sym typeface="Roboto Mono"/>
            </a:endParaRPr>
          </a:p>
        </p:txBody>
      </p:sp>
      <p:sp>
        <p:nvSpPr>
          <p:cNvPr id="725" name="Google Shape;725;p73"/>
          <p:cNvSpPr/>
          <p:nvPr/>
        </p:nvSpPr>
        <p:spPr>
          <a:xfrm>
            <a:off x="4418250" y="38152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9" name="Shape 729"/>
        <p:cNvGrpSpPr/>
        <p:nvPr/>
      </p:nvGrpSpPr>
      <p:grpSpPr>
        <a:xfrm>
          <a:off x="0" y="0"/>
          <a:ext cx="0" cy="0"/>
          <a:chOff x="0" y="0"/>
          <a:chExt cx="0" cy="0"/>
        </a:xfrm>
      </p:grpSpPr>
      <p:sp>
        <p:nvSpPr>
          <p:cNvPr id="730" name="Google Shape;730;p74"/>
          <p:cNvSpPr/>
          <p:nvPr/>
        </p:nvSpPr>
        <p:spPr>
          <a:xfrm>
            <a:off x="1690451" y="452625"/>
            <a:ext cx="1278523" cy="646883"/>
          </a:xfrm>
          <a:prstGeom prst="rect">
            <a:avLst/>
          </a:prstGeom>
        </p:spPr>
        <p:txBody>
          <a:bodyPr>
            <a:prstTxWarp prst="textPlain"/>
          </a:bodyPr>
          <a:lstStyle/>
          <a:p>
            <a:pPr lvl="0" algn="ctr"/>
            <a:r>
              <a:rPr b="0" i="0">
                <a:ln>
                  <a:noFill/>
                </a:ln>
                <a:solidFill>
                  <a:schemeClr val="dk1"/>
                </a:solidFill>
                <a:latin typeface="Roboto Mono;100"/>
              </a:rPr>
              <a:t>CCQ</a:t>
            </a:r>
          </a:p>
        </p:txBody>
      </p:sp>
      <p:pic>
        <p:nvPicPr>
          <p:cNvPr id="731" name="Google Shape;731;p74"/>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32" name="Google Shape;732;p74"/>
          <p:cNvGrpSpPr/>
          <p:nvPr/>
        </p:nvGrpSpPr>
        <p:grpSpPr>
          <a:xfrm>
            <a:off x="7359147" y="4171922"/>
            <a:ext cx="1637458" cy="786552"/>
            <a:chOff x="603575" y="1126525"/>
            <a:chExt cx="2405550" cy="2493825"/>
          </a:xfrm>
        </p:grpSpPr>
        <p:pic>
          <p:nvPicPr>
            <p:cNvPr id="733" name="Google Shape;733;p74"/>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34" name="Google Shape;734;p74"/>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35" name="Google Shape;735;p74"/>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36" name="Google Shape;736;p74"/>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37" name="Google Shape;737;p74"/>
          <p:cNvPicPr preferRelativeResize="0"/>
          <p:nvPr/>
        </p:nvPicPr>
        <p:blipFill>
          <a:blip r:embed="rId6">
            <a:alphaModFix/>
          </a:blip>
          <a:stretch>
            <a:fillRect/>
          </a:stretch>
        </p:blipFill>
        <p:spPr>
          <a:xfrm>
            <a:off x="1722013" y="3028950"/>
            <a:ext cx="1658775" cy="1777684"/>
          </a:xfrm>
          <a:prstGeom prst="rect">
            <a:avLst/>
          </a:prstGeom>
          <a:noFill/>
          <a:ln>
            <a:noFill/>
          </a:ln>
        </p:spPr>
      </p:pic>
      <p:sp>
        <p:nvSpPr>
          <p:cNvPr id="738" name="Google Shape;738;p74"/>
          <p:cNvSpPr txBox="1"/>
          <p:nvPr/>
        </p:nvSpPr>
        <p:spPr>
          <a:xfrm>
            <a:off x="1856950" y="37177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39" name="Google Shape;739;p74"/>
          <p:cNvSpPr/>
          <p:nvPr/>
        </p:nvSpPr>
        <p:spPr>
          <a:xfrm>
            <a:off x="3415650" y="1203025"/>
            <a:ext cx="4355700" cy="1833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Explorer/Examiner une réalité culturelle </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Considérer des émotions (associer des réactions à des émotions, identifier des </a:t>
            </a:r>
            <a:r>
              <a:rPr lang="fr-CA" sz="1200">
                <a:solidFill>
                  <a:schemeClr val="lt1"/>
                </a:solidFill>
                <a:latin typeface="Roboto"/>
                <a:ea typeface="Roboto"/>
                <a:cs typeface="Roboto"/>
                <a:sym typeface="Roboto"/>
              </a:rPr>
              <a:t>déclencheurs</a:t>
            </a:r>
            <a:r>
              <a:rPr lang="fr-CA" sz="1200">
                <a:solidFill>
                  <a:schemeClr val="lt1"/>
                </a:solidFill>
                <a:latin typeface="Roboto"/>
                <a:ea typeface="Roboto"/>
                <a:cs typeface="Roboto"/>
                <a:sym typeface="Roboto"/>
              </a:rPr>
              <a:t> possibles des émotions)</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Thème Médias et vie numérique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Fiabilité de l’information sur les plateformes numériques (3e année)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Médias d’information et médias sociaux (4e année)</a:t>
            </a:r>
            <a:endParaRPr sz="1200">
              <a:solidFill>
                <a:schemeClr val="lt1"/>
              </a:solidFill>
              <a:latin typeface="Roboto"/>
              <a:ea typeface="Roboto"/>
              <a:cs typeface="Roboto"/>
              <a:sym typeface="Roboto"/>
            </a:endParaRPr>
          </a:p>
        </p:txBody>
      </p:sp>
      <p:sp>
        <p:nvSpPr>
          <p:cNvPr id="740" name="Google Shape;740;p74"/>
          <p:cNvSpPr/>
          <p:nvPr/>
        </p:nvSpPr>
        <p:spPr>
          <a:xfrm>
            <a:off x="3429200" y="3303575"/>
            <a:ext cx="34170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Étudier une réalité culturelle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Évaluer les savoirs (établir la pertinence des informations utilisées)</a:t>
            </a:r>
            <a:endParaRPr sz="1200">
              <a:solidFill>
                <a:schemeClr val="lt1"/>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4" name="Shape 744"/>
        <p:cNvGrpSpPr/>
        <p:nvPr/>
      </p:nvGrpSpPr>
      <p:grpSpPr>
        <a:xfrm>
          <a:off x="0" y="0"/>
          <a:ext cx="0" cy="0"/>
          <a:chOff x="0" y="0"/>
          <a:chExt cx="0" cy="0"/>
        </a:xfrm>
      </p:grpSpPr>
      <p:sp>
        <p:nvSpPr>
          <p:cNvPr id="745" name="Google Shape;745;p75"/>
          <p:cNvSpPr/>
          <p:nvPr/>
        </p:nvSpPr>
        <p:spPr>
          <a:xfrm>
            <a:off x="1856951" y="360100"/>
            <a:ext cx="5810497" cy="726124"/>
          </a:xfrm>
          <a:prstGeom prst="rect">
            <a:avLst/>
          </a:prstGeom>
        </p:spPr>
        <p:txBody>
          <a:bodyPr>
            <a:prstTxWarp prst="textPlain"/>
          </a:bodyPr>
          <a:lstStyle/>
          <a:p>
            <a:pPr lvl="0" algn="ctr"/>
            <a:r>
              <a:rPr b="0" i="0">
                <a:ln>
                  <a:noFill/>
                </a:ln>
                <a:solidFill>
                  <a:schemeClr val="dk1"/>
                </a:solidFill>
                <a:latin typeface="Roboto Mono;100"/>
              </a:rPr>
              <a:t>Mathématiques</a:t>
            </a:r>
          </a:p>
        </p:txBody>
      </p:sp>
      <p:pic>
        <p:nvPicPr>
          <p:cNvPr id="746" name="Google Shape;746;p75"/>
          <p:cNvPicPr preferRelativeResize="0"/>
          <p:nvPr/>
        </p:nvPicPr>
        <p:blipFill rotWithShape="1">
          <a:blip r:embed="rId3">
            <a:alphaModFix/>
          </a:blip>
          <a:srcRect b="0" l="63639" r="0" t="0"/>
          <a:stretch/>
        </p:blipFill>
        <p:spPr>
          <a:xfrm>
            <a:off x="0" y="0"/>
            <a:ext cx="1527575" cy="5236000"/>
          </a:xfrm>
          <a:prstGeom prst="rect">
            <a:avLst/>
          </a:prstGeom>
          <a:noFill/>
          <a:ln>
            <a:noFill/>
          </a:ln>
        </p:spPr>
      </p:pic>
      <p:pic>
        <p:nvPicPr>
          <p:cNvPr id="747" name="Google Shape;747;p75"/>
          <p:cNvPicPr preferRelativeResize="0"/>
          <p:nvPr/>
        </p:nvPicPr>
        <p:blipFill>
          <a:blip r:embed="rId4">
            <a:alphaModFix/>
          </a:blip>
          <a:stretch>
            <a:fillRect/>
          </a:stretch>
        </p:blipFill>
        <p:spPr>
          <a:xfrm>
            <a:off x="1757650" y="1068700"/>
            <a:ext cx="1658775" cy="1777684"/>
          </a:xfrm>
          <a:prstGeom prst="rect">
            <a:avLst/>
          </a:prstGeom>
          <a:noFill/>
          <a:ln>
            <a:noFill/>
          </a:ln>
        </p:spPr>
      </p:pic>
      <p:sp>
        <p:nvSpPr>
          <p:cNvPr id="748" name="Google Shape;748;p75"/>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Arithmétique</a:t>
            </a:r>
            <a:endParaRPr>
              <a:latin typeface="Roboto Mono"/>
              <a:ea typeface="Roboto Mono"/>
              <a:cs typeface="Roboto Mono"/>
              <a:sym typeface="Roboto Mono"/>
            </a:endParaRPr>
          </a:p>
        </p:txBody>
      </p:sp>
      <p:pic>
        <p:nvPicPr>
          <p:cNvPr id="749" name="Google Shape;749;p75"/>
          <p:cNvPicPr preferRelativeResize="0"/>
          <p:nvPr/>
        </p:nvPicPr>
        <p:blipFill>
          <a:blip r:embed="rId4">
            <a:alphaModFix/>
          </a:blip>
          <a:stretch>
            <a:fillRect/>
          </a:stretch>
        </p:blipFill>
        <p:spPr>
          <a:xfrm>
            <a:off x="1722013" y="2571750"/>
            <a:ext cx="1658775" cy="1777684"/>
          </a:xfrm>
          <a:prstGeom prst="rect">
            <a:avLst/>
          </a:prstGeom>
          <a:noFill/>
          <a:ln>
            <a:noFill/>
          </a:ln>
        </p:spPr>
      </p:pic>
      <p:sp>
        <p:nvSpPr>
          <p:cNvPr id="750" name="Google Shape;750;p75"/>
          <p:cNvSpPr txBox="1"/>
          <p:nvPr/>
        </p:nvSpPr>
        <p:spPr>
          <a:xfrm>
            <a:off x="1856950" y="32605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Statistique</a:t>
            </a:r>
            <a:endParaRPr>
              <a:latin typeface="Roboto Mono"/>
              <a:ea typeface="Roboto Mono"/>
              <a:cs typeface="Roboto Mono"/>
              <a:sym typeface="Roboto Mono"/>
            </a:endParaRPr>
          </a:p>
        </p:txBody>
      </p:sp>
      <p:sp>
        <p:nvSpPr>
          <p:cNvPr id="751" name="Google Shape;751;p75"/>
          <p:cNvSpPr/>
          <p:nvPr/>
        </p:nvSpPr>
        <p:spPr>
          <a:xfrm>
            <a:off x="3415650" y="127922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écriture des nombres (réels)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des 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analyse de situations de proportionnalité</a:t>
            </a:r>
            <a:endParaRPr sz="1200">
              <a:solidFill>
                <a:schemeClr val="lt1"/>
              </a:solidFill>
              <a:latin typeface="Roboto"/>
              <a:ea typeface="Roboto"/>
              <a:cs typeface="Roboto"/>
              <a:sym typeface="Roboto"/>
            </a:endParaRPr>
          </a:p>
        </p:txBody>
      </p:sp>
      <p:sp>
        <p:nvSpPr>
          <p:cNvPr id="752" name="Google Shape;752;p75"/>
          <p:cNvSpPr/>
          <p:nvPr/>
        </p:nvSpPr>
        <p:spPr>
          <a:xfrm>
            <a:off x="3433475" y="284637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organiser et représenter des données à l’aide de tableaux et diagrammes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Comprendre, calculer et interpréter la moyenne arithmétique</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Déterminer et interpréter des mesures de tendance centrale</a:t>
            </a:r>
            <a:endParaRPr sz="1200">
              <a:solidFill>
                <a:schemeClr val="lt1"/>
              </a:solidFill>
              <a:latin typeface="Roboto"/>
              <a:ea typeface="Roboto"/>
              <a:cs typeface="Roboto"/>
              <a:sym typeface="Roboto"/>
            </a:endParaRPr>
          </a:p>
        </p:txBody>
      </p:sp>
      <p:grpSp>
        <p:nvGrpSpPr>
          <p:cNvPr id="753" name="Google Shape;753;p75"/>
          <p:cNvGrpSpPr/>
          <p:nvPr/>
        </p:nvGrpSpPr>
        <p:grpSpPr>
          <a:xfrm>
            <a:off x="7197222" y="4181447"/>
            <a:ext cx="1637458" cy="786552"/>
            <a:chOff x="603575" y="1126525"/>
            <a:chExt cx="2405550" cy="2493825"/>
          </a:xfrm>
        </p:grpSpPr>
        <p:pic>
          <p:nvPicPr>
            <p:cNvPr id="754" name="Google Shape;754;p75"/>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755" name="Google Shape;755;p75"/>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6">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9" name="Shape 759"/>
        <p:cNvGrpSpPr/>
        <p:nvPr/>
      </p:nvGrpSpPr>
      <p:grpSpPr>
        <a:xfrm>
          <a:off x="0" y="0"/>
          <a:ext cx="0" cy="0"/>
          <a:chOff x="0" y="0"/>
          <a:chExt cx="0" cy="0"/>
        </a:xfrm>
      </p:grpSpPr>
      <p:sp>
        <p:nvSpPr>
          <p:cNvPr id="760" name="Google Shape;760;p76"/>
          <p:cNvSpPr/>
          <p:nvPr/>
        </p:nvSpPr>
        <p:spPr>
          <a:xfrm>
            <a:off x="1727426" y="452625"/>
            <a:ext cx="3507937" cy="710123"/>
          </a:xfrm>
          <a:prstGeom prst="rect">
            <a:avLst/>
          </a:prstGeom>
        </p:spPr>
        <p:txBody>
          <a:bodyPr>
            <a:prstTxWarp prst="textPlain"/>
          </a:bodyPr>
          <a:lstStyle/>
          <a:p>
            <a:pPr lvl="0" algn="ctr"/>
            <a:r>
              <a:rPr b="0" i="0">
                <a:ln>
                  <a:noFill/>
                </a:ln>
                <a:solidFill>
                  <a:schemeClr val="dk1"/>
                </a:solidFill>
                <a:latin typeface="Roboto Mono;100"/>
              </a:rPr>
              <a:t>Français</a:t>
            </a:r>
          </a:p>
        </p:txBody>
      </p:sp>
      <p:pic>
        <p:nvPicPr>
          <p:cNvPr id="761" name="Google Shape;761;p76"/>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62" name="Google Shape;762;p76"/>
          <p:cNvGrpSpPr/>
          <p:nvPr/>
        </p:nvGrpSpPr>
        <p:grpSpPr>
          <a:xfrm>
            <a:off x="7197222" y="4181447"/>
            <a:ext cx="1637458" cy="786552"/>
            <a:chOff x="603575" y="1126525"/>
            <a:chExt cx="2405550" cy="2493825"/>
          </a:xfrm>
        </p:grpSpPr>
        <p:pic>
          <p:nvPicPr>
            <p:cNvPr id="763" name="Google Shape;763;p76"/>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64" name="Google Shape;764;p76"/>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65" name="Google Shape;765;p76"/>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66" name="Google Shape;766;p76"/>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67" name="Google Shape;767;p76"/>
          <p:cNvPicPr preferRelativeResize="0"/>
          <p:nvPr/>
        </p:nvPicPr>
        <p:blipFill>
          <a:blip r:embed="rId6">
            <a:alphaModFix/>
          </a:blip>
          <a:stretch>
            <a:fillRect/>
          </a:stretch>
        </p:blipFill>
        <p:spPr>
          <a:xfrm>
            <a:off x="1722013" y="2800350"/>
            <a:ext cx="1658775" cy="1777684"/>
          </a:xfrm>
          <a:prstGeom prst="rect">
            <a:avLst/>
          </a:prstGeom>
          <a:noFill/>
          <a:ln>
            <a:noFill/>
          </a:ln>
        </p:spPr>
      </p:pic>
      <p:sp>
        <p:nvSpPr>
          <p:cNvPr id="768" name="Google Shape;768;p76"/>
          <p:cNvSpPr txBox="1"/>
          <p:nvPr/>
        </p:nvSpPr>
        <p:spPr>
          <a:xfrm>
            <a:off x="1924713" y="34890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69" name="Google Shape;769;p76"/>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CA" sz="1200">
                <a:solidFill>
                  <a:schemeClr val="lt1"/>
                </a:solidFill>
                <a:latin typeface="Roboto"/>
                <a:ea typeface="Roboto"/>
                <a:cs typeface="Roboto"/>
                <a:sym typeface="Roboto"/>
              </a:rPr>
              <a:t>Compétences lire des textes variés et apprécier des oeuvres littéraires</a:t>
            </a:r>
            <a:endParaRPr b="1"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p:txBody>
      </p:sp>
      <p:sp>
        <p:nvSpPr>
          <p:cNvPr id="770" name="Google Shape;770;p76"/>
          <p:cNvSpPr/>
          <p:nvPr/>
        </p:nvSpPr>
        <p:spPr>
          <a:xfrm>
            <a:off x="3433475" y="2846375"/>
            <a:ext cx="3746700" cy="18741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a:t>
            </a:r>
            <a:r>
              <a:rPr b="1" lang="fr-CA" sz="1200">
                <a:solidFill>
                  <a:schemeClr val="lt1"/>
                </a:solidFill>
                <a:latin typeface="Roboto"/>
                <a:ea typeface="Roboto"/>
                <a:cs typeface="Roboto"/>
                <a:sym typeface="Roboto"/>
              </a:rPr>
              <a:t>L</a:t>
            </a:r>
            <a:r>
              <a:rPr b="1" lang="fr-CA" sz="1200">
                <a:solidFill>
                  <a:schemeClr val="lt1"/>
                </a:solidFill>
                <a:latin typeface="Roboto"/>
                <a:ea typeface="Roboto"/>
                <a:cs typeface="Roboto"/>
                <a:sym typeface="Roboto"/>
              </a:rPr>
              <a:t>ire et apprécier des textes variée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Réfléchir à sa pratique de lecteur</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Familles de situation </a:t>
            </a:r>
            <a:r>
              <a:rPr lang="fr-CA" sz="1200">
                <a:solidFill>
                  <a:schemeClr val="lt1"/>
                </a:solidFill>
                <a:latin typeface="Roboto"/>
                <a:ea typeface="Roboto"/>
                <a:cs typeface="Roboto"/>
                <a:sym typeface="Roboto"/>
              </a:rPr>
              <a:t>(PFEQ p. 57)</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S’informer</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Poser un regard critique</a:t>
            </a:r>
            <a:endParaRPr sz="1200">
              <a:solidFill>
                <a:schemeClr val="lt1"/>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4" name="Shape 774"/>
        <p:cNvGrpSpPr/>
        <p:nvPr/>
      </p:nvGrpSpPr>
      <p:grpSpPr>
        <a:xfrm>
          <a:off x="0" y="0"/>
          <a:ext cx="0" cy="0"/>
          <a:chOff x="0" y="0"/>
          <a:chExt cx="0" cy="0"/>
        </a:xfrm>
      </p:grpSpPr>
      <p:sp>
        <p:nvSpPr>
          <p:cNvPr id="775" name="Google Shape;775;p77"/>
          <p:cNvSpPr/>
          <p:nvPr/>
        </p:nvSpPr>
        <p:spPr>
          <a:xfrm>
            <a:off x="1708951" y="489625"/>
            <a:ext cx="6278324" cy="579071"/>
          </a:xfrm>
          <a:prstGeom prst="rect">
            <a:avLst/>
          </a:prstGeom>
        </p:spPr>
        <p:txBody>
          <a:bodyPr>
            <a:prstTxWarp prst="textPlain"/>
          </a:bodyPr>
          <a:lstStyle/>
          <a:p>
            <a:pPr lvl="0" algn="ctr"/>
            <a:r>
              <a:rPr b="0" i="0">
                <a:ln>
                  <a:noFill/>
                </a:ln>
                <a:solidFill>
                  <a:schemeClr val="dk1"/>
                </a:solidFill>
                <a:latin typeface="Roboto Mono;100"/>
              </a:rPr>
              <a:t>Univers social</a:t>
            </a:r>
          </a:p>
        </p:txBody>
      </p:sp>
      <p:pic>
        <p:nvPicPr>
          <p:cNvPr id="776" name="Google Shape;776;p77"/>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77" name="Google Shape;777;p77"/>
          <p:cNvGrpSpPr/>
          <p:nvPr/>
        </p:nvGrpSpPr>
        <p:grpSpPr>
          <a:xfrm>
            <a:off x="7197222" y="4181447"/>
            <a:ext cx="1637458" cy="786552"/>
            <a:chOff x="603575" y="1126525"/>
            <a:chExt cx="2405550" cy="2493825"/>
          </a:xfrm>
        </p:grpSpPr>
        <p:pic>
          <p:nvPicPr>
            <p:cNvPr id="778" name="Google Shape;778;p77"/>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79" name="Google Shape;779;p77"/>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80" name="Google Shape;780;p77"/>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81" name="Google Shape;781;p77"/>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82" name="Google Shape;782;p77"/>
          <p:cNvPicPr preferRelativeResize="0"/>
          <p:nvPr/>
        </p:nvPicPr>
        <p:blipFill>
          <a:blip r:embed="rId6">
            <a:alphaModFix/>
          </a:blip>
          <a:stretch>
            <a:fillRect/>
          </a:stretch>
        </p:blipFill>
        <p:spPr>
          <a:xfrm>
            <a:off x="1722013" y="2571750"/>
            <a:ext cx="1658775" cy="1777684"/>
          </a:xfrm>
          <a:prstGeom prst="rect">
            <a:avLst/>
          </a:prstGeom>
          <a:noFill/>
          <a:ln>
            <a:noFill/>
          </a:ln>
        </p:spPr>
      </p:pic>
      <p:sp>
        <p:nvSpPr>
          <p:cNvPr id="783" name="Google Shape;783;p77"/>
          <p:cNvSpPr txBox="1"/>
          <p:nvPr/>
        </p:nvSpPr>
        <p:spPr>
          <a:xfrm>
            <a:off x="1924713" y="32604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84" name="Google Shape;784;p77"/>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Démarche de recherche en univers social </a:t>
            </a:r>
            <a:r>
              <a:rPr lang="fr-CA" sz="1200">
                <a:solidFill>
                  <a:schemeClr val="lt1"/>
                </a:solidFill>
                <a:latin typeface="Roboto"/>
                <a:ea typeface="Roboto"/>
                <a:cs typeface="Roboto"/>
                <a:sym typeface="Roboto"/>
              </a:rPr>
              <a:t>(PDA)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Cueillir et traiter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Organiser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Communiquer le résultat de sa recherche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 </a:t>
            </a:r>
            <a:endParaRPr sz="1200">
              <a:solidFill>
                <a:schemeClr val="lt1"/>
              </a:solidFill>
              <a:latin typeface="Roboto"/>
              <a:ea typeface="Roboto"/>
              <a:cs typeface="Roboto"/>
              <a:sym typeface="Roboto"/>
            </a:endParaRPr>
          </a:p>
        </p:txBody>
      </p:sp>
      <p:sp>
        <p:nvSpPr>
          <p:cNvPr id="785" name="Google Shape;785;p77"/>
          <p:cNvSpPr/>
          <p:nvPr/>
        </p:nvSpPr>
        <p:spPr>
          <a:xfrm>
            <a:off x="3433475" y="2846375"/>
            <a:ext cx="3746700" cy="14100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Géographie et histoire: Techniques utilisées</a:t>
            </a:r>
            <a:r>
              <a:rPr lang="fr-CA" sz="1200">
                <a:solidFill>
                  <a:schemeClr val="lt1"/>
                </a:solidFill>
                <a:latin typeface="Roboto"/>
                <a:ea typeface="Roboto"/>
                <a:cs typeface="Roboto"/>
                <a:sym typeface="Roboto"/>
              </a:rPr>
              <a:t> (PDA)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Construire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a:t>
            </a:r>
            <a:endParaRPr sz="1200">
              <a:solidFill>
                <a:schemeClr val="lt1"/>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9" name="Shape 789"/>
        <p:cNvGrpSpPr/>
        <p:nvPr/>
      </p:nvGrpSpPr>
      <p:grpSpPr>
        <a:xfrm>
          <a:off x="0" y="0"/>
          <a:ext cx="0" cy="0"/>
          <a:chOff x="0" y="0"/>
          <a:chExt cx="0" cy="0"/>
        </a:xfrm>
      </p:grpSpPr>
      <p:sp>
        <p:nvSpPr>
          <p:cNvPr id="790" name="Google Shape;790;p78"/>
          <p:cNvSpPr/>
          <p:nvPr/>
        </p:nvSpPr>
        <p:spPr>
          <a:xfrm>
            <a:off x="1722024" y="268075"/>
            <a:ext cx="6604081" cy="487499"/>
          </a:xfrm>
          <a:prstGeom prst="rect">
            <a:avLst/>
          </a:prstGeom>
        </p:spPr>
        <p:txBody>
          <a:bodyPr>
            <a:prstTxWarp prst="textPlain"/>
          </a:bodyPr>
          <a:lstStyle/>
          <a:p>
            <a:pPr lvl="0" algn="ctr"/>
            <a:r>
              <a:rPr b="0" i="0">
                <a:ln>
                  <a:noFill/>
                </a:ln>
                <a:solidFill>
                  <a:schemeClr val="dk1"/>
                </a:solidFill>
                <a:latin typeface="Roboto Mono;100"/>
              </a:rPr>
              <a:t>Science et technologie</a:t>
            </a:r>
          </a:p>
        </p:txBody>
      </p:sp>
      <p:pic>
        <p:nvPicPr>
          <p:cNvPr id="791" name="Google Shape;791;p78"/>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92" name="Google Shape;792;p78"/>
          <p:cNvGrpSpPr/>
          <p:nvPr/>
        </p:nvGrpSpPr>
        <p:grpSpPr>
          <a:xfrm>
            <a:off x="7197222" y="4181447"/>
            <a:ext cx="1637458" cy="786552"/>
            <a:chOff x="603575" y="1126525"/>
            <a:chExt cx="2405550" cy="2493825"/>
          </a:xfrm>
        </p:grpSpPr>
        <p:pic>
          <p:nvPicPr>
            <p:cNvPr id="793" name="Google Shape;793;p78"/>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94" name="Google Shape;794;p78"/>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95" name="Google Shape;795;p78"/>
          <p:cNvPicPr preferRelativeResize="0"/>
          <p:nvPr/>
        </p:nvPicPr>
        <p:blipFill>
          <a:blip r:embed="rId6">
            <a:alphaModFix/>
          </a:blip>
          <a:stretch>
            <a:fillRect/>
          </a:stretch>
        </p:blipFill>
        <p:spPr>
          <a:xfrm>
            <a:off x="1722013" y="1581150"/>
            <a:ext cx="1658775" cy="1777684"/>
          </a:xfrm>
          <a:prstGeom prst="rect">
            <a:avLst/>
          </a:prstGeom>
          <a:noFill/>
          <a:ln>
            <a:noFill/>
          </a:ln>
        </p:spPr>
      </p:pic>
      <p:sp>
        <p:nvSpPr>
          <p:cNvPr id="796" name="Google Shape;796;p78"/>
          <p:cNvSpPr txBox="1"/>
          <p:nvPr/>
        </p:nvSpPr>
        <p:spPr>
          <a:xfrm>
            <a:off x="1924700" y="2106543"/>
            <a:ext cx="1253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 et secondaire</a:t>
            </a:r>
            <a:endParaRPr>
              <a:latin typeface="Roboto Mono"/>
              <a:ea typeface="Roboto Mono"/>
              <a:cs typeface="Roboto Mono"/>
              <a:sym typeface="Roboto Mono"/>
            </a:endParaRPr>
          </a:p>
        </p:txBody>
      </p:sp>
      <p:sp>
        <p:nvSpPr>
          <p:cNvPr id="797" name="Google Shape;797;p78"/>
          <p:cNvSpPr/>
          <p:nvPr/>
        </p:nvSpPr>
        <p:spPr>
          <a:xfrm>
            <a:off x="3433475" y="1058075"/>
            <a:ext cx="5322900" cy="30549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Concepts généraux abordés régulièrement dans les médias</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Écologie: étude des populations, extinctions d’espèces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Propriétés des solutions: contaminants, concentration des polluants dans l’air</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Changements climatiques: réchauffement planétaire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Système digestif: valeur énergétique des aliments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Etc.</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Stratégies (PDA)</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d’exploration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d’instrumentation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d’analyse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 communication</a:t>
            </a:r>
            <a:endParaRPr sz="1300">
              <a:solidFill>
                <a:schemeClr val="lt1"/>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01" name="Shape 801"/>
        <p:cNvGrpSpPr/>
        <p:nvPr/>
      </p:nvGrpSpPr>
      <p:grpSpPr>
        <a:xfrm>
          <a:off x="0" y="0"/>
          <a:ext cx="0" cy="0"/>
          <a:chOff x="0" y="0"/>
          <a:chExt cx="0" cy="0"/>
        </a:xfrm>
      </p:grpSpPr>
      <p:sp>
        <p:nvSpPr>
          <p:cNvPr id="802" name="Google Shape;802;p79"/>
          <p:cNvSpPr/>
          <p:nvPr/>
        </p:nvSpPr>
        <p:spPr>
          <a:xfrm>
            <a:off x="1386400" y="279920"/>
            <a:ext cx="6371201" cy="970800"/>
          </a:xfrm>
          <a:prstGeom prst="rect">
            <a:avLst/>
          </a:prstGeom>
        </p:spPr>
        <p:txBody>
          <a:bodyPr>
            <a:prstTxWarp prst="textPlain"/>
          </a:bodyPr>
          <a:lstStyle/>
          <a:p>
            <a:pPr lvl="0" algn="ctr"/>
            <a:r>
              <a:rPr b="0" i="0">
                <a:ln>
                  <a:noFill/>
                </a:ln>
                <a:solidFill>
                  <a:srgbClr val="E06539"/>
                </a:solidFill>
                <a:latin typeface="Roboto Mono;100"/>
              </a:rPr>
              <a:t>Médiagraphie</a:t>
            </a:r>
          </a:p>
        </p:txBody>
      </p:sp>
      <p:sp>
        <p:nvSpPr>
          <p:cNvPr id="803" name="Google Shape;803;p79"/>
          <p:cNvSpPr txBox="1"/>
          <p:nvPr/>
        </p:nvSpPr>
        <p:spPr>
          <a:xfrm>
            <a:off x="490675" y="1472558"/>
            <a:ext cx="8068500" cy="35556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E06539"/>
              </a:buClr>
              <a:buSzPts val="1300"/>
              <a:buFont typeface="Roboto Light"/>
              <a:buChar char="●"/>
            </a:pPr>
            <a:r>
              <a:rPr lang="fr-CA" sz="1300">
                <a:latin typeface="Roboto Light"/>
                <a:ea typeface="Roboto Light"/>
                <a:cs typeface="Roboto Light"/>
                <a:sym typeface="Roboto Light"/>
              </a:rPr>
              <a:t>Baillargeon, N. (2006). Petit cours d’autodéfense intellectuelle. Lux Éditeurs. 338 pages</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Gauvrit, N. (2014). Statistiques, Méfiez-vous! Ellipses poche . 259 pages.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Reebs, S. (2021). Science et pensée critique. Notes de cours. 142 pages.  </a:t>
            </a:r>
            <a:r>
              <a:rPr lang="fr-CA" sz="1300">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https://www.umoncton.ca/umcm-sciences/sites/umcm-sciences.prod.umoncton.ca/files/wf/notes_de_cours_pensee_critique.pdf</a:t>
            </a:r>
            <a:r>
              <a:rPr lang="fr-CA" sz="1300">
                <a:solidFill>
                  <a:schemeClr val="dk1"/>
                </a:solidFill>
                <a:latin typeface="Roboto Light"/>
                <a:ea typeface="Roboto Light"/>
                <a:cs typeface="Roboto Light"/>
                <a:sym typeface="Roboto Light"/>
              </a:rPr>
              <a:t>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Villeneuve, J-P. (2019). Comment les mathématiques peuvent-elles être utilisées pour développer la pensée critique ? </a:t>
            </a:r>
            <a:r>
              <a:rPr i="1" lang="fr-CA" sz="1300">
                <a:latin typeface="Roboto Light"/>
                <a:ea typeface="Roboto Light"/>
                <a:cs typeface="Roboto Light"/>
                <a:sym typeface="Roboto Light"/>
              </a:rPr>
              <a:t>Bulletin AMQ</a:t>
            </a:r>
            <a:r>
              <a:rPr lang="fr-CA" sz="1300">
                <a:latin typeface="Roboto Light"/>
                <a:ea typeface="Roboto Light"/>
                <a:cs typeface="Roboto Light"/>
                <a:sym typeface="Roboto Light"/>
              </a:rPr>
              <a:t>, (Volume 59, No. 3), 24 pages. </a:t>
            </a:r>
            <a:r>
              <a:rPr lang="fr-CA" sz="1300">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https://www.amq.math.ca/wp-content/uploads/bulletin/vol59/no3/10-maitre-pensee-critique.pdf</a:t>
            </a:r>
            <a:r>
              <a:rPr lang="fr-CA" sz="1300">
                <a:solidFill>
                  <a:schemeClr val="dk1"/>
                </a:solidFill>
                <a:latin typeface="Roboto Light"/>
                <a:ea typeface="Roboto Light"/>
                <a:cs typeface="Roboto Light"/>
                <a:sym typeface="Roboto Light"/>
              </a:rPr>
              <a:t> </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Bévues mathématiques. #bévuemath, </a:t>
            </a:r>
            <a:r>
              <a:rPr lang="fr-CA" sz="1300">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https://www.facebook.com/groups/617500062971825</a:t>
            </a:r>
            <a:r>
              <a:rPr lang="fr-CA" sz="1300">
                <a:solidFill>
                  <a:schemeClr val="dk1"/>
                </a:solidFill>
                <a:latin typeface="Roboto Light"/>
                <a:ea typeface="Roboto Light"/>
                <a:cs typeface="Roboto Light"/>
                <a:sym typeface="Roboto Light"/>
              </a:rPr>
              <a:t> </a:t>
            </a:r>
            <a:endParaRPr sz="1300">
              <a:solidFill>
                <a:schemeClr val="dk1"/>
              </a:solidFill>
              <a:highlight>
                <a:schemeClr val="accent6"/>
              </a:highlight>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Alloprof. Les sources de biais, </a:t>
            </a:r>
            <a:r>
              <a:rPr lang="fr-CA" sz="1300">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www.alloprof.qc.ca/fr/eleves/bv/mathematiques/les-sources-de-biais-m1363</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ChatGPT, (GPT4). (06/04/23 à 5h27 am) Assistance à la rédaction de dernière minute d’une citation à l’humour douteux. </a:t>
            </a:r>
            <a:endParaRPr sz="1300">
              <a:solidFill>
                <a:schemeClr val="dk1"/>
              </a:solidFill>
              <a:latin typeface="Roboto Light"/>
              <a:ea typeface="Roboto Light"/>
              <a:cs typeface="Roboto Light"/>
              <a:sym typeface="Roboto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07" name="Shape 807"/>
        <p:cNvGrpSpPr/>
        <p:nvPr/>
      </p:nvGrpSpPr>
      <p:grpSpPr>
        <a:xfrm>
          <a:off x="0" y="0"/>
          <a:ext cx="0" cy="0"/>
          <a:chOff x="0" y="0"/>
          <a:chExt cx="0" cy="0"/>
        </a:xfrm>
      </p:grpSpPr>
      <p:sp>
        <p:nvSpPr>
          <p:cNvPr id="808" name="Google Shape;808;p80"/>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0"/>
          <p:cNvSpPr/>
          <p:nvPr/>
        </p:nvSpPr>
        <p:spPr>
          <a:xfrm>
            <a:off x="1776450" y="1568775"/>
            <a:ext cx="2779969" cy="490237"/>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monurl.ca/</a:t>
            </a:r>
          </a:p>
        </p:txBody>
      </p:sp>
      <p:sp>
        <p:nvSpPr>
          <p:cNvPr id="810" name="Google Shape;810;p80"/>
          <p:cNvSpPr/>
          <p:nvPr/>
        </p:nvSpPr>
        <p:spPr>
          <a:xfrm>
            <a:off x="4556425" y="1568775"/>
            <a:ext cx="2854924" cy="582119"/>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artsubtillsj</a:t>
            </a:r>
          </a:p>
        </p:txBody>
      </p:sp>
      <p:pic>
        <p:nvPicPr>
          <p:cNvPr id="811" name="Google Shape;811;p80"/>
          <p:cNvPicPr preferRelativeResize="0"/>
          <p:nvPr/>
        </p:nvPicPr>
        <p:blipFill rotWithShape="1">
          <a:blip r:embed="rId3">
            <a:alphaModFix/>
          </a:blip>
          <a:srcRect b="0" l="0" r="0" t="0"/>
          <a:stretch/>
        </p:blipFill>
        <p:spPr>
          <a:xfrm>
            <a:off x="3362850" y="2305600"/>
            <a:ext cx="2418300" cy="2418300"/>
          </a:xfrm>
          <a:prstGeom prst="roundRect">
            <a:avLst>
              <a:gd fmla="val 16667" name="adj"/>
            </a:avLst>
          </a:prstGeom>
          <a:noFill/>
          <a:ln cap="flat" cmpd="sng" w="9525">
            <a:solidFill>
              <a:srgbClr val="E06539"/>
            </a:solidFill>
            <a:prstDash val="solid"/>
            <a:round/>
            <a:headEnd len="sm" w="sm" type="none"/>
            <a:tailEnd len="sm" w="sm" type="none"/>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15" name="Shape 815"/>
        <p:cNvGrpSpPr/>
        <p:nvPr/>
      </p:nvGrpSpPr>
      <p:grpSpPr>
        <a:xfrm>
          <a:off x="0" y="0"/>
          <a:ext cx="0" cy="0"/>
          <a:chOff x="0" y="0"/>
          <a:chExt cx="0" cy="0"/>
        </a:xfrm>
      </p:grpSpPr>
      <p:sp>
        <p:nvSpPr>
          <p:cNvPr id="816" name="Google Shape;816;p81"/>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81"/>
          <p:cNvSpPr/>
          <p:nvPr/>
        </p:nvSpPr>
        <p:spPr>
          <a:xfrm>
            <a:off x="1157350" y="1138125"/>
            <a:ext cx="6829330" cy="57607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Formulaire d'appréciation</a:t>
            </a:r>
          </a:p>
        </p:txBody>
      </p:sp>
      <p:pic>
        <p:nvPicPr>
          <p:cNvPr id="818" name="Google Shape;818;p81"/>
          <p:cNvPicPr preferRelativeResize="0"/>
          <p:nvPr/>
        </p:nvPicPr>
        <p:blipFill rotWithShape="1">
          <a:blip r:embed="rId3">
            <a:alphaModFix/>
          </a:blip>
          <a:srcRect b="0" l="0" r="0" t="0"/>
          <a:stretch/>
        </p:blipFill>
        <p:spPr>
          <a:xfrm>
            <a:off x="3362850" y="1848400"/>
            <a:ext cx="2418300" cy="2418300"/>
          </a:xfrm>
          <a:prstGeom prst="roundRect">
            <a:avLst>
              <a:gd fmla="val 16667" name="adj"/>
            </a:avLst>
          </a:prstGeom>
          <a:noFill/>
          <a:ln cap="flat" cmpd="sng" w="9525">
            <a:solidFill>
              <a:srgbClr val="E06539"/>
            </a:solidFill>
            <a:prstDash val="solid"/>
            <a:round/>
            <a:headEnd len="sm" w="sm" type="none"/>
            <a:tailEnd len="sm" w="sm" type="none"/>
          </a:ln>
        </p:spPr>
      </p:pic>
      <p:sp>
        <p:nvSpPr>
          <p:cNvPr id="819" name="Google Shape;819;p81"/>
          <p:cNvSpPr txBox="1"/>
          <p:nvPr/>
        </p:nvSpPr>
        <p:spPr>
          <a:xfrm>
            <a:off x="3897150" y="4399738"/>
            <a:ext cx="1349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800" u="sng">
                <a:solidFill>
                  <a:srgbClr val="223654"/>
                </a:solidFill>
                <a:hlinkClick r:id="rId4">
                  <a:extLst>
                    <a:ext uri="{A12FA001-AC4F-418D-AE19-62706E023703}">
                      <ahyp:hlinkClr val="tx"/>
                    </a:ext>
                  </a:extLst>
                </a:hlinkClick>
              </a:rPr>
              <a:t>Lien</a:t>
            </a:r>
            <a:endParaRPr sz="1800">
              <a:solidFill>
                <a:srgbClr val="223654"/>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23" name="Shape 823"/>
        <p:cNvGrpSpPr/>
        <p:nvPr/>
      </p:nvGrpSpPr>
      <p:grpSpPr>
        <a:xfrm>
          <a:off x="0" y="0"/>
          <a:ext cx="0" cy="0"/>
          <a:chOff x="0" y="0"/>
          <a:chExt cx="0" cy="0"/>
        </a:xfrm>
      </p:grpSpPr>
      <p:sp>
        <p:nvSpPr>
          <p:cNvPr id="824" name="Google Shape;824;p82"/>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2"/>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826" name="Google Shape;826;p82"/>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827" name="Google Shape;827;p82"/>
          <p:cNvPicPr preferRelativeResize="0"/>
          <p:nvPr/>
        </p:nvPicPr>
        <p:blipFill>
          <a:blip r:embed="rId3">
            <a:alphaModFix/>
          </a:blip>
          <a:stretch>
            <a:fillRect/>
          </a:stretch>
        </p:blipFill>
        <p:spPr>
          <a:xfrm>
            <a:off x="691200" y="2826839"/>
            <a:ext cx="2265344" cy="2330742"/>
          </a:xfrm>
          <a:prstGeom prst="rect">
            <a:avLst/>
          </a:prstGeom>
          <a:noFill/>
          <a:ln>
            <a:noFill/>
          </a:ln>
        </p:spPr>
      </p:pic>
      <p:pic>
        <p:nvPicPr>
          <p:cNvPr id="828" name="Google Shape;828;p82"/>
          <p:cNvPicPr preferRelativeResize="0"/>
          <p:nvPr/>
        </p:nvPicPr>
        <p:blipFill rotWithShape="1">
          <a:blip r:embed="rId4">
            <a:alphaModFix/>
          </a:blip>
          <a:srcRect b="12126" l="21060" r="0" t="0"/>
          <a:stretch/>
        </p:blipFill>
        <p:spPr>
          <a:xfrm>
            <a:off x="2370100" y="2989301"/>
            <a:ext cx="1893101" cy="2168275"/>
          </a:xfrm>
          <a:prstGeom prst="rect">
            <a:avLst/>
          </a:prstGeom>
          <a:noFill/>
          <a:ln>
            <a:noFill/>
          </a:ln>
        </p:spPr>
      </p:pic>
      <p:sp>
        <p:nvSpPr>
          <p:cNvPr id="829" name="Google Shape;829;p82"/>
          <p:cNvSpPr/>
          <p:nvPr/>
        </p:nvSpPr>
        <p:spPr>
          <a:xfrm>
            <a:off x="460700" y="2380200"/>
            <a:ext cx="1018645" cy="4466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Stéphanie</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Rioux</a:t>
            </a:r>
          </a:p>
        </p:txBody>
      </p:sp>
      <p:sp>
        <p:nvSpPr>
          <p:cNvPr id="830" name="Google Shape;830;p82"/>
          <p:cNvSpPr/>
          <p:nvPr/>
        </p:nvSpPr>
        <p:spPr>
          <a:xfrm>
            <a:off x="2998632" y="2130600"/>
            <a:ext cx="813851" cy="50967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Annie </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Turbide</a:t>
            </a:r>
          </a:p>
        </p:txBody>
      </p:sp>
      <p:pic>
        <p:nvPicPr>
          <p:cNvPr id="831" name="Google Shape;831;p82"/>
          <p:cNvPicPr preferRelativeResize="0"/>
          <p:nvPr/>
        </p:nvPicPr>
        <p:blipFill>
          <a:blip r:embed="rId5">
            <a:alphaModFix/>
          </a:blip>
          <a:stretch>
            <a:fillRect/>
          </a:stretch>
        </p:blipFill>
        <p:spPr>
          <a:xfrm>
            <a:off x="84650" y="4223050"/>
            <a:ext cx="774125" cy="812450"/>
          </a:xfrm>
          <a:prstGeom prst="rect">
            <a:avLst/>
          </a:prstGeom>
          <a:noFill/>
          <a:ln>
            <a:noFill/>
          </a:ln>
        </p:spPr>
      </p:pic>
      <p:sp>
        <p:nvSpPr>
          <p:cNvPr id="832" name="Google Shape;832;p82"/>
          <p:cNvSpPr txBox="1"/>
          <p:nvPr/>
        </p:nvSpPr>
        <p:spPr>
          <a:xfrm>
            <a:off x="222712" y="490467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rgbClr val="FFFFFF"/>
                </a:solidFill>
              </a:rPr>
              <a:t>À moins d'indications contraires, cette présentation est mise à disposition selon les termes de la </a:t>
            </a:r>
            <a:endParaRPr sz="600">
              <a:solidFill>
                <a:srgbClr val="FFFFFF"/>
              </a:solidFill>
            </a:endParaRPr>
          </a:p>
          <a:p>
            <a:pPr indent="0" lvl="0" marL="0" rtl="0" algn="r">
              <a:spcBef>
                <a:spcPts val="0"/>
              </a:spcBef>
              <a:spcAft>
                <a:spcPts val="0"/>
              </a:spcAft>
              <a:buNone/>
            </a:pPr>
            <a:r>
              <a:rPr lang="fr-CA" sz="600" u="sng">
                <a:solidFill>
                  <a:srgbClr val="FFFFFF"/>
                </a:solidFill>
                <a:hlinkClick r:id="rId6">
                  <a:extLst>
                    <a:ext uri="{A12FA001-AC4F-418D-AE19-62706E023703}">
                      <ahyp:hlinkClr val="tx"/>
                    </a:ext>
                  </a:extLst>
                </a:hlinkClick>
              </a:rPr>
              <a:t>Licence Creative Commons:  Attribution - Pas d’Utilisation Commerciale - Partage dans les Mêmes Conditions 4.0 International</a:t>
            </a:r>
            <a:r>
              <a:rPr lang="fr-CA" sz="600">
                <a:solidFill>
                  <a:srgbClr val="FFFFFF"/>
                </a:solidFill>
              </a:rPr>
              <a:t>.</a:t>
            </a:r>
            <a:endParaRPr sz="600">
              <a:solidFill>
                <a:srgbClr val="FFFFFF"/>
              </a:solidFill>
            </a:endParaRPr>
          </a:p>
        </p:txBody>
      </p:sp>
      <p:pic>
        <p:nvPicPr>
          <p:cNvPr id="833" name="Google Shape;833;p82">
            <a:hlinkClick r:id="rId7"/>
          </p:cNvPr>
          <p:cNvPicPr preferRelativeResize="0"/>
          <p:nvPr/>
        </p:nvPicPr>
        <p:blipFill>
          <a:blip r:embed="rId8">
            <a:alphaModFix/>
          </a:blip>
          <a:stretch>
            <a:fillRect/>
          </a:stretch>
        </p:blipFill>
        <p:spPr>
          <a:xfrm>
            <a:off x="8314588" y="4908311"/>
            <a:ext cx="735399" cy="193464"/>
          </a:xfrm>
          <a:prstGeom prst="rect">
            <a:avLst/>
          </a:prstGeom>
          <a:noFill/>
          <a:ln>
            <a:noFill/>
          </a:ln>
        </p:spPr>
      </p:pic>
      <p:pic>
        <p:nvPicPr>
          <p:cNvPr id="834" name="Google Shape;834;p82">
            <a:hlinkClick r:id="rId9"/>
          </p:cNvPr>
          <p:cNvPicPr preferRelativeResize="0"/>
          <p:nvPr/>
        </p:nvPicPr>
        <p:blipFill>
          <a:blip r:embed="rId10">
            <a:alphaModFix/>
          </a:blip>
          <a:stretch>
            <a:fillRect/>
          </a:stretch>
        </p:blipFill>
        <p:spPr>
          <a:xfrm>
            <a:off x="3119087" y="2711360"/>
            <a:ext cx="265559" cy="274777"/>
          </a:xfrm>
          <a:prstGeom prst="rect">
            <a:avLst/>
          </a:prstGeom>
          <a:noFill/>
          <a:ln>
            <a:noFill/>
          </a:ln>
        </p:spPr>
      </p:pic>
      <p:pic>
        <p:nvPicPr>
          <p:cNvPr id="835" name="Google Shape;835;p82">
            <a:hlinkClick r:id="rId11"/>
          </p:cNvPr>
          <p:cNvPicPr preferRelativeResize="0"/>
          <p:nvPr/>
        </p:nvPicPr>
        <p:blipFill>
          <a:blip r:embed="rId12">
            <a:alphaModFix/>
          </a:blip>
          <a:stretch>
            <a:fillRect/>
          </a:stretch>
        </p:blipFill>
        <p:spPr>
          <a:xfrm>
            <a:off x="3462703" y="2711345"/>
            <a:ext cx="265559" cy="274807"/>
          </a:xfrm>
          <a:prstGeom prst="rect">
            <a:avLst/>
          </a:prstGeom>
          <a:noFill/>
          <a:ln>
            <a:noFill/>
          </a:ln>
        </p:spPr>
      </p:pic>
      <p:pic>
        <p:nvPicPr>
          <p:cNvPr id="836" name="Google Shape;836;p82">
            <a:hlinkClick r:id="rId13"/>
          </p:cNvPr>
          <p:cNvPicPr preferRelativeResize="0"/>
          <p:nvPr/>
        </p:nvPicPr>
        <p:blipFill>
          <a:blip r:embed="rId10">
            <a:alphaModFix/>
          </a:blip>
          <a:stretch>
            <a:fillRect/>
          </a:stretch>
        </p:blipFill>
        <p:spPr>
          <a:xfrm>
            <a:off x="724112" y="2913162"/>
            <a:ext cx="265559" cy="274777"/>
          </a:xfrm>
          <a:prstGeom prst="rect">
            <a:avLst/>
          </a:prstGeom>
          <a:noFill/>
          <a:ln>
            <a:noFill/>
          </a:ln>
        </p:spPr>
      </p:pic>
      <p:pic>
        <p:nvPicPr>
          <p:cNvPr id="837" name="Google Shape;837;p82">
            <a:hlinkClick r:id="rId14"/>
          </p:cNvPr>
          <p:cNvPicPr preferRelativeResize="0"/>
          <p:nvPr/>
        </p:nvPicPr>
        <p:blipFill>
          <a:blip r:embed="rId12">
            <a:alphaModFix/>
          </a:blip>
          <a:stretch>
            <a:fillRect/>
          </a:stretch>
        </p:blipFill>
        <p:spPr>
          <a:xfrm>
            <a:off x="1067728" y="2913147"/>
            <a:ext cx="265559" cy="274807"/>
          </a:xfrm>
          <a:prstGeom prst="rect">
            <a:avLst/>
          </a:prstGeom>
          <a:noFill/>
          <a:ln>
            <a:noFill/>
          </a:ln>
        </p:spPr>
      </p:pic>
      <p:pic>
        <p:nvPicPr>
          <p:cNvPr id="838" name="Google Shape;838;p82"/>
          <p:cNvPicPr preferRelativeResize="0"/>
          <p:nvPr/>
        </p:nvPicPr>
        <p:blipFill rotWithShape="1">
          <a:blip r:embed="rId15">
            <a:alphaModFix/>
          </a:blip>
          <a:srcRect b="7097" l="8833" r="29131" t="32907"/>
          <a:stretch/>
        </p:blipFill>
        <p:spPr>
          <a:xfrm>
            <a:off x="7671950" y="0"/>
            <a:ext cx="1514050" cy="1437125"/>
          </a:xfrm>
          <a:prstGeom prst="rect">
            <a:avLst/>
          </a:prstGeom>
          <a:noFill/>
          <a:ln>
            <a:noFill/>
          </a:ln>
        </p:spPr>
      </p:pic>
      <p:sp>
        <p:nvSpPr>
          <p:cNvPr id="839" name="Google Shape;839;p82">
            <a:hlinkClick r:id="rId16"/>
          </p:cNvPr>
          <p:cNvSpPr/>
          <p:nvPr/>
        </p:nvSpPr>
        <p:spPr>
          <a:xfrm>
            <a:off x="6038300" y="2640275"/>
            <a:ext cx="2836800" cy="8124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17">
                  <a:extLst>
                    <a:ext uri="{A12FA001-AC4F-418D-AE19-62706E023703}">
                      <ahyp:hlinkClr val="tx"/>
                    </a:ext>
                  </a:extLst>
                </a:hlinkClick>
              </a:rPr>
              <a:t>Accéder à la présentation</a:t>
            </a:r>
            <a:endParaRPr sz="2100">
              <a:solidFill>
                <a:schemeClr val="lt1"/>
              </a:solidFill>
              <a:latin typeface="Roboto Light"/>
              <a:ea typeface="Roboto Light"/>
              <a:cs typeface="Roboto Light"/>
              <a:sym typeface="Roboto Light"/>
            </a:endParaRPr>
          </a:p>
        </p:txBody>
      </p:sp>
      <p:sp>
        <p:nvSpPr>
          <p:cNvPr id="840" name="Google Shape;840;p82">
            <a:hlinkClick r:id="rId18"/>
          </p:cNvPr>
          <p:cNvSpPr/>
          <p:nvPr/>
        </p:nvSpPr>
        <p:spPr>
          <a:xfrm>
            <a:off x="6038300" y="3616000"/>
            <a:ext cx="2836800" cy="8124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19">
                  <a:extLst>
                    <a:ext uri="{A12FA001-AC4F-418D-AE19-62706E023703}">
                      <ahyp:hlinkClr val="tx"/>
                    </a:ext>
                  </a:extLst>
                </a:hlinkClick>
              </a:rPr>
              <a:t>Créer une copie de la présentation</a:t>
            </a:r>
            <a:endParaRPr sz="2100">
              <a:solidFill>
                <a:schemeClr val="lt1"/>
              </a:solidFill>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0"/>
          <p:cNvSpPr/>
          <p:nvPr/>
        </p:nvSpPr>
        <p:spPr>
          <a:xfrm>
            <a:off x="148063" y="165674"/>
            <a:ext cx="8847882" cy="13223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Plan de mat[c]h</a:t>
            </a:r>
          </a:p>
        </p:txBody>
      </p:sp>
      <p:pic>
        <p:nvPicPr>
          <p:cNvPr id="126" name="Google Shape;126;p20"/>
          <p:cNvPicPr preferRelativeResize="0"/>
          <p:nvPr/>
        </p:nvPicPr>
        <p:blipFill rotWithShape="1">
          <a:blip r:embed="rId3">
            <a:alphaModFix/>
          </a:blip>
          <a:srcRect b="3300" l="5610" r="4912" t="8453"/>
          <a:stretch/>
        </p:blipFill>
        <p:spPr>
          <a:xfrm rot="5400000">
            <a:off x="273625" y="1569875"/>
            <a:ext cx="1732699" cy="1831375"/>
          </a:xfrm>
          <a:prstGeom prst="rect">
            <a:avLst/>
          </a:prstGeom>
          <a:noFill/>
          <a:ln>
            <a:noFill/>
          </a:ln>
        </p:spPr>
      </p:pic>
      <p:pic>
        <p:nvPicPr>
          <p:cNvPr id="127" name="Google Shape;127;p20"/>
          <p:cNvPicPr preferRelativeResize="0"/>
          <p:nvPr/>
        </p:nvPicPr>
        <p:blipFill rotWithShape="1">
          <a:blip r:embed="rId3">
            <a:alphaModFix/>
          </a:blip>
          <a:srcRect b="3300" l="5610" r="4912" t="8453"/>
          <a:stretch/>
        </p:blipFill>
        <p:spPr>
          <a:xfrm rot="5400000">
            <a:off x="2581650" y="1569875"/>
            <a:ext cx="1732699" cy="1831375"/>
          </a:xfrm>
          <a:prstGeom prst="rect">
            <a:avLst/>
          </a:prstGeom>
          <a:noFill/>
          <a:ln>
            <a:noFill/>
          </a:ln>
        </p:spPr>
      </p:pic>
      <p:sp>
        <p:nvSpPr>
          <p:cNvPr id="128" name="Google Shape;128;p20"/>
          <p:cNvSpPr txBox="1"/>
          <p:nvPr/>
        </p:nvSpPr>
        <p:spPr>
          <a:xfrm>
            <a:off x="2999424" y="1957175"/>
            <a:ext cx="183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pourcentages</a:t>
            </a:r>
            <a:endParaRPr sz="2100">
              <a:latin typeface="Roboto"/>
              <a:ea typeface="Roboto"/>
              <a:cs typeface="Roboto"/>
              <a:sym typeface="Roboto"/>
            </a:endParaRPr>
          </a:p>
        </p:txBody>
      </p:sp>
      <p:pic>
        <p:nvPicPr>
          <p:cNvPr id="129" name="Google Shape;129;p20"/>
          <p:cNvPicPr preferRelativeResize="0"/>
          <p:nvPr/>
        </p:nvPicPr>
        <p:blipFill rotWithShape="1">
          <a:blip r:embed="rId3">
            <a:alphaModFix/>
          </a:blip>
          <a:srcRect b="3300" l="5610" r="4912" t="8453"/>
          <a:stretch/>
        </p:blipFill>
        <p:spPr>
          <a:xfrm rot="5400000">
            <a:off x="5118275" y="1519925"/>
            <a:ext cx="1732699" cy="1831375"/>
          </a:xfrm>
          <a:prstGeom prst="rect">
            <a:avLst/>
          </a:prstGeom>
          <a:noFill/>
          <a:ln>
            <a:noFill/>
          </a:ln>
        </p:spPr>
      </p:pic>
      <p:sp>
        <p:nvSpPr>
          <p:cNvPr id="130" name="Google Shape;130;p20"/>
          <p:cNvSpPr/>
          <p:nvPr/>
        </p:nvSpPr>
        <p:spPr>
          <a:xfrm>
            <a:off x="224278" y="1742585"/>
            <a:ext cx="350699"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sp>
        <p:nvSpPr>
          <p:cNvPr id="131" name="Google Shape;131;p20"/>
          <p:cNvSpPr txBox="1"/>
          <p:nvPr/>
        </p:nvSpPr>
        <p:spPr>
          <a:xfrm>
            <a:off x="5615675" y="210157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 message</a:t>
            </a:r>
            <a:endParaRPr sz="2100">
              <a:latin typeface="Roboto"/>
              <a:ea typeface="Roboto"/>
              <a:cs typeface="Roboto"/>
              <a:sym typeface="Roboto"/>
            </a:endParaRPr>
          </a:p>
        </p:txBody>
      </p:sp>
      <p:sp>
        <p:nvSpPr>
          <p:cNvPr id="132" name="Google Shape;132;p20"/>
          <p:cNvSpPr/>
          <p:nvPr/>
        </p:nvSpPr>
        <p:spPr>
          <a:xfrm>
            <a:off x="2378603" y="1742585"/>
            <a:ext cx="661106"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133" name="Google Shape;133;p20"/>
          <p:cNvSpPr/>
          <p:nvPr/>
        </p:nvSpPr>
        <p:spPr>
          <a:xfrm>
            <a:off x="4942253" y="1757971"/>
            <a:ext cx="658121"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pic>
        <p:nvPicPr>
          <p:cNvPr id="134" name="Google Shape;134;p20"/>
          <p:cNvPicPr preferRelativeResize="0"/>
          <p:nvPr/>
        </p:nvPicPr>
        <p:blipFill rotWithShape="1">
          <a:blip r:embed="rId3">
            <a:alphaModFix/>
          </a:blip>
          <a:srcRect b="3300" l="5610" r="4912" t="8453"/>
          <a:stretch/>
        </p:blipFill>
        <p:spPr>
          <a:xfrm rot="5400000">
            <a:off x="1333975" y="3208287"/>
            <a:ext cx="1732699" cy="1831375"/>
          </a:xfrm>
          <a:prstGeom prst="rect">
            <a:avLst/>
          </a:prstGeom>
          <a:noFill/>
          <a:ln>
            <a:noFill/>
          </a:ln>
        </p:spPr>
      </p:pic>
      <p:sp>
        <p:nvSpPr>
          <p:cNvPr id="135" name="Google Shape;135;p20"/>
          <p:cNvSpPr/>
          <p:nvPr/>
        </p:nvSpPr>
        <p:spPr>
          <a:xfrm>
            <a:off x="1157953" y="3446333"/>
            <a:ext cx="737215"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4</a:t>
            </a:r>
          </a:p>
        </p:txBody>
      </p:sp>
      <p:pic>
        <p:nvPicPr>
          <p:cNvPr id="136" name="Google Shape;136;p20"/>
          <p:cNvPicPr preferRelativeResize="0"/>
          <p:nvPr/>
        </p:nvPicPr>
        <p:blipFill rotWithShape="1">
          <a:blip r:embed="rId3">
            <a:alphaModFix/>
          </a:blip>
          <a:srcRect b="3300" l="5610" r="4912" t="8453"/>
          <a:stretch/>
        </p:blipFill>
        <p:spPr>
          <a:xfrm rot="5400000">
            <a:off x="4097425" y="3208287"/>
            <a:ext cx="1732699" cy="1831375"/>
          </a:xfrm>
          <a:prstGeom prst="rect">
            <a:avLst/>
          </a:prstGeom>
          <a:noFill/>
          <a:ln>
            <a:noFill/>
          </a:ln>
        </p:spPr>
      </p:pic>
      <p:sp>
        <p:nvSpPr>
          <p:cNvPr id="137" name="Google Shape;137;p20"/>
          <p:cNvSpPr/>
          <p:nvPr/>
        </p:nvSpPr>
        <p:spPr>
          <a:xfrm>
            <a:off x="3921403" y="3446333"/>
            <a:ext cx="613351"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5</a:t>
            </a:r>
          </a:p>
        </p:txBody>
      </p:sp>
      <p:sp>
        <p:nvSpPr>
          <p:cNvPr id="138" name="Google Shape;138;p20"/>
          <p:cNvSpPr txBox="1"/>
          <p:nvPr/>
        </p:nvSpPr>
        <p:spPr>
          <a:xfrm>
            <a:off x="1869838" y="360493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diagrammes </a:t>
            </a:r>
            <a:endParaRPr sz="2100">
              <a:latin typeface="Roboto"/>
              <a:ea typeface="Roboto"/>
              <a:cs typeface="Roboto"/>
              <a:sym typeface="Roboto"/>
            </a:endParaRPr>
          </a:p>
        </p:txBody>
      </p:sp>
      <p:sp>
        <p:nvSpPr>
          <p:cNvPr id="139" name="Google Shape;139;p20"/>
          <p:cNvSpPr txBox="1"/>
          <p:nvPr/>
        </p:nvSpPr>
        <p:spPr>
          <a:xfrm>
            <a:off x="4573123" y="3869043"/>
            <a:ext cx="1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L’échantillon</a:t>
            </a:r>
            <a:endParaRPr sz="2100">
              <a:latin typeface="Roboto"/>
              <a:ea typeface="Roboto"/>
              <a:cs typeface="Roboto"/>
              <a:sym typeface="Roboto"/>
            </a:endParaRPr>
          </a:p>
        </p:txBody>
      </p:sp>
      <p:pic>
        <p:nvPicPr>
          <p:cNvPr id="140" name="Google Shape;140;p20"/>
          <p:cNvPicPr preferRelativeResize="0"/>
          <p:nvPr/>
        </p:nvPicPr>
        <p:blipFill rotWithShape="1">
          <a:blip r:embed="rId3">
            <a:alphaModFix/>
          </a:blip>
          <a:srcRect b="3300" l="5610" r="4912" t="8453"/>
          <a:stretch/>
        </p:blipFill>
        <p:spPr>
          <a:xfrm rot="5400000">
            <a:off x="6909125" y="3139862"/>
            <a:ext cx="1732699" cy="1831375"/>
          </a:xfrm>
          <a:prstGeom prst="rect">
            <a:avLst/>
          </a:prstGeom>
          <a:noFill/>
          <a:ln>
            <a:noFill/>
          </a:ln>
        </p:spPr>
      </p:pic>
      <p:sp>
        <p:nvSpPr>
          <p:cNvPr id="141" name="Google Shape;141;p20"/>
          <p:cNvSpPr/>
          <p:nvPr/>
        </p:nvSpPr>
        <p:spPr>
          <a:xfrm>
            <a:off x="6733103" y="3377908"/>
            <a:ext cx="644690"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6</a:t>
            </a:r>
          </a:p>
        </p:txBody>
      </p:sp>
      <p:sp>
        <p:nvSpPr>
          <p:cNvPr id="142" name="Google Shape;142;p20"/>
          <p:cNvSpPr txBox="1"/>
          <p:nvPr/>
        </p:nvSpPr>
        <p:spPr>
          <a:xfrm>
            <a:off x="662571" y="193384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fractions</a:t>
            </a:r>
            <a:endParaRPr sz="2100">
              <a:latin typeface="Roboto"/>
              <a:ea typeface="Roboto"/>
              <a:cs typeface="Roboto"/>
              <a:sym typeface="Roboto"/>
            </a:endParaRPr>
          </a:p>
        </p:txBody>
      </p:sp>
      <p:sp>
        <p:nvSpPr>
          <p:cNvPr id="143" name="Google Shape;143;p20"/>
          <p:cNvSpPr txBox="1"/>
          <p:nvPr/>
        </p:nvSpPr>
        <p:spPr>
          <a:xfrm>
            <a:off x="7404775" y="3561250"/>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La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moyenne </a:t>
            </a:r>
            <a:endParaRPr sz="21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47" name="Shape 147"/>
        <p:cNvGrpSpPr/>
        <p:nvPr/>
      </p:nvGrpSpPr>
      <p:grpSpPr>
        <a:xfrm>
          <a:off x="0" y="0"/>
          <a:ext cx="0" cy="0"/>
          <a:chOff x="0" y="0"/>
          <a:chExt cx="0" cy="0"/>
        </a:xfrm>
      </p:grpSpPr>
      <p:pic>
        <p:nvPicPr>
          <p:cNvPr id="148" name="Google Shape;148;p21"/>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149" name="Google Shape;149;p21"/>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p:nvPr/>
        </p:nvSpPr>
        <p:spPr>
          <a:xfrm>
            <a:off x="7898184" y="1607644"/>
            <a:ext cx="960775" cy="3535849"/>
          </a:xfrm>
          <a:prstGeom prst="rect">
            <a:avLst/>
          </a:prstGeom>
        </p:spPr>
        <p:txBody>
          <a:bodyPr>
            <a:prstTxWarp prst="textPlain"/>
          </a:bodyPr>
          <a:lstStyle/>
          <a:p>
            <a:pPr lvl="0" algn="ctr"/>
            <a:r>
              <a:rPr b="0" i="0">
                <a:ln>
                  <a:noFill/>
                </a:ln>
                <a:solidFill>
                  <a:srgbClr val="E06539"/>
                </a:solidFill>
                <a:latin typeface="Roboto Mono;100"/>
              </a:rPr>
              <a:t>1</a:t>
            </a:r>
          </a:p>
        </p:txBody>
      </p:sp>
      <p:sp>
        <p:nvSpPr>
          <p:cNvPr id="151" name="Google Shape;151;p21"/>
          <p:cNvSpPr/>
          <p:nvPr/>
        </p:nvSpPr>
        <p:spPr>
          <a:xfrm>
            <a:off x="148063" y="165674"/>
            <a:ext cx="7372093" cy="105513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fractions</a:t>
            </a:r>
          </a:p>
        </p:txBody>
      </p:sp>
      <p:sp>
        <p:nvSpPr>
          <p:cNvPr id="152" name="Google Shape;152;p21"/>
          <p:cNvSpPr txBox="1"/>
          <p:nvPr/>
        </p:nvSpPr>
        <p:spPr>
          <a:xfrm>
            <a:off x="8878500" y="7620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56" name="Shape 156"/>
        <p:cNvGrpSpPr/>
        <p:nvPr/>
      </p:nvGrpSpPr>
      <p:grpSpPr>
        <a:xfrm>
          <a:off x="0" y="0"/>
          <a:ext cx="0" cy="0"/>
          <a:chOff x="0" y="0"/>
          <a:chExt cx="0" cy="0"/>
        </a:xfrm>
      </p:grpSpPr>
      <p:sp>
        <p:nvSpPr>
          <p:cNvPr id="157" name="Google Shape;157;p22"/>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2"/>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160" name="Google Shape;160;p22"/>
          <p:cNvSpPr txBox="1"/>
          <p:nvPr/>
        </p:nvSpPr>
        <p:spPr>
          <a:xfrm>
            <a:off x="2325138" y="1298025"/>
            <a:ext cx="4493700" cy="258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Les fractions équivalentes sont comme des jumeaux identiques : même les parents ont du mal à les distinguer</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ChatGPT?  </a:t>
            </a:r>
            <a:endParaRPr sz="1500">
              <a:solidFill>
                <a:schemeClr val="lt1"/>
              </a:solidFill>
              <a:latin typeface="Roboto Mono Light"/>
              <a:ea typeface="Roboto Mono Light"/>
              <a:cs typeface="Roboto Mono Light"/>
              <a:sym typeface="Roboto Mono Light"/>
            </a:endParaRPr>
          </a:p>
        </p:txBody>
      </p:sp>
      <p:sp>
        <p:nvSpPr>
          <p:cNvPr id="161" name="Google Shape;161;p22"/>
          <p:cNvSpPr/>
          <p:nvPr/>
        </p:nvSpPr>
        <p:spPr>
          <a:xfrm>
            <a:off x="189124" y="4863575"/>
            <a:ext cx="2136000" cy="153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latin typeface="Roboto Mono Light"/>
                <a:ea typeface="Roboto Mono Light"/>
                <a:cs typeface="Roboto Mono Light"/>
                <a:sym typeface="Roboto Mono Light"/>
              </a:rPr>
              <a:t>ChatGPT, (GPT4).05/04/23 à 5h27 am</a:t>
            </a:r>
            <a:endParaRPr sz="700">
              <a:solidFill>
                <a:schemeClr val="dk1"/>
              </a:solidFill>
              <a:latin typeface="Roboto Mono Light"/>
              <a:ea typeface="Roboto Mono Light"/>
              <a:cs typeface="Roboto Mono Light"/>
              <a:sym typeface="Roboto Mono Light"/>
            </a:endParaRPr>
          </a:p>
        </p:txBody>
      </p:sp>
      <p:sp>
        <p:nvSpPr>
          <p:cNvPr id="162" name="Google Shape;162;p22"/>
          <p:cNvSpPr txBox="1"/>
          <p:nvPr/>
        </p:nvSpPr>
        <p:spPr>
          <a:xfrm>
            <a:off x="8878500" y="76200"/>
            <a:ext cx="2655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E06539"/>
                </a:solidFill>
                <a:latin typeface="Roboto"/>
                <a:ea typeface="Roboto"/>
                <a:cs typeface="Roboto"/>
                <a:sym typeface="Roboto"/>
              </a:rPr>
              <a:t>*</a:t>
            </a:r>
            <a:endParaRPr>
              <a:solidFill>
                <a:srgbClr val="E06539"/>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