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5"/>
    <p:sldMasterId id="214748367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Lst>
  <p:sldSz cy="5143500" cx="9144000"/>
  <p:notesSz cx="6858000" cy="9144000"/>
  <p:embeddedFontLst>
    <p:embeddedFont>
      <p:font typeface="Roboto Thin"/>
      <p:regular r:id="rId82"/>
      <p:bold r:id="rId83"/>
      <p:italic r:id="rId84"/>
      <p:boldItalic r:id="rId85"/>
    </p:embeddedFont>
    <p:embeddedFont>
      <p:font typeface="Raleway"/>
      <p:regular r:id="rId86"/>
      <p:bold r:id="rId87"/>
      <p:italic r:id="rId88"/>
      <p:boldItalic r:id="rId89"/>
    </p:embeddedFont>
    <p:embeddedFont>
      <p:font typeface="Raleway Black"/>
      <p:bold r:id="rId90"/>
      <p:boldItalic r:id="rId91"/>
    </p:embeddedFont>
    <p:embeddedFont>
      <p:font typeface="Short Stack"/>
      <p:regular r:id="rId92"/>
    </p:embeddedFont>
    <p:embeddedFont>
      <p:font typeface="Roboto Light"/>
      <p:regular r:id="rId93"/>
      <p:bold r:id="rId94"/>
      <p:italic r:id="rId95"/>
      <p:boldItalic r:id="rId96"/>
    </p:embeddedFont>
    <p:embeddedFont>
      <p:font typeface="Roboto Mono"/>
      <p:regular r:id="rId97"/>
      <p:bold r:id="rId98"/>
      <p:italic r:id="rId99"/>
      <p:boldItalic r:id="rId100"/>
    </p:embeddedFont>
    <p:embeddedFont>
      <p:font typeface="Roboto"/>
      <p:regular r:id="rId101"/>
      <p:bold r:id="rId102"/>
      <p:italic r:id="rId103"/>
      <p:boldItalic r:id="rId104"/>
    </p:embeddedFont>
    <p:embeddedFont>
      <p:font typeface="Roboto Mono Light"/>
      <p:regular r:id="rId105"/>
      <p:bold r:id="rId106"/>
      <p:italic r:id="rId107"/>
      <p:boldItalic r:id="rId108"/>
    </p:embeddedFont>
    <p:embeddedFont>
      <p:font typeface="Lora"/>
      <p:regular r:id="rId109"/>
      <p:bold r:id="rId110"/>
      <p:italic r:id="rId111"/>
      <p:boldItalic r:id="rId112"/>
    </p:embeddedFont>
    <p:embeddedFont>
      <p:font typeface="Oswald"/>
      <p:regular r:id="rId113"/>
      <p:bold r:id="rId114"/>
    </p:embeddedFont>
    <p:embeddedFont>
      <p:font typeface="Barlow Semi Condensed"/>
      <p:regular r:id="rId115"/>
      <p:bold r:id="rId116"/>
      <p:italic r:id="rId117"/>
      <p:boldItalic r:id="rId118"/>
    </p:embeddedFont>
    <p:embeddedFont>
      <p:font typeface="Comfortaa"/>
      <p:regular r:id="rId119"/>
      <p:bold r:id="rId120"/>
    </p:embeddedFont>
    <p:embeddedFont>
      <p:font typeface="Open Sans"/>
      <p:regular r:id="rId121"/>
      <p:bold r:id="rId122"/>
      <p:italic r:id="rId123"/>
      <p:boldItalic r:id="rId1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FA52F9D-D723-4DFA-BC0F-9E27D0E03E02}">
  <a:tblStyle styleId="{2FA52F9D-D723-4DFA-BC0F-9E27D0E03E0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07" Type="http://schemas.openxmlformats.org/officeDocument/2006/relationships/font" Target="fonts/RobotoMonoLight-italic.fntdata"/><Relationship Id="rId106" Type="http://schemas.openxmlformats.org/officeDocument/2006/relationships/font" Target="fonts/RobotoMonoLight-bold.fntdata"/><Relationship Id="rId105" Type="http://schemas.openxmlformats.org/officeDocument/2006/relationships/font" Target="fonts/RobotoMonoLight-regular.fntdata"/><Relationship Id="rId104" Type="http://schemas.openxmlformats.org/officeDocument/2006/relationships/font" Target="fonts/Roboto-boldItalic.fntdata"/><Relationship Id="rId109" Type="http://schemas.openxmlformats.org/officeDocument/2006/relationships/font" Target="fonts/Lora-regular.fntdata"/><Relationship Id="rId108" Type="http://schemas.openxmlformats.org/officeDocument/2006/relationships/font" Target="fonts/RobotoMonoLight-boldItalic.fntdata"/><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3" Type="http://schemas.openxmlformats.org/officeDocument/2006/relationships/font" Target="fonts/Roboto-italic.fntdata"/><Relationship Id="rId102" Type="http://schemas.openxmlformats.org/officeDocument/2006/relationships/font" Target="fonts/Roboto-bold.fntdata"/><Relationship Id="rId101" Type="http://schemas.openxmlformats.org/officeDocument/2006/relationships/font" Target="fonts/Roboto-regular.fntdata"/><Relationship Id="rId100" Type="http://schemas.openxmlformats.org/officeDocument/2006/relationships/font" Target="fonts/RobotoMono-boldItalic.fntdata"/><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121" Type="http://schemas.openxmlformats.org/officeDocument/2006/relationships/font" Target="fonts/OpenSans-regular.fntdata"/><Relationship Id="rId25" Type="http://schemas.openxmlformats.org/officeDocument/2006/relationships/slide" Target="slides/slide18.xml"/><Relationship Id="rId120" Type="http://schemas.openxmlformats.org/officeDocument/2006/relationships/font" Target="fonts/Comfortaa-bold.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124" Type="http://schemas.openxmlformats.org/officeDocument/2006/relationships/font" Target="fonts/OpenSans-boldItalic.fntdata"/><Relationship Id="rId123" Type="http://schemas.openxmlformats.org/officeDocument/2006/relationships/font" Target="fonts/OpenSans-italic.fntdata"/><Relationship Id="rId122" Type="http://schemas.openxmlformats.org/officeDocument/2006/relationships/font" Target="fonts/OpenSans-bold.fntdata"/><Relationship Id="rId95" Type="http://schemas.openxmlformats.org/officeDocument/2006/relationships/font" Target="fonts/RobotoLight-italic.fntdata"/><Relationship Id="rId94" Type="http://schemas.openxmlformats.org/officeDocument/2006/relationships/font" Target="fonts/RobotoLight-bold.fntdata"/><Relationship Id="rId97" Type="http://schemas.openxmlformats.org/officeDocument/2006/relationships/font" Target="fonts/RobotoMono-regular.fntdata"/><Relationship Id="rId96" Type="http://schemas.openxmlformats.org/officeDocument/2006/relationships/font" Target="fonts/RobotoLight-boldItalic.fntdata"/><Relationship Id="rId11" Type="http://schemas.openxmlformats.org/officeDocument/2006/relationships/slide" Target="slides/slide4.xml"/><Relationship Id="rId99" Type="http://schemas.openxmlformats.org/officeDocument/2006/relationships/font" Target="fonts/RobotoMono-italic.fntdata"/><Relationship Id="rId10" Type="http://schemas.openxmlformats.org/officeDocument/2006/relationships/slide" Target="slides/slide3.xml"/><Relationship Id="rId98" Type="http://schemas.openxmlformats.org/officeDocument/2006/relationships/font" Target="fonts/RobotoMono-bold.fntdata"/><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font" Target="fonts/RalewayBlack-boldItalic.fntdata"/><Relationship Id="rId90" Type="http://schemas.openxmlformats.org/officeDocument/2006/relationships/font" Target="fonts/RalewayBlack-bold.fntdata"/><Relationship Id="rId93" Type="http://schemas.openxmlformats.org/officeDocument/2006/relationships/font" Target="fonts/RobotoLight-regular.fntdata"/><Relationship Id="rId92" Type="http://schemas.openxmlformats.org/officeDocument/2006/relationships/font" Target="fonts/ShortStack-regular.fntdata"/><Relationship Id="rId118" Type="http://schemas.openxmlformats.org/officeDocument/2006/relationships/font" Target="fonts/BarlowSemiCondensed-boldItalic.fntdata"/><Relationship Id="rId117" Type="http://schemas.openxmlformats.org/officeDocument/2006/relationships/font" Target="fonts/BarlowSemiCondensed-italic.fntdata"/><Relationship Id="rId116" Type="http://schemas.openxmlformats.org/officeDocument/2006/relationships/font" Target="fonts/BarlowSemiCondensed-bold.fntdata"/><Relationship Id="rId115" Type="http://schemas.openxmlformats.org/officeDocument/2006/relationships/font" Target="fonts/BarlowSemiCondensed-regular.fntdata"/><Relationship Id="rId119" Type="http://schemas.openxmlformats.org/officeDocument/2006/relationships/font" Target="fonts/Comfortaa-regular.fntdata"/><Relationship Id="rId15" Type="http://schemas.openxmlformats.org/officeDocument/2006/relationships/slide" Target="slides/slide8.xml"/><Relationship Id="rId110" Type="http://schemas.openxmlformats.org/officeDocument/2006/relationships/font" Target="fonts/Lora-bold.fntdata"/><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14" Type="http://schemas.openxmlformats.org/officeDocument/2006/relationships/font" Target="fonts/Oswald-bold.fntdata"/><Relationship Id="rId18" Type="http://schemas.openxmlformats.org/officeDocument/2006/relationships/slide" Target="slides/slide11.xml"/><Relationship Id="rId113" Type="http://schemas.openxmlformats.org/officeDocument/2006/relationships/font" Target="fonts/Oswald-regular.fntdata"/><Relationship Id="rId112" Type="http://schemas.openxmlformats.org/officeDocument/2006/relationships/font" Target="fonts/Lora-boldItalic.fntdata"/><Relationship Id="rId111" Type="http://schemas.openxmlformats.org/officeDocument/2006/relationships/font" Target="fonts/Lora-italic.fntdata"/><Relationship Id="rId84" Type="http://schemas.openxmlformats.org/officeDocument/2006/relationships/font" Target="fonts/RobotoThin-italic.fntdata"/><Relationship Id="rId83" Type="http://schemas.openxmlformats.org/officeDocument/2006/relationships/font" Target="fonts/RobotoThin-bold.fntdata"/><Relationship Id="rId86" Type="http://schemas.openxmlformats.org/officeDocument/2006/relationships/font" Target="fonts/Raleway-regular.fntdata"/><Relationship Id="rId85" Type="http://schemas.openxmlformats.org/officeDocument/2006/relationships/font" Target="fonts/RobotoThin-boldItalic.fntdata"/><Relationship Id="rId88" Type="http://schemas.openxmlformats.org/officeDocument/2006/relationships/font" Target="fonts/Raleway-italic.fntdata"/><Relationship Id="rId87" Type="http://schemas.openxmlformats.org/officeDocument/2006/relationships/font" Target="fonts/Raleway-bold.fntdata"/><Relationship Id="rId89" Type="http://schemas.openxmlformats.org/officeDocument/2006/relationships/font" Target="fonts/Raleway-boldItalic.fntdata"/><Relationship Id="rId80" Type="http://schemas.openxmlformats.org/officeDocument/2006/relationships/slide" Target="slides/slide73.xml"/><Relationship Id="rId82" Type="http://schemas.openxmlformats.org/officeDocument/2006/relationships/font" Target="fonts/RobotoThin-regular.fntdata"/><Relationship Id="rId81" Type="http://schemas.openxmlformats.org/officeDocument/2006/relationships/slide" Target="slides/slide74.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anchestereveningnews.co.uk/news/greater-manchester-news/kick-in-the-teeth-over-toothpaste-ads-979028" TargetMode="External"/><Relationship Id="rId3" Type="http://schemas.openxmlformats.org/officeDocument/2006/relationships/hyperlink" Target="https://picwish.com/unblur-image-portrait" TargetMode="External"/><Relationship Id="rId4" Type="http://schemas.openxmlformats.org/officeDocument/2006/relationships/hyperlink" Target="https://www.mentimeter.com/app/presentation/alh7bk6355yssvmjp868117nuxe85mh7" TargetMode="External"/><Relationship Id="rId5" Type="http://schemas.openxmlformats.org/officeDocument/2006/relationships/hyperlink" Target="https://www.menti.com/ali3ho1cpxs6"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arketinglaw.osborneclarke.com/retailing/colgates-80-of-dentists-recommend-claim-under-fire/"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mq.math.ca/wp-content/uploads/bulletin/vol59/no3/10-maitre-pensee-critique.pdf" TargetMode="External"/><Relationship Id="rId3" Type="http://schemas.openxmlformats.org/officeDocument/2006/relationships/hyperlink" Target="https://www.amq.math.ca/wp-content/uploads/bulletin/vol59/no3/10-maitre-pensee-critique.pdf" TargetMode="External"/><Relationship Id="rId4" Type="http://schemas.openxmlformats.org/officeDocument/2006/relationships/hyperlink" Target="https://www.amq.math.ca/wp-content/uploads/bulletin/vol59/no3/10-maitre-pensee-critique.pdf"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lactualite.com/societe/etats-unis-calcul-mcdonalds-aw/"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gdt.oqlf.gouv.qc.ca/ficheOqlf.aspx?Id_Fiche=8363202"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mq.math.ca/wp-content/uploads/bulletin/vol59/no3/10-maitre-pensee-critique.pdf" TargetMode="External"/><Relationship Id="rId3" Type="http://schemas.openxmlformats.org/officeDocument/2006/relationships/hyperlink" Target="https://www.amq.math.ca/wp-content/uploads/bulletin/vol59/no3/10-maitre-pensee-critique.pdf" TargetMode="External"/><Relationship Id="rId4" Type="http://schemas.openxmlformats.org/officeDocument/2006/relationships/hyperlink" Target="https://www.amq.math.ca/wp-content/uploads/bulletin/vol59/no3/10-maitre-pensee-critique.pdf"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witter.com/MarcCassivi/status/1613293643187605505"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ci.radio-canada.ca/nouvelle/1947511/bye-bye-2022-2e-emission-la-plus-ecoutee-histoire-tele-quebecoise-4-millions-peronnes?depuisRecherche=true"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atistique.quebec.ca/fr/produit/tableau/population-par-groupe-dage-canada-et-regions" TargetMode="Externa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atistique.quebec.ca/fr/produit/tableau/population-par-groupe-dage-canada-et-regions" TargetMode="External"/><Relationship Id="rId3" Type="http://schemas.openxmlformats.org/officeDocument/2006/relationships/hyperlink" Target="https://fr.checkmarket.com/calculateur-taille-echantillon/"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apresse.ca/sports/baseball/2023-02-27/en-2022/le-salaire-moyen-au-baseball-majeur-a-fait-un-bond-record-de-14-8.php" TargetMode="External"/><Relationship Id="rId3" Type="http://schemas.openxmlformats.org/officeDocument/2006/relationships/hyperlink" Target="https://www.spotrac.com/mlb/rankings/salary/" TargetMode="Externa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witter.com/mariejoharnois/status/1616412190860541954"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anchestereveningnews.co.uk/news/greater-manchester-news/kick-in-the-teeth-over-toothpaste-ads-979028" TargetMode="External"/><Relationship Id="rId3" Type="http://schemas.openxmlformats.org/officeDocument/2006/relationships/hyperlink" Target="https://picwish.com/unblur-image-portrait"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8c748419e6_0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g28c748419e6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27b644fde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227b644fde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t>Source: </a:t>
            </a:r>
            <a:r>
              <a:rPr lang="fr-CA" u="sng">
                <a:solidFill>
                  <a:schemeClr val="hlink"/>
                </a:solidFill>
                <a:hlinkClick r:id="rId2"/>
              </a:rPr>
              <a:t>https://www.manchestereveningnews.co.uk/news/greater-manchester-news/kick-in-the-teeth-over-toothpaste-ads-979028</a:t>
            </a:r>
            <a:r>
              <a:rPr lang="fr-CA"/>
              <a:t> </a:t>
            </a:r>
            <a:endParaRPr/>
          </a:p>
          <a:p>
            <a:pPr indent="0" lvl="0" marL="0" rtl="0" algn="l">
              <a:spcBef>
                <a:spcPts val="0"/>
              </a:spcBef>
              <a:spcAft>
                <a:spcPts val="0"/>
              </a:spcAft>
              <a:buNone/>
            </a:pPr>
            <a:r>
              <a:rPr lang="fr-CA"/>
              <a:t>Clarifier l’image: </a:t>
            </a:r>
            <a:r>
              <a:rPr lang="fr-CA" u="sng">
                <a:solidFill>
                  <a:schemeClr val="hlink"/>
                </a:solidFill>
                <a:hlinkClick r:id="rId3"/>
              </a:rPr>
              <a:t>https://picwish.com/unblur-image-portrait</a:t>
            </a:r>
            <a:r>
              <a:rPr lang="fr-CA"/>
              <a:t> </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t>Lien vers les résultats du Menti : </a:t>
            </a:r>
            <a:r>
              <a:rPr lang="fr-CA" u="sng">
                <a:solidFill>
                  <a:schemeClr val="hlink"/>
                </a:solidFill>
                <a:hlinkClick r:id="rId4"/>
              </a:rPr>
              <a:t>https://www.mentimeter.com/app/presentation/alh7bk6355yssvmjp868117nuxe85mh7</a:t>
            </a:r>
            <a:r>
              <a:rPr lang="fr-CA"/>
              <a:t> </a:t>
            </a:r>
            <a:endParaRPr/>
          </a:p>
          <a:p>
            <a:pPr indent="0" lvl="0" marL="0" rtl="0" algn="l">
              <a:spcBef>
                <a:spcPts val="0"/>
              </a:spcBef>
              <a:spcAft>
                <a:spcPts val="0"/>
              </a:spcAft>
              <a:buNone/>
            </a:pPr>
            <a:r>
              <a:rPr lang="fr-CA"/>
              <a:t>Lien de votation : </a:t>
            </a:r>
            <a:r>
              <a:rPr lang="fr-CA" u="sng">
                <a:solidFill>
                  <a:schemeClr val="hlink"/>
                </a:solidFill>
                <a:hlinkClick r:id="rId5"/>
              </a:rPr>
              <a:t>https://www.menti.com/ali3ho1cpxs6</a:t>
            </a:r>
            <a:r>
              <a:rPr lang="fr-CA"/>
              <a:t>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238e0f610f_4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2238e0f610f_4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p>
          <a:p>
            <a:pPr indent="0" lvl="0" marL="0" rtl="0" algn="l">
              <a:spcBef>
                <a:spcPts val="0"/>
              </a:spcBef>
              <a:spcAft>
                <a:spcPts val="0"/>
              </a:spcAft>
              <a:buNone/>
            </a:pPr>
            <a:r>
              <a:rPr lang="fr-CA" u="sng">
                <a:solidFill>
                  <a:schemeClr val="hlink"/>
                </a:solidFill>
                <a:hlinkClick r:id="rId2"/>
              </a:rPr>
              <a:t>https://marketinglaw.osborneclarke.com/retailing/colgates-80-of-dentists-recommend-claim-under-fire/</a:t>
            </a:r>
            <a:r>
              <a:rPr lang="fr-CA"/>
              <a: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1dda02c6f46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1dda02c6f46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2100">
                <a:solidFill>
                  <a:schemeClr val="lt1"/>
                </a:solidFill>
                <a:highlight>
                  <a:srgbClr val="E06539"/>
                </a:highlight>
              </a:rPr>
              <a:t>Annie</a:t>
            </a:r>
            <a:endParaRPr b="1" sz="1800">
              <a:solidFill>
                <a:srgbClr val="E06539"/>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Clr>
                <a:schemeClr val="dk1"/>
              </a:buClr>
              <a:buSzPts val="1100"/>
              <a:buFont typeface="Arial"/>
              <a:buNone/>
            </a:pPr>
            <a:r>
              <a:rPr lang="fr-CA">
                <a:solidFill>
                  <a:schemeClr val="dk1"/>
                </a:solidFill>
                <a:latin typeface="Roboto Mono"/>
                <a:ea typeface="Roboto Mono"/>
                <a:cs typeface="Roboto Mono"/>
                <a:sym typeface="Roboto Mono"/>
              </a:rPr>
              <a:t>75% des Québécois affirment que l’environnement n’est peut-être pas une priorité. La dépendance au téléphone intelligent ne touche que 0,5% de la population.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Clr>
                <a:schemeClr val="dk1"/>
              </a:buClr>
              <a:buSzPts val="1100"/>
              <a:buFont typeface="Arial"/>
              <a:buNone/>
            </a:pPr>
            <a:r>
              <a:rPr lang="fr-CA">
                <a:solidFill>
                  <a:schemeClr val="dk1"/>
                </a:solidFill>
                <a:latin typeface="Roboto Mono"/>
                <a:ea typeface="Roboto Mono"/>
                <a:cs typeface="Roboto Mono"/>
                <a:sym typeface="Roboto Mono"/>
              </a:rPr>
              <a:t>Ces fameuses statistiques! Présentes massivement dans les médias, elles se présentent comme figure de proue de la rigueur. Pourtant, il y a de multiples façons de les utiliser, de leur faire dire tout et son contraire.</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Clr>
                <a:schemeClr val="dk1"/>
              </a:buClr>
              <a:buSzPts val="1100"/>
              <a:buFont typeface="Arial"/>
              <a:buNone/>
            </a:pPr>
            <a:r>
              <a:rPr lang="fr-CA">
                <a:solidFill>
                  <a:schemeClr val="dk1"/>
                </a:solidFill>
                <a:latin typeface="Roboto Mono"/>
                <a:ea typeface="Roboto Mono"/>
                <a:cs typeface="Roboto Mono"/>
                <a:sym typeface="Roboto Mono"/>
              </a:rPr>
              <a:t>Cet atelier se veut l’occasion de développer notre capacité à décoder l’univers médiatique sous l’angle tout particulier des statistiques. Une bonne dose de lucidité au service de la pensée critique, et pas seulement pour les cartésien·es d’entre-nous!</a:t>
            </a:r>
            <a:endParaRPr>
              <a:solidFill>
                <a:schemeClr val="dk1"/>
              </a:solidFill>
              <a:latin typeface="Roboto Mono"/>
              <a:ea typeface="Roboto Mono"/>
              <a:cs typeface="Roboto Mono"/>
              <a:sym typeface="Roboto Mono"/>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1c45ffa76d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21c45ffa76d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2100">
                <a:solidFill>
                  <a:schemeClr val="lt1"/>
                </a:solidFill>
                <a:highlight>
                  <a:srgbClr val="E06539"/>
                </a:highlight>
              </a:rPr>
              <a:t>Annie</a:t>
            </a:r>
            <a:endParaRPr b="1" sz="1800">
              <a:solidFill>
                <a:srgbClr val="E06539"/>
              </a:solidFill>
            </a:endParaRPr>
          </a:p>
          <a:p>
            <a:pPr indent="0" lvl="0" marL="0" rtl="0" algn="l">
              <a:lnSpc>
                <a:spcPct val="115000"/>
              </a:lnSpc>
              <a:spcBef>
                <a:spcPts val="0"/>
              </a:spcBef>
              <a:spcAft>
                <a:spcPts val="0"/>
              </a:spcAft>
              <a:buNone/>
            </a:pPr>
            <a:r>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None/>
            </a:pPr>
            <a:r>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None/>
            </a:pPr>
            <a:r>
              <a:rPr lang="fr-CA">
                <a:solidFill>
                  <a:schemeClr val="dk1"/>
                </a:solidFill>
                <a:latin typeface="Roboto Mono"/>
                <a:ea typeface="Roboto Mono"/>
                <a:cs typeface="Roboto Mono"/>
                <a:sym typeface="Roboto Mono"/>
              </a:rPr>
              <a:t>75% des Québécois affirment que l’environnement n’est peut-être pas une priorité. La dépendance au téléphone intelligent ne touche que 0,5% de la population.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None/>
            </a:pPr>
            <a:r>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None/>
            </a:pPr>
            <a:r>
              <a:rPr lang="fr-CA">
                <a:solidFill>
                  <a:schemeClr val="dk1"/>
                </a:solidFill>
                <a:latin typeface="Roboto Mono"/>
                <a:ea typeface="Roboto Mono"/>
                <a:cs typeface="Roboto Mono"/>
                <a:sym typeface="Roboto Mono"/>
              </a:rPr>
              <a:t>Ces fameuses statistiques! Présentes massivement dans les médias, elles se présentent comme figure de proue de la rigueur. Pourtant, il y a de multiples façons de les utiliser, de leur faire dire tout et son contraire.</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None/>
            </a:pPr>
            <a:r>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None/>
            </a:pPr>
            <a:r>
              <a:rPr lang="fr-CA">
                <a:solidFill>
                  <a:schemeClr val="dk1"/>
                </a:solidFill>
                <a:latin typeface="Roboto Mono"/>
                <a:ea typeface="Roboto Mono"/>
                <a:cs typeface="Roboto Mono"/>
                <a:sym typeface="Roboto Mono"/>
              </a:rPr>
              <a:t>Cet atelier se veut l’occasion de développer notre capacité à décoder l’univers médiatique sous l’angle tout particulier des statistiques. Une bonne dose de lucidité au service de la pensée critique, et pas seulement pour les cartésien·es d’entre-nous!</a:t>
            </a:r>
            <a:endParaRPr>
              <a:solidFill>
                <a:schemeClr val="dk1"/>
              </a:solidFill>
              <a:latin typeface="Roboto Mono"/>
              <a:ea typeface="Roboto Mono"/>
              <a:cs typeface="Roboto Mono"/>
              <a:sym typeface="Roboto Mono"/>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1b622d398fb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1b622d398f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2100">
                <a:solidFill>
                  <a:schemeClr val="lt1"/>
                </a:solidFill>
                <a:highlight>
                  <a:srgbClr val="E06539"/>
                </a:highlight>
              </a:rPr>
              <a:t>Annie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4c30d5437a1ddd8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4c30d5437a1ddd8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2100">
                <a:solidFill>
                  <a:schemeClr val="lt1"/>
                </a:solidFill>
                <a:highlight>
                  <a:srgbClr val="E06539"/>
                </a:highlight>
              </a:rPr>
              <a:t>Annie</a:t>
            </a:r>
            <a:endParaRPr>
              <a:uFill>
                <a:noFill/>
              </a:uFill>
              <a:hlinkClick r:id="rId2"/>
            </a:endParaRPr>
          </a:p>
          <a:p>
            <a:pPr indent="0" lvl="0" marL="0" rtl="0" algn="l">
              <a:spcBef>
                <a:spcPts val="0"/>
              </a:spcBef>
              <a:spcAft>
                <a:spcPts val="0"/>
              </a:spcAft>
              <a:buNone/>
            </a:pPr>
            <a:r>
              <a:t/>
            </a:r>
            <a:endParaRPr/>
          </a:p>
          <a:p>
            <a:pPr indent="0" lvl="0" marL="0" rtl="0" algn="l">
              <a:spcBef>
                <a:spcPts val="0"/>
              </a:spcBef>
              <a:spcAft>
                <a:spcPts val="0"/>
              </a:spcAft>
              <a:buNone/>
            </a:pPr>
            <a:r>
              <a:rPr lang="fr-CA">
                <a:uFill>
                  <a:noFill/>
                </a:uFill>
                <a:hlinkClick r:id="rId3"/>
              </a:rPr>
              <a:t>Source: </a:t>
            </a:r>
            <a:r>
              <a:rPr lang="fr-CA" u="sng">
                <a:solidFill>
                  <a:schemeClr val="hlink"/>
                </a:solidFill>
                <a:hlinkClick r:id="rId4"/>
              </a:rPr>
              <a:t>https://www.amq.math.ca/wp-content/uploads/bulletin/vol59/no3/10-maitre-pensee-critique.pdf</a:t>
            </a:r>
            <a:r>
              <a:rPr lang="fr-CA"/>
              <a:t>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115304fc48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2115304fc48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2100">
                <a:solidFill>
                  <a:schemeClr val="lt1"/>
                </a:solidFill>
                <a:highlight>
                  <a:srgbClr val="E06539"/>
                </a:highlight>
              </a:rPr>
              <a:t>Annie</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u="sng">
                <a:solidFill>
                  <a:schemeClr val="hlink"/>
                </a:solidFill>
                <a:hlinkClick r:id="rId2"/>
              </a:rPr>
              <a:t>https://lactualite.com/societe/etats-unis-calcul-mcdonalds-aw/</a:t>
            </a:r>
            <a:r>
              <a:rPr lang="fr-CA"/>
              <a:t> </a:t>
            </a:r>
            <a:endParaRPr/>
          </a:p>
          <a:p>
            <a:pPr indent="0" lvl="0" marL="0" rtl="0" algn="l">
              <a:spcBef>
                <a:spcPts val="0"/>
              </a:spcBef>
              <a:spcAft>
                <a:spcPts val="0"/>
              </a:spcAft>
              <a:buNone/>
            </a:pPr>
            <a:r>
              <a:t/>
            </a:r>
            <a:endParaRPr/>
          </a:p>
          <a:p>
            <a:pPr indent="0" lvl="0" marL="1625600" marR="1625600" rtl="0" algn="l">
              <a:lnSpc>
                <a:spcPct val="115000"/>
              </a:lnSpc>
              <a:spcBef>
                <a:spcPts val="0"/>
              </a:spcBef>
              <a:spcAft>
                <a:spcPts val="0"/>
              </a:spcAft>
              <a:buClr>
                <a:schemeClr val="dk1"/>
              </a:buClr>
              <a:buSzPts val="1100"/>
              <a:buFont typeface="Arial"/>
              <a:buNone/>
            </a:pPr>
            <a:r>
              <a:rPr lang="fr-CA" sz="1350">
                <a:solidFill>
                  <a:srgbClr val="212529"/>
                </a:solidFill>
                <a:highlight>
                  <a:srgbClr val="FFFFFF"/>
                </a:highlight>
                <a:latin typeface="Lora"/>
                <a:ea typeface="Lora"/>
                <a:cs typeface="Lora"/>
                <a:sym typeface="Lora"/>
              </a:rPr>
              <a:t>À l’époque, pour concurrencer le quart de livre de McDonald’s, le restaurant A&amp;W a lancé un nouveau hamburger, le tiers de livre. Coûtant moins cher que le sandwich rival et offrant plus de viande, le tiers de livre semblait partie pour la gloire, d’autant qu’il obtenait de meilleurs résultats aux tests gustatifs des consommateurs. Et pourtant, les clients l’ont snobé.</a:t>
            </a:r>
            <a:endParaRPr sz="1350">
              <a:solidFill>
                <a:srgbClr val="212529"/>
              </a:solidFill>
              <a:highlight>
                <a:srgbClr val="FFFFFF"/>
              </a:highlight>
              <a:latin typeface="Lora"/>
              <a:ea typeface="Lora"/>
              <a:cs typeface="Lora"/>
              <a:sym typeface="Lora"/>
            </a:endParaRPr>
          </a:p>
          <a:p>
            <a:pPr indent="0" lvl="0" marL="0" rtl="0" algn="l">
              <a:lnSpc>
                <a:spcPct val="115000"/>
              </a:lnSpc>
              <a:spcBef>
                <a:spcPts val="18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115b03735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2115b03735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b="1" sz="1800">
              <a:solidFill>
                <a:schemeClr val="dk1"/>
              </a:solidFill>
              <a:highlight>
                <a:schemeClr val="accent4"/>
              </a:highlight>
            </a:endParaRPr>
          </a:p>
          <a:p>
            <a:pPr indent="0" lvl="0" marL="0" rtl="0" algn="l">
              <a:spcBef>
                <a:spcPts val="0"/>
              </a:spcBef>
              <a:spcAft>
                <a:spcPts val="0"/>
              </a:spcAft>
              <a:buClr>
                <a:schemeClr val="dk1"/>
              </a:buClr>
              <a:buSzPts val="1100"/>
              <a:buFont typeface="Arial"/>
              <a:buNone/>
            </a:pPr>
            <a:r>
              <a:t/>
            </a:r>
            <a:endParaRPr b="1" sz="1800">
              <a:solidFill>
                <a:schemeClr val="dk1"/>
              </a:solidFill>
              <a:highlight>
                <a:schemeClr val="accent4"/>
              </a:highlight>
            </a:endParaRPr>
          </a:p>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Ajouter l’explication sur le dénominateur différent qui est plus grand ou plus petit</a:t>
            </a:r>
            <a:endParaRPr b="1" sz="1800">
              <a:solidFill>
                <a:schemeClr val="dk1"/>
              </a:solidFill>
              <a:highlight>
                <a:schemeClr val="accent4"/>
              </a:highlight>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115304fc48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2115304fc48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b="1" sz="1800">
              <a:solidFill>
                <a:srgbClr val="E06539"/>
              </a:solidFill>
            </a:endParaRPr>
          </a:p>
          <a:p>
            <a:pPr indent="0" lvl="0" marL="0" rtl="0" algn="l">
              <a:spcBef>
                <a:spcPts val="0"/>
              </a:spcBef>
              <a:spcAft>
                <a:spcPts val="0"/>
              </a:spcAft>
              <a:buClr>
                <a:schemeClr val="dk1"/>
              </a:buClr>
              <a:buSzPts val="1100"/>
              <a:buFont typeface="Arial"/>
              <a:buNone/>
            </a:pPr>
            <a:r>
              <a:t/>
            </a:r>
            <a:endParaRPr b="1" sz="1800">
              <a:solidFill>
                <a:srgbClr val="E06539"/>
              </a:solidFill>
            </a:endParaRPr>
          </a:p>
          <a:p>
            <a:pPr indent="0" lvl="0" marL="0" rtl="0" algn="l">
              <a:spcBef>
                <a:spcPts val="0"/>
              </a:spcBef>
              <a:spcAft>
                <a:spcPts val="0"/>
              </a:spcAft>
              <a:buNone/>
            </a:pPr>
            <a:r>
              <a:rPr lang="fr-CA"/>
              <a:t>Et si </a:t>
            </a:r>
            <a:r>
              <a:rPr lang="fr-CA"/>
              <a:t>Mcdo</a:t>
            </a:r>
            <a:r>
              <a:rPr lang="fr-CA"/>
              <a:t> revenait avec une pub: 3/12 LB?</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290d36f174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2290d36f174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2100">
                <a:solidFill>
                  <a:schemeClr val="lt1"/>
                </a:solidFill>
                <a:highlight>
                  <a:srgbClr val="E06539"/>
                </a:highlight>
              </a:rPr>
              <a:t>Annie</a:t>
            </a:r>
            <a:endParaRPr b="1" sz="1800">
              <a:solidFill>
                <a:schemeClr val="dk1"/>
              </a:solidFill>
              <a:highlight>
                <a:schemeClr val="accent4"/>
              </a:highlight>
            </a:endParaRPr>
          </a:p>
          <a:p>
            <a:pPr indent="0" lvl="0" marL="0" rtl="0" algn="l">
              <a:spcBef>
                <a:spcPts val="0"/>
              </a:spcBef>
              <a:spcAft>
                <a:spcPts val="0"/>
              </a:spcAft>
              <a:buClr>
                <a:schemeClr val="dk1"/>
              </a:buClr>
              <a:buSzPts val="1100"/>
              <a:buFont typeface="Arial"/>
              <a:buNone/>
            </a:pPr>
            <a:r>
              <a:t/>
            </a:r>
            <a:endParaRPr sz="1200">
              <a:solidFill>
                <a:schemeClr val="dk1"/>
              </a:solidFill>
              <a:highlight>
                <a:srgbClr val="FFFF00"/>
              </a:highlight>
            </a:endParaRPr>
          </a:p>
          <a:p>
            <a:pPr indent="0" lvl="0" marL="0" rtl="0" algn="l">
              <a:spcBef>
                <a:spcPts val="0"/>
              </a:spcBef>
              <a:spcAft>
                <a:spcPts val="0"/>
              </a:spcAft>
              <a:buClr>
                <a:schemeClr val="dk1"/>
              </a:buClr>
              <a:buSzPts val="1100"/>
              <a:buFont typeface="Arial"/>
              <a:buNone/>
            </a:pPr>
            <a:r>
              <a:rPr lang="fr-CA" sz="1200">
                <a:solidFill>
                  <a:schemeClr val="dk1"/>
                </a:solidFill>
                <a:highlight>
                  <a:srgbClr val="FFFF00"/>
                </a:highlight>
              </a:rPr>
              <a:t>Si on ne comprend pas l’information quantitative d’un énoncé, on ne peut pas déterminer sa valeur de vérité.</a:t>
            </a:r>
            <a:endParaRPr sz="1200">
              <a:solidFill>
                <a:schemeClr val="dk1"/>
              </a:solidFill>
              <a:highlight>
                <a:srgbClr val="FFFF00"/>
              </a:highlight>
            </a:endParaRPr>
          </a:p>
          <a:p>
            <a:pPr indent="0" lvl="0" marL="0" rtl="0" algn="l">
              <a:spcBef>
                <a:spcPts val="0"/>
              </a:spcBef>
              <a:spcAft>
                <a:spcPts val="0"/>
              </a:spcAft>
              <a:buClr>
                <a:schemeClr val="dk1"/>
              </a:buClr>
              <a:buSzPts val="1100"/>
              <a:buFont typeface="Arial"/>
              <a:buNone/>
            </a:pPr>
            <a:r>
              <a:rPr lang="fr-CA" sz="1200">
                <a:solidFill>
                  <a:schemeClr val="dk1"/>
                </a:solidFill>
                <a:highlight>
                  <a:srgbClr val="FFFF00"/>
                </a:highlight>
              </a:rPr>
              <a:t>Est-ce qu’il y a un minimum de connaissances maths à maîtriser pour être fonctionnel? </a:t>
            </a:r>
            <a:endParaRPr sz="1200">
              <a:solidFill>
                <a:schemeClr val="dk1"/>
              </a:solidFill>
              <a:highlight>
                <a:srgbClr val="FFFF00"/>
              </a:highlight>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fr-CA" sz="1200">
                <a:solidFill>
                  <a:schemeClr val="dk1"/>
                </a:solidFill>
              </a:rPr>
              <a:t>Selon Le grand dictionnaire terminologique de l’Office québécois de la langue française,</a:t>
            </a:r>
            <a:r>
              <a:rPr b="1" lang="fr-CA" sz="1200">
                <a:solidFill>
                  <a:schemeClr val="dk1"/>
                </a:solidFill>
              </a:rPr>
              <a:t> la numératie</a:t>
            </a:r>
            <a:r>
              <a:rPr lang="fr-CA" sz="1200">
                <a:solidFill>
                  <a:schemeClr val="dk1"/>
                </a:solidFill>
              </a:rPr>
              <a:t> est définie comme suit :</a:t>
            </a:r>
            <a:endParaRPr sz="1200">
              <a:solidFill>
                <a:schemeClr val="dk1"/>
              </a:solidFill>
            </a:endParaRPr>
          </a:p>
          <a:p>
            <a:pPr indent="0" lvl="0" marL="0" rtl="0" algn="l">
              <a:spcBef>
                <a:spcPts val="0"/>
              </a:spcBef>
              <a:spcAft>
                <a:spcPts val="0"/>
              </a:spcAft>
              <a:buClr>
                <a:schemeClr val="dk1"/>
              </a:buClr>
              <a:buSzPts val="1100"/>
              <a:buFont typeface="Arial"/>
              <a:buNone/>
            </a:pPr>
            <a:r>
              <a:rPr lang="fr-CA" sz="1200">
                <a:solidFill>
                  <a:schemeClr val="dk1"/>
                </a:solidFill>
              </a:rPr>
              <a:t>Capacité d’une personne à comprendre et à utiliser des concepts mathématiques, lui permettant de maîtriser suffisamment l’information quantitative et spatiale pour</a:t>
            </a:r>
            <a:endParaRPr sz="1200">
              <a:solidFill>
                <a:schemeClr val="dk1"/>
              </a:solidFill>
            </a:endParaRPr>
          </a:p>
          <a:p>
            <a:pPr indent="0" lvl="0" marL="0" rtl="0" algn="l">
              <a:spcBef>
                <a:spcPts val="0"/>
              </a:spcBef>
              <a:spcAft>
                <a:spcPts val="0"/>
              </a:spcAft>
              <a:buClr>
                <a:schemeClr val="dk1"/>
              </a:buClr>
              <a:buSzPts val="1100"/>
              <a:buFont typeface="Arial"/>
              <a:buNone/>
            </a:pPr>
            <a:r>
              <a:rPr lang="fr-CA" sz="1200">
                <a:solidFill>
                  <a:schemeClr val="dk1"/>
                </a:solidFill>
              </a:rPr>
              <a:t>être fonctionnelle en société</a:t>
            </a:r>
            <a:endParaRPr sz="1200">
              <a:solidFill>
                <a:schemeClr val="dk1"/>
              </a:solidFill>
            </a:endParaRPr>
          </a:p>
          <a:p>
            <a:pPr indent="0" lvl="0" marL="0" rtl="0" algn="l">
              <a:spcBef>
                <a:spcPts val="0"/>
              </a:spcBef>
              <a:spcAft>
                <a:spcPts val="0"/>
              </a:spcAft>
              <a:buClr>
                <a:schemeClr val="dk1"/>
              </a:buClr>
              <a:buSzPts val="1100"/>
              <a:buFont typeface="Arial"/>
              <a:buNone/>
            </a:pPr>
            <a:r>
              <a:rPr lang="fr-CA" sz="1200" u="sng">
                <a:solidFill>
                  <a:schemeClr val="hlink"/>
                </a:solidFill>
                <a:hlinkClick r:id="rId2"/>
              </a:rPr>
              <a:t>http://www.gdt.oqlf.gouv.qc.ca/ficheOqlf.aspx?Id_Fiche=8363202</a:t>
            </a:r>
            <a:r>
              <a:rPr lang="fr-CA" sz="1200">
                <a:solidFill>
                  <a:schemeClr val="dk1"/>
                </a:solidFill>
              </a:rPr>
              <a:t>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highlight>
                <a:schemeClr val="accent4"/>
              </a:highlight>
            </a:endParaRPr>
          </a:p>
          <a:p>
            <a:pPr indent="0" lvl="0" marL="0" rtl="0" algn="l">
              <a:spcBef>
                <a:spcPts val="0"/>
              </a:spcBef>
              <a:spcAft>
                <a:spcPts val="0"/>
              </a:spcAft>
              <a:buClr>
                <a:schemeClr val="dk1"/>
              </a:buClr>
              <a:buSzPts val="1100"/>
              <a:buFont typeface="Arial"/>
              <a:buNone/>
            </a:pPr>
            <a:r>
              <a:t/>
            </a:r>
            <a:endParaRPr sz="1200">
              <a:solidFill>
                <a:schemeClr val="dk1"/>
              </a:solidFill>
              <a:highlight>
                <a:schemeClr val="accent4"/>
              </a:highligh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8c748419e6_0_7: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g28c748419e6_0_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1b62078eb23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1b62078eb23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b="1" sz="2100">
              <a:solidFill>
                <a:schemeClr val="lt1"/>
              </a:solidFill>
              <a:highlight>
                <a:srgbClr val="E06539"/>
              </a:highlight>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238e0f610f_2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2238e0f610f_2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b="1" sz="2100">
              <a:solidFill>
                <a:schemeClr val="lt1"/>
              </a:solidFill>
              <a:highlight>
                <a:srgbClr val="E06539"/>
              </a:highlight>
            </a:endParaRPr>
          </a:p>
          <a:p>
            <a:pPr indent="0" lvl="0" marL="0" rtl="0" algn="l">
              <a:spcBef>
                <a:spcPts val="0"/>
              </a:spcBef>
              <a:spcAft>
                <a:spcPts val="0"/>
              </a:spcAft>
              <a:buClr>
                <a:schemeClr val="dk1"/>
              </a:buClr>
              <a:buSzPts val="1100"/>
              <a:buFont typeface="Arial"/>
              <a:buNone/>
            </a:pPr>
            <a:r>
              <a:t/>
            </a:r>
            <a:endParaRPr>
              <a:solidFill>
                <a:schemeClr val="dk1"/>
              </a:solidFill>
              <a:uFill>
                <a:noFill/>
              </a:uFill>
              <a:hlinkClick r:id="rId2">
                <a:extLst>
                  <a:ext uri="{A12FA001-AC4F-418D-AE19-62706E023703}">
                    <ahyp:hlinkClr val="tx"/>
                  </a:ext>
                </a:extLst>
              </a:hlinkClick>
            </a:endParaRPr>
          </a:p>
          <a:p>
            <a:pPr indent="0" lvl="0" marL="0" rtl="0" algn="l">
              <a:spcBef>
                <a:spcPts val="0"/>
              </a:spcBef>
              <a:spcAft>
                <a:spcPts val="0"/>
              </a:spcAft>
              <a:buNone/>
            </a:pPr>
            <a:r>
              <a:rPr lang="fr-CA">
                <a:uFill>
                  <a:noFill/>
                </a:uFill>
                <a:hlinkClick r:id="rId3"/>
              </a:rPr>
              <a:t>Source: </a:t>
            </a:r>
            <a:r>
              <a:rPr lang="fr-CA" u="sng">
                <a:solidFill>
                  <a:schemeClr val="hlink"/>
                </a:solidFill>
                <a:hlinkClick r:id="rId4"/>
              </a:rPr>
              <a:t>https://www.amq.math.ca/wp-content/uploads/bulletin/vol59/no3/10-maitre-pensee-critique.pdf</a:t>
            </a:r>
            <a:r>
              <a:rPr lang="fr-CA"/>
              <a:t>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1f8a4379428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1f8a4379428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b="1" sz="2100">
              <a:solidFill>
                <a:schemeClr val="lt1"/>
              </a:solidFill>
              <a:highlight>
                <a:srgbClr val="E06539"/>
              </a:highlight>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1b622d398fb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1b622d398fb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b="1" sz="2100">
              <a:solidFill>
                <a:schemeClr val="lt1"/>
              </a:solidFill>
              <a:highlight>
                <a:srgbClr val="E06539"/>
              </a:highlight>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1b622d398fb_1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1b622d398fb_1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b="1" sz="2100">
              <a:solidFill>
                <a:schemeClr val="lt1"/>
              </a:solidFill>
              <a:highlight>
                <a:srgbClr val="E06539"/>
              </a:highlight>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1b622d398fb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1b622d398fb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b="1" sz="2100">
              <a:solidFill>
                <a:schemeClr val="lt1"/>
              </a:solidFill>
              <a:highlight>
                <a:srgbClr val="E06539"/>
              </a:highlight>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1b622d398fb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1b622d398fb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b="1" sz="2100">
              <a:solidFill>
                <a:schemeClr val="lt1"/>
              </a:solidFill>
              <a:highlight>
                <a:srgbClr val="E06539"/>
              </a:highlight>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281a9f27b1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281a9f27b1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2290d36f174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2290d36f174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b="1" sz="2100">
              <a:solidFill>
                <a:schemeClr val="lt1"/>
              </a:solidFill>
              <a:highlight>
                <a:srgbClr val="E06539"/>
              </a:highlight>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228cd3ca60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228cd3ca60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b="1" sz="2100">
              <a:solidFill>
                <a:schemeClr val="lt1"/>
              </a:solidFill>
              <a:highlight>
                <a:srgbClr val="E06539"/>
              </a:highlight>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8c748419e6_0_2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g28c748419e6_0_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228cd3ca600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228cd3ca600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b="1" sz="2100">
              <a:solidFill>
                <a:schemeClr val="lt1"/>
              </a:solidFill>
              <a:highlight>
                <a:srgbClr val="E06539"/>
              </a:highlight>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27b644fde7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227b644fde7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22367a45710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22367a45710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b="1" sz="2100">
              <a:solidFill>
                <a:schemeClr val="lt1"/>
              </a:solidFill>
              <a:highlight>
                <a:srgbClr val="E06539"/>
              </a:highlight>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fr-CA"/>
              <a:t>La dernière de chaque section!</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1b62078eb23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1b62078eb23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2100">
                <a:solidFill>
                  <a:schemeClr val="lt1"/>
                </a:solidFill>
                <a:highlight>
                  <a:srgbClr val="E06539"/>
                </a:highlight>
              </a:rPr>
              <a:t>Annie</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2115304fc48_1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2115304fc48_1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2100">
                <a:solidFill>
                  <a:schemeClr val="lt1"/>
                </a:solidFill>
                <a:highlight>
                  <a:srgbClr val="E06539"/>
                </a:highlight>
              </a:rPr>
              <a:t>Annie</a:t>
            </a:r>
            <a:endParaRPr b="1" sz="1800">
              <a:solidFill>
                <a:schemeClr val="dk1"/>
              </a:solidFill>
              <a:highlight>
                <a:schemeClr val="accent4"/>
              </a:highlight>
            </a:endParaRPr>
          </a:p>
          <a:p>
            <a:pPr indent="0" lvl="0" marL="0" rtl="0" algn="l">
              <a:spcBef>
                <a:spcPts val="0"/>
              </a:spcBef>
              <a:spcAft>
                <a:spcPts val="0"/>
              </a:spcAft>
              <a:buNone/>
            </a:pPr>
            <a:r>
              <a:t/>
            </a:r>
            <a:endParaRPr/>
          </a:p>
          <a:p>
            <a:pPr indent="0" lvl="0" marL="0" rtl="0" algn="l">
              <a:spcBef>
                <a:spcPts val="0"/>
              </a:spcBef>
              <a:spcAft>
                <a:spcPts val="0"/>
              </a:spcAft>
              <a:buNone/>
            </a:pPr>
            <a:r>
              <a:rPr lang="fr-CA"/>
              <a:t>Citée par Nicolas Gauvrit dans Statistiques, méfiez vous</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227b644fde7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227b644fde7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fr-CA" sz="2100">
                <a:solidFill>
                  <a:schemeClr val="lt1"/>
                </a:solidFill>
                <a:highlight>
                  <a:srgbClr val="E06539"/>
                </a:highlight>
              </a:rPr>
              <a:t>Annie</a:t>
            </a:r>
            <a:endParaRPr b="1" sz="2100">
              <a:solidFill>
                <a:schemeClr val="lt1"/>
              </a:solidFill>
              <a:highlight>
                <a:srgbClr val="E06539"/>
              </a:highlight>
            </a:endParaRPr>
          </a:p>
          <a:p>
            <a:pPr indent="0" lvl="0" marL="0" rtl="0" algn="l">
              <a:spcBef>
                <a:spcPts val="0"/>
              </a:spcBef>
              <a:spcAft>
                <a:spcPts val="0"/>
              </a:spcAft>
              <a:buClr>
                <a:schemeClr val="dk1"/>
              </a:buClr>
              <a:buSzPts val="1100"/>
              <a:buFont typeface="Arial"/>
              <a:buNone/>
            </a:pPr>
            <a:r>
              <a:t/>
            </a:r>
            <a:endParaRPr b="1" sz="2100">
              <a:solidFill>
                <a:schemeClr val="lt1"/>
              </a:solidFill>
              <a:highlight>
                <a:srgbClr val="E06539"/>
              </a:highlight>
            </a:endParaRPr>
          </a:p>
          <a:p>
            <a:pPr indent="0" lvl="0" marL="0" rtl="0" algn="l">
              <a:spcBef>
                <a:spcPts val="0"/>
              </a:spcBef>
              <a:spcAft>
                <a:spcPts val="0"/>
              </a:spcAft>
              <a:buNone/>
            </a:pPr>
            <a:r>
              <a:rPr lang="fr-CA"/>
              <a:t>Image tirée d’un tweet de Marc Cassivi: </a:t>
            </a:r>
            <a:r>
              <a:rPr lang="fr-CA" u="sng">
                <a:solidFill>
                  <a:schemeClr val="hlink"/>
                </a:solidFill>
                <a:hlinkClick r:id="rId2"/>
              </a:rPr>
              <a:t>https://twitter.com/MarcCassivi/status/1613293643187605505</a:t>
            </a:r>
            <a:r>
              <a:rPr lang="fr-CA"/>
              <a:t>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2115304fc48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2115304fc48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2100">
                <a:solidFill>
                  <a:schemeClr val="lt1"/>
                </a:solidFill>
                <a:highlight>
                  <a:srgbClr val="E06539"/>
                </a:highlight>
              </a:rPr>
              <a:t>Annie</a:t>
            </a:r>
            <a:endParaRPr b="1" sz="1800">
              <a:solidFill>
                <a:schemeClr val="dk1"/>
              </a:solidFill>
              <a:highlight>
                <a:schemeClr val="accent4"/>
              </a:highlight>
            </a:endParaRPr>
          </a:p>
          <a:p>
            <a:pPr indent="0" lvl="0" marL="0" rtl="0" algn="l">
              <a:spcBef>
                <a:spcPts val="0"/>
              </a:spcBef>
              <a:spcAft>
                <a:spcPts val="0"/>
              </a:spcAft>
              <a:buNone/>
            </a:pPr>
            <a:r>
              <a:t/>
            </a:r>
            <a:endParaRPr/>
          </a:p>
          <a:p>
            <a:pPr indent="0" lvl="0" marL="0" rtl="0" algn="l">
              <a:spcBef>
                <a:spcPts val="0"/>
              </a:spcBef>
              <a:spcAft>
                <a:spcPts val="0"/>
              </a:spcAft>
              <a:buNone/>
            </a:pPr>
            <a:r>
              <a:rPr lang="fr-CA"/>
              <a:t>Source: </a:t>
            </a:r>
            <a:r>
              <a:rPr lang="fr-CA" u="sng">
                <a:solidFill>
                  <a:schemeClr val="hlink"/>
                </a:solidFill>
                <a:hlinkClick r:id="rId2"/>
              </a:rPr>
              <a:t>https://ici.radio-canada.ca/nouvelle/1947511/bye-bye-2022-2e-emission-la-plus-ecoutee-histoire-tele-quebecoise-4-millions-peronnes?depuisRecherche=true</a:t>
            </a:r>
            <a:r>
              <a:rPr lang="fr-CA"/>
              <a:t>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227b644fde7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227b644fde7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2100">
                <a:solidFill>
                  <a:schemeClr val="lt1"/>
                </a:solidFill>
                <a:highlight>
                  <a:srgbClr val="E06539"/>
                </a:highlight>
              </a:rPr>
              <a:t>Annie</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t>Il faut aller au-delà du titre et contextualiser les données…</a:t>
            </a:r>
            <a:endParaRPr/>
          </a:p>
          <a:p>
            <a:pPr indent="0" lvl="0" marL="0" rtl="0" algn="l">
              <a:spcBef>
                <a:spcPts val="0"/>
              </a:spcBef>
              <a:spcAft>
                <a:spcPts val="0"/>
              </a:spcAft>
              <a:buNone/>
            </a:pPr>
            <a:r>
              <a:rPr lang="fr-CA"/>
              <a:t>OU</a:t>
            </a:r>
            <a:endParaRPr/>
          </a:p>
          <a:p>
            <a:pPr indent="0" lvl="0" marL="0" rtl="0" algn="l">
              <a:spcBef>
                <a:spcPts val="0"/>
              </a:spcBef>
              <a:spcAft>
                <a:spcPts val="0"/>
              </a:spcAft>
              <a:buNone/>
            </a:pPr>
            <a:r>
              <a:rPr lang="fr-CA"/>
              <a:t>De quel contexte faut-il tenir compte</a:t>
            </a:r>
            <a:endParaRPr/>
          </a:p>
          <a:p>
            <a:pPr indent="0" lvl="0" marL="0" rtl="0" algn="l">
              <a:spcBef>
                <a:spcPts val="0"/>
              </a:spcBef>
              <a:spcAft>
                <a:spcPts val="0"/>
              </a:spcAft>
              <a:buClr>
                <a:schemeClr val="dk1"/>
              </a:buClr>
              <a:buSzPts val="1100"/>
              <a:buFont typeface="Arial"/>
              <a:buNone/>
            </a:pPr>
            <a:r>
              <a:rPr lang="fr-CA"/>
              <a:t>En quoi le titre peut-il orienter mon opinion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215a5b44864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215a5b44864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21c6e325ef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21c6e325ef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solidFill>
                <a:schemeClr val="dk1"/>
              </a:solidFill>
            </a:endParaRPr>
          </a:p>
          <a:p>
            <a:pPr indent="0" lvl="0" marL="0" rtl="0" algn="l">
              <a:spcBef>
                <a:spcPts val="0"/>
              </a:spcBef>
              <a:spcAft>
                <a:spcPts val="0"/>
              </a:spcAft>
              <a:buClr>
                <a:schemeClr val="dk1"/>
              </a:buClr>
              <a:buSzPts val="1100"/>
              <a:buFont typeface="Arial"/>
              <a:buNone/>
            </a:pPr>
            <a:r>
              <a:rPr lang="fr-CA">
                <a:solidFill>
                  <a:schemeClr val="dk1"/>
                </a:solidFill>
              </a:rPr>
              <a:t>On peut même se questionner sur le choix des couleurs… </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8c748419e6_0_3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g28c748419e6_0_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21c6e325efe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21c6e325efe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22367a45710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22367a45710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21c6e325efe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21c6e325efe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solidFill>
                <a:schemeClr val="dk1"/>
              </a:solidFill>
            </a:endParaRPr>
          </a:p>
          <a:p>
            <a:pPr indent="0" lvl="0" marL="0" rtl="0" algn="l">
              <a:spcBef>
                <a:spcPts val="0"/>
              </a:spcBef>
              <a:spcAft>
                <a:spcPts val="0"/>
              </a:spcAft>
              <a:buClr>
                <a:schemeClr val="dk1"/>
              </a:buClr>
              <a:buSzPts val="1100"/>
              <a:buFont typeface="Arial"/>
              <a:buNone/>
            </a:pPr>
            <a:r>
              <a:rPr lang="fr-CA">
                <a:solidFill>
                  <a:schemeClr val="dk1"/>
                </a:solidFill>
              </a:rPr>
              <a:t>4,2%</a:t>
            </a:r>
            <a:endParaRPr>
              <a:solidFill>
                <a:schemeClr val="dk1"/>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227b645117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227b645117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23f44311e35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23f44311e35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CA">
                <a:solidFill>
                  <a:schemeClr val="dk1"/>
                </a:solidFill>
              </a:rPr>
              <a:t>JF</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227b644fde7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227b644fde7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CA">
                <a:solidFill>
                  <a:schemeClr val="dk1"/>
                </a:solidFill>
              </a:rPr>
              <a:t>JF</a:t>
            </a:r>
            <a:endParaRPr/>
          </a:p>
          <a:p>
            <a:pPr indent="0" lvl="0" marL="0" rtl="0" algn="l">
              <a:spcBef>
                <a:spcPts val="0"/>
              </a:spcBef>
              <a:spcAft>
                <a:spcPts val="0"/>
              </a:spcAft>
              <a:buNone/>
            </a:pPr>
            <a:r>
              <a:rPr lang="fr-CA"/>
              <a:t>La dernière de chaque section!</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280a3871e86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280a3871e86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rgbClr val="E06539"/>
                </a:solidFill>
              </a:rPr>
              <a:t>Annie</a:t>
            </a:r>
            <a:endParaRPr b="1" sz="1800">
              <a:solidFill>
                <a:srgbClr val="E06539"/>
              </a:solidFill>
            </a:endParaRPr>
          </a:p>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280a3871e86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280a3871e86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rgbClr val="E06539"/>
                </a:solidFill>
              </a:rPr>
              <a:t>Annie</a:t>
            </a:r>
            <a:endParaRPr b="1" sz="1800">
              <a:solidFill>
                <a:srgbClr val="E06539"/>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t>Cité par Stéphan Reebs dans Sciences et pensées critique</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t>Le proverbe « Une hirondelle ne fait pas le printemps » illustre le danger de tirer des conclusions basées sur des échantillons trop petits.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280a3871e86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0" name="Google Shape;600;g280a3871e86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rgbClr val="E06539"/>
                </a:solidFill>
              </a:rPr>
              <a:t>Annie</a:t>
            </a:r>
            <a:endParaRPr b="1" sz="1800">
              <a:solidFill>
                <a:srgbClr val="E06539"/>
              </a:solidFill>
            </a:endParaRPr>
          </a:p>
          <a:p>
            <a:pPr indent="0" lvl="0" marL="0" rtl="0" algn="l">
              <a:spcBef>
                <a:spcPts val="0"/>
              </a:spcBef>
              <a:spcAft>
                <a:spcPts val="0"/>
              </a:spcAft>
              <a:buNone/>
            </a:pPr>
            <a:r>
              <a:t/>
            </a:r>
            <a:endParaRPr>
              <a:solidFill>
                <a:srgbClr val="223654"/>
              </a:solidFill>
              <a:highlight>
                <a:srgbClr val="FFFFFF"/>
              </a:highlight>
              <a:latin typeface="Open Sans"/>
              <a:ea typeface="Open Sans"/>
              <a:cs typeface="Open Sans"/>
              <a:sym typeface="Open Sans"/>
            </a:endParaRPr>
          </a:p>
          <a:p>
            <a:pPr indent="0" lvl="0" marL="0" rtl="0" algn="l">
              <a:spcBef>
                <a:spcPts val="0"/>
              </a:spcBef>
              <a:spcAft>
                <a:spcPts val="0"/>
              </a:spcAft>
              <a:buNone/>
            </a:pPr>
            <a:r>
              <a:t/>
            </a:r>
            <a:endParaRPr>
              <a:solidFill>
                <a:srgbClr val="223654"/>
              </a:solidFill>
              <a:highlight>
                <a:srgbClr val="FFFFFF"/>
              </a:highlight>
              <a:latin typeface="Open Sans"/>
              <a:ea typeface="Open Sans"/>
              <a:cs typeface="Open Sans"/>
              <a:sym typeface="Open Sans"/>
            </a:endParaRPr>
          </a:p>
          <a:p>
            <a:pPr indent="0" lvl="0" marL="0" rtl="0" algn="l">
              <a:spcBef>
                <a:spcPts val="0"/>
              </a:spcBef>
              <a:spcAft>
                <a:spcPts val="0"/>
              </a:spcAft>
              <a:buNone/>
            </a:pPr>
            <a:r>
              <a:rPr lang="fr-CA">
                <a:solidFill>
                  <a:srgbClr val="223654"/>
                </a:solidFill>
                <a:highlight>
                  <a:srgbClr val="FFFFFF"/>
                </a:highlight>
                <a:latin typeface="Open Sans"/>
                <a:ea typeface="Open Sans"/>
                <a:cs typeface="Open Sans"/>
                <a:sym typeface="Open Sans"/>
              </a:rPr>
              <a:t>436 654 </a:t>
            </a:r>
            <a:r>
              <a:rPr lang="fr-CA"/>
              <a:t>jeunes de 15 à 19 ans au Québec. (</a:t>
            </a:r>
            <a:r>
              <a:rPr lang="fr-CA" u="sng">
                <a:solidFill>
                  <a:schemeClr val="hlink"/>
                </a:solidFill>
                <a:hlinkClick r:id="rId2"/>
              </a:rPr>
              <a:t>https://statistique.quebec.ca/fr/produit/tableau/population-par-groupe-dage-canada-et-regions</a:t>
            </a:r>
            <a:r>
              <a:rPr lang="fr-CA">
                <a:solidFill>
                  <a:srgbClr val="223654"/>
                </a:solidFill>
                <a:highlight>
                  <a:srgbClr val="FFFFFF"/>
                </a:highlight>
                <a:latin typeface="Open Sans"/>
                <a:ea typeface="Open Sans"/>
                <a:cs typeface="Open Sans"/>
                <a:sym typeface="Open Sans"/>
              </a:rPr>
              <a:t>)</a:t>
            </a:r>
            <a:endParaRPr>
              <a:solidFill>
                <a:srgbClr val="223654"/>
              </a:solidFill>
              <a:highlight>
                <a:srgbClr val="FFFFFF"/>
              </a:highlight>
              <a:latin typeface="Open Sans"/>
              <a:ea typeface="Open Sans"/>
              <a:cs typeface="Open Sans"/>
              <a:sym typeface="Open Sans"/>
            </a:endParaRPr>
          </a:p>
          <a:p>
            <a:pPr indent="0" lvl="0" marL="0" rtl="0" algn="l">
              <a:spcBef>
                <a:spcPts val="0"/>
              </a:spcBef>
              <a:spcAft>
                <a:spcPts val="0"/>
              </a:spcAft>
              <a:buNone/>
            </a:pPr>
            <a:r>
              <a:t/>
            </a:r>
            <a:endParaRPr>
              <a:solidFill>
                <a:srgbClr val="223654"/>
              </a:solidFill>
              <a:highlight>
                <a:srgbClr val="FFFFFF"/>
              </a:highlight>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280a3871e86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280a3871e86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rgbClr val="E06539"/>
                </a:solidFill>
              </a:rPr>
              <a:t>Annie</a:t>
            </a:r>
            <a:endParaRPr b="1" sz="1800">
              <a:solidFill>
                <a:srgbClr val="E06539"/>
              </a:solidFill>
            </a:endParaRPr>
          </a:p>
          <a:p>
            <a:pPr indent="0" lvl="0" marL="0" rtl="0" algn="l">
              <a:spcBef>
                <a:spcPts val="0"/>
              </a:spcBef>
              <a:spcAft>
                <a:spcPts val="0"/>
              </a:spcAft>
              <a:buNone/>
            </a:pPr>
            <a:r>
              <a:t/>
            </a:r>
            <a:endParaRPr>
              <a:solidFill>
                <a:srgbClr val="223654"/>
              </a:solidFill>
              <a:highlight>
                <a:srgbClr val="FFFFFF"/>
              </a:highlight>
              <a:latin typeface="Open Sans"/>
              <a:ea typeface="Open Sans"/>
              <a:cs typeface="Open Sans"/>
              <a:sym typeface="Open Sans"/>
            </a:endParaRPr>
          </a:p>
          <a:p>
            <a:pPr indent="0" lvl="0" marL="0" rtl="0" algn="l">
              <a:spcBef>
                <a:spcPts val="0"/>
              </a:spcBef>
              <a:spcAft>
                <a:spcPts val="0"/>
              </a:spcAft>
              <a:buNone/>
            </a:pPr>
            <a:r>
              <a:rPr lang="fr-CA">
                <a:solidFill>
                  <a:srgbClr val="223654"/>
                </a:solidFill>
                <a:highlight>
                  <a:srgbClr val="FFFFFF"/>
                </a:highlight>
                <a:latin typeface="Open Sans"/>
                <a:ea typeface="Open Sans"/>
                <a:cs typeface="Open Sans"/>
                <a:sym typeface="Open Sans"/>
              </a:rPr>
              <a:t>436 654 </a:t>
            </a:r>
            <a:r>
              <a:rPr lang="fr-CA"/>
              <a:t>jeunes de 15 à 19 ans au Québec. (</a:t>
            </a:r>
            <a:r>
              <a:rPr lang="fr-CA" u="sng">
                <a:solidFill>
                  <a:schemeClr val="hlink"/>
                </a:solidFill>
                <a:hlinkClick r:id="rId2"/>
              </a:rPr>
              <a:t>https://statistique.quebec.ca/fr/produit/tableau/population-par-groupe-dage-canada-et-regions</a:t>
            </a:r>
            <a:r>
              <a:rPr lang="fr-CA">
                <a:solidFill>
                  <a:srgbClr val="223654"/>
                </a:solidFill>
                <a:highlight>
                  <a:srgbClr val="FFFFFF"/>
                </a:highlight>
                <a:latin typeface="Open Sans"/>
                <a:ea typeface="Open Sans"/>
                <a:cs typeface="Open Sans"/>
                <a:sym typeface="Open Sans"/>
              </a:rPr>
              <a:t>)</a:t>
            </a:r>
            <a:endParaRPr>
              <a:solidFill>
                <a:srgbClr val="223654"/>
              </a:solidFill>
              <a:highlight>
                <a:srgbClr val="FFFFFF"/>
              </a:highlight>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fr-CA">
                <a:solidFill>
                  <a:srgbClr val="223654"/>
                </a:solidFill>
                <a:highlight>
                  <a:srgbClr val="FFFFFF"/>
                </a:highlight>
                <a:latin typeface="Open Sans"/>
                <a:ea typeface="Open Sans"/>
                <a:cs typeface="Open Sans"/>
                <a:sym typeface="Open Sans"/>
              </a:rPr>
              <a:t>Calculateur d’échantillon: </a:t>
            </a:r>
            <a:r>
              <a:rPr lang="fr-CA" u="sng">
                <a:solidFill>
                  <a:schemeClr val="hlink"/>
                </a:solidFill>
                <a:hlinkClick r:id="rId3"/>
              </a:rPr>
              <a:t>https://fr.checkmarket.com/calculateur-taille-echantillon/</a:t>
            </a:r>
            <a:r>
              <a:rPr lang="fr-CA">
                <a:solidFill>
                  <a:schemeClr val="dk1"/>
                </a:solidFill>
              </a:rPr>
              <a:t>  </a:t>
            </a:r>
            <a:endParaRPr>
              <a:solidFill>
                <a:srgbClr val="223654"/>
              </a:solidFill>
              <a:highlight>
                <a:srgbClr val="FFFFFF"/>
              </a:highlight>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8c748419e6_0_3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g28c748419e6_0_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280a3871e86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0" name="Google Shape;620;g280a3871e86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rgbClr val="E06539"/>
                </a:solidFill>
              </a:rPr>
              <a:t>Annie</a:t>
            </a:r>
            <a:endParaRPr b="1" sz="1800">
              <a:solidFill>
                <a:srgbClr val="E06539"/>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t>Dans la vie de tous les jours, les échantillons trop petits mènent à des généralisations trop hâtives ou des stéréotypes non justifiés, du genre : </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t>• « Ma fille en est à son premier cours dans cette école, et le prof est pourri, donc l’école n’est pas à recommander. » (Un seul prof…) </a:t>
            </a:r>
            <a:endParaRPr/>
          </a:p>
          <a:p>
            <a:pPr indent="0" lvl="0" marL="0" rtl="0" algn="l">
              <a:spcBef>
                <a:spcPts val="0"/>
              </a:spcBef>
              <a:spcAft>
                <a:spcPts val="0"/>
              </a:spcAft>
              <a:buNone/>
            </a:pPr>
            <a:r>
              <a:rPr lang="fr-CA"/>
              <a:t>• « Mon voisin a acheté une voiture de cette marque, et elle a plein de problèmes, donc cette marque est à éviter. » (Une seule voiture…)</a:t>
            </a:r>
            <a:endParaRPr/>
          </a:p>
          <a:p>
            <a:pPr indent="0" lvl="0" marL="0" rtl="0" algn="l">
              <a:spcBef>
                <a:spcPts val="0"/>
              </a:spcBef>
              <a:spcAft>
                <a:spcPts val="0"/>
              </a:spcAft>
              <a:buNone/>
            </a:pPr>
            <a:r>
              <a:rPr lang="fr-CA"/>
              <a:t>• « Les Américains sont impolis; je le sais parce que j’ai rencontré un groupe de touristes américains très impolis lors de mon dernier voyage. » (Un seul groupe…) </a:t>
            </a:r>
            <a:endParaRPr/>
          </a:p>
          <a:p>
            <a:pPr indent="0" lvl="0" marL="0" rtl="0" algn="l">
              <a:spcBef>
                <a:spcPts val="0"/>
              </a:spcBef>
              <a:spcAft>
                <a:spcPts val="0"/>
              </a:spcAft>
              <a:buNone/>
            </a:pPr>
            <a:r>
              <a:rPr lang="fr-CA"/>
              <a:t>• « Mon cousin est alcoolique et il est au chômage, preuve que l’alcoolisme mène au chômage. » (Une seule personne…) </a:t>
            </a:r>
            <a:endParaRPr/>
          </a:p>
          <a:p>
            <a:pPr indent="0" lvl="0" marL="0" rtl="0" algn="l">
              <a:spcBef>
                <a:spcPts val="0"/>
              </a:spcBef>
              <a:spcAft>
                <a:spcPts val="0"/>
              </a:spcAft>
              <a:buNone/>
            </a:pPr>
            <a:r>
              <a:rPr lang="fr-CA"/>
              <a:t>• « Le réchauffement de la planète, mon œil! Il a fait plus froid que d’habitude l’hiver passé. » (Une seule saison, pendant une seule année, à un seul endroit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fr-CA" sz="1800">
                <a:solidFill>
                  <a:schemeClr val="dk1"/>
                </a:solidFill>
                <a:latin typeface="Roboto Light"/>
                <a:ea typeface="Roboto Light"/>
                <a:cs typeface="Roboto Light"/>
                <a:sym typeface="Roboto Light"/>
              </a:rPr>
              <a:t>On entend seulement parler des cas frappants, mais pas des bien plus nombreux cas ordinaires (</a:t>
            </a:r>
            <a:r>
              <a:rPr b="1" lang="fr-CA" sz="1800">
                <a:solidFill>
                  <a:schemeClr val="dk1"/>
                </a:solidFill>
                <a:latin typeface="Roboto"/>
                <a:ea typeface="Roboto"/>
                <a:cs typeface="Roboto"/>
                <a:sym typeface="Roboto"/>
              </a:rPr>
              <a:t>les cas bizarres font plus souvent les nouvelles ou les potins</a:t>
            </a:r>
            <a:r>
              <a:rPr lang="fr-CA" sz="1800">
                <a:solidFill>
                  <a:schemeClr val="dk1"/>
                </a:solidFill>
                <a:latin typeface="Roboto Light"/>
                <a:ea typeface="Roboto Light"/>
                <a:cs typeface="Roboto Light"/>
                <a:sym typeface="Roboto Light"/>
              </a:rPr>
              <a:t>), donc notre petit échantillon (le petit</a:t>
            </a:r>
            <a:endParaRPr sz="1800">
              <a:solidFill>
                <a:schemeClr val="dk1"/>
              </a:solidFill>
              <a:latin typeface="Roboto Light"/>
              <a:ea typeface="Roboto Light"/>
              <a:cs typeface="Roboto Light"/>
              <a:sym typeface="Roboto Light"/>
            </a:endParaRPr>
          </a:p>
          <a:p>
            <a:pPr indent="0" lvl="0" marL="0" rtl="0" algn="l">
              <a:spcBef>
                <a:spcPts val="0"/>
              </a:spcBef>
              <a:spcAft>
                <a:spcPts val="0"/>
              </a:spcAft>
              <a:buClr>
                <a:schemeClr val="dk1"/>
              </a:buClr>
              <a:buSzPts val="1100"/>
              <a:buFont typeface="Arial"/>
              <a:buNone/>
            </a:pPr>
            <a:r>
              <a:rPr lang="fr-CA" sz="1800">
                <a:solidFill>
                  <a:schemeClr val="dk1"/>
                </a:solidFill>
                <a:latin typeface="Roboto Light"/>
                <a:ea typeface="Roboto Light"/>
                <a:cs typeface="Roboto Light"/>
                <a:sym typeface="Roboto Light"/>
              </a:rPr>
              <a:t>nombre de cas dont notre mémoire se souvient) ne comprend que les cas bizarres, et donc on a</a:t>
            </a:r>
            <a:endParaRPr sz="1800">
              <a:solidFill>
                <a:schemeClr val="dk1"/>
              </a:solidFill>
              <a:latin typeface="Roboto Light"/>
              <a:ea typeface="Roboto Light"/>
              <a:cs typeface="Roboto Light"/>
              <a:sym typeface="Roboto Light"/>
            </a:endParaRPr>
          </a:p>
          <a:p>
            <a:pPr indent="0" lvl="0" marL="0" rtl="0" algn="l">
              <a:spcBef>
                <a:spcPts val="0"/>
              </a:spcBef>
              <a:spcAft>
                <a:spcPts val="0"/>
              </a:spcAft>
              <a:buClr>
                <a:schemeClr val="dk1"/>
              </a:buClr>
              <a:buSzPts val="1100"/>
              <a:buFont typeface="Arial"/>
              <a:buNone/>
            </a:pPr>
            <a:r>
              <a:rPr lang="fr-CA" sz="1800">
                <a:solidFill>
                  <a:schemeClr val="dk1"/>
                </a:solidFill>
                <a:latin typeface="Roboto Light"/>
                <a:ea typeface="Roboto Light"/>
                <a:cs typeface="Roboto Light"/>
                <a:sym typeface="Roboto Light"/>
              </a:rPr>
              <a:t>tendance à </a:t>
            </a:r>
            <a:r>
              <a:rPr b="1" lang="fr-CA" sz="1800">
                <a:solidFill>
                  <a:schemeClr val="dk1"/>
                </a:solidFill>
                <a:latin typeface="Roboto"/>
                <a:ea typeface="Roboto"/>
                <a:cs typeface="Roboto"/>
                <a:sym typeface="Roboto"/>
              </a:rPr>
              <a:t>faussement se faire une mauvaise opinion de la population d’où viennent ces cas</a:t>
            </a:r>
            <a:endParaRPr b="1" sz="1800">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b="1" lang="fr-CA" sz="1800">
                <a:solidFill>
                  <a:schemeClr val="dk1"/>
                </a:solidFill>
                <a:latin typeface="Roboto"/>
                <a:ea typeface="Roboto"/>
                <a:cs typeface="Roboto"/>
                <a:sym typeface="Roboto"/>
              </a:rPr>
              <a:t>bizarres</a:t>
            </a:r>
            <a:r>
              <a:rPr lang="fr-CA" sz="1800">
                <a:solidFill>
                  <a:schemeClr val="dk1"/>
                </a:solidFill>
                <a:latin typeface="Roboto Light"/>
                <a:ea typeface="Roboto Light"/>
                <a:cs typeface="Roboto Light"/>
                <a:sym typeface="Roboto Light"/>
              </a:rPr>
              <a:t>, sans se rendre compte que les cas bizarres représentent mal toute la population.</a:t>
            </a:r>
            <a:endParaRPr sz="1800">
              <a:solidFill>
                <a:schemeClr val="dk1"/>
              </a:solidFill>
              <a:latin typeface="Roboto Light"/>
              <a:ea typeface="Roboto Light"/>
              <a:cs typeface="Roboto Light"/>
              <a:sym typeface="Roboto Light"/>
            </a:endParaRPr>
          </a:p>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280a3871e86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2" name="Google Shape;632;g280a3871e86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rgbClr val="E06539"/>
                </a:solidFill>
              </a:rPr>
              <a:t>Annie</a:t>
            </a:r>
            <a:endParaRPr b="1" sz="1800">
              <a:solidFill>
                <a:srgbClr val="E06539"/>
              </a:solidFill>
            </a:endParaRPr>
          </a:p>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280a3871e86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0" name="Google Shape;640;g280a3871e86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rgbClr val="E06539"/>
                </a:solidFill>
              </a:rPr>
              <a:t>Annie</a:t>
            </a:r>
            <a:endParaRPr b="1" sz="1800">
              <a:solidFill>
                <a:srgbClr val="E06539"/>
              </a:solidFill>
            </a:endParaRPr>
          </a:p>
          <a:p>
            <a:pPr indent="0" lvl="0" marL="0" rtl="0" algn="l">
              <a:spcBef>
                <a:spcPts val="0"/>
              </a:spcBef>
              <a:spcAft>
                <a:spcPts val="0"/>
              </a:spcAft>
              <a:buNone/>
            </a:pPr>
            <a:r>
              <a:rPr lang="fr-CA"/>
              <a:t>La dernière de chaque section!</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280a3871e86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9" name="Google Shape;649;g280a3871e86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rgbClr val="E06539"/>
                </a:solidFill>
              </a:rPr>
              <a:t>Annie</a:t>
            </a:r>
            <a:endParaRPr b="1" sz="1800">
              <a:solidFill>
                <a:srgbClr val="E06539"/>
              </a:solidFill>
            </a:endParaRPr>
          </a:p>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280a3871e86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280a3871e86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rgbClr val="E06539"/>
                </a:solidFill>
              </a:rPr>
              <a:t>Annie</a:t>
            </a:r>
            <a:endParaRPr b="1" sz="1800">
              <a:solidFill>
                <a:srgbClr val="E06539"/>
              </a:solidFill>
            </a:endParaRPr>
          </a:p>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2238e0f610f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4" name="Google Shape;674;g2238e0f610f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2115304fc48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2" name="Google Shape;682;g2115304fc48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2238e0f610f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0" name="Google Shape;690;g2238e0f610f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solidFill>
                <a:srgbClr val="223654"/>
              </a:solidFill>
              <a:highlight>
                <a:srgbClr val="FFFFFF"/>
              </a:highlight>
              <a:latin typeface="Open Sans"/>
              <a:ea typeface="Open Sans"/>
              <a:cs typeface="Open Sans"/>
              <a:sym typeface="Open Sans"/>
            </a:endParaRPr>
          </a:p>
          <a:p>
            <a:pPr indent="0" lvl="0" marL="0" rtl="0" algn="l">
              <a:spcBef>
                <a:spcPts val="0"/>
              </a:spcBef>
              <a:spcAft>
                <a:spcPts val="0"/>
              </a:spcAft>
              <a:buNone/>
            </a:pPr>
            <a:r>
              <a:rPr lang="fr-CA" u="sng">
                <a:solidFill>
                  <a:schemeClr val="hlink"/>
                </a:solidFill>
                <a:hlinkClick r:id="rId2"/>
              </a:rPr>
              <a:t>https://www.lapresse.ca/sports/baseball/2023-02-27/en-2022/le-salaire-moyen-au-baseball-majeur-a-fait-un-bond-record-de-14-8.php</a:t>
            </a:r>
            <a:endParaRPr/>
          </a:p>
          <a:p>
            <a:pPr indent="0" lvl="0" marL="0" rtl="0" algn="l">
              <a:spcBef>
                <a:spcPts val="0"/>
              </a:spcBef>
              <a:spcAft>
                <a:spcPts val="0"/>
              </a:spcAft>
              <a:buNone/>
            </a:pPr>
            <a:r>
              <a:rPr lang="fr-CA" u="sng">
                <a:solidFill>
                  <a:schemeClr val="hlink"/>
                </a:solidFill>
                <a:hlinkClick r:id="rId3"/>
              </a:rPr>
              <a:t>https://www.spotrac.com/mlb/rankings/salary/</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2238e0f610f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2238e0f610f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Roboto Mono"/>
              <a:ea typeface="Roboto Mono"/>
              <a:cs typeface="Roboto Mono"/>
              <a:sym typeface="Roboto Mono"/>
            </a:endParaRPr>
          </a:p>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22367a45710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2" name="Google Shape;712;g22367a45710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solidFill>
                <a:schemeClr val="dk1"/>
              </a:solidFill>
            </a:endParaRPr>
          </a:p>
          <a:p>
            <a:pPr indent="0" lvl="0" marL="0" rtl="0" algn="l">
              <a:spcBef>
                <a:spcPts val="0"/>
              </a:spcBef>
              <a:spcAft>
                <a:spcPts val="0"/>
              </a:spcAft>
              <a:buClr>
                <a:schemeClr val="dk1"/>
              </a:buClr>
              <a:buSzPts val="1100"/>
              <a:buFont typeface="Arial"/>
              <a:buNone/>
            </a:pPr>
            <a:r>
              <a:rPr lang="fr-CA">
                <a:solidFill>
                  <a:schemeClr val="dk1"/>
                </a:solidFill>
              </a:rPr>
              <a:t>Source: </a:t>
            </a:r>
            <a:r>
              <a:rPr lang="fr-CA" u="sng">
                <a:solidFill>
                  <a:schemeClr val="hlink"/>
                </a:solidFill>
                <a:hlinkClick r:id="rId2"/>
              </a:rPr>
              <a:t>https://twitter.com/mariejoharnois/status/1616412190860541954</a:t>
            </a:r>
            <a:r>
              <a:rPr lang="fr-CA">
                <a:solidFill>
                  <a:schemeClr val="dk1"/>
                </a:solidFill>
              </a:rPr>
              <a:t>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Clr>
                <a:schemeClr val="dk1"/>
              </a:buClr>
              <a:buSzPts val="1100"/>
              <a:buFont typeface="Arial"/>
              <a:buNone/>
            </a:pPr>
            <a:r>
              <a:rPr lang="fr-CA">
                <a:solidFill>
                  <a:schemeClr val="dk1"/>
                </a:solidFill>
                <a:latin typeface="Roboto Mono"/>
                <a:ea typeface="Roboto Mono"/>
                <a:cs typeface="Roboto Mono"/>
                <a:sym typeface="Roboto Mono"/>
              </a:rPr>
              <a:t>Ces fameuses statistiques! Présentes massivement dans les médias, elles se présentent comme figure de proue de la rigueur. Pourtant, il y a de multiples façons de les utiliser, de leur faire dire tout et son contraire.</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Clr>
                <a:schemeClr val="dk1"/>
              </a:buClr>
              <a:buSzPts val="1100"/>
              <a:buFont typeface="Arial"/>
              <a:buNone/>
            </a:pPr>
            <a:r>
              <a:rPr lang="fr-CA">
                <a:solidFill>
                  <a:schemeClr val="dk1"/>
                </a:solidFill>
                <a:latin typeface="Roboto Mono"/>
                <a:ea typeface="Roboto Mono"/>
                <a:cs typeface="Roboto Mono"/>
                <a:sym typeface="Roboto Mono"/>
              </a:rPr>
              <a:t>Cet atelier se veut l’occasion de développer notre capacité à décoder l’univers médiatique sous l’angle tout particulier des statistiques. Une bonne dose de lucidité au service de la pensée critique, et pas seulement pour les cartésien·es d’entre-nous!</a:t>
            </a:r>
            <a:endParaRPr>
              <a:solidFill>
                <a:schemeClr val="dk1"/>
              </a:solidFill>
              <a:latin typeface="Roboto Mono"/>
              <a:ea typeface="Roboto Mono"/>
              <a:cs typeface="Roboto Mono"/>
              <a:sym typeface="Roboto Mono"/>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1f8a4379428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1f8a4379428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2100">
                <a:solidFill>
                  <a:schemeClr val="lt1"/>
                </a:solidFill>
                <a:highlight>
                  <a:srgbClr val="E06539"/>
                </a:highlight>
              </a:rPr>
              <a:t>Annie</a:t>
            </a:r>
            <a:endParaRPr b="1" sz="1800">
              <a:solidFill>
                <a:srgbClr val="E06539"/>
              </a:solidFill>
            </a:endParaRPr>
          </a:p>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2290d36f174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8" name="Google Shape;718;g2290d36f174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1b622d398fb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8" name="Google Shape;728;g1b622d398fb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rgbClr val="E06539"/>
                </a:solidFill>
              </a:rPr>
              <a:t>Annie</a:t>
            </a:r>
            <a:endParaRPr b="1" sz="1800">
              <a:solidFill>
                <a:srgbClr val="E06539"/>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fr-CA"/>
              <a:t>Pistes en éducation aux médias : </a:t>
            </a:r>
            <a:endParaRPr/>
          </a:p>
          <a:p>
            <a:pPr indent="-298450" lvl="0" marL="457200" rtl="0" algn="l">
              <a:spcBef>
                <a:spcPts val="0"/>
              </a:spcBef>
              <a:spcAft>
                <a:spcPts val="0"/>
              </a:spcAft>
              <a:buSzPts val="1100"/>
              <a:buChar char="-"/>
            </a:pPr>
            <a:r>
              <a:rPr lang="fr-CA"/>
              <a:t>Est-ce qu’il me manque des informations pour juger ? </a:t>
            </a:r>
            <a:endParaRPr/>
          </a:p>
          <a:p>
            <a:pPr indent="-298450" lvl="0" marL="457200" rtl="0" algn="l">
              <a:spcBef>
                <a:spcPts val="0"/>
              </a:spcBef>
              <a:spcAft>
                <a:spcPts val="0"/>
              </a:spcAft>
              <a:buSzPts val="1100"/>
              <a:buChar char="-"/>
            </a:pPr>
            <a:r>
              <a:rPr lang="fr-CA"/>
              <a:t>Est-ce que j’ai l’impression qu’on me dit quoi penser ? </a:t>
            </a:r>
            <a:endParaRPr/>
          </a:p>
          <a:p>
            <a:pPr indent="-298450" lvl="0" marL="457200" rtl="0" algn="l">
              <a:spcBef>
                <a:spcPts val="0"/>
              </a:spcBef>
              <a:spcAft>
                <a:spcPts val="0"/>
              </a:spcAft>
              <a:buSzPts val="1100"/>
              <a:buChar char="-"/>
            </a:pPr>
            <a:r>
              <a:rPr lang="fr-CA"/>
              <a:t>Est-ce que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21c45ffa76d_4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5" name="Google Shape;735;g21c45ffa76d_4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fr-CA" sz="1800">
                <a:solidFill>
                  <a:srgbClr val="E06539"/>
                </a:solidFill>
              </a:rPr>
              <a:t>Annie</a:t>
            </a:r>
            <a:endParaRPr b="1" sz="1800">
              <a:solidFill>
                <a:srgbClr val="E06539"/>
              </a:solidFill>
            </a:endParaRPr>
          </a:p>
          <a:p>
            <a:pPr indent="0" lvl="0" marL="0" rtl="0" algn="l">
              <a:lnSpc>
                <a:spcPct val="150000"/>
              </a:lnSpc>
              <a:spcBef>
                <a:spcPts val="0"/>
              </a:spcBef>
              <a:spcAft>
                <a:spcPts val="0"/>
              </a:spcAft>
              <a:buNone/>
            </a:pPr>
            <a:r>
              <a:t/>
            </a:r>
            <a:endParaRPr sz="1200">
              <a:solidFill>
                <a:schemeClr val="dk1"/>
              </a:solidFill>
              <a:latin typeface="Roboto"/>
              <a:ea typeface="Roboto"/>
              <a:cs typeface="Roboto"/>
              <a:sym typeface="Roboto"/>
            </a:endParaRPr>
          </a:p>
          <a:p>
            <a:pPr indent="-304800" lvl="0" marL="457200" rtl="0" algn="l">
              <a:lnSpc>
                <a:spcPct val="150000"/>
              </a:lnSpc>
              <a:spcBef>
                <a:spcPts val="0"/>
              </a:spcBef>
              <a:spcAft>
                <a:spcPts val="0"/>
              </a:spcAft>
              <a:buClr>
                <a:schemeClr val="dk1"/>
              </a:buClr>
              <a:buSzPts val="1200"/>
              <a:buFont typeface="Roboto"/>
              <a:buChar char="✓"/>
            </a:pPr>
            <a:r>
              <a:rPr lang="fr-CA" sz="1200">
                <a:solidFill>
                  <a:schemeClr val="dk1"/>
                </a:solidFill>
                <a:latin typeface="Roboto"/>
                <a:ea typeface="Roboto"/>
                <a:cs typeface="Roboto"/>
                <a:sym typeface="Roboto"/>
              </a:rPr>
              <a:t>Compétences transversales</a:t>
            </a:r>
            <a:endParaRPr sz="1200">
              <a:solidFill>
                <a:schemeClr val="dk1"/>
              </a:solidFill>
              <a:latin typeface="Roboto"/>
              <a:ea typeface="Roboto"/>
              <a:cs typeface="Roboto"/>
              <a:sym typeface="Roboto"/>
            </a:endParaRPr>
          </a:p>
          <a:p>
            <a:pPr indent="-304800" lvl="1" marL="914400" rtl="0" algn="l">
              <a:lnSpc>
                <a:spcPct val="150000"/>
              </a:lnSpc>
              <a:spcBef>
                <a:spcPts val="0"/>
              </a:spcBef>
              <a:spcAft>
                <a:spcPts val="0"/>
              </a:spcAft>
              <a:buClr>
                <a:schemeClr val="dk1"/>
              </a:buClr>
              <a:buSzPts val="1200"/>
              <a:buFont typeface="Roboto"/>
              <a:buChar char="○"/>
            </a:pPr>
            <a:r>
              <a:rPr lang="fr-CA" sz="1200">
                <a:solidFill>
                  <a:schemeClr val="dk1"/>
                </a:solidFill>
                <a:latin typeface="Roboto"/>
                <a:ea typeface="Roboto"/>
                <a:cs typeface="Roboto"/>
                <a:sym typeface="Roboto"/>
              </a:rPr>
              <a:t>Exploiter l’information</a:t>
            </a:r>
            <a:endParaRPr sz="1200">
              <a:solidFill>
                <a:schemeClr val="dk1"/>
              </a:solidFill>
              <a:latin typeface="Roboto"/>
              <a:ea typeface="Roboto"/>
              <a:cs typeface="Roboto"/>
              <a:sym typeface="Roboto"/>
            </a:endParaRPr>
          </a:p>
          <a:p>
            <a:pPr indent="-304800" lvl="1" marL="914400" rtl="0" algn="l">
              <a:lnSpc>
                <a:spcPct val="150000"/>
              </a:lnSpc>
              <a:spcBef>
                <a:spcPts val="0"/>
              </a:spcBef>
              <a:spcAft>
                <a:spcPts val="0"/>
              </a:spcAft>
              <a:buClr>
                <a:schemeClr val="dk1"/>
              </a:buClr>
              <a:buSzPts val="1200"/>
              <a:buFont typeface="Roboto"/>
              <a:buChar char="○"/>
            </a:pPr>
            <a:r>
              <a:rPr lang="fr-CA" sz="1200">
                <a:solidFill>
                  <a:schemeClr val="dk1"/>
                </a:solidFill>
                <a:latin typeface="Roboto"/>
                <a:ea typeface="Roboto"/>
                <a:cs typeface="Roboto"/>
                <a:sym typeface="Roboto"/>
              </a:rPr>
              <a:t>Exercer son jugement critique</a:t>
            </a:r>
            <a:endParaRPr sz="1200">
              <a:solidFill>
                <a:schemeClr val="dk1"/>
              </a:solidFill>
              <a:latin typeface="Roboto"/>
              <a:ea typeface="Roboto"/>
              <a:cs typeface="Roboto"/>
              <a:sym typeface="Roboto"/>
            </a:endParaRPr>
          </a:p>
          <a:p>
            <a:pPr indent="-304800" lvl="1" marL="914400" rtl="0" algn="l">
              <a:lnSpc>
                <a:spcPct val="150000"/>
              </a:lnSpc>
              <a:spcBef>
                <a:spcPts val="0"/>
              </a:spcBef>
              <a:spcAft>
                <a:spcPts val="0"/>
              </a:spcAft>
              <a:buClr>
                <a:schemeClr val="dk1"/>
              </a:buClr>
              <a:buSzPts val="1200"/>
              <a:buFont typeface="Roboto"/>
              <a:buChar char="○"/>
            </a:pPr>
            <a:r>
              <a:rPr lang="fr-CA" sz="1200">
                <a:solidFill>
                  <a:schemeClr val="dk1"/>
                </a:solidFill>
                <a:latin typeface="Roboto"/>
                <a:ea typeface="Roboto"/>
                <a:cs typeface="Roboto"/>
                <a:sym typeface="Roboto"/>
              </a:rPr>
              <a:t>Communiquer de façon appropriée</a:t>
            </a:r>
            <a:endParaRPr sz="1200">
              <a:solidFill>
                <a:schemeClr val="dk1"/>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2238e0f610f_3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6" name="Google Shape;746;g2238e0f610f_3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2238e0f610f_4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9" name="Google Shape;759;g2238e0f610f_4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g1dff792143e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4" name="Google Shape;774;g1dff792143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g2238e0f610f_4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9" name="Google Shape;789;g2238e0f610f_4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g2238e0f610f_4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4" name="Google Shape;804;g2238e0f610f_4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g2238e0f610f_4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9" name="Google Shape;819;g2238e0f610f_4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g227b6451177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1" name="Google Shape;831;g227b6451177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JF</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115304fc48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2115304fc48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2100">
                <a:solidFill>
                  <a:schemeClr val="lt1"/>
                </a:solidFill>
                <a:highlight>
                  <a:srgbClr val="E06539"/>
                </a:highlight>
              </a:rPr>
              <a:t>Annie</a:t>
            </a:r>
            <a:endParaRPr b="1" sz="1800">
              <a:solidFill>
                <a:srgbClr val="E06539"/>
              </a:solidFill>
            </a:endParaRPr>
          </a:p>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g280a3871e86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7" name="Google Shape;837;g280a3871e86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g2290d36f174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4" name="Google Shape;844;g2290d36f174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g28c7488e88e_0_7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g28c7488e88e_0_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g28c7488e88e_0_9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g28c7488e88e_0_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g28c7488e88e_0_98: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g28c7488e88e_0_9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291741997b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2291741997b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p>
          <a:p>
            <a:pPr indent="0" lvl="0" marL="0" rtl="0" algn="l">
              <a:spcBef>
                <a:spcPts val="0"/>
              </a:spcBef>
              <a:spcAft>
                <a:spcPts val="0"/>
              </a:spcAft>
              <a:buNone/>
            </a:pPr>
            <a:r>
              <a:rPr lang="fr-CA"/>
              <a:t>Cité par Normand Baillargeon dans Petit cours d’autodéfense intellectuelle</a:t>
            </a:r>
            <a:endParaRPr/>
          </a:p>
          <a:p>
            <a:pPr indent="0" lvl="0" marL="0" rtl="0" algn="l">
              <a:spcBef>
                <a:spcPts val="0"/>
              </a:spcBef>
              <a:spcAft>
                <a:spcPts val="0"/>
              </a:spcAft>
              <a:buNone/>
            </a:pPr>
            <a:r>
              <a:rPr lang="fr-CA"/>
              <a:t>Benjamin Dereca a plusieurs citations qui circulent sur le web, mais aucune bio…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238e0f610f_2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2238e0f610f_2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p>
          <a:p>
            <a:pPr indent="0" lvl="0" marL="0" rtl="0" algn="l">
              <a:spcBef>
                <a:spcPts val="0"/>
              </a:spcBef>
              <a:spcAft>
                <a:spcPts val="0"/>
              </a:spcAft>
              <a:buNone/>
            </a:pPr>
            <a:r>
              <a:rPr lang="fr-CA"/>
              <a:t>Source: </a:t>
            </a:r>
            <a:r>
              <a:rPr lang="fr-CA" u="sng">
                <a:solidFill>
                  <a:schemeClr val="hlink"/>
                </a:solidFill>
                <a:hlinkClick r:id="rId2"/>
              </a:rPr>
              <a:t>https://www.manchestereveningnews.co.uk/news/greater-manchester-news/kick-in-the-teeth-over-toothpaste-ads-979028</a:t>
            </a:r>
            <a:r>
              <a:rPr lang="fr-CA"/>
              <a:t> </a:t>
            </a:r>
            <a:endParaRPr/>
          </a:p>
          <a:p>
            <a:pPr indent="0" lvl="0" marL="0" rtl="0" algn="l">
              <a:spcBef>
                <a:spcPts val="0"/>
              </a:spcBef>
              <a:spcAft>
                <a:spcPts val="0"/>
              </a:spcAft>
              <a:buNone/>
            </a:pPr>
            <a:r>
              <a:rPr lang="fr-CA"/>
              <a:t>Clarifier l’image: </a:t>
            </a:r>
            <a:r>
              <a:rPr lang="fr-CA" u="sng">
                <a:solidFill>
                  <a:schemeClr val="hlink"/>
                </a:solidFill>
                <a:hlinkClick r:id="rId3"/>
              </a:rPr>
              <a:t>https://picwish.com/unblur-image-portrait</a:t>
            </a:r>
            <a:r>
              <a:rPr lang="fr-CA"/>
              <a:t>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bg>
      <p:bgPr>
        <a:blipFill>
          <a:blip r:embed="rId2">
            <a:alphaModFix/>
          </a:blip>
          <a:stretch>
            <a:fillRect/>
          </a:stretch>
        </a:blipFill>
      </p:bgPr>
    </p:bg>
    <p:spTree>
      <p:nvGrpSpPr>
        <p:cNvPr id="50" name="Shape 50"/>
        <p:cNvGrpSpPr/>
        <p:nvPr/>
      </p:nvGrpSpPr>
      <p:grpSpPr>
        <a:xfrm>
          <a:off x="0" y="0"/>
          <a:ext cx="0" cy="0"/>
          <a:chOff x="0" y="0"/>
          <a:chExt cx="0" cy="0"/>
        </a:xfrm>
      </p:grpSpPr>
      <p:sp>
        <p:nvSpPr>
          <p:cNvPr id="51" name="Google Shape;51;p13"/>
          <p:cNvSpPr txBox="1"/>
          <p:nvPr>
            <p:ph type="ctrTitle"/>
          </p:nvPr>
        </p:nvSpPr>
        <p:spPr>
          <a:xfrm>
            <a:off x="552325" y="1051375"/>
            <a:ext cx="8008800" cy="13284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3600"/>
              <a:buFont typeface="Oswald"/>
              <a:buNone/>
              <a:defRPr sz="3600">
                <a:latin typeface="Oswald"/>
                <a:ea typeface="Oswald"/>
                <a:cs typeface="Oswald"/>
                <a:sym typeface="Oswald"/>
              </a:defRPr>
            </a:lvl1pPr>
            <a:lvl2pPr lvl="1" rtl="0" algn="ctr">
              <a:spcBef>
                <a:spcPts val="0"/>
              </a:spcBef>
              <a:spcAft>
                <a:spcPts val="0"/>
              </a:spcAft>
              <a:buSzPts val="3600"/>
              <a:buFont typeface="Oswald"/>
              <a:buNone/>
              <a:defRPr sz="3600">
                <a:latin typeface="Oswald"/>
                <a:ea typeface="Oswald"/>
                <a:cs typeface="Oswald"/>
                <a:sym typeface="Oswald"/>
              </a:defRPr>
            </a:lvl2pPr>
            <a:lvl3pPr lvl="2" rtl="0" algn="ctr">
              <a:spcBef>
                <a:spcPts val="0"/>
              </a:spcBef>
              <a:spcAft>
                <a:spcPts val="0"/>
              </a:spcAft>
              <a:buSzPts val="3600"/>
              <a:buFont typeface="Oswald"/>
              <a:buNone/>
              <a:defRPr sz="3600">
                <a:latin typeface="Oswald"/>
                <a:ea typeface="Oswald"/>
                <a:cs typeface="Oswald"/>
                <a:sym typeface="Oswald"/>
              </a:defRPr>
            </a:lvl3pPr>
            <a:lvl4pPr lvl="3" rtl="0" algn="ctr">
              <a:spcBef>
                <a:spcPts val="0"/>
              </a:spcBef>
              <a:spcAft>
                <a:spcPts val="0"/>
              </a:spcAft>
              <a:buSzPts val="3600"/>
              <a:buFont typeface="Oswald"/>
              <a:buNone/>
              <a:defRPr sz="3600">
                <a:latin typeface="Oswald"/>
                <a:ea typeface="Oswald"/>
                <a:cs typeface="Oswald"/>
                <a:sym typeface="Oswald"/>
              </a:defRPr>
            </a:lvl4pPr>
            <a:lvl5pPr lvl="4" rtl="0" algn="ctr">
              <a:spcBef>
                <a:spcPts val="0"/>
              </a:spcBef>
              <a:spcAft>
                <a:spcPts val="0"/>
              </a:spcAft>
              <a:buSzPts val="3600"/>
              <a:buFont typeface="Oswald"/>
              <a:buNone/>
              <a:defRPr sz="3600">
                <a:latin typeface="Oswald"/>
                <a:ea typeface="Oswald"/>
                <a:cs typeface="Oswald"/>
                <a:sym typeface="Oswald"/>
              </a:defRPr>
            </a:lvl5pPr>
            <a:lvl6pPr lvl="5" rtl="0" algn="ctr">
              <a:spcBef>
                <a:spcPts val="0"/>
              </a:spcBef>
              <a:spcAft>
                <a:spcPts val="0"/>
              </a:spcAft>
              <a:buSzPts val="3600"/>
              <a:buFont typeface="Oswald"/>
              <a:buNone/>
              <a:defRPr sz="3600">
                <a:latin typeface="Oswald"/>
                <a:ea typeface="Oswald"/>
                <a:cs typeface="Oswald"/>
                <a:sym typeface="Oswald"/>
              </a:defRPr>
            </a:lvl6pPr>
            <a:lvl7pPr lvl="6" rtl="0" algn="ctr">
              <a:spcBef>
                <a:spcPts val="0"/>
              </a:spcBef>
              <a:spcAft>
                <a:spcPts val="0"/>
              </a:spcAft>
              <a:buSzPts val="3600"/>
              <a:buFont typeface="Oswald"/>
              <a:buNone/>
              <a:defRPr sz="3600">
                <a:latin typeface="Oswald"/>
                <a:ea typeface="Oswald"/>
                <a:cs typeface="Oswald"/>
                <a:sym typeface="Oswald"/>
              </a:defRPr>
            </a:lvl7pPr>
            <a:lvl8pPr lvl="7" rtl="0" algn="ctr">
              <a:spcBef>
                <a:spcPts val="0"/>
              </a:spcBef>
              <a:spcAft>
                <a:spcPts val="0"/>
              </a:spcAft>
              <a:buSzPts val="3600"/>
              <a:buFont typeface="Oswald"/>
              <a:buNone/>
              <a:defRPr sz="3600">
                <a:latin typeface="Oswald"/>
                <a:ea typeface="Oswald"/>
                <a:cs typeface="Oswald"/>
                <a:sym typeface="Oswald"/>
              </a:defRPr>
            </a:lvl8pPr>
            <a:lvl9pPr lvl="8" rtl="0" algn="ctr">
              <a:spcBef>
                <a:spcPts val="0"/>
              </a:spcBef>
              <a:spcAft>
                <a:spcPts val="0"/>
              </a:spcAft>
              <a:buSzPts val="3600"/>
              <a:buFont typeface="Oswald"/>
              <a:buNone/>
              <a:defRPr sz="3600">
                <a:latin typeface="Oswald"/>
                <a:ea typeface="Oswald"/>
                <a:cs typeface="Oswald"/>
                <a:sym typeface="Oswald"/>
              </a:defRPr>
            </a:lvl9pPr>
          </a:lstStyle>
          <a:p/>
        </p:txBody>
      </p:sp>
      <p:sp>
        <p:nvSpPr>
          <p:cNvPr id="52" name="Google Shape;52;p13"/>
          <p:cNvSpPr txBox="1"/>
          <p:nvPr>
            <p:ph idx="1" type="subTitle"/>
          </p:nvPr>
        </p:nvSpPr>
        <p:spPr>
          <a:xfrm>
            <a:off x="596400" y="2379775"/>
            <a:ext cx="79512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chemeClr val="dk1"/>
              </a:buClr>
              <a:buSzPts val="2500"/>
              <a:buFont typeface="Oswald"/>
              <a:buNone/>
              <a:defRPr sz="2500">
                <a:solidFill>
                  <a:schemeClr val="dk1"/>
                </a:solidFill>
                <a:latin typeface="Oswald"/>
                <a:ea typeface="Oswald"/>
                <a:cs typeface="Oswald"/>
                <a:sym typeface="Oswald"/>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53" name="Google Shape;53;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58" name="Shape 58"/>
        <p:cNvGrpSpPr/>
        <p:nvPr/>
      </p:nvGrpSpPr>
      <p:grpSpPr>
        <a:xfrm>
          <a:off x="0" y="0"/>
          <a:ext cx="0" cy="0"/>
          <a:chOff x="0" y="0"/>
          <a:chExt cx="0" cy="0"/>
        </a:xfrm>
      </p:grpSpPr>
      <p:sp>
        <p:nvSpPr>
          <p:cNvPr id="59" name="Google Shape;59;p15"/>
          <p:cNvSpPr txBox="1"/>
          <p:nvPr>
            <p:ph type="ctrTitle"/>
          </p:nvPr>
        </p:nvSpPr>
        <p:spPr>
          <a:xfrm>
            <a:off x="552325" y="1051375"/>
            <a:ext cx="8008800" cy="13284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3600"/>
              <a:buFont typeface="Oswald"/>
              <a:buNone/>
              <a:defRPr sz="3600">
                <a:latin typeface="Oswald"/>
                <a:ea typeface="Oswald"/>
                <a:cs typeface="Oswald"/>
                <a:sym typeface="Oswald"/>
              </a:defRPr>
            </a:lvl1pPr>
            <a:lvl2pPr lvl="1" rtl="0" algn="ctr">
              <a:spcBef>
                <a:spcPts val="0"/>
              </a:spcBef>
              <a:spcAft>
                <a:spcPts val="0"/>
              </a:spcAft>
              <a:buSzPts val="3600"/>
              <a:buFont typeface="Oswald"/>
              <a:buNone/>
              <a:defRPr sz="3600">
                <a:latin typeface="Oswald"/>
                <a:ea typeface="Oswald"/>
                <a:cs typeface="Oswald"/>
                <a:sym typeface="Oswald"/>
              </a:defRPr>
            </a:lvl2pPr>
            <a:lvl3pPr lvl="2" rtl="0" algn="ctr">
              <a:spcBef>
                <a:spcPts val="0"/>
              </a:spcBef>
              <a:spcAft>
                <a:spcPts val="0"/>
              </a:spcAft>
              <a:buSzPts val="3600"/>
              <a:buFont typeface="Oswald"/>
              <a:buNone/>
              <a:defRPr sz="3600">
                <a:latin typeface="Oswald"/>
                <a:ea typeface="Oswald"/>
                <a:cs typeface="Oswald"/>
                <a:sym typeface="Oswald"/>
              </a:defRPr>
            </a:lvl3pPr>
            <a:lvl4pPr lvl="3" rtl="0" algn="ctr">
              <a:spcBef>
                <a:spcPts val="0"/>
              </a:spcBef>
              <a:spcAft>
                <a:spcPts val="0"/>
              </a:spcAft>
              <a:buSzPts val="3600"/>
              <a:buFont typeface="Oswald"/>
              <a:buNone/>
              <a:defRPr sz="3600">
                <a:latin typeface="Oswald"/>
                <a:ea typeface="Oswald"/>
                <a:cs typeface="Oswald"/>
                <a:sym typeface="Oswald"/>
              </a:defRPr>
            </a:lvl4pPr>
            <a:lvl5pPr lvl="4" rtl="0" algn="ctr">
              <a:spcBef>
                <a:spcPts val="0"/>
              </a:spcBef>
              <a:spcAft>
                <a:spcPts val="0"/>
              </a:spcAft>
              <a:buSzPts val="3600"/>
              <a:buFont typeface="Oswald"/>
              <a:buNone/>
              <a:defRPr sz="3600">
                <a:latin typeface="Oswald"/>
                <a:ea typeface="Oswald"/>
                <a:cs typeface="Oswald"/>
                <a:sym typeface="Oswald"/>
              </a:defRPr>
            </a:lvl5pPr>
            <a:lvl6pPr lvl="5" rtl="0" algn="ctr">
              <a:spcBef>
                <a:spcPts val="0"/>
              </a:spcBef>
              <a:spcAft>
                <a:spcPts val="0"/>
              </a:spcAft>
              <a:buSzPts val="3600"/>
              <a:buFont typeface="Oswald"/>
              <a:buNone/>
              <a:defRPr sz="3600">
                <a:latin typeface="Oswald"/>
                <a:ea typeface="Oswald"/>
                <a:cs typeface="Oswald"/>
                <a:sym typeface="Oswald"/>
              </a:defRPr>
            </a:lvl6pPr>
            <a:lvl7pPr lvl="6" rtl="0" algn="ctr">
              <a:spcBef>
                <a:spcPts val="0"/>
              </a:spcBef>
              <a:spcAft>
                <a:spcPts val="0"/>
              </a:spcAft>
              <a:buSzPts val="3600"/>
              <a:buFont typeface="Oswald"/>
              <a:buNone/>
              <a:defRPr sz="3600">
                <a:latin typeface="Oswald"/>
                <a:ea typeface="Oswald"/>
                <a:cs typeface="Oswald"/>
                <a:sym typeface="Oswald"/>
              </a:defRPr>
            </a:lvl7pPr>
            <a:lvl8pPr lvl="7" rtl="0" algn="ctr">
              <a:spcBef>
                <a:spcPts val="0"/>
              </a:spcBef>
              <a:spcAft>
                <a:spcPts val="0"/>
              </a:spcAft>
              <a:buSzPts val="3600"/>
              <a:buFont typeface="Oswald"/>
              <a:buNone/>
              <a:defRPr sz="3600">
                <a:latin typeface="Oswald"/>
                <a:ea typeface="Oswald"/>
                <a:cs typeface="Oswald"/>
                <a:sym typeface="Oswald"/>
              </a:defRPr>
            </a:lvl8pPr>
            <a:lvl9pPr lvl="8" rtl="0" algn="ctr">
              <a:spcBef>
                <a:spcPts val="0"/>
              </a:spcBef>
              <a:spcAft>
                <a:spcPts val="0"/>
              </a:spcAft>
              <a:buSzPts val="3600"/>
              <a:buFont typeface="Oswald"/>
              <a:buNone/>
              <a:defRPr sz="3600">
                <a:latin typeface="Oswald"/>
                <a:ea typeface="Oswald"/>
                <a:cs typeface="Oswald"/>
                <a:sym typeface="Oswald"/>
              </a:defRPr>
            </a:lvl9pPr>
          </a:lstStyle>
          <a:p/>
        </p:txBody>
      </p:sp>
      <p:sp>
        <p:nvSpPr>
          <p:cNvPr id="60" name="Google Shape;60;p15"/>
          <p:cNvSpPr txBox="1"/>
          <p:nvPr>
            <p:ph idx="1" type="subTitle"/>
          </p:nvPr>
        </p:nvSpPr>
        <p:spPr>
          <a:xfrm>
            <a:off x="596400" y="2379775"/>
            <a:ext cx="79512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chemeClr val="dk1"/>
              </a:buClr>
              <a:buSzPts val="2500"/>
              <a:buFont typeface="Oswald"/>
              <a:buNone/>
              <a:defRPr sz="2500">
                <a:solidFill>
                  <a:schemeClr val="dk1"/>
                </a:solidFill>
                <a:latin typeface="Oswald"/>
                <a:ea typeface="Oswald"/>
                <a:cs typeface="Oswald"/>
                <a:sym typeface="Oswald"/>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61" name="Google Shape;61;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2" name="Shape 62"/>
        <p:cNvGrpSpPr/>
        <p:nvPr/>
      </p:nvGrpSpPr>
      <p:grpSpPr>
        <a:xfrm>
          <a:off x="0" y="0"/>
          <a:ext cx="0" cy="0"/>
          <a:chOff x="0" y="0"/>
          <a:chExt cx="0" cy="0"/>
        </a:xfrm>
      </p:grpSpPr>
      <p:sp>
        <p:nvSpPr>
          <p:cNvPr id="63" name="Google Shape;63;p16"/>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8" name="Google Shape;68;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9" name="Shape 69"/>
        <p:cNvGrpSpPr/>
        <p:nvPr/>
      </p:nvGrpSpPr>
      <p:grpSpPr>
        <a:xfrm>
          <a:off x="0" y="0"/>
          <a:ext cx="0" cy="0"/>
          <a:chOff x="0" y="0"/>
          <a:chExt cx="0" cy="0"/>
        </a:xfrm>
      </p:grpSpPr>
      <p:sp>
        <p:nvSpPr>
          <p:cNvPr id="70" name="Google Shape;70;p1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1" name="Google Shape;71;p18"/>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2" name="Google Shape;72;p18"/>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3" name="Google Shape;73;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4" name="Shape 74"/>
        <p:cNvGrpSpPr/>
        <p:nvPr/>
      </p:nvGrpSpPr>
      <p:grpSpPr>
        <a:xfrm>
          <a:off x="0" y="0"/>
          <a:ext cx="0" cy="0"/>
          <a:chOff x="0" y="0"/>
          <a:chExt cx="0" cy="0"/>
        </a:xfrm>
      </p:grpSpPr>
      <p:sp>
        <p:nvSpPr>
          <p:cNvPr id="75" name="Google Shape;75;p1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7" name="Shape 77"/>
        <p:cNvGrpSpPr/>
        <p:nvPr/>
      </p:nvGrpSpPr>
      <p:grpSpPr>
        <a:xfrm>
          <a:off x="0" y="0"/>
          <a:ext cx="0" cy="0"/>
          <a:chOff x="0" y="0"/>
          <a:chExt cx="0" cy="0"/>
        </a:xfrm>
      </p:grpSpPr>
      <p:sp>
        <p:nvSpPr>
          <p:cNvPr id="78" name="Google Shape;78;p20"/>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9" name="Google Shape;79;p20"/>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80" name="Google Shape;80;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1" name="Shape 81"/>
        <p:cNvGrpSpPr/>
        <p:nvPr/>
      </p:nvGrpSpPr>
      <p:grpSpPr>
        <a:xfrm>
          <a:off x="0" y="0"/>
          <a:ext cx="0" cy="0"/>
          <a:chOff x="0" y="0"/>
          <a:chExt cx="0" cy="0"/>
        </a:xfrm>
      </p:grpSpPr>
      <p:sp>
        <p:nvSpPr>
          <p:cNvPr id="82" name="Google Shape;82;p21"/>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83" name="Google Shape;83;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4" name="Shape 84"/>
        <p:cNvGrpSpPr/>
        <p:nvPr/>
      </p:nvGrpSpPr>
      <p:grpSpPr>
        <a:xfrm>
          <a:off x="0" y="0"/>
          <a:ext cx="0" cy="0"/>
          <a:chOff x="0" y="0"/>
          <a:chExt cx="0" cy="0"/>
        </a:xfrm>
      </p:grpSpPr>
      <p:sp>
        <p:nvSpPr>
          <p:cNvPr id="85" name="Google Shape;85;p2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22"/>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7" name="Google Shape;87;p22"/>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8" name="Google Shape;88;p22"/>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89" name="Google Shape;89;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0" name="Shape 90"/>
        <p:cNvGrpSpPr/>
        <p:nvPr/>
      </p:nvGrpSpPr>
      <p:grpSpPr>
        <a:xfrm>
          <a:off x="0" y="0"/>
          <a:ext cx="0" cy="0"/>
          <a:chOff x="0" y="0"/>
          <a:chExt cx="0" cy="0"/>
        </a:xfrm>
      </p:grpSpPr>
      <p:sp>
        <p:nvSpPr>
          <p:cNvPr id="91" name="Google Shape;91;p23"/>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3" name="Shape 93"/>
        <p:cNvGrpSpPr/>
        <p:nvPr/>
      </p:nvGrpSpPr>
      <p:grpSpPr>
        <a:xfrm>
          <a:off x="0" y="0"/>
          <a:ext cx="0" cy="0"/>
          <a:chOff x="0" y="0"/>
          <a:chExt cx="0" cy="0"/>
        </a:xfrm>
      </p:grpSpPr>
      <p:sp>
        <p:nvSpPr>
          <p:cNvPr id="94" name="Google Shape;94;p24"/>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5" name="Google Shape;95;p24"/>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96" name="Google Shape;96;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7" name="Shape 97"/>
        <p:cNvGrpSpPr/>
        <p:nvPr/>
      </p:nvGrpSpPr>
      <p:grpSpPr>
        <a:xfrm>
          <a:off x="0" y="0"/>
          <a:ext cx="0" cy="0"/>
          <a:chOff x="0" y="0"/>
          <a:chExt cx="0" cy="0"/>
        </a:xfrm>
      </p:grpSpPr>
      <p:sp>
        <p:nvSpPr>
          <p:cNvPr id="98" name="Google Shape;98;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r-CA"/>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4" name="Shape 54"/>
        <p:cNvGrpSpPr/>
        <p:nvPr/>
      </p:nvGrpSpPr>
      <p:grpSpPr>
        <a:xfrm>
          <a:off x="0" y="0"/>
          <a:ext cx="0" cy="0"/>
          <a:chOff x="0" y="0"/>
          <a:chExt cx="0" cy="0"/>
        </a:xfrm>
      </p:grpSpPr>
      <p:sp>
        <p:nvSpPr>
          <p:cNvPr id="55" name="Google Shape;55;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6" name="Google Shape;56;p1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sz="1400">
                <a:solidFill>
                  <a:schemeClr val="dk2"/>
                </a:solidFill>
              </a:defRPr>
            </a:lvl2pPr>
            <a:lvl3pPr indent="-317500" lvl="2" marL="1371600" rtl="0">
              <a:lnSpc>
                <a:spcPct val="115000"/>
              </a:lnSpc>
              <a:spcBef>
                <a:spcPts val="0"/>
              </a:spcBef>
              <a:spcAft>
                <a:spcPts val="0"/>
              </a:spcAft>
              <a:buClr>
                <a:schemeClr val="dk2"/>
              </a:buClr>
              <a:buSzPts val="1400"/>
              <a:buChar char="■"/>
              <a:defRPr sz="1400">
                <a:solidFill>
                  <a:schemeClr val="dk2"/>
                </a:solidFill>
              </a:defRPr>
            </a:lvl3pPr>
            <a:lvl4pPr indent="-317500" lvl="3" marL="1828800" rtl="0">
              <a:lnSpc>
                <a:spcPct val="115000"/>
              </a:lnSpc>
              <a:spcBef>
                <a:spcPts val="0"/>
              </a:spcBef>
              <a:spcAft>
                <a:spcPts val="0"/>
              </a:spcAft>
              <a:buClr>
                <a:schemeClr val="dk2"/>
              </a:buClr>
              <a:buSzPts val="1400"/>
              <a:buChar char="●"/>
              <a:defRPr sz="1400">
                <a:solidFill>
                  <a:schemeClr val="dk2"/>
                </a:solidFill>
              </a:defRPr>
            </a:lvl4pPr>
            <a:lvl5pPr indent="-317500" lvl="4" marL="2286000" rtl="0">
              <a:lnSpc>
                <a:spcPct val="115000"/>
              </a:lnSpc>
              <a:spcBef>
                <a:spcPts val="0"/>
              </a:spcBef>
              <a:spcAft>
                <a:spcPts val="0"/>
              </a:spcAft>
              <a:buClr>
                <a:schemeClr val="dk2"/>
              </a:buClr>
              <a:buSzPts val="1400"/>
              <a:buChar char="○"/>
              <a:defRPr sz="1400">
                <a:solidFill>
                  <a:schemeClr val="dk2"/>
                </a:solidFill>
              </a:defRPr>
            </a:lvl5pPr>
            <a:lvl6pPr indent="-317500" lvl="5" marL="2743200" rtl="0">
              <a:lnSpc>
                <a:spcPct val="115000"/>
              </a:lnSpc>
              <a:spcBef>
                <a:spcPts val="0"/>
              </a:spcBef>
              <a:spcAft>
                <a:spcPts val="0"/>
              </a:spcAft>
              <a:buClr>
                <a:schemeClr val="dk2"/>
              </a:buClr>
              <a:buSzPts val="1400"/>
              <a:buChar char="■"/>
              <a:defRPr sz="1400">
                <a:solidFill>
                  <a:schemeClr val="dk2"/>
                </a:solidFill>
              </a:defRPr>
            </a:lvl6pPr>
            <a:lvl7pPr indent="-317500" lvl="6" marL="3200400" rtl="0">
              <a:lnSpc>
                <a:spcPct val="115000"/>
              </a:lnSpc>
              <a:spcBef>
                <a:spcPts val="0"/>
              </a:spcBef>
              <a:spcAft>
                <a:spcPts val="0"/>
              </a:spcAft>
              <a:buClr>
                <a:schemeClr val="dk2"/>
              </a:buClr>
              <a:buSzPts val="1400"/>
              <a:buChar char="●"/>
              <a:defRPr sz="1400">
                <a:solidFill>
                  <a:schemeClr val="dk2"/>
                </a:solidFill>
              </a:defRPr>
            </a:lvl7pPr>
            <a:lvl8pPr indent="-317500" lvl="7" marL="3657600" rtl="0">
              <a:lnSpc>
                <a:spcPct val="115000"/>
              </a:lnSpc>
              <a:spcBef>
                <a:spcPts val="0"/>
              </a:spcBef>
              <a:spcAft>
                <a:spcPts val="0"/>
              </a:spcAft>
              <a:buClr>
                <a:schemeClr val="dk2"/>
              </a:buClr>
              <a:buSzPts val="1400"/>
              <a:buChar char="○"/>
              <a:defRPr sz="1400">
                <a:solidFill>
                  <a:schemeClr val="dk2"/>
                </a:solidFill>
              </a:defRPr>
            </a:lvl8pPr>
            <a:lvl9pPr indent="-317500" lvl="8" marL="4114800" rtl="0">
              <a:lnSpc>
                <a:spcPct val="115000"/>
              </a:lnSpc>
              <a:spcBef>
                <a:spcPts val="0"/>
              </a:spcBef>
              <a:spcAft>
                <a:spcPts val="0"/>
              </a:spcAft>
              <a:buClr>
                <a:schemeClr val="dk2"/>
              </a:buClr>
              <a:buSzPts val="1400"/>
              <a:buChar char="■"/>
              <a:defRPr sz="1400">
                <a:solidFill>
                  <a:schemeClr val="dk2"/>
                </a:solidFill>
              </a:defRPr>
            </a:lvl9pPr>
          </a:lstStyle>
          <a:p/>
        </p:txBody>
      </p:sp>
      <p:sp>
        <p:nvSpPr>
          <p:cNvPr id="57" name="Google Shape;57;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fr-CA"/>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30.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image" Target="../media/image16.png"/><Relationship Id="rId5" Type="http://schemas.openxmlformats.org/officeDocument/2006/relationships/image" Target="../media/image20.png"/><Relationship Id="rId6" Type="http://schemas.openxmlformats.org/officeDocument/2006/relationships/hyperlink" Target="https://www.menti.com/ali3ho1cpxs6" TargetMode="External"/><Relationship Id="rId7" Type="http://schemas.openxmlformats.org/officeDocument/2006/relationships/hyperlink" Target="https://www.menti.com/ali3ho1cpxs6" TargetMode="External"/><Relationship Id="rId8"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hyperlink" Target="https://lactualite.com/societe/etats-unis-calcul-mcdonalds-aw/" TargetMode="Externa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3.png"/><Relationship Id="rId4" Type="http://schemas.openxmlformats.org/officeDocument/2006/relationships/hyperlink" Target="https://www.youtube.com/watch?v=EMNqJQaf08E" TargetMode="External"/><Relationship Id="rId5" Type="http://schemas.openxmlformats.org/officeDocument/2006/relationships/image" Target="../media/image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11" Type="http://schemas.openxmlformats.org/officeDocument/2006/relationships/image" Target="../media/image1.jpg"/><Relationship Id="rId10" Type="http://schemas.openxmlformats.org/officeDocument/2006/relationships/image" Target="../media/image7.png"/><Relationship Id="rId13" Type="http://schemas.openxmlformats.org/officeDocument/2006/relationships/image" Target="../media/image2.png"/><Relationship Id="rId12" Type="http://schemas.openxmlformats.org/officeDocument/2006/relationships/image" Target="../media/image5.png"/><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30.png"/><Relationship Id="rId4" Type="http://schemas.openxmlformats.org/officeDocument/2006/relationships/image" Target="../media/image21.png"/><Relationship Id="rId9" Type="http://schemas.openxmlformats.org/officeDocument/2006/relationships/image" Target="../media/image8.png"/><Relationship Id="rId14" Type="http://schemas.openxmlformats.org/officeDocument/2006/relationships/image" Target="../media/image3.png"/><Relationship Id="rId5" Type="http://schemas.openxmlformats.org/officeDocument/2006/relationships/image" Target="../media/image11.png"/><Relationship Id="rId6" Type="http://schemas.openxmlformats.org/officeDocument/2006/relationships/image" Target="../media/image23.png"/><Relationship Id="rId7" Type="http://schemas.openxmlformats.org/officeDocument/2006/relationships/image" Target="../media/image18.png"/><Relationship Id="rId8"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hyperlink" Target="https://www.amq.math.ca/wp-content/uploads/bulletin/vol59/no3/10-maitre-pensee-critique.pdf"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hyperlink" Target="https://twitter.com/foo_teuses/status/1615693799971340290" TargetMode="External"/><Relationship Id="rId4" Type="http://schemas.openxmlformats.org/officeDocument/2006/relationships/image" Target="../media/image34.png"/><Relationship Id="rId5" Type="http://schemas.openxmlformats.org/officeDocument/2006/relationships/image" Target="../media/image32.png"/><Relationship Id="rId6" Type="http://schemas.openxmlformats.org/officeDocument/2006/relationships/hyperlink" Target="https://www.lesnouvellesnews.fr/au-pays-de-galles-les-footballeuses-toucheront-les-memes-primes-que-les-hommes/#:~:text=Lettre%20d'info-,Au%20Pays%20de%20Galles%2C%20les%20footballeuses%20toucheront,m%C3%AAmes%20primes%20que%20les%20hommes&amp;text=Un%20communiqu%C3%A9%20de%20la%20F%C3%A9d%C3%A9ration,25%25%20de%20plus%20pour%20elles." TargetMode="External"/><Relationship Id="rId7"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4.png"/><Relationship Id="rId4" Type="http://schemas.openxmlformats.org/officeDocument/2006/relationships/hyperlink" Target="https://docs.google.com/spreadsheets/d/19zdWbZcX49dXjQ8MquZfa3ZDpR3f14sryOcqu9BOlI0/edit#gid=0" TargetMode="External"/><Relationship Id="rId5" Type="http://schemas.openxmlformats.org/officeDocument/2006/relationships/hyperlink" Target="https://docs.google.com/spreadsheets/d/19zdWbZcX49dXjQ8MquZfa3ZDpR3f14sryOcqu9BOlI0/edit#gid=0"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4.png"/><Relationship Id="rId4" Type="http://schemas.openxmlformats.org/officeDocument/2006/relationships/image" Target="../media/image78.png"/><Relationship Id="rId5" Type="http://schemas.openxmlformats.org/officeDocument/2006/relationships/image" Target="../media/image35.png"/><Relationship Id="rId6"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hyperlink" Target="https://ici.radio-canada.ca/nouvelle/2008554/surete-quebec-sq-augmentations-salariales" TargetMode="External"/><Relationship Id="rId4" Type="http://schemas.openxmlformats.org/officeDocument/2006/relationships/image" Target="../media/image43.png"/><Relationship Id="rId5" Type="http://schemas.openxmlformats.org/officeDocument/2006/relationships/image" Target="../media/image38.png"/><Relationship Id="rId6" Type="http://schemas.openxmlformats.org/officeDocument/2006/relationships/image" Target="../media/image41.png"/><Relationship Id="rId7" Type="http://schemas.openxmlformats.org/officeDocument/2006/relationships/image" Target="../media/image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hyperlink" Target="https://ici.radio-canada.ca/tele/infoman/site/segments/chronique/432937/canular-astronomie-sante-risques-science?isAutoPlay=1" TargetMode="External"/><Relationship Id="rId4" Type="http://schemas.openxmlformats.org/officeDocument/2006/relationships/image" Target="../media/image54.png"/><Relationship Id="rId5" Type="http://schemas.openxmlformats.org/officeDocument/2006/relationships/hyperlink" Target="https://www.ccsa.ca/sites/default/files/2023-01/CCSA_Canada_Guidance_on_Alcohol_and_Health_Final_Report_fr_0.pdf?fbclid=IwAR1mdjhSDCjSwhg2e8aLXXpOeGyUGkj5_zOk-y8S6L5tSeacChJfQzkz0XE" TargetMode="External"/><Relationship Id="rId6" Type="http://schemas.openxmlformats.org/officeDocument/2006/relationships/hyperlink" Target="https://lepharmachien.com/alcool-2023/"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0.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30.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hyperlink" Target="https://ici.radio-canada.ca/tele/infoman/site/segments/chronique/432937/canular-astronomie-sante-risques-science?isAutoPlay=1" TargetMode="Externa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80.png"/><Relationship Id="rId4" Type="http://schemas.openxmlformats.org/officeDocument/2006/relationships/hyperlink" Target="https://sante.lefigaro.fr/actualite/2015/10/26/24249-lexces-viande-rouge-classe-cancerogene"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53.png"/><Relationship Id="rId4" Type="http://schemas.openxmlformats.org/officeDocument/2006/relationships/image" Target="../media/image49.png"/><Relationship Id="rId5" Type="http://schemas.openxmlformats.org/officeDocument/2006/relationships/image" Target="../media/image47.png"/><Relationship Id="rId6"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4.png"/><Relationship Id="rId4" Type="http://schemas.openxmlformats.org/officeDocument/2006/relationships/image" Target="../media/image78.png"/><Relationship Id="rId5" Type="http://schemas.openxmlformats.org/officeDocument/2006/relationships/image" Target="../media/image2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hyperlink" Target="https://quoidansmonassiette.fr/tromper-avec-graphiques-representations-visuelles-pour-manipuler-opinion-publique-guide/" TargetMode="Externa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30.png"/><Relationship Id="rId4" Type="http://schemas.openxmlformats.org/officeDocument/2006/relationships/image" Target="../media/image5.png"/><Relationship Id="rId5" Type="http://schemas.openxmlformats.org/officeDocument/2006/relationships/image" Target="../media/image1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hyperlink" Target="https://quoidansmonassiette.fr/tromper-avec-graphiques-representations-visuelles-pour-manipuler-opinion-publique-guide/" TargetMode="Externa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hyperlink" Target="https://www.lesoleil.com/2022/12/23/11-million-de-deces-a-cause-des-vaccins-vraiment-864f7cb9eb745d4046f5d38799089ca1" TargetMode="External"/><Relationship Id="rId4" Type="http://schemas.openxmlformats.org/officeDocument/2006/relationships/hyperlink" Target="https://yournews.com/2022/12/04/2465994/cdc-report-reveals-at-least-1-1-million-americans-have-died/" TargetMode="External"/><Relationship Id="rId5" Type="http://schemas.openxmlformats.org/officeDocument/2006/relationships/image" Target="../media/image6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hyperlink" Target="https://quoidansmonassiette.fr/tromper-avec-graphiques-representations-visuelles-pour-manipuler-opinion-publique-guide/" TargetMode="Externa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hyperlink" Target="https://www.facebook.com/photo/?fbid=10159984963606281&amp;set=g.617500062971825" TargetMode="External"/><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hyperlink" Target="https://www.liberation.fr/checknews/2018/04/27/est-ce-que-bfmtv-a-vraiment-affiche-un-graphique-a-camembert-trompeur-sur-le-soutien-a-la-greve-des-_1653615/" TargetMode="External"/><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2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hyperlink" Target="https://www.journaldequebec.com/2023/02/27/les-reseaux-sociaux-sont-extremement-dangereux-pour-les-jeunes" TargetMode="External"/><Relationship Id="rId4" Type="http://schemas.openxmlformats.org/officeDocument/2006/relationships/image" Target="../media/image8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59.png"/><Relationship Id="rId4" Type="http://schemas.openxmlformats.org/officeDocument/2006/relationships/hyperlink" Target="https://fr.checkmarket.com/calculateur-taille-echantillon/"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30.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44.png"/><Relationship Id="rId4" Type="http://schemas.openxmlformats.org/officeDocument/2006/relationships/hyperlink" Target="https://www.umoncton.ca/prof/sites/prof.prod.umoncton.ca/files/users/user109/NOTES%20DE%20COURS%20PENS%C3%89E%20CRITIQUE.pdf"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61.png"/><Relationship Id="rId4" Type="http://schemas.openxmlformats.org/officeDocument/2006/relationships/hyperlink" Target="https://www.lesoleil.com/2022/12/23/11-million-de-deces-a-cause-des-vaccins-vraiment-864f7cb9eb745d4046f5d38799089ca1"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2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hyperlink" Target="https://www.umoncton.ca/prof/sites/prof.prod.umoncton.ca/files/users/user109/NOTES%20DE%20COURS%20PENS%C3%89E%20CRITIQUE.pdf" TargetMode="External"/><Relationship Id="rId4" Type="http://schemas.openxmlformats.org/officeDocument/2006/relationships/hyperlink" Target="https://www.doctissimo.fr/nutrition/equilibre-et-plaisir/chocolat/avc-manger-trop-de-chocolat-augmenterait-le-risque-de-10/64c1a7_ar.html" TargetMode="External"/><Relationship Id="rId5" Type="http://schemas.openxmlformats.org/officeDocument/2006/relationships/image" Target="../media/image64.png"/><Relationship Id="rId6" Type="http://schemas.openxmlformats.org/officeDocument/2006/relationships/hyperlink" Target="https://www.medisite.fr/sommeil-une-etude-revele-quun-sommeil-perturbe-peut-augmenter-le-risque-de-maladies-cardiaques.5684083.524189.html" TargetMode="External"/><Relationship Id="rId7" Type="http://schemas.openxmlformats.org/officeDocument/2006/relationships/image" Target="../media/image76.png"/><Relationship Id="rId8" Type="http://schemas.openxmlformats.org/officeDocument/2006/relationships/image" Target="../media/image4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44.png"/><Relationship Id="rId4" Type="http://schemas.openxmlformats.org/officeDocument/2006/relationships/hyperlink" Target="https://www.youtube.com/watch?v=NNYhaDjmQ0k&amp;ab_channel=Lesasdel%27info" TargetMode="External"/><Relationship Id="rId5" Type="http://schemas.openxmlformats.org/officeDocument/2006/relationships/image" Target="../media/image5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1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50.png"/><Relationship Id="rId4" Type="http://schemas.openxmlformats.org/officeDocument/2006/relationships/hyperlink" Target="https://www.lapresse.ca/sports/baseball/2023-02-27/en-2022/le-salaire-moyen-au-baseball-majeur-a-fait-un-bond-record-de-14-8.php"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2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82.png"/></Relationships>
</file>

<file path=ppt/slides/_rels/slide6.xml.rels><?xml version="1.0" encoding="UTF-8" standalone="yes"?><Relationships xmlns="http://schemas.openxmlformats.org/package/2006/relationships"><Relationship Id="rId11" Type="http://schemas.openxmlformats.org/officeDocument/2006/relationships/hyperlink" Target="https://twitter.com/ATurbide" TargetMode="External"/><Relationship Id="rId10" Type="http://schemas.openxmlformats.org/officeDocument/2006/relationships/image" Target="../media/image19.png"/><Relationship Id="rId13" Type="http://schemas.openxmlformats.org/officeDocument/2006/relationships/hyperlink" Target="mailto:annie.turbide@recit.qc.ca" TargetMode="External"/><Relationship Id="rId12"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22.png"/><Relationship Id="rId9" Type="http://schemas.openxmlformats.org/officeDocument/2006/relationships/hyperlink" Target="https://creativecommons.org/licenses/by-nc-sa/4.0/deed.fr" TargetMode="External"/><Relationship Id="rId15" Type="http://schemas.openxmlformats.org/officeDocument/2006/relationships/hyperlink" Target="https://twitter.com/StephanieRioux6" TargetMode="External"/><Relationship Id="rId14" Type="http://schemas.openxmlformats.org/officeDocument/2006/relationships/image" Target="../media/image12.png"/><Relationship Id="rId17" Type="http://schemas.openxmlformats.org/officeDocument/2006/relationships/image" Target="../media/image30.png"/><Relationship Id="rId16" Type="http://schemas.openxmlformats.org/officeDocument/2006/relationships/hyperlink" Target="mailto:stephanie.rioux@recitmst.qc.ca" TargetMode="External"/><Relationship Id="rId5" Type="http://schemas.openxmlformats.org/officeDocument/2006/relationships/image" Target="../media/image83.png"/><Relationship Id="rId6" Type="http://schemas.openxmlformats.org/officeDocument/2006/relationships/image" Target="../media/image55.png"/><Relationship Id="rId7" Type="http://schemas.openxmlformats.org/officeDocument/2006/relationships/image" Target="../media/image9.png"/><Relationship Id="rId8" Type="http://schemas.openxmlformats.org/officeDocument/2006/relationships/hyperlink" Target="http://creativecommons.org/licenses/by-nc-sa/4.0/"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2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5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58.png"/><Relationship Id="rId4" Type="http://schemas.openxmlformats.org/officeDocument/2006/relationships/slide" Target="/ppt/slides/slide65.xml"/><Relationship Id="rId5" Type="http://schemas.openxmlformats.org/officeDocument/2006/relationships/slide" Target="/ppt/slides/slide66.xml"/><Relationship Id="rId6" Type="http://schemas.openxmlformats.org/officeDocument/2006/relationships/slide" Target="/ppt/slides/slide68.xml"/><Relationship Id="rId7" Type="http://schemas.openxmlformats.org/officeDocument/2006/relationships/slide" Target="/ppt/slides/slide64.xml"/><Relationship Id="rId8" Type="http://schemas.openxmlformats.org/officeDocument/2006/relationships/slide" Target="/ppt/slides/slide6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72.png"/><Relationship Id="rId4" Type="http://schemas.openxmlformats.org/officeDocument/2006/relationships/image" Target="../media/image20.png"/><Relationship Id="rId5" Type="http://schemas.openxmlformats.org/officeDocument/2006/relationships/slide" Target="/ppt/slides/slide63.xml"/><Relationship Id="rId6" Type="http://schemas.openxmlformats.org/officeDocument/2006/relationships/image" Target="../media/image3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72.png"/><Relationship Id="rId4" Type="http://schemas.openxmlformats.org/officeDocument/2006/relationships/image" Target="../media/image37.png"/><Relationship Id="rId5" Type="http://schemas.openxmlformats.org/officeDocument/2006/relationships/image" Target="../media/image20.png"/><Relationship Id="rId6" Type="http://schemas.openxmlformats.org/officeDocument/2006/relationships/slide" Target="/ppt/slides/slide6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72.png"/><Relationship Id="rId4" Type="http://schemas.openxmlformats.org/officeDocument/2006/relationships/image" Target="../media/image20.png"/><Relationship Id="rId5" Type="http://schemas.openxmlformats.org/officeDocument/2006/relationships/slide" Target="/ppt/slides/slide63.xml"/><Relationship Id="rId6" Type="http://schemas.openxmlformats.org/officeDocument/2006/relationships/image" Target="../media/image3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72.png"/><Relationship Id="rId4" Type="http://schemas.openxmlformats.org/officeDocument/2006/relationships/image" Target="../media/image20.png"/><Relationship Id="rId5" Type="http://schemas.openxmlformats.org/officeDocument/2006/relationships/slide" Target="/ppt/slides/slide63.xml"/><Relationship Id="rId6" Type="http://schemas.openxmlformats.org/officeDocument/2006/relationships/image" Target="../media/image3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72.png"/><Relationship Id="rId4" Type="http://schemas.openxmlformats.org/officeDocument/2006/relationships/image" Target="../media/image20.png"/><Relationship Id="rId5" Type="http://schemas.openxmlformats.org/officeDocument/2006/relationships/slide" Target="/ppt/slides/slide63.xml"/><Relationship Id="rId6" Type="http://schemas.openxmlformats.org/officeDocument/2006/relationships/image" Target="../media/image3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hyperlink" Target="https://www.umoncton.ca/umcm-sciences/sites/umcm-sciences.prod.umoncton.ca/files/wf/notes_de_cours_pensee_critique.pdf" TargetMode="External"/><Relationship Id="rId4" Type="http://schemas.openxmlformats.org/officeDocument/2006/relationships/hyperlink" Target="https://www.amq.math.ca/wp-content/uploads/bulletin/vol59/no3/10-maitre-pensee-critique.pdf" TargetMode="External"/><Relationship Id="rId5" Type="http://schemas.openxmlformats.org/officeDocument/2006/relationships/hyperlink" Target="https://www.facebook.com/groups/617500062971825" TargetMode="External"/><Relationship Id="rId6" Type="http://schemas.openxmlformats.org/officeDocument/2006/relationships/hyperlink" Target="https://www.alloprof.qc.ca/fr/eleves/bv/mathematiques/les-sources-de-biais-m1363"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hyperlink" Target="http://recitmst.qc.ca/artsubtilgrms" TargetMode="External"/><Relationship Id="rId4" Type="http://schemas.openxmlformats.org/officeDocument/2006/relationships/image" Target="../media/image15.png"/><Relationship Id="rId5" Type="http://schemas.openxmlformats.org/officeDocument/2006/relationships/hyperlink" Target="http://recitmst.qc.ca/artsubtilgrms"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1" Type="http://schemas.openxmlformats.org/officeDocument/2006/relationships/hyperlink" Target="https://docs.google.com/presentation/d/1vIReTtaVOehdmdTk15PP5HeM5W59zQ9GyEmyogSyy4A/copy" TargetMode="External"/><Relationship Id="rId10" Type="http://schemas.openxmlformats.org/officeDocument/2006/relationships/hyperlink" Target="https://docs.google.com/presentation/d/1rET7RKwttzNbrAB41lD7nLb99iiGJfyejYMq8UyS9W4/copy" TargetMode="External"/><Relationship Id="rId12" Type="http://schemas.openxmlformats.org/officeDocument/2006/relationships/image" Target="../media/image55.png"/><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83.png"/><Relationship Id="rId4" Type="http://schemas.openxmlformats.org/officeDocument/2006/relationships/image" Target="../media/image9.png"/><Relationship Id="rId9" Type="http://schemas.openxmlformats.org/officeDocument/2006/relationships/hyperlink" Target="https://docs.google.com/presentation/d/1vIReTtaVOehdmdTk15PP5HeM5W59zQ9GyEmyogSyy4A/edit?usp=sharing" TargetMode="External"/><Relationship Id="rId5" Type="http://schemas.openxmlformats.org/officeDocument/2006/relationships/hyperlink" Target="http://creativecommons.org/licenses/by-nc-sa/4.0/" TargetMode="External"/><Relationship Id="rId6" Type="http://schemas.openxmlformats.org/officeDocument/2006/relationships/hyperlink" Target="https://creativecommons.org/licenses/by-nc-sa/4.0/deed.fr" TargetMode="External"/><Relationship Id="rId7" Type="http://schemas.openxmlformats.org/officeDocument/2006/relationships/image" Target="../media/image63.png"/><Relationship Id="rId8" Type="http://schemas.openxmlformats.org/officeDocument/2006/relationships/hyperlink" Target="https://docs.google.com/presentation/d/e/2PACX-1vS9AX77Of5dRfJIjSFYjJTd2CEoKjnZcVQ_VU70QfaC6D0WaH2VR5F6-BP_g-gR24xlSxBVGpnSuDV1/pub?start=false&amp;loop=false&amp;delayms=3000&amp;slide=id.g1f8a4379428_0_30" TargetMode="External"/></Relationships>
</file>

<file path=ppt/slides/_rels/slide72.xml.rels><?xml version="1.0" encoding="UTF-8" standalone="yes"?><Relationships xmlns="http://schemas.openxmlformats.org/package/2006/relationships"><Relationship Id="rId11" Type="http://schemas.openxmlformats.org/officeDocument/2006/relationships/image" Target="../media/image1.jpg"/><Relationship Id="rId10" Type="http://schemas.openxmlformats.org/officeDocument/2006/relationships/image" Target="../media/image7.png"/><Relationship Id="rId13" Type="http://schemas.openxmlformats.org/officeDocument/2006/relationships/image" Target="../media/image2.png"/><Relationship Id="rId12" Type="http://schemas.openxmlformats.org/officeDocument/2006/relationships/image" Target="../media/image5.png"/><Relationship Id="rId1" Type="http://schemas.openxmlformats.org/officeDocument/2006/relationships/slideLayout" Target="../slideLayouts/slideLayout13.xml"/><Relationship Id="rId2" Type="http://schemas.openxmlformats.org/officeDocument/2006/relationships/notesSlide" Target="../notesSlides/notesSlide72.xml"/><Relationship Id="rId3" Type="http://schemas.openxmlformats.org/officeDocument/2006/relationships/image" Target="../media/image30.png"/><Relationship Id="rId4" Type="http://schemas.openxmlformats.org/officeDocument/2006/relationships/image" Target="../media/image21.png"/><Relationship Id="rId9" Type="http://schemas.openxmlformats.org/officeDocument/2006/relationships/image" Target="../media/image8.png"/><Relationship Id="rId14" Type="http://schemas.openxmlformats.org/officeDocument/2006/relationships/image" Target="../media/image3.png"/><Relationship Id="rId5" Type="http://schemas.openxmlformats.org/officeDocument/2006/relationships/image" Target="../media/image11.png"/><Relationship Id="rId6" Type="http://schemas.openxmlformats.org/officeDocument/2006/relationships/image" Target="../media/image23.png"/><Relationship Id="rId7" Type="http://schemas.openxmlformats.org/officeDocument/2006/relationships/image" Target="../media/image18.png"/><Relationship Id="rId8" Type="http://schemas.openxmlformats.org/officeDocument/2006/relationships/image" Target="../media/image1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3.xml"/><Relationship Id="rId3" Type="http://schemas.openxmlformats.org/officeDocument/2006/relationships/image" Target="../media/image30.png"/><Relationship Id="rId4" Type="http://schemas.openxmlformats.org/officeDocument/2006/relationships/image" Target="../media/image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4.xml"/><Relationship Id="rId3" Type="http://schemas.openxmlformats.org/officeDocument/2006/relationships/image" Target="../media/image30.png"/><Relationship Id="rId4" Type="http://schemas.openxmlformats.org/officeDocument/2006/relationships/image" Target="../media/image5.png"/><Relationship Id="rId5" Type="http://schemas.openxmlformats.org/officeDocument/2006/relationships/image" Target="../media/image7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8AFC"/>
        </a:solidFill>
      </p:bgPr>
    </p:bg>
    <p:spTree>
      <p:nvGrpSpPr>
        <p:cNvPr id="102" name="Shape 102"/>
        <p:cNvGrpSpPr/>
        <p:nvPr/>
      </p:nvGrpSpPr>
      <p:grpSpPr>
        <a:xfrm>
          <a:off x="0" y="0"/>
          <a:ext cx="0" cy="0"/>
          <a:chOff x="0" y="0"/>
          <a:chExt cx="0" cy="0"/>
        </a:xfrm>
      </p:grpSpPr>
      <p:sp>
        <p:nvSpPr>
          <p:cNvPr id="103" name="Google Shape;103;p26"/>
          <p:cNvSpPr txBox="1"/>
          <p:nvPr>
            <p:ph type="ctrTitle"/>
          </p:nvPr>
        </p:nvSpPr>
        <p:spPr>
          <a:xfrm>
            <a:off x="342200" y="2357725"/>
            <a:ext cx="8739000" cy="2347200"/>
          </a:xfrm>
          <a:prstGeom prst="rect">
            <a:avLst/>
          </a:prstGeom>
          <a:noFill/>
          <a:ln>
            <a:noFill/>
          </a:ln>
          <a:effectLst>
            <a:outerShdw blurRad="57150" rotWithShape="0" algn="bl" dir="5400000" dist="19050">
              <a:srgbClr val="000000">
                <a:alpha val="50000"/>
              </a:srgbClr>
            </a:outerShdw>
          </a:effectLst>
        </p:spPr>
        <p:txBody>
          <a:bodyPr anchorCtr="0" anchor="b" bIns="19050" lIns="19050" spcFirstLastPara="1" rIns="19050" wrap="square" tIns="19050">
            <a:spAutoFit/>
          </a:bodyPr>
          <a:lstStyle/>
          <a:p>
            <a:pPr indent="0" lvl="0" marL="0" marR="0" rtl="0" algn="l">
              <a:lnSpc>
                <a:spcPct val="100000"/>
              </a:lnSpc>
              <a:spcBef>
                <a:spcPts val="0"/>
              </a:spcBef>
              <a:spcAft>
                <a:spcPts val="0"/>
              </a:spcAft>
              <a:buClr>
                <a:srgbClr val="FFFFFF"/>
              </a:buClr>
              <a:buSzPts val="3800"/>
              <a:buFont typeface="Short Stack"/>
              <a:buNone/>
            </a:pPr>
            <a:r>
              <a:rPr lang="fr-CA" sz="2500">
                <a:latin typeface="Comfortaa"/>
                <a:ea typeface="Comfortaa"/>
                <a:cs typeface="Comfortaa"/>
                <a:sym typeface="Comfortaa"/>
              </a:rPr>
              <a:t>Atelier # 502</a:t>
            </a:r>
            <a:endParaRPr sz="2500">
              <a:latin typeface="Comfortaa"/>
              <a:ea typeface="Comfortaa"/>
              <a:cs typeface="Comfortaa"/>
              <a:sym typeface="Comfortaa"/>
            </a:endParaRPr>
          </a:p>
          <a:p>
            <a:pPr indent="0" lvl="0" marL="0" marR="0" rtl="0" algn="l">
              <a:lnSpc>
                <a:spcPct val="100000"/>
              </a:lnSpc>
              <a:spcBef>
                <a:spcPts val="0"/>
              </a:spcBef>
              <a:spcAft>
                <a:spcPts val="0"/>
              </a:spcAft>
              <a:buClr>
                <a:srgbClr val="FFFFFF"/>
              </a:buClr>
              <a:buSzPts val="3800"/>
              <a:buFont typeface="Short Stack"/>
              <a:buNone/>
            </a:pPr>
            <a:r>
              <a:t/>
            </a:r>
            <a:endParaRPr sz="2500">
              <a:latin typeface="Comfortaa"/>
              <a:ea typeface="Comfortaa"/>
              <a:cs typeface="Comfortaa"/>
              <a:sym typeface="Comfortaa"/>
            </a:endParaRPr>
          </a:p>
          <a:p>
            <a:pPr indent="0" lvl="0" marL="0" marR="0" rtl="0" algn="l">
              <a:lnSpc>
                <a:spcPct val="100000"/>
              </a:lnSpc>
              <a:spcBef>
                <a:spcPts val="0"/>
              </a:spcBef>
              <a:spcAft>
                <a:spcPts val="0"/>
              </a:spcAft>
              <a:buClr>
                <a:srgbClr val="FFFFFF"/>
              </a:buClr>
              <a:buSzPts val="3800"/>
              <a:buFont typeface="Short Stack"/>
              <a:buNone/>
            </a:pPr>
            <a:r>
              <a:rPr lang="fr-CA" sz="2500">
                <a:latin typeface="Comfortaa"/>
                <a:ea typeface="Comfortaa"/>
                <a:cs typeface="Comfortaa"/>
                <a:sym typeface="Comfortaa"/>
              </a:rPr>
              <a:t>L’ART SUBTIL DE FAIRE PARLER LES CHIFFRES</a:t>
            </a:r>
            <a:endParaRPr sz="2500">
              <a:latin typeface="Comfortaa"/>
              <a:ea typeface="Comfortaa"/>
              <a:cs typeface="Comfortaa"/>
              <a:sym typeface="Comfortaa"/>
            </a:endParaRPr>
          </a:p>
          <a:p>
            <a:pPr indent="0" lvl="0" marL="0" marR="0" rtl="0" algn="l">
              <a:lnSpc>
                <a:spcPct val="100000"/>
              </a:lnSpc>
              <a:spcBef>
                <a:spcPts val="0"/>
              </a:spcBef>
              <a:spcAft>
                <a:spcPts val="0"/>
              </a:spcAft>
              <a:buClr>
                <a:srgbClr val="FFFFFF"/>
              </a:buClr>
              <a:buSzPts val="3800"/>
              <a:buFont typeface="Short Stack"/>
              <a:buNone/>
            </a:pPr>
            <a:r>
              <a:t/>
            </a:r>
            <a:endParaRPr sz="2500">
              <a:latin typeface="Comfortaa"/>
              <a:ea typeface="Comfortaa"/>
              <a:cs typeface="Comfortaa"/>
              <a:sym typeface="Comfortaa"/>
            </a:endParaRPr>
          </a:p>
          <a:p>
            <a:pPr indent="0" lvl="0" marL="0" marR="0" rtl="0" algn="l">
              <a:lnSpc>
                <a:spcPct val="100000"/>
              </a:lnSpc>
              <a:spcBef>
                <a:spcPts val="0"/>
              </a:spcBef>
              <a:spcAft>
                <a:spcPts val="0"/>
              </a:spcAft>
              <a:buClr>
                <a:srgbClr val="FFFFFF"/>
              </a:buClr>
              <a:buSzPts val="3800"/>
              <a:buFont typeface="Short Stack"/>
              <a:buNone/>
            </a:pPr>
            <a:r>
              <a:rPr lang="fr-CA" sz="2500">
                <a:latin typeface="Comfortaa"/>
                <a:ea typeface="Comfortaa"/>
                <a:cs typeface="Comfortaa"/>
                <a:sym typeface="Comfortaa"/>
              </a:rPr>
              <a:t>Stéphanie Rioux, RÉCIT MST</a:t>
            </a:r>
            <a:endParaRPr sz="2500">
              <a:latin typeface="Comfortaa"/>
              <a:ea typeface="Comfortaa"/>
              <a:cs typeface="Comfortaa"/>
              <a:sym typeface="Comfortaa"/>
            </a:endParaRPr>
          </a:p>
          <a:p>
            <a:pPr indent="0" lvl="0" marL="0" marR="0" rtl="0" algn="l">
              <a:lnSpc>
                <a:spcPct val="100000"/>
              </a:lnSpc>
              <a:spcBef>
                <a:spcPts val="0"/>
              </a:spcBef>
              <a:spcAft>
                <a:spcPts val="0"/>
              </a:spcAft>
              <a:buClr>
                <a:srgbClr val="FFFFFF"/>
              </a:buClr>
              <a:buSzPts val="3800"/>
              <a:buFont typeface="Short Stack"/>
              <a:buNone/>
            </a:pPr>
            <a:r>
              <a:rPr lang="fr-CA" sz="2500">
                <a:latin typeface="Comfortaa"/>
                <a:ea typeface="Comfortaa"/>
                <a:cs typeface="Comfortaa"/>
                <a:sym typeface="Comfortaa"/>
              </a:rPr>
              <a:t>Annie Turbide, RÉCIT DP</a:t>
            </a:r>
            <a:endParaRPr sz="2500">
              <a:latin typeface="Comfortaa"/>
              <a:ea typeface="Comfortaa"/>
              <a:cs typeface="Comfortaa"/>
              <a:sym typeface="Comfortaa"/>
            </a:endParaRPr>
          </a:p>
        </p:txBody>
      </p:sp>
      <p:pic>
        <p:nvPicPr>
          <p:cNvPr id="104" name="Google Shape;104;p26"/>
          <p:cNvPicPr preferRelativeResize="0"/>
          <p:nvPr/>
        </p:nvPicPr>
        <p:blipFill>
          <a:blip r:embed="rId3">
            <a:alphaModFix/>
          </a:blip>
          <a:stretch>
            <a:fillRect/>
          </a:stretch>
        </p:blipFill>
        <p:spPr>
          <a:xfrm>
            <a:off x="94126" y="67250"/>
            <a:ext cx="1423148" cy="835975"/>
          </a:xfrm>
          <a:prstGeom prst="rect">
            <a:avLst/>
          </a:prstGeom>
          <a:noFill/>
          <a:ln>
            <a:noFill/>
          </a:ln>
        </p:spPr>
      </p:pic>
      <p:sp>
        <p:nvSpPr>
          <p:cNvPr id="105" name="Google Shape;105;p26"/>
          <p:cNvSpPr txBox="1"/>
          <p:nvPr/>
        </p:nvSpPr>
        <p:spPr>
          <a:xfrm>
            <a:off x="94125" y="1012725"/>
            <a:ext cx="6393900" cy="9390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fr-CA" sz="2800">
                <a:solidFill>
                  <a:schemeClr val="dk1"/>
                </a:solidFill>
                <a:latin typeface="Comfortaa"/>
                <a:ea typeface="Comfortaa"/>
                <a:cs typeface="Comfortaa"/>
                <a:sym typeface="Comfortaa"/>
              </a:rPr>
              <a:t>#GRMS50 à Victoriaville</a:t>
            </a:r>
            <a:endParaRPr b="1" sz="2800">
              <a:solidFill>
                <a:schemeClr val="dk1"/>
              </a:solidFill>
              <a:latin typeface="Comfortaa"/>
              <a:ea typeface="Comfortaa"/>
              <a:cs typeface="Comfortaa"/>
              <a:sym typeface="Comfortaa"/>
            </a:endParaRPr>
          </a:p>
          <a:p>
            <a:pPr indent="0" lvl="0" marL="0" rtl="0" algn="l">
              <a:spcBef>
                <a:spcPts val="0"/>
              </a:spcBef>
              <a:spcAft>
                <a:spcPts val="0"/>
              </a:spcAft>
              <a:buNone/>
            </a:pPr>
            <a:r>
              <a:rPr b="1" lang="fr-CA" sz="2100">
                <a:solidFill>
                  <a:schemeClr val="dk1"/>
                </a:solidFill>
                <a:latin typeface="Comfortaa"/>
                <a:ea typeface="Comfortaa"/>
                <a:cs typeface="Comfortaa"/>
                <a:sym typeface="Comfortaa"/>
              </a:rPr>
              <a:t>26 et 27 octobre 2023</a:t>
            </a:r>
            <a:endParaRPr b="1" sz="2100">
              <a:solidFill>
                <a:schemeClr val="dk1"/>
              </a:solidFill>
              <a:latin typeface="Comfortaa"/>
              <a:ea typeface="Comfortaa"/>
              <a:cs typeface="Comfortaa"/>
              <a:sym typeface="Comfortaa"/>
            </a:endParaRPr>
          </a:p>
        </p:txBody>
      </p:sp>
      <p:pic>
        <p:nvPicPr>
          <p:cNvPr id="106" name="Google Shape;106;p26"/>
          <p:cNvPicPr preferRelativeResize="0"/>
          <p:nvPr/>
        </p:nvPicPr>
        <p:blipFill>
          <a:blip r:embed="rId4">
            <a:alphaModFix/>
          </a:blip>
          <a:stretch>
            <a:fillRect/>
          </a:stretch>
        </p:blipFill>
        <p:spPr>
          <a:xfrm>
            <a:off x="6137006" y="191831"/>
            <a:ext cx="2410181" cy="2706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198" name="Shape 198"/>
        <p:cNvGrpSpPr/>
        <p:nvPr/>
      </p:nvGrpSpPr>
      <p:grpSpPr>
        <a:xfrm>
          <a:off x="0" y="0"/>
          <a:ext cx="0" cy="0"/>
          <a:chOff x="0" y="0"/>
          <a:chExt cx="0" cy="0"/>
        </a:xfrm>
      </p:grpSpPr>
      <p:sp>
        <p:nvSpPr>
          <p:cNvPr id="199" name="Google Shape;199;p35"/>
          <p:cNvSpPr/>
          <p:nvPr/>
        </p:nvSpPr>
        <p:spPr>
          <a:xfrm rot="10800000">
            <a:off x="-10782" y="2449872"/>
            <a:ext cx="9165582" cy="2693628"/>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0" name="Google Shape;200;p35"/>
          <p:cNvPicPr preferRelativeResize="0"/>
          <p:nvPr/>
        </p:nvPicPr>
        <p:blipFill rotWithShape="1">
          <a:blip r:embed="rId3">
            <a:alphaModFix/>
          </a:blip>
          <a:srcRect b="8122" l="0" r="0" t="0"/>
          <a:stretch/>
        </p:blipFill>
        <p:spPr>
          <a:xfrm rot="-467695">
            <a:off x="2344748" y="1165270"/>
            <a:ext cx="5881637" cy="3595987"/>
          </a:xfrm>
          <a:prstGeom prst="rect">
            <a:avLst/>
          </a:prstGeom>
          <a:noFill/>
          <a:ln>
            <a:noFill/>
          </a:ln>
          <a:effectLst>
            <a:outerShdw blurRad="57150" rotWithShape="0" algn="bl" dir="5400000" dist="19050">
              <a:srgbClr val="000000">
                <a:alpha val="50000"/>
              </a:srgbClr>
            </a:outerShdw>
          </a:effectLst>
        </p:spPr>
      </p:pic>
      <p:sp>
        <p:nvSpPr>
          <p:cNvPr id="201" name="Google Shape;201;p35"/>
          <p:cNvSpPr/>
          <p:nvPr/>
        </p:nvSpPr>
        <p:spPr>
          <a:xfrm>
            <a:off x="223426" y="246200"/>
            <a:ext cx="8591862" cy="638601"/>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Qu'est-ce qui pourrait clocher?</a:t>
            </a:r>
          </a:p>
        </p:txBody>
      </p:sp>
      <p:pic>
        <p:nvPicPr>
          <p:cNvPr id="202" name="Google Shape;202;p35"/>
          <p:cNvPicPr preferRelativeResize="0"/>
          <p:nvPr/>
        </p:nvPicPr>
        <p:blipFill>
          <a:blip r:embed="rId4">
            <a:alphaModFix/>
          </a:blip>
          <a:stretch>
            <a:fillRect/>
          </a:stretch>
        </p:blipFill>
        <p:spPr>
          <a:xfrm>
            <a:off x="7259150" y="3274825"/>
            <a:ext cx="1669550" cy="1669550"/>
          </a:xfrm>
          <a:prstGeom prst="rect">
            <a:avLst/>
          </a:prstGeom>
          <a:noFill/>
          <a:ln>
            <a:noFill/>
          </a:ln>
        </p:spPr>
      </p:pic>
      <p:grpSp>
        <p:nvGrpSpPr>
          <p:cNvPr id="203" name="Google Shape;203;p35"/>
          <p:cNvGrpSpPr/>
          <p:nvPr/>
        </p:nvGrpSpPr>
        <p:grpSpPr>
          <a:xfrm>
            <a:off x="5569047" y="4157822"/>
            <a:ext cx="1637458" cy="786552"/>
            <a:chOff x="603575" y="1126525"/>
            <a:chExt cx="2405550" cy="2493825"/>
          </a:xfrm>
        </p:grpSpPr>
        <p:pic>
          <p:nvPicPr>
            <p:cNvPr id="204" name="Google Shape;204;p35"/>
            <p:cNvPicPr preferRelativeResize="0"/>
            <p:nvPr/>
          </p:nvPicPr>
          <p:blipFill rotWithShape="1">
            <a:blip r:embed="rId5">
              <a:alphaModFix/>
            </a:blip>
            <a:srcRect b="7095" l="8835" r="8819" t="12724"/>
            <a:stretch/>
          </p:blipFill>
          <p:spPr>
            <a:xfrm>
              <a:off x="603575" y="1126525"/>
              <a:ext cx="2405550" cy="2493825"/>
            </a:xfrm>
            <a:prstGeom prst="rect">
              <a:avLst/>
            </a:prstGeom>
            <a:noFill/>
            <a:ln>
              <a:noFill/>
            </a:ln>
          </p:spPr>
        </p:pic>
        <p:sp>
          <p:nvSpPr>
            <p:cNvPr id="205" name="Google Shape;205;p35"/>
            <p:cNvSpPr txBox="1"/>
            <p:nvPr/>
          </p:nvSpPr>
          <p:spPr>
            <a:xfrm>
              <a:off x="1011090" y="1495064"/>
              <a:ext cx="1753800" cy="1756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fr-CA" sz="2400">
                  <a:solidFill>
                    <a:srgbClr val="E06539"/>
                  </a:solidFill>
                  <a:uFill>
                    <a:noFill/>
                  </a:uFill>
                  <a:latin typeface="Roboto Light"/>
                  <a:ea typeface="Roboto Light"/>
                  <a:cs typeface="Roboto Light"/>
                  <a:sym typeface="Roboto Light"/>
                  <a:hlinkClick r:id="rId6">
                    <a:extLst>
                      <a:ext uri="{A12FA001-AC4F-418D-AE19-62706E023703}">
                        <ahyp:hlinkClr val="tx"/>
                      </a:ext>
                    </a:extLst>
                  </a:hlinkClick>
                </a:rPr>
                <a:t>Menti</a:t>
              </a:r>
              <a:r>
                <a:rPr lang="fr-CA" sz="1900" u="sng">
                  <a:solidFill>
                    <a:schemeClr val="hlink"/>
                  </a:solidFill>
                  <a:latin typeface="Roboto Light"/>
                  <a:ea typeface="Roboto Light"/>
                  <a:cs typeface="Roboto Light"/>
                  <a:sym typeface="Roboto Light"/>
                  <a:hlinkClick r:id="rId7"/>
                </a:rPr>
                <a:t> </a:t>
              </a:r>
              <a:endParaRPr sz="1500">
                <a:solidFill>
                  <a:schemeClr val="lt1"/>
                </a:solidFill>
                <a:latin typeface="Roboto Light"/>
                <a:ea typeface="Roboto Light"/>
                <a:cs typeface="Roboto Light"/>
                <a:sym typeface="Roboto Light"/>
              </a:endParaRPr>
            </a:p>
          </p:txBody>
        </p:sp>
      </p:grpSp>
      <p:pic>
        <p:nvPicPr>
          <p:cNvPr id="206" name="Google Shape;206;p35"/>
          <p:cNvPicPr preferRelativeResize="0"/>
          <p:nvPr/>
        </p:nvPicPr>
        <p:blipFill>
          <a:blip r:embed="rId8">
            <a:alphaModFix/>
          </a:blip>
          <a:stretch>
            <a:fillRect/>
          </a:stretch>
        </p:blipFill>
        <p:spPr>
          <a:xfrm>
            <a:off x="-607300" y="2017125"/>
            <a:ext cx="4005376" cy="3445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210" name="Shape 210"/>
        <p:cNvGrpSpPr/>
        <p:nvPr/>
      </p:nvGrpSpPr>
      <p:grpSpPr>
        <a:xfrm>
          <a:off x="0" y="0"/>
          <a:ext cx="0" cy="0"/>
          <a:chOff x="0" y="0"/>
          <a:chExt cx="0" cy="0"/>
        </a:xfrm>
      </p:grpSpPr>
      <p:sp>
        <p:nvSpPr>
          <p:cNvPr id="211" name="Google Shape;211;p36"/>
          <p:cNvSpPr/>
          <p:nvPr/>
        </p:nvSpPr>
        <p:spPr>
          <a:xfrm rot="10800000">
            <a:off x="-10782" y="2449872"/>
            <a:ext cx="9165582" cy="2693628"/>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36"/>
          <p:cNvSpPr/>
          <p:nvPr/>
        </p:nvSpPr>
        <p:spPr>
          <a:xfrm>
            <a:off x="244575" y="172175"/>
            <a:ext cx="7054617" cy="1077774"/>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Ce qui cloche...</a:t>
            </a:r>
          </a:p>
        </p:txBody>
      </p:sp>
      <p:pic>
        <p:nvPicPr>
          <p:cNvPr id="213" name="Google Shape;213;p36"/>
          <p:cNvPicPr preferRelativeResize="0"/>
          <p:nvPr/>
        </p:nvPicPr>
        <p:blipFill rotWithShape="1">
          <a:blip r:embed="rId3">
            <a:alphaModFix/>
          </a:blip>
          <a:srcRect b="8122" l="0" r="0" t="0"/>
          <a:stretch/>
        </p:blipFill>
        <p:spPr>
          <a:xfrm rot="-467695">
            <a:off x="356887" y="1330202"/>
            <a:ext cx="3048648" cy="1863917"/>
          </a:xfrm>
          <a:prstGeom prst="rect">
            <a:avLst/>
          </a:prstGeom>
          <a:noFill/>
          <a:ln>
            <a:noFill/>
          </a:ln>
          <a:effectLst>
            <a:outerShdw blurRad="57150" rotWithShape="0" algn="bl" dir="5400000" dist="19050">
              <a:srgbClr val="000000">
                <a:alpha val="50000"/>
              </a:srgbClr>
            </a:outerShdw>
          </a:effectLst>
        </p:spPr>
      </p:pic>
      <p:graphicFrame>
        <p:nvGraphicFramePr>
          <p:cNvPr id="214" name="Google Shape;214;p36"/>
          <p:cNvGraphicFramePr/>
          <p:nvPr/>
        </p:nvGraphicFramePr>
        <p:xfrm>
          <a:off x="536175" y="3287290"/>
          <a:ext cx="3000000" cy="3000000"/>
        </p:xfrm>
        <a:graphic>
          <a:graphicData uri="http://schemas.openxmlformats.org/drawingml/2006/table">
            <a:tbl>
              <a:tblPr>
                <a:noFill/>
                <a:tableStyleId>{2FA52F9D-D723-4DFA-BC0F-9E27D0E03E02}</a:tableStyleId>
              </a:tblPr>
              <a:tblGrid>
                <a:gridCol w="1340050"/>
                <a:gridCol w="1424100"/>
                <a:gridCol w="1424100"/>
                <a:gridCol w="1424100"/>
                <a:gridCol w="1424100"/>
                <a:gridCol w="1424100"/>
              </a:tblGrid>
              <a:tr h="501600">
                <a:tc>
                  <a:txBody>
                    <a:bodyPr/>
                    <a:lstStyle/>
                    <a:p>
                      <a:pPr indent="0" lvl="0" marL="0" rtl="0" algn="ctr">
                        <a:spcBef>
                          <a:spcPts val="0"/>
                        </a:spcBef>
                        <a:spcAft>
                          <a:spcPts val="0"/>
                        </a:spcAft>
                        <a:buNone/>
                      </a:pPr>
                      <a:r>
                        <a:t/>
                      </a:r>
                      <a:endParaRPr>
                        <a:latin typeface="Roboto"/>
                        <a:ea typeface="Roboto"/>
                        <a:cs typeface="Roboto"/>
                        <a:sym typeface="Roboto"/>
                      </a:endParaRPr>
                    </a:p>
                  </a:txBody>
                  <a:tcPr marT="91425" marB="91425" marR="91425" marL="91425" anchor="ctr">
                    <a:lnL cap="flat" cmpd="sng" w="9525">
                      <a:solidFill>
                        <a:schemeClr val="dk2">
                          <a:alpha val="0"/>
                        </a:schemeClr>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chemeClr val="dk2">
                          <a:alpha val="0"/>
                        </a:schemeClr>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fr-CA">
                          <a:solidFill>
                            <a:schemeClr val="dk1"/>
                          </a:solidFill>
                          <a:latin typeface="Roboto"/>
                          <a:ea typeface="Roboto"/>
                          <a:cs typeface="Roboto"/>
                          <a:sym typeface="Roboto"/>
                        </a:rPr>
                        <a:t>Dentiste 1</a:t>
                      </a:r>
                      <a:endParaRPr b="1">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b="1" lang="fr-CA">
                          <a:solidFill>
                            <a:schemeClr val="dk1"/>
                          </a:solidFill>
                          <a:latin typeface="Roboto"/>
                          <a:ea typeface="Roboto"/>
                          <a:cs typeface="Roboto"/>
                          <a:sym typeface="Roboto"/>
                        </a:rPr>
                        <a:t>Dentiste 2</a:t>
                      </a:r>
                      <a:endParaRPr b="1">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b="1" lang="fr-CA">
                          <a:solidFill>
                            <a:schemeClr val="dk1"/>
                          </a:solidFill>
                          <a:latin typeface="Roboto"/>
                          <a:ea typeface="Roboto"/>
                          <a:cs typeface="Roboto"/>
                          <a:sym typeface="Roboto"/>
                        </a:rPr>
                        <a:t>Dentiste 3</a:t>
                      </a:r>
                      <a:endParaRPr b="1">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b="1" lang="fr-CA">
                          <a:solidFill>
                            <a:schemeClr val="dk1"/>
                          </a:solidFill>
                          <a:latin typeface="Roboto"/>
                          <a:ea typeface="Roboto"/>
                          <a:cs typeface="Roboto"/>
                          <a:sym typeface="Roboto"/>
                        </a:rPr>
                        <a:t>Dentiste 4</a:t>
                      </a:r>
                      <a:endParaRPr b="1">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b="1" lang="fr-CA">
                          <a:solidFill>
                            <a:schemeClr val="dk1"/>
                          </a:solidFill>
                          <a:latin typeface="Roboto"/>
                          <a:ea typeface="Roboto"/>
                          <a:cs typeface="Roboto"/>
                          <a:sym typeface="Roboto"/>
                        </a:rPr>
                        <a:t>Dentiste 5</a:t>
                      </a:r>
                      <a:endParaRPr b="1">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r h="1036275">
                <a:tc>
                  <a:txBody>
                    <a:bodyPr/>
                    <a:lstStyle/>
                    <a:p>
                      <a:pPr indent="0" lvl="0" marL="0" rtl="0" algn="ctr">
                        <a:spcBef>
                          <a:spcPts val="0"/>
                        </a:spcBef>
                        <a:spcAft>
                          <a:spcPts val="0"/>
                        </a:spcAft>
                        <a:buNone/>
                      </a:pPr>
                      <a:r>
                        <a:rPr b="1" lang="fr-CA">
                          <a:latin typeface="Roboto"/>
                          <a:ea typeface="Roboto"/>
                          <a:cs typeface="Roboto"/>
                          <a:sym typeface="Roboto"/>
                        </a:rPr>
                        <a:t>Pâtes à dent recommandée</a:t>
                      </a:r>
                      <a:endParaRPr b="1">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lang="fr-CA">
                          <a:highlight>
                            <a:srgbClr val="C7E3F5"/>
                          </a:highlight>
                          <a:latin typeface="Roboto"/>
                          <a:ea typeface="Roboto"/>
                          <a:cs typeface="Roboto"/>
                          <a:sym typeface="Roboto"/>
                        </a:rPr>
                        <a:t>Colgate</a:t>
                      </a:r>
                      <a:endParaRPr>
                        <a:highlight>
                          <a:srgbClr val="C7E3F5"/>
                        </a:highlight>
                        <a:latin typeface="Roboto"/>
                        <a:ea typeface="Roboto"/>
                        <a:cs typeface="Roboto"/>
                        <a:sym typeface="Roboto"/>
                      </a:endParaRPr>
                    </a:p>
                    <a:p>
                      <a:pPr indent="0" lvl="0" marL="0" rtl="0" algn="ctr">
                        <a:spcBef>
                          <a:spcPts val="0"/>
                        </a:spcBef>
                        <a:spcAft>
                          <a:spcPts val="0"/>
                        </a:spcAft>
                        <a:buNone/>
                      </a:pPr>
                      <a:r>
                        <a:t/>
                      </a:r>
                      <a:endParaRPr>
                        <a:latin typeface="Roboto"/>
                        <a:ea typeface="Roboto"/>
                        <a:cs typeface="Roboto"/>
                        <a:sym typeface="Roboto"/>
                      </a:endParaRPr>
                    </a:p>
                    <a:p>
                      <a:pPr indent="0" lvl="0" marL="0" rtl="0" algn="ctr">
                        <a:spcBef>
                          <a:spcPts val="0"/>
                        </a:spcBef>
                        <a:spcAft>
                          <a:spcPts val="0"/>
                        </a:spcAft>
                        <a:buNone/>
                      </a:pPr>
                      <a:r>
                        <a:rPr b="1" lang="fr-CA">
                          <a:latin typeface="Roboto"/>
                          <a:ea typeface="Roboto"/>
                          <a:cs typeface="Roboto"/>
                          <a:sym typeface="Roboto"/>
                        </a:rPr>
                        <a:t>Sensodyne</a:t>
                      </a:r>
                      <a:endParaRPr b="1">
                        <a:latin typeface="Roboto"/>
                        <a:ea typeface="Roboto"/>
                        <a:cs typeface="Roboto"/>
                        <a:sym typeface="Roboto"/>
                      </a:endParaRPr>
                    </a:p>
                    <a:p>
                      <a:pPr indent="0" lvl="0" marL="0" rtl="0" algn="ctr">
                        <a:spcBef>
                          <a:spcPts val="0"/>
                        </a:spcBef>
                        <a:spcAft>
                          <a:spcPts val="0"/>
                        </a:spcAft>
                        <a:buNone/>
                      </a:pPr>
                      <a:r>
                        <a:t/>
                      </a:r>
                      <a:endParaRPr>
                        <a:latin typeface="Roboto"/>
                        <a:ea typeface="Roboto"/>
                        <a:cs typeface="Roboto"/>
                        <a:sym typeface="Roboto"/>
                      </a:endParaRPr>
                    </a:p>
                    <a:p>
                      <a:pPr indent="0" lvl="0" marL="0" rtl="0" algn="ctr">
                        <a:spcBef>
                          <a:spcPts val="0"/>
                        </a:spcBef>
                        <a:spcAft>
                          <a:spcPts val="0"/>
                        </a:spcAft>
                        <a:buNone/>
                      </a:pPr>
                      <a:r>
                        <a:rPr lang="fr-CA">
                          <a:solidFill>
                            <a:schemeClr val="lt1"/>
                          </a:solidFill>
                          <a:highlight>
                            <a:srgbClr val="E06539"/>
                          </a:highlight>
                          <a:latin typeface="Roboto"/>
                          <a:ea typeface="Roboto"/>
                          <a:cs typeface="Roboto"/>
                          <a:sym typeface="Roboto"/>
                        </a:rPr>
                        <a:t> Crest </a:t>
                      </a:r>
                      <a:endParaRPr>
                        <a:solidFill>
                          <a:schemeClr val="lt1"/>
                        </a:solidFill>
                        <a:highlight>
                          <a:srgbClr val="E06539"/>
                        </a:highlight>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c>
                  <a:txBody>
                    <a:bodyPr/>
                    <a:lstStyle/>
                    <a:p>
                      <a:pPr indent="0" lvl="0" marL="0" rtl="0" algn="ctr">
                        <a:spcBef>
                          <a:spcPts val="0"/>
                        </a:spcBef>
                        <a:spcAft>
                          <a:spcPts val="0"/>
                        </a:spcAft>
                        <a:buNone/>
                      </a:pPr>
                      <a:r>
                        <a:rPr lang="fr-CA">
                          <a:solidFill>
                            <a:schemeClr val="dk1"/>
                          </a:solidFill>
                          <a:highlight>
                            <a:srgbClr val="C7E3F5"/>
                          </a:highlight>
                          <a:latin typeface="Roboto"/>
                          <a:ea typeface="Roboto"/>
                          <a:cs typeface="Roboto"/>
                          <a:sym typeface="Roboto"/>
                        </a:rPr>
                        <a:t>Colgate</a:t>
                      </a:r>
                      <a:endParaRPr>
                        <a:solidFill>
                          <a:schemeClr val="dk1"/>
                        </a:solidFill>
                        <a:highlight>
                          <a:srgbClr val="C7E3F5"/>
                        </a:highlight>
                        <a:latin typeface="Roboto"/>
                        <a:ea typeface="Roboto"/>
                        <a:cs typeface="Roboto"/>
                        <a:sym typeface="Roboto"/>
                      </a:endParaRPr>
                    </a:p>
                    <a:p>
                      <a:pPr indent="0" lvl="0" marL="0" rtl="0" algn="ctr">
                        <a:spcBef>
                          <a:spcPts val="0"/>
                        </a:spcBef>
                        <a:spcAft>
                          <a:spcPts val="0"/>
                        </a:spcAft>
                        <a:buNone/>
                      </a:pPr>
                      <a:r>
                        <a:t/>
                      </a:r>
                      <a:endParaRPr>
                        <a:solidFill>
                          <a:schemeClr val="dk1"/>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lang="fr-CA">
                          <a:solidFill>
                            <a:schemeClr val="dk1"/>
                          </a:solidFill>
                          <a:latin typeface="Roboto"/>
                          <a:ea typeface="Roboto"/>
                          <a:cs typeface="Roboto"/>
                          <a:sym typeface="Roboto"/>
                        </a:rPr>
                        <a:t>Aquafresh</a:t>
                      </a:r>
                      <a:endParaRPr>
                        <a:solidFill>
                          <a:schemeClr val="dk1"/>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lang="fr-CA">
                          <a:solidFill>
                            <a:schemeClr val="lt1"/>
                          </a:solidFill>
                          <a:highlight>
                            <a:srgbClr val="E06539"/>
                          </a:highlight>
                          <a:latin typeface="Roboto"/>
                          <a:ea typeface="Roboto"/>
                          <a:cs typeface="Roboto"/>
                          <a:sym typeface="Roboto"/>
                        </a:rPr>
                        <a:t> Crest </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c>
                  <a:txBody>
                    <a:bodyPr/>
                    <a:lstStyle/>
                    <a:p>
                      <a:pPr indent="0" lvl="0" marL="0" rtl="0" algn="ctr">
                        <a:spcBef>
                          <a:spcPts val="0"/>
                        </a:spcBef>
                        <a:spcAft>
                          <a:spcPts val="0"/>
                        </a:spcAft>
                        <a:buClr>
                          <a:schemeClr val="dk1"/>
                        </a:buClr>
                        <a:buSzPts val="1100"/>
                        <a:buFont typeface="Arial"/>
                        <a:buNone/>
                      </a:pPr>
                      <a:r>
                        <a:rPr lang="fr-CA">
                          <a:solidFill>
                            <a:schemeClr val="dk1"/>
                          </a:solidFill>
                          <a:highlight>
                            <a:srgbClr val="C7E3F5"/>
                          </a:highlight>
                          <a:latin typeface="Roboto"/>
                          <a:ea typeface="Roboto"/>
                          <a:cs typeface="Roboto"/>
                          <a:sym typeface="Roboto"/>
                        </a:rPr>
                        <a:t>Colgate</a:t>
                      </a:r>
                      <a:endParaRPr>
                        <a:solidFill>
                          <a:schemeClr val="dk1"/>
                        </a:solidFill>
                        <a:highlight>
                          <a:srgbClr val="C7E3F5"/>
                        </a:highlight>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ctr">
                        <a:spcBef>
                          <a:spcPts val="0"/>
                        </a:spcBef>
                        <a:spcAft>
                          <a:spcPts val="0"/>
                        </a:spcAft>
                        <a:buNone/>
                      </a:pPr>
                      <a:r>
                        <a:rPr b="1" lang="fr-CA">
                          <a:solidFill>
                            <a:schemeClr val="dk1"/>
                          </a:solidFill>
                          <a:latin typeface="Roboto"/>
                          <a:ea typeface="Roboto"/>
                          <a:cs typeface="Roboto"/>
                          <a:sym typeface="Roboto"/>
                        </a:rPr>
                        <a:t>Sensodyne</a:t>
                      </a:r>
                      <a:endParaRPr b="1">
                        <a:solidFill>
                          <a:schemeClr val="dk1"/>
                        </a:solidFill>
                        <a:latin typeface="Roboto"/>
                        <a:ea typeface="Roboto"/>
                        <a:cs typeface="Roboto"/>
                        <a:sym typeface="Roboto"/>
                      </a:endParaRPr>
                    </a:p>
                    <a:p>
                      <a:pPr indent="0" lvl="0" marL="0" rtl="0" algn="ctr">
                        <a:spcBef>
                          <a:spcPts val="0"/>
                        </a:spcBef>
                        <a:spcAft>
                          <a:spcPts val="0"/>
                        </a:spcAft>
                        <a:buNone/>
                      </a:pPr>
                      <a:r>
                        <a:t/>
                      </a:r>
                      <a:endParaRPr>
                        <a:solidFill>
                          <a:schemeClr val="dk1"/>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lang="fr-CA">
                          <a:solidFill>
                            <a:schemeClr val="lt1"/>
                          </a:solidFill>
                          <a:highlight>
                            <a:srgbClr val="E06539"/>
                          </a:highlight>
                          <a:latin typeface="Roboto"/>
                          <a:ea typeface="Roboto"/>
                          <a:cs typeface="Roboto"/>
                          <a:sym typeface="Roboto"/>
                        </a:rPr>
                        <a:t> Crest </a:t>
                      </a:r>
                      <a:endParaRPr>
                        <a:solidFill>
                          <a:schemeClr val="dk1"/>
                        </a:solidFill>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c>
                  <a:txBody>
                    <a:bodyPr/>
                    <a:lstStyle/>
                    <a:p>
                      <a:pPr indent="0" lvl="0" marL="0" rtl="0" algn="ctr">
                        <a:spcBef>
                          <a:spcPts val="0"/>
                        </a:spcBef>
                        <a:spcAft>
                          <a:spcPts val="0"/>
                        </a:spcAft>
                        <a:buClr>
                          <a:schemeClr val="dk1"/>
                        </a:buClr>
                        <a:buSzPts val="1100"/>
                        <a:buFont typeface="Arial"/>
                        <a:buNone/>
                      </a:pPr>
                      <a:r>
                        <a:rPr lang="fr-CA">
                          <a:solidFill>
                            <a:schemeClr val="dk1"/>
                          </a:solidFill>
                          <a:highlight>
                            <a:srgbClr val="C7E3F5"/>
                          </a:highlight>
                          <a:latin typeface="Roboto"/>
                          <a:ea typeface="Roboto"/>
                          <a:cs typeface="Roboto"/>
                          <a:sym typeface="Roboto"/>
                        </a:rPr>
                        <a:t>Colgate</a:t>
                      </a:r>
                      <a:endParaRPr>
                        <a:solidFill>
                          <a:schemeClr val="dk1"/>
                        </a:solidFill>
                        <a:highlight>
                          <a:srgbClr val="C7E3F5"/>
                        </a:highlight>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ctr">
                        <a:spcBef>
                          <a:spcPts val="0"/>
                        </a:spcBef>
                        <a:spcAft>
                          <a:spcPts val="0"/>
                        </a:spcAft>
                        <a:buNone/>
                      </a:pPr>
                      <a:r>
                        <a:rPr b="1" lang="fr-CA">
                          <a:solidFill>
                            <a:schemeClr val="dk1"/>
                          </a:solidFill>
                          <a:latin typeface="Roboto"/>
                          <a:ea typeface="Roboto"/>
                          <a:cs typeface="Roboto"/>
                          <a:sym typeface="Roboto"/>
                        </a:rPr>
                        <a:t>Sensodyne</a:t>
                      </a:r>
                      <a:endParaRPr b="1">
                        <a:solidFill>
                          <a:schemeClr val="dk1"/>
                        </a:solidFill>
                        <a:latin typeface="Roboto"/>
                        <a:ea typeface="Roboto"/>
                        <a:cs typeface="Roboto"/>
                        <a:sym typeface="Roboto"/>
                      </a:endParaRPr>
                    </a:p>
                    <a:p>
                      <a:pPr indent="0" lvl="0" marL="0" rtl="0" algn="ctr">
                        <a:spcBef>
                          <a:spcPts val="0"/>
                        </a:spcBef>
                        <a:spcAft>
                          <a:spcPts val="0"/>
                        </a:spcAft>
                        <a:buNone/>
                      </a:pPr>
                      <a:r>
                        <a:t/>
                      </a:r>
                      <a:endParaRPr>
                        <a:solidFill>
                          <a:schemeClr val="dk1"/>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lang="fr-CA">
                          <a:solidFill>
                            <a:schemeClr val="lt1"/>
                          </a:solidFill>
                          <a:highlight>
                            <a:srgbClr val="E06539"/>
                          </a:highlight>
                          <a:latin typeface="Roboto"/>
                          <a:ea typeface="Roboto"/>
                          <a:cs typeface="Roboto"/>
                          <a:sym typeface="Roboto"/>
                        </a:rPr>
                        <a:t> Crest </a:t>
                      </a:r>
                      <a:endParaRPr>
                        <a:solidFill>
                          <a:schemeClr val="dk1"/>
                        </a:solidFill>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c>
                  <a:txBody>
                    <a:bodyPr/>
                    <a:lstStyle/>
                    <a:p>
                      <a:pPr indent="0" lvl="0" marL="0" rtl="0" algn="ctr">
                        <a:lnSpc>
                          <a:spcPct val="100000"/>
                        </a:lnSpc>
                        <a:spcBef>
                          <a:spcPts val="0"/>
                        </a:spcBef>
                        <a:spcAft>
                          <a:spcPts val="0"/>
                        </a:spcAft>
                        <a:buNone/>
                      </a:pPr>
                      <a:r>
                        <a:rPr b="1" lang="fr-CA">
                          <a:solidFill>
                            <a:schemeClr val="dk1"/>
                          </a:solidFill>
                          <a:latin typeface="Roboto"/>
                          <a:ea typeface="Roboto"/>
                          <a:cs typeface="Roboto"/>
                          <a:sym typeface="Roboto"/>
                        </a:rPr>
                        <a:t>Sensodyne</a:t>
                      </a:r>
                      <a:endParaRPr b="1">
                        <a:solidFill>
                          <a:schemeClr val="dk1"/>
                        </a:solidFill>
                        <a:latin typeface="Roboto"/>
                        <a:ea typeface="Roboto"/>
                        <a:cs typeface="Roboto"/>
                        <a:sym typeface="Roboto"/>
                      </a:endParaRPr>
                    </a:p>
                    <a:p>
                      <a:pPr indent="0" lvl="0" marL="0" rtl="0" algn="ctr">
                        <a:lnSpc>
                          <a:spcPct val="100000"/>
                        </a:lnSpc>
                        <a:spcBef>
                          <a:spcPts val="0"/>
                        </a:spcBef>
                        <a:spcAft>
                          <a:spcPts val="0"/>
                        </a:spcAft>
                        <a:buNone/>
                      </a:pPr>
                      <a:r>
                        <a:t/>
                      </a:r>
                      <a:endParaRPr>
                        <a:solidFill>
                          <a:schemeClr val="dk1"/>
                        </a:solidFill>
                        <a:latin typeface="Roboto"/>
                        <a:ea typeface="Roboto"/>
                        <a:cs typeface="Roboto"/>
                        <a:sym typeface="Roboto"/>
                      </a:endParaRPr>
                    </a:p>
                    <a:p>
                      <a:pPr indent="0" lvl="0" marL="0" rtl="0" algn="ctr">
                        <a:lnSpc>
                          <a:spcPct val="100000"/>
                        </a:lnSpc>
                        <a:spcBef>
                          <a:spcPts val="0"/>
                        </a:spcBef>
                        <a:spcAft>
                          <a:spcPts val="0"/>
                        </a:spcAft>
                        <a:buNone/>
                      </a:pPr>
                      <a:r>
                        <a:rPr lang="fr-CA">
                          <a:solidFill>
                            <a:schemeClr val="dk1"/>
                          </a:solidFill>
                          <a:latin typeface="Roboto"/>
                          <a:ea typeface="Roboto"/>
                          <a:cs typeface="Roboto"/>
                          <a:sym typeface="Roboto"/>
                        </a:rPr>
                        <a:t>Aquafresh</a:t>
                      </a:r>
                      <a:endParaRPr>
                        <a:solidFill>
                          <a:schemeClr val="dk1"/>
                        </a:solidFill>
                        <a:latin typeface="Roboto"/>
                        <a:ea typeface="Roboto"/>
                        <a:cs typeface="Roboto"/>
                        <a:sym typeface="Roboto"/>
                      </a:endParaRPr>
                    </a:p>
                    <a:p>
                      <a:pPr indent="0" lvl="0" marL="0" rtl="0" algn="ctr">
                        <a:lnSpc>
                          <a:spcPct val="100000"/>
                        </a:lnSpc>
                        <a:spcBef>
                          <a:spcPts val="0"/>
                        </a:spcBef>
                        <a:spcAft>
                          <a:spcPts val="0"/>
                        </a:spcAft>
                        <a:buNone/>
                      </a:pPr>
                      <a:r>
                        <a:t/>
                      </a:r>
                      <a:endParaRPr>
                        <a:solidFill>
                          <a:schemeClr val="dk1"/>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lang="fr-CA">
                          <a:solidFill>
                            <a:schemeClr val="lt1"/>
                          </a:solidFill>
                          <a:highlight>
                            <a:srgbClr val="E06539"/>
                          </a:highlight>
                          <a:latin typeface="Roboto"/>
                          <a:ea typeface="Roboto"/>
                          <a:cs typeface="Roboto"/>
                          <a:sym typeface="Roboto"/>
                        </a:rPr>
                        <a:t> Crest </a:t>
                      </a:r>
                      <a:endParaRPr>
                        <a:solidFill>
                          <a:schemeClr val="dk1"/>
                        </a:solidFill>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r>
            </a:tbl>
          </a:graphicData>
        </a:graphic>
      </p:graphicFrame>
      <p:sp>
        <p:nvSpPr>
          <p:cNvPr id="215" name="Google Shape;215;p36"/>
          <p:cNvSpPr/>
          <p:nvPr/>
        </p:nvSpPr>
        <p:spPr>
          <a:xfrm>
            <a:off x="6655575" y="2920975"/>
            <a:ext cx="2341155" cy="309274"/>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100"/>
              </a:rPr>
              <a:t>***Simulation</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7"/>
          <p:cNvSpPr/>
          <p:nvPr/>
        </p:nvSpPr>
        <p:spPr>
          <a:xfrm>
            <a:off x="-1450" y="-30925"/>
            <a:ext cx="9165582" cy="3221424"/>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37"/>
          <p:cNvSpPr txBox="1"/>
          <p:nvPr/>
        </p:nvSpPr>
        <p:spPr>
          <a:xfrm rot="-5400000">
            <a:off x="-1613375" y="2002850"/>
            <a:ext cx="4852200" cy="1154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sz="6300">
                <a:solidFill>
                  <a:schemeClr val="dk1"/>
                </a:solidFill>
                <a:latin typeface="Roboto Thin"/>
                <a:ea typeface="Roboto Thin"/>
                <a:cs typeface="Roboto Thin"/>
                <a:sym typeface="Roboto Thin"/>
              </a:rPr>
              <a:t>INTENTIONS</a:t>
            </a:r>
            <a:endParaRPr sz="6300">
              <a:solidFill>
                <a:schemeClr val="dk1"/>
              </a:solidFill>
              <a:latin typeface="Roboto Thin"/>
              <a:ea typeface="Roboto Thin"/>
              <a:cs typeface="Roboto Thin"/>
              <a:sym typeface="Roboto Thin"/>
            </a:endParaRPr>
          </a:p>
        </p:txBody>
      </p:sp>
      <p:grpSp>
        <p:nvGrpSpPr>
          <p:cNvPr id="222" name="Google Shape;222;p37"/>
          <p:cNvGrpSpPr/>
          <p:nvPr/>
        </p:nvGrpSpPr>
        <p:grpSpPr>
          <a:xfrm>
            <a:off x="1669147" y="1262691"/>
            <a:ext cx="3082713" cy="2945956"/>
            <a:chOff x="603575" y="1126525"/>
            <a:chExt cx="2405550" cy="2493825"/>
          </a:xfrm>
        </p:grpSpPr>
        <p:pic>
          <p:nvPicPr>
            <p:cNvPr id="223" name="Google Shape;223;p37"/>
            <p:cNvPicPr preferRelativeResize="0"/>
            <p:nvPr/>
          </p:nvPicPr>
          <p:blipFill rotWithShape="1">
            <a:blip r:embed="rId3">
              <a:alphaModFix/>
            </a:blip>
            <a:srcRect b="7095" l="8835" r="8819" t="12724"/>
            <a:stretch/>
          </p:blipFill>
          <p:spPr>
            <a:xfrm>
              <a:off x="603575" y="1126525"/>
              <a:ext cx="2405550" cy="2493825"/>
            </a:xfrm>
            <a:prstGeom prst="rect">
              <a:avLst/>
            </a:prstGeom>
            <a:noFill/>
            <a:ln>
              <a:noFill/>
            </a:ln>
          </p:spPr>
        </p:pic>
        <p:sp>
          <p:nvSpPr>
            <p:cNvPr id="224" name="Google Shape;224;p37"/>
            <p:cNvSpPr txBox="1"/>
            <p:nvPr/>
          </p:nvSpPr>
          <p:spPr>
            <a:xfrm>
              <a:off x="983912" y="1678001"/>
              <a:ext cx="1753800" cy="1084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fr-CA" sz="1600">
                  <a:solidFill>
                    <a:schemeClr val="lt1"/>
                  </a:solidFill>
                  <a:latin typeface="Roboto Light"/>
                  <a:ea typeface="Roboto Light"/>
                  <a:cs typeface="Roboto Light"/>
                  <a:sym typeface="Roboto Light"/>
                </a:rPr>
                <a:t>M</a:t>
              </a:r>
              <a:r>
                <a:rPr lang="fr-CA" sz="1600">
                  <a:solidFill>
                    <a:schemeClr val="lt1"/>
                  </a:solidFill>
                  <a:latin typeface="Roboto Light"/>
                  <a:ea typeface="Roboto Light"/>
                  <a:cs typeface="Roboto Light"/>
                  <a:sym typeface="Roboto Light"/>
                </a:rPr>
                <a:t>ieux </a:t>
              </a:r>
              <a:r>
                <a:rPr b="1" lang="fr-CA" sz="1600">
                  <a:solidFill>
                    <a:schemeClr val="lt1"/>
                  </a:solidFill>
                  <a:latin typeface="Roboto"/>
                  <a:ea typeface="Roboto"/>
                  <a:cs typeface="Roboto"/>
                  <a:sym typeface="Roboto"/>
                </a:rPr>
                <a:t>décoder l’univers médiatique</a:t>
              </a:r>
              <a:r>
                <a:rPr lang="fr-CA" sz="1600">
                  <a:solidFill>
                    <a:schemeClr val="lt1"/>
                  </a:solidFill>
                  <a:latin typeface="Roboto Light"/>
                  <a:ea typeface="Roboto Light"/>
                  <a:cs typeface="Roboto Light"/>
                  <a:sym typeface="Roboto Light"/>
                </a:rPr>
                <a:t> sous l’angle particulier des mathématiques.</a:t>
              </a:r>
              <a:endParaRPr sz="1200">
                <a:solidFill>
                  <a:schemeClr val="lt1"/>
                </a:solidFill>
                <a:latin typeface="Roboto Light"/>
                <a:ea typeface="Roboto Light"/>
                <a:cs typeface="Roboto Light"/>
                <a:sym typeface="Roboto Light"/>
              </a:endParaRPr>
            </a:p>
          </p:txBody>
        </p:sp>
      </p:grpSp>
      <p:grpSp>
        <p:nvGrpSpPr>
          <p:cNvPr id="225" name="Google Shape;225;p37"/>
          <p:cNvGrpSpPr/>
          <p:nvPr/>
        </p:nvGrpSpPr>
        <p:grpSpPr>
          <a:xfrm>
            <a:off x="5368084" y="1048466"/>
            <a:ext cx="3082713" cy="3093341"/>
            <a:chOff x="603575" y="1126525"/>
            <a:chExt cx="2405550" cy="2493825"/>
          </a:xfrm>
        </p:grpSpPr>
        <p:pic>
          <p:nvPicPr>
            <p:cNvPr id="226" name="Google Shape;226;p37"/>
            <p:cNvPicPr preferRelativeResize="0"/>
            <p:nvPr/>
          </p:nvPicPr>
          <p:blipFill rotWithShape="1">
            <a:blip r:embed="rId3">
              <a:alphaModFix/>
            </a:blip>
            <a:srcRect b="7095" l="8835" r="8819" t="12724"/>
            <a:stretch/>
          </p:blipFill>
          <p:spPr>
            <a:xfrm>
              <a:off x="603575" y="1126525"/>
              <a:ext cx="2405550" cy="2493825"/>
            </a:xfrm>
            <a:prstGeom prst="rect">
              <a:avLst/>
            </a:prstGeom>
            <a:noFill/>
            <a:ln>
              <a:noFill/>
            </a:ln>
          </p:spPr>
        </p:pic>
        <p:sp>
          <p:nvSpPr>
            <p:cNvPr id="227" name="Google Shape;227;p37"/>
            <p:cNvSpPr txBox="1"/>
            <p:nvPr/>
          </p:nvSpPr>
          <p:spPr>
            <a:xfrm>
              <a:off x="955060" y="1603210"/>
              <a:ext cx="1794000" cy="1489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fr-CA" sz="1600">
                  <a:solidFill>
                    <a:schemeClr val="lt1"/>
                  </a:solidFill>
                  <a:latin typeface="Roboto Light"/>
                  <a:ea typeface="Roboto Light"/>
                  <a:cs typeface="Roboto Light"/>
                  <a:sym typeface="Roboto Light"/>
                </a:rPr>
                <a:t>Réinvestir des </a:t>
              </a:r>
              <a:r>
                <a:rPr b="1" lang="fr-CA" sz="1600">
                  <a:solidFill>
                    <a:schemeClr val="lt1"/>
                  </a:solidFill>
                  <a:latin typeface="Roboto"/>
                  <a:ea typeface="Roboto"/>
                  <a:cs typeface="Roboto"/>
                  <a:sym typeface="Roboto"/>
                </a:rPr>
                <a:t>pistes pédagogiques concrètes</a:t>
              </a:r>
              <a:r>
                <a:rPr lang="fr-CA" sz="1600">
                  <a:solidFill>
                    <a:schemeClr val="lt1"/>
                  </a:solidFill>
                  <a:latin typeface="Roboto Light"/>
                  <a:ea typeface="Roboto Light"/>
                  <a:cs typeface="Roboto Light"/>
                  <a:sym typeface="Roboto Light"/>
                </a:rPr>
                <a:t> (inspirées des médias) pour développer l’esprit critique des élèves.</a:t>
              </a:r>
              <a:endParaRPr sz="1200">
                <a:solidFill>
                  <a:schemeClr val="lt1"/>
                </a:solidFill>
                <a:latin typeface="Roboto Light"/>
                <a:ea typeface="Roboto Light"/>
                <a:cs typeface="Roboto Light"/>
                <a:sym typeface="Roboto Light"/>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8"/>
          <p:cNvSpPr/>
          <p:nvPr/>
        </p:nvSpPr>
        <p:spPr>
          <a:xfrm>
            <a:off x="148063" y="165674"/>
            <a:ext cx="8847882" cy="1322349"/>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Plan de mat[c]h</a:t>
            </a:r>
          </a:p>
        </p:txBody>
      </p:sp>
      <p:pic>
        <p:nvPicPr>
          <p:cNvPr id="233" name="Google Shape;233;p38"/>
          <p:cNvPicPr preferRelativeResize="0"/>
          <p:nvPr/>
        </p:nvPicPr>
        <p:blipFill rotWithShape="1">
          <a:blip r:embed="rId3">
            <a:alphaModFix/>
          </a:blip>
          <a:srcRect b="3300" l="5610" r="4912" t="8453"/>
          <a:stretch/>
        </p:blipFill>
        <p:spPr>
          <a:xfrm rot="5400000">
            <a:off x="273625" y="1569875"/>
            <a:ext cx="1732699" cy="1831375"/>
          </a:xfrm>
          <a:prstGeom prst="rect">
            <a:avLst/>
          </a:prstGeom>
          <a:noFill/>
          <a:ln>
            <a:noFill/>
          </a:ln>
        </p:spPr>
      </p:pic>
      <p:pic>
        <p:nvPicPr>
          <p:cNvPr id="234" name="Google Shape;234;p38"/>
          <p:cNvPicPr preferRelativeResize="0"/>
          <p:nvPr/>
        </p:nvPicPr>
        <p:blipFill rotWithShape="1">
          <a:blip r:embed="rId3">
            <a:alphaModFix/>
          </a:blip>
          <a:srcRect b="3300" l="5610" r="4912" t="8453"/>
          <a:stretch/>
        </p:blipFill>
        <p:spPr>
          <a:xfrm rot="5400000">
            <a:off x="2581650" y="1569875"/>
            <a:ext cx="1732699" cy="1831375"/>
          </a:xfrm>
          <a:prstGeom prst="rect">
            <a:avLst/>
          </a:prstGeom>
          <a:noFill/>
          <a:ln>
            <a:noFill/>
          </a:ln>
        </p:spPr>
      </p:pic>
      <p:sp>
        <p:nvSpPr>
          <p:cNvPr id="235" name="Google Shape;235;p38"/>
          <p:cNvSpPr txBox="1"/>
          <p:nvPr/>
        </p:nvSpPr>
        <p:spPr>
          <a:xfrm>
            <a:off x="2999424" y="1957175"/>
            <a:ext cx="18315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100">
                <a:latin typeface="Roboto"/>
                <a:ea typeface="Roboto"/>
                <a:cs typeface="Roboto"/>
                <a:sym typeface="Roboto"/>
              </a:rPr>
              <a:t>Les pourcentages</a:t>
            </a:r>
            <a:endParaRPr sz="2100">
              <a:latin typeface="Roboto"/>
              <a:ea typeface="Roboto"/>
              <a:cs typeface="Roboto"/>
              <a:sym typeface="Roboto"/>
            </a:endParaRPr>
          </a:p>
        </p:txBody>
      </p:sp>
      <p:pic>
        <p:nvPicPr>
          <p:cNvPr id="236" name="Google Shape;236;p38"/>
          <p:cNvPicPr preferRelativeResize="0"/>
          <p:nvPr/>
        </p:nvPicPr>
        <p:blipFill rotWithShape="1">
          <a:blip r:embed="rId3">
            <a:alphaModFix/>
          </a:blip>
          <a:srcRect b="3300" l="5610" r="4912" t="8453"/>
          <a:stretch/>
        </p:blipFill>
        <p:spPr>
          <a:xfrm rot="5400000">
            <a:off x="5118275" y="1519925"/>
            <a:ext cx="1732699" cy="1831375"/>
          </a:xfrm>
          <a:prstGeom prst="rect">
            <a:avLst/>
          </a:prstGeom>
          <a:noFill/>
          <a:ln>
            <a:noFill/>
          </a:ln>
        </p:spPr>
      </p:pic>
      <p:sp>
        <p:nvSpPr>
          <p:cNvPr id="237" name="Google Shape;237;p38"/>
          <p:cNvSpPr/>
          <p:nvPr/>
        </p:nvSpPr>
        <p:spPr>
          <a:xfrm>
            <a:off x="224278" y="1742585"/>
            <a:ext cx="350699" cy="1061146"/>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 Mono;100"/>
              </a:rPr>
              <a:t>1</a:t>
            </a:r>
          </a:p>
        </p:txBody>
      </p:sp>
      <p:sp>
        <p:nvSpPr>
          <p:cNvPr id="238" name="Google Shape;238;p38"/>
          <p:cNvSpPr txBox="1"/>
          <p:nvPr/>
        </p:nvSpPr>
        <p:spPr>
          <a:xfrm>
            <a:off x="5615675" y="2101577"/>
            <a:ext cx="22332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100">
                <a:latin typeface="Roboto"/>
                <a:ea typeface="Roboto"/>
                <a:cs typeface="Roboto"/>
                <a:sym typeface="Roboto"/>
              </a:rPr>
              <a:t>Le message</a:t>
            </a:r>
            <a:endParaRPr sz="2100">
              <a:latin typeface="Roboto"/>
              <a:ea typeface="Roboto"/>
              <a:cs typeface="Roboto"/>
              <a:sym typeface="Roboto"/>
            </a:endParaRPr>
          </a:p>
        </p:txBody>
      </p:sp>
      <p:sp>
        <p:nvSpPr>
          <p:cNvPr id="239" name="Google Shape;239;p38"/>
          <p:cNvSpPr/>
          <p:nvPr/>
        </p:nvSpPr>
        <p:spPr>
          <a:xfrm>
            <a:off x="2378603" y="1742585"/>
            <a:ext cx="661106" cy="1076071"/>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 Mono;100"/>
              </a:rPr>
              <a:t>2</a:t>
            </a:r>
          </a:p>
        </p:txBody>
      </p:sp>
      <p:sp>
        <p:nvSpPr>
          <p:cNvPr id="240" name="Google Shape;240;p38"/>
          <p:cNvSpPr/>
          <p:nvPr/>
        </p:nvSpPr>
        <p:spPr>
          <a:xfrm>
            <a:off x="4942253" y="1757971"/>
            <a:ext cx="658121" cy="1089503"/>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 Mono;100"/>
              </a:rPr>
              <a:t>3</a:t>
            </a:r>
          </a:p>
        </p:txBody>
      </p:sp>
      <p:pic>
        <p:nvPicPr>
          <p:cNvPr id="241" name="Google Shape;241;p38"/>
          <p:cNvPicPr preferRelativeResize="0"/>
          <p:nvPr/>
        </p:nvPicPr>
        <p:blipFill rotWithShape="1">
          <a:blip r:embed="rId3">
            <a:alphaModFix/>
          </a:blip>
          <a:srcRect b="3300" l="5610" r="4912" t="8453"/>
          <a:stretch/>
        </p:blipFill>
        <p:spPr>
          <a:xfrm rot="5400000">
            <a:off x="1333975" y="3208287"/>
            <a:ext cx="1732699" cy="1831375"/>
          </a:xfrm>
          <a:prstGeom prst="rect">
            <a:avLst/>
          </a:prstGeom>
          <a:noFill/>
          <a:ln>
            <a:noFill/>
          </a:ln>
        </p:spPr>
      </p:pic>
      <p:sp>
        <p:nvSpPr>
          <p:cNvPr id="242" name="Google Shape;242;p38"/>
          <p:cNvSpPr/>
          <p:nvPr/>
        </p:nvSpPr>
        <p:spPr>
          <a:xfrm>
            <a:off x="1157953" y="3446333"/>
            <a:ext cx="737215" cy="1061146"/>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 Mono;100"/>
              </a:rPr>
              <a:t>4</a:t>
            </a:r>
          </a:p>
        </p:txBody>
      </p:sp>
      <p:pic>
        <p:nvPicPr>
          <p:cNvPr id="243" name="Google Shape;243;p38"/>
          <p:cNvPicPr preferRelativeResize="0"/>
          <p:nvPr/>
        </p:nvPicPr>
        <p:blipFill rotWithShape="1">
          <a:blip r:embed="rId3">
            <a:alphaModFix/>
          </a:blip>
          <a:srcRect b="3300" l="5610" r="4912" t="8453"/>
          <a:stretch/>
        </p:blipFill>
        <p:spPr>
          <a:xfrm rot="5400000">
            <a:off x="4097425" y="3208287"/>
            <a:ext cx="1732699" cy="1831375"/>
          </a:xfrm>
          <a:prstGeom prst="rect">
            <a:avLst/>
          </a:prstGeom>
          <a:noFill/>
          <a:ln>
            <a:noFill/>
          </a:ln>
        </p:spPr>
      </p:pic>
      <p:sp>
        <p:nvSpPr>
          <p:cNvPr id="244" name="Google Shape;244;p38"/>
          <p:cNvSpPr/>
          <p:nvPr/>
        </p:nvSpPr>
        <p:spPr>
          <a:xfrm>
            <a:off x="3921403" y="3446333"/>
            <a:ext cx="613351" cy="1076071"/>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 Mono;100"/>
              </a:rPr>
              <a:t>5</a:t>
            </a:r>
          </a:p>
        </p:txBody>
      </p:sp>
      <p:sp>
        <p:nvSpPr>
          <p:cNvPr id="245" name="Google Shape;245;p38"/>
          <p:cNvSpPr txBox="1"/>
          <p:nvPr/>
        </p:nvSpPr>
        <p:spPr>
          <a:xfrm>
            <a:off x="1869838" y="3604938"/>
            <a:ext cx="1772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100">
                <a:latin typeface="Roboto"/>
                <a:ea typeface="Roboto"/>
                <a:cs typeface="Roboto"/>
                <a:sym typeface="Roboto"/>
              </a:rPr>
              <a:t>Les diagrammes </a:t>
            </a:r>
            <a:endParaRPr sz="2100">
              <a:latin typeface="Roboto"/>
              <a:ea typeface="Roboto"/>
              <a:cs typeface="Roboto"/>
              <a:sym typeface="Roboto"/>
            </a:endParaRPr>
          </a:p>
        </p:txBody>
      </p:sp>
      <p:sp>
        <p:nvSpPr>
          <p:cNvPr id="246" name="Google Shape;246;p38"/>
          <p:cNvSpPr txBox="1"/>
          <p:nvPr/>
        </p:nvSpPr>
        <p:spPr>
          <a:xfrm>
            <a:off x="4573123" y="3869043"/>
            <a:ext cx="19005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100">
                <a:latin typeface="Roboto"/>
                <a:ea typeface="Roboto"/>
                <a:cs typeface="Roboto"/>
                <a:sym typeface="Roboto"/>
              </a:rPr>
              <a:t>L’échantillon</a:t>
            </a:r>
            <a:endParaRPr sz="2100">
              <a:latin typeface="Roboto"/>
              <a:ea typeface="Roboto"/>
              <a:cs typeface="Roboto"/>
              <a:sym typeface="Roboto"/>
            </a:endParaRPr>
          </a:p>
        </p:txBody>
      </p:sp>
      <p:pic>
        <p:nvPicPr>
          <p:cNvPr id="247" name="Google Shape;247;p38"/>
          <p:cNvPicPr preferRelativeResize="0"/>
          <p:nvPr/>
        </p:nvPicPr>
        <p:blipFill rotWithShape="1">
          <a:blip r:embed="rId3">
            <a:alphaModFix/>
          </a:blip>
          <a:srcRect b="3300" l="5610" r="4912" t="8453"/>
          <a:stretch/>
        </p:blipFill>
        <p:spPr>
          <a:xfrm rot="5400000">
            <a:off x="6909125" y="3139862"/>
            <a:ext cx="1732699" cy="1831375"/>
          </a:xfrm>
          <a:prstGeom prst="rect">
            <a:avLst/>
          </a:prstGeom>
          <a:noFill/>
          <a:ln>
            <a:noFill/>
          </a:ln>
        </p:spPr>
      </p:pic>
      <p:sp>
        <p:nvSpPr>
          <p:cNvPr id="248" name="Google Shape;248;p38"/>
          <p:cNvSpPr/>
          <p:nvPr/>
        </p:nvSpPr>
        <p:spPr>
          <a:xfrm>
            <a:off x="6733103" y="3377908"/>
            <a:ext cx="644690" cy="1089503"/>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 Mono;100"/>
              </a:rPr>
              <a:t>6</a:t>
            </a:r>
          </a:p>
        </p:txBody>
      </p:sp>
      <p:sp>
        <p:nvSpPr>
          <p:cNvPr id="249" name="Google Shape;249;p38"/>
          <p:cNvSpPr txBox="1"/>
          <p:nvPr/>
        </p:nvSpPr>
        <p:spPr>
          <a:xfrm>
            <a:off x="662571" y="1933848"/>
            <a:ext cx="1772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100">
                <a:latin typeface="Roboto"/>
                <a:ea typeface="Roboto"/>
                <a:cs typeface="Roboto"/>
                <a:sym typeface="Roboto"/>
              </a:rPr>
              <a:t>Les </a:t>
            </a:r>
            <a:endParaRPr sz="2100">
              <a:latin typeface="Roboto"/>
              <a:ea typeface="Roboto"/>
              <a:cs typeface="Roboto"/>
              <a:sym typeface="Roboto"/>
            </a:endParaRPr>
          </a:p>
          <a:p>
            <a:pPr indent="0" lvl="0" marL="0" rtl="0" algn="l">
              <a:spcBef>
                <a:spcPts val="0"/>
              </a:spcBef>
              <a:spcAft>
                <a:spcPts val="0"/>
              </a:spcAft>
              <a:buNone/>
            </a:pPr>
            <a:r>
              <a:rPr lang="fr-CA" sz="2100">
                <a:latin typeface="Roboto"/>
                <a:ea typeface="Roboto"/>
                <a:cs typeface="Roboto"/>
                <a:sym typeface="Roboto"/>
              </a:rPr>
              <a:t>fractions</a:t>
            </a:r>
            <a:endParaRPr sz="2100">
              <a:latin typeface="Roboto"/>
              <a:ea typeface="Roboto"/>
              <a:cs typeface="Roboto"/>
              <a:sym typeface="Roboto"/>
            </a:endParaRPr>
          </a:p>
        </p:txBody>
      </p:sp>
      <p:sp>
        <p:nvSpPr>
          <p:cNvPr id="250" name="Google Shape;250;p38"/>
          <p:cNvSpPr txBox="1"/>
          <p:nvPr/>
        </p:nvSpPr>
        <p:spPr>
          <a:xfrm>
            <a:off x="7404775" y="3561250"/>
            <a:ext cx="1772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100">
                <a:latin typeface="Roboto"/>
                <a:ea typeface="Roboto"/>
                <a:cs typeface="Roboto"/>
                <a:sym typeface="Roboto"/>
              </a:rPr>
              <a:t>La </a:t>
            </a:r>
            <a:endParaRPr sz="2100">
              <a:latin typeface="Roboto"/>
              <a:ea typeface="Roboto"/>
              <a:cs typeface="Roboto"/>
              <a:sym typeface="Roboto"/>
            </a:endParaRPr>
          </a:p>
          <a:p>
            <a:pPr indent="0" lvl="0" marL="0" rtl="0" algn="l">
              <a:spcBef>
                <a:spcPts val="0"/>
              </a:spcBef>
              <a:spcAft>
                <a:spcPts val="0"/>
              </a:spcAft>
              <a:buNone/>
            </a:pPr>
            <a:r>
              <a:rPr lang="fr-CA" sz="2100">
                <a:latin typeface="Roboto"/>
                <a:ea typeface="Roboto"/>
                <a:cs typeface="Roboto"/>
                <a:sym typeface="Roboto"/>
              </a:rPr>
              <a:t>moyenne </a:t>
            </a:r>
            <a:endParaRPr sz="2100">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254" name="Shape 254"/>
        <p:cNvGrpSpPr/>
        <p:nvPr/>
      </p:nvGrpSpPr>
      <p:grpSpPr>
        <a:xfrm>
          <a:off x="0" y="0"/>
          <a:ext cx="0" cy="0"/>
          <a:chOff x="0" y="0"/>
          <a:chExt cx="0" cy="0"/>
        </a:xfrm>
      </p:grpSpPr>
      <p:pic>
        <p:nvPicPr>
          <p:cNvPr id="255" name="Google Shape;255;p39"/>
          <p:cNvPicPr preferRelativeResize="0"/>
          <p:nvPr/>
        </p:nvPicPr>
        <p:blipFill>
          <a:blip r:embed="rId3">
            <a:alphaModFix/>
          </a:blip>
          <a:stretch>
            <a:fillRect/>
          </a:stretch>
        </p:blipFill>
        <p:spPr>
          <a:xfrm rot="9832214">
            <a:off x="182818" y="1984885"/>
            <a:ext cx="2327166" cy="2114679"/>
          </a:xfrm>
          <a:prstGeom prst="rect">
            <a:avLst/>
          </a:prstGeom>
          <a:noFill/>
          <a:ln>
            <a:noFill/>
          </a:ln>
        </p:spPr>
      </p:pic>
      <p:sp>
        <p:nvSpPr>
          <p:cNvPr id="256" name="Google Shape;256;p39"/>
          <p:cNvSpPr/>
          <p:nvPr/>
        </p:nvSpPr>
        <p:spPr>
          <a:xfrm rot="10800000">
            <a:off x="-10794" y="2725272"/>
            <a:ext cx="9165582" cy="2418228"/>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39"/>
          <p:cNvSpPr/>
          <p:nvPr/>
        </p:nvSpPr>
        <p:spPr>
          <a:xfrm>
            <a:off x="7898184" y="1607644"/>
            <a:ext cx="960775" cy="3535849"/>
          </a:xfrm>
          <a:prstGeom prst="rect">
            <a:avLst/>
          </a:prstGeom>
        </p:spPr>
        <p:txBody>
          <a:bodyPr>
            <a:prstTxWarp prst="textPlain"/>
          </a:bodyPr>
          <a:lstStyle/>
          <a:p>
            <a:pPr lvl="0" algn="ctr"/>
            <a:r>
              <a:rPr b="0" i="0">
                <a:ln>
                  <a:noFill/>
                </a:ln>
                <a:solidFill>
                  <a:srgbClr val="E06539"/>
                </a:solidFill>
                <a:latin typeface="Roboto Mono;100"/>
              </a:rPr>
              <a:t>1</a:t>
            </a:r>
          </a:p>
        </p:txBody>
      </p:sp>
      <p:sp>
        <p:nvSpPr>
          <p:cNvPr id="258" name="Google Shape;258;p39"/>
          <p:cNvSpPr/>
          <p:nvPr/>
        </p:nvSpPr>
        <p:spPr>
          <a:xfrm>
            <a:off x="148063" y="165674"/>
            <a:ext cx="7372093" cy="1055139"/>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Les fractions</a:t>
            </a: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262" name="Shape 262"/>
        <p:cNvGrpSpPr/>
        <p:nvPr/>
      </p:nvGrpSpPr>
      <p:grpSpPr>
        <a:xfrm>
          <a:off x="0" y="0"/>
          <a:ext cx="0" cy="0"/>
          <a:chOff x="0" y="0"/>
          <a:chExt cx="0" cy="0"/>
        </a:xfrm>
      </p:grpSpPr>
      <p:sp>
        <p:nvSpPr>
          <p:cNvPr id="263" name="Google Shape;263;p40"/>
          <p:cNvSpPr/>
          <p:nvPr/>
        </p:nvSpPr>
        <p:spPr>
          <a:xfrm rot="10800000">
            <a:off x="-10782" y="3398868"/>
            <a:ext cx="9165582" cy="1744632"/>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40"/>
          <p:cNvSpPr/>
          <p:nvPr/>
        </p:nvSpPr>
        <p:spPr>
          <a:xfrm>
            <a:off x="1900050" y="8482"/>
            <a:ext cx="5343900" cy="5143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40"/>
          <p:cNvSpPr/>
          <p:nvPr/>
        </p:nvSpPr>
        <p:spPr>
          <a:xfrm>
            <a:off x="662329" y="250725"/>
            <a:ext cx="1314865" cy="1232745"/>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a:rPr>
              <a:t>«</a:t>
            </a:r>
          </a:p>
        </p:txBody>
      </p:sp>
      <p:sp>
        <p:nvSpPr>
          <p:cNvPr id="266" name="Google Shape;266;p40"/>
          <p:cNvSpPr txBox="1"/>
          <p:nvPr/>
        </p:nvSpPr>
        <p:spPr>
          <a:xfrm>
            <a:off x="2325138" y="1298025"/>
            <a:ext cx="4493700" cy="2580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300">
                <a:solidFill>
                  <a:schemeClr val="lt1"/>
                </a:solidFill>
                <a:latin typeface="Roboto Mono Light"/>
                <a:ea typeface="Roboto Mono Light"/>
                <a:cs typeface="Roboto Mono Light"/>
                <a:sym typeface="Roboto Mono Light"/>
              </a:rPr>
              <a:t>« </a:t>
            </a:r>
            <a:r>
              <a:rPr i="1" lang="fr-CA" sz="2300">
                <a:solidFill>
                  <a:schemeClr val="lt1"/>
                </a:solidFill>
                <a:latin typeface="Roboto Mono Light"/>
                <a:ea typeface="Roboto Mono Light"/>
                <a:cs typeface="Roboto Mono Light"/>
                <a:sym typeface="Roboto Mono Light"/>
              </a:rPr>
              <a:t>Les fractions équivalentes sont comme des jumeaux identiques : même les parents ont du mal à les distinguer</a:t>
            </a:r>
            <a:r>
              <a:rPr lang="fr-CA" sz="2300">
                <a:solidFill>
                  <a:schemeClr val="lt1"/>
                </a:solidFill>
                <a:latin typeface="Roboto Mono Light"/>
                <a:ea typeface="Roboto Mono Light"/>
                <a:cs typeface="Roboto Mono Light"/>
                <a:sym typeface="Roboto Mono Light"/>
              </a:rPr>
              <a:t> »!</a:t>
            </a:r>
            <a:endParaRPr sz="2300">
              <a:solidFill>
                <a:schemeClr val="lt1"/>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sz="2500">
              <a:solidFill>
                <a:schemeClr val="lt1"/>
              </a:solidFill>
              <a:latin typeface="Roboto Mono Light"/>
              <a:ea typeface="Roboto Mono Light"/>
              <a:cs typeface="Roboto Mono Light"/>
              <a:sym typeface="Roboto Mono Light"/>
            </a:endParaRPr>
          </a:p>
          <a:p>
            <a:pPr indent="0" lvl="0" marL="0" rtl="0" algn="r">
              <a:spcBef>
                <a:spcPts val="0"/>
              </a:spcBef>
              <a:spcAft>
                <a:spcPts val="0"/>
              </a:spcAft>
              <a:buNone/>
            </a:pPr>
            <a:r>
              <a:rPr lang="fr-CA" sz="1500">
                <a:solidFill>
                  <a:schemeClr val="lt1"/>
                </a:solidFill>
                <a:latin typeface="Roboto Mono Light"/>
                <a:ea typeface="Roboto Mono Light"/>
                <a:cs typeface="Roboto Mono Light"/>
                <a:sym typeface="Roboto Mono Light"/>
              </a:rPr>
              <a:t>ChatGPT?  </a:t>
            </a:r>
            <a:endParaRPr sz="1500">
              <a:solidFill>
                <a:schemeClr val="lt1"/>
              </a:solidFill>
              <a:latin typeface="Roboto Mono Light"/>
              <a:ea typeface="Roboto Mono Light"/>
              <a:cs typeface="Roboto Mono Light"/>
              <a:sym typeface="Roboto Mono Light"/>
            </a:endParaRPr>
          </a:p>
        </p:txBody>
      </p:sp>
      <p:sp>
        <p:nvSpPr>
          <p:cNvPr id="267" name="Google Shape;267;p40"/>
          <p:cNvSpPr/>
          <p:nvPr/>
        </p:nvSpPr>
        <p:spPr>
          <a:xfrm>
            <a:off x="189124" y="4863575"/>
            <a:ext cx="2136000" cy="153300"/>
          </a:xfrm>
          <a:prstGeom prst="rect">
            <a:avLst/>
          </a:prstGeom>
          <a:solidFill>
            <a:srgbClr val="C7E3F5"/>
          </a:solidFill>
          <a:ln cap="flat" cmpd="sng" w="9525">
            <a:solidFill>
              <a:srgbClr val="C7E3F5"/>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fr-CA" sz="700">
                <a:latin typeface="Roboto Mono Light"/>
                <a:ea typeface="Roboto Mono Light"/>
                <a:cs typeface="Roboto Mono Light"/>
                <a:sym typeface="Roboto Mono Light"/>
              </a:rPr>
              <a:t>ChatGPT, (GPT4).05/04/23 à 5h27 am</a:t>
            </a:r>
            <a:endParaRPr sz="700">
              <a:solidFill>
                <a:schemeClr val="dk1"/>
              </a:solidFill>
              <a:latin typeface="Roboto Mono Light"/>
              <a:ea typeface="Roboto Mono Light"/>
              <a:cs typeface="Roboto Mono Light"/>
              <a:sym typeface="Roboto Mono 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271" name="Shape 271"/>
        <p:cNvGrpSpPr/>
        <p:nvPr/>
      </p:nvGrpSpPr>
      <p:grpSpPr>
        <a:xfrm>
          <a:off x="0" y="0"/>
          <a:ext cx="0" cy="0"/>
          <a:chOff x="0" y="0"/>
          <a:chExt cx="0" cy="0"/>
        </a:xfrm>
      </p:grpSpPr>
      <p:sp>
        <p:nvSpPr>
          <p:cNvPr id="272" name="Google Shape;272;p41"/>
          <p:cNvSpPr/>
          <p:nvPr/>
        </p:nvSpPr>
        <p:spPr>
          <a:xfrm rot="10800000">
            <a:off x="-1236669" y="4521671"/>
            <a:ext cx="10377720" cy="2327454"/>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41"/>
          <p:cNvSpPr/>
          <p:nvPr/>
        </p:nvSpPr>
        <p:spPr>
          <a:xfrm>
            <a:off x="25" y="0"/>
            <a:ext cx="9144000" cy="721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fr-CA" sz="3600">
                <a:solidFill>
                  <a:srgbClr val="F5F5F5"/>
                </a:solidFill>
                <a:latin typeface="Roboto Thin"/>
                <a:ea typeface="Roboto Thin"/>
                <a:cs typeface="Roboto Thin"/>
                <a:sym typeface="Roboto Thin"/>
              </a:rPr>
              <a:t>Mon burger est plus gros que le tien! </a:t>
            </a:r>
            <a:endParaRPr sz="3600">
              <a:solidFill>
                <a:srgbClr val="F5F5F5"/>
              </a:solidFill>
              <a:latin typeface="Roboto Thin"/>
              <a:ea typeface="Roboto Thin"/>
              <a:cs typeface="Roboto Thin"/>
              <a:sym typeface="Roboto Thin"/>
            </a:endParaRPr>
          </a:p>
        </p:txBody>
      </p:sp>
      <p:pic>
        <p:nvPicPr>
          <p:cNvPr id="274" name="Google Shape;274;p41">
            <a:hlinkClick r:id="rId3"/>
          </p:cNvPr>
          <p:cNvPicPr preferRelativeResize="0"/>
          <p:nvPr/>
        </p:nvPicPr>
        <p:blipFill>
          <a:blip r:embed="rId4">
            <a:alphaModFix/>
          </a:blip>
          <a:stretch>
            <a:fillRect/>
          </a:stretch>
        </p:blipFill>
        <p:spPr>
          <a:xfrm rot="-260360">
            <a:off x="1612375" y="993675"/>
            <a:ext cx="5522127" cy="3741628"/>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278" name="Shape 278"/>
        <p:cNvGrpSpPr/>
        <p:nvPr/>
      </p:nvGrpSpPr>
      <p:grpSpPr>
        <a:xfrm>
          <a:off x="0" y="0"/>
          <a:ext cx="0" cy="0"/>
          <a:chOff x="0" y="0"/>
          <a:chExt cx="0" cy="0"/>
        </a:xfrm>
      </p:grpSpPr>
      <p:sp>
        <p:nvSpPr>
          <p:cNvPr id="279" name="Google Shape;279;p42"/>
          <p:cNvSpPr/>
          <p:nvPr/>
        </p:nvSpPr>
        <p:spPr>
          <a:xfrm rot="10800000">
            <a:off x="-654319" y="4098246"/>
            <a:ext cx="10377720" cy="2327454"/>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42"/>
          <p:cNvSpPr/>
          <p:nvPr/>
        </p:nvSpPr>
        <p:spPr>
          <a:xfrm>
            <a:off x="3186439" y="1033200"/>
            <a:ext cx="334349" cy="1036486"/>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100"/>
              </a:rPr>
              <a:t>1</a:t>
            </a:r>
          </a:p>
        </p:txBody>
      </p:sp>
      <p:sp>
        <p:nvSpPr>
          <p:cNvPr id="281" name="Google Shape;281;p42"/>
          <p:cNvSpPr/>
          <p:nvPr/>
        </p:nvSpPr>
        <p:spPr>
          <a:xfrm>
            <a:off x="3127990" y="2633045"/>
            <a:ext cx="641077" cy="1061199"/>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100"/>
              </a:rPr>
              <a:t>3</a:t>
            </a:r>
          </a:p>
        </p:txBody>
      </p:sp>
      <p:sp>
        <p:nvSpPr>
          <p:cNvPr id="282" name="Google Shape;282;p42"/>
          <p:cNvSpPr/>
          <p:nvPr/>
        </p:nvSpPr>
        <p:spPr>
          <a:xfrm>
            <a:off x="5599931" y="1076632"/>
            <a:ext cx="334349" cy="1036486"/>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100"/>
              </a:rPr>
              <a:t>1</a:t>
            </a:r>
          </a:p>
        </p:txBody>
      </p:sp>
      <p:sp>
        <p:nvSpPr>
          <p:cNvPr id="283" name="Google Shape;283;p42"/>
          <p:cNvSpPr/>
          <p:nvPr/>
        </p:nvSpPr>
        <p:spPr>
          <a:xfrm>
            <a:off x="5464335" y="2643952"/>
            <a:ext cx="718123" cy="1033579"/>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100"/>
              </a:rPr>
              <a:t>4</a:t>
            </a:r>
          </a:p>
        </p:txBody>
      </p:sp>
      <p:cxnSp>
        <p:nvCxnSpPr>
          <p:cNvPr id="284" name="Google Shape;284;p42"/>
          <p:cNvCxnSpPr/>
          <p:nvPr/>
        </p:nvCxnSpPr>
        <p:spPr>
          <a:xfrm flipH="1" rot="10800000">
            <a:off x="5483575" y="2382850"/>
            <a:ext cx="871800" cy="8700"/>
          </a:xfrm>
          <a:prstGeom prst="straightConnector1">
            <a:avLst/>
          </a:prstGeom>
          <a:noFill/>
          <a:ln cap="flat" cmpd="sng" w="28575">
            <a:solidFill>
              <a:srgbClr val="E06539"/>
            </a:solidFill>
            <a:prstDash val="solid"/>
            <a:round/>
            <a:headEnd len="med" w="med" type="none"/>
            <a:tailEnd len="med" w="med" type="none"/>
          </a:ln>
        </p:spPr>
      </p:cxnSp>
      <p:sp>
        <p:nvSpPr>
          <p:cNvPr id="285" name="Google Shape;285;p42"/>
          <p:cNvSpPr/>
          <p:nvPr/>
        </p:nvSpPr>
        <p:spPr>
          <a:xfrm rot="-5400000">
            <a:off x="4055008" y="1926058"/>
            <a:ext cx="1294585" cy="1061199"/>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500"/>
              </a:rPr>
              <a:t>v</a:t>
            </a:r>
          </a:p>
        </p:txBody>
      </p:sp>
      <p:cxnSp>
        <p:nvCxnSpPr>
          <p:cNvPr id="286" name="Google Shape;286;p42"/>
          <p:cNvCxnSpPr/>
          <p:nvPr/>
        </p:nvCxnSpPr>
        <p:spPr>
          <a:xfrm flipH="1" rot="10800000">
            <a:off x="3018125" y="2405329"/>
            <a:ext cx="871800" cy="8700"/>
          </a:xfrm>
          <a:prstGeom prst="straightConnector1">
            <a:avLst/>
          </a:prstGeom>
          <a:noFill/>
          <a:ln cap="flat" cmpd="sng" w="28575">
            <a:solidFill>
              <a:srgbClr val="E06539"/>
            </a:solidFill>
            <a:prstDash val="solid"/>
            <a:round/>
            <a:headEnd len="med" w="med" type="none"/>
            <a:tailEnd len="med" w="med" type="none"/>
          </a:ln>
        </p:spPr>
      </p:cxnSp>
      <p:grpSp>
        <p:nvGrpSpPr>
          <p:cNvPr id="287" name="Google Shape;287;p42"/>
          <p:cNvGrpSpPr/>
          <p:nvPr/>
        </p:nvGrpSpPr>
        <p:grpSpPr>
          <a:xfrm>
            <a:off x="6622875" y="1217694"/>
            <a:ext cx="2348250" cy="2330407"/>
            <a:chOff x="6622875" y="1217694"/>
            <a:chExt cx="2348250" cy="2330407"/>
          </a:xfrm>
        </p:grpSpPr>
        <p:pic>
          <p:nvPicPr>
            <p:cNvPr id="288" name="Google Shape;288;p42"/>
            <p:cNvPicPr preferRelativeResize="0"/>
            <p:nvPr/>
          </p:nvPicPr>
          <p:blipFill rotWithShape="1">
            <a:blip r:embed="rId3">
              <a:alphaModFix/>
            </a:blip>
            <a:srcRect b="23837" l="14164" r="14222" t="5088"/>
            <a:stretch/>
          </p:blipFill>
          <p:spPr>
            <a:xfrm>
              <a:off x="6622875" y="1217694"/>
              <a:ext cx="2348250" cy="2330407"/>
            </a:xfrm>
            <a:prstGeom prst="rect">
              <a:avLst/>
            </a:prstGeom>
            <a:noFill/>
            <a:ln>
              <a:noFill/>
            </a:ln>
          </p:spPr>
        </p:pic>
        <p:sp>
          <p:nvSpPr>
            <p:cNvPr id="289" name="Google Shape;289;p42"/>
            <p:cNvSpPr/>
            <p:nvPr/>
          </p:nvSpPr>
          <p:spPr>
            <a:xfrm>
              <a:off x="8149192" y="1561275"/>
              <a:ext cx="154234" cy="255290"/>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100"/>
                </a:rPr>
                <a:t>3</a:t>
              </a:r>
            </a:p>
          </p:txBody>
        </p:sp>
        <p:sp>
          <p:nvSpPr>
            <p:cNvPr id="290" name="Google Shape;290;p42"/>
            <p:cNvSpPr/>
            <p:nvPr/>
          </p:nvSpPr>
          <p:spPr>
            <a:xfrm>
              <a:off x="8066400" y="1936442"/>
              <a:ext cx="334349" cy="252143"/>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100"/>
                </a:rPr>
                <a:t>12</a:t>
              </a:r>
            </a:p>
          </p:txBody>
        </p:sp>
        <p:cxnSp>
          <p:nvCxnSpPr>
            <p:cNvPr id="291" name="Google Shape;291;p42"/>
            <p:cNvCxnSpPr/>
            <p:nvPr/>
          </p:nvCxnSpPr>
          <p:spPr>
            <a:xfrm flipH="1" rot="10800000">
              <a:off x="8121198" y="1875502"/>
              <a:ext cx="209700" cy="2100"/>
            </a:xfrm>
            <a:prstGeom prst="straightConnector1">
              <a:avLst/>
            </a:prstGeom>
            <a:noFill/>
            <a:ln cap="flat" cmpd="sng" w="28575">
              <a:solidFill>
                <a:srgbClr val="E06539"/>
              </a:solidFill>
              <a:prstDash val="solid"/>
              <a:round/>
              <a:headEnd len="med" w="med" type="none"/>
              <a:tailEnd len="med" w="med" type="none"/>
            </a:ln>
          </p:spPr>
        </p:cxnSp>
      </p:grpSp>
      <p:grpSp>
        <p:nvGrpSpPr>
          <p:cNvPr id="292" name="Google Shape;292;p42"/>
          <p:cNvGrpSpPr/>
          <p:nvPr/>
        </p:nvGrpSpPr>
        <p:grpSpPr>
          <a:xfrm>
            <a:off x="235688" y="1160402"/>
            <a:ext cx="2348262" cy="2327449"/>
            <a:chOff x="235688" y="1160402"/>
            <a:chExt cx="2348262" cy="2327449"/>
          </a:xfrm>
        </p:grpSpPr>
        <p:pic>
          <p:nvPicPr>
            <p:cNvPr id="293" name="Google Shape;293;p42"/>
            <p:cNvPicPr preferRelativeResize="0"/>
            <p:nvPr/>
          </p:nvPicPr>
          <p:blipFill rotWithShape="1">
            <a:blip r:embed="rId4">
              <a:alphaModFix/>
            </a:blip>
            <a:srcRect b="23789" l="13668" r="13857" t="4381"/>
            <a:stretch/>
          </p:blipFill>
          <p:spPr>
            <a:xfrm>
              <a:off x="235688" y="1160402"/>
              <a:ext cx="2348262" cy="2327449"/>
            </a:xfrm>
            <a:prstGeom prst="rect">
              <a:avLst/>
            </a:prstGeom>
            <a:noFill/>
            <a:ln>
              <a:noFill/>
            </a:ln>
          </p:spPr>
        </p:pic>
        <p:sp>
          <p:nvSpPr>
            <p:cNvPr id="294" name="Google Shape;294;p42"/>
            <p:cNvSpPr/>
            <p:nvPr/>
          </p:nvSpPr>
          <p:spPr>
            <a:xfrm>
              <a:off x="1778992" y="1631825"/>
              <a:ext cx="172770" cy="245491"/>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100"/>
                </a:rPr>
                <a:t>4</a:t>
              </a:r>
            </a:p>
          </p:txBody>
        </p:sp>
        <p:sp>
          <p:nvSpPr>
            <p:cNvPr id="295" name="Google Shape;295;p42"/>
            <p:cNvSpPr/>
            <p:nvPr/>
          </p:nvSpPr>
          <p:spPr>
            <a:xfrm>
              <a:off x="1696200" y="2002232"/>
              <a:ext cx="334349" cy="248943"/>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100"/>
                </a:rPr>
                <a:t>12</a:t>
              </a:r>
            </a:p>
          </p:txBody>
        </p:sp>
        <p:cxnSp>
          <p:nvCxnSpPr>
            <p:cNvPr id="296" name="Google Shape;296;p42"/>
            <p:cNvCxnSpPr/>
            <p:nvPr/>
          </p:nvCxnSpPr>
          <p:spPr>
            <a:xfrm flipH="1" rot="10800000">
              <a:off x="1750998" y="1942039"/>
              <a:ext cx="209700" cy="2100"/>
            </a:xfrm>
            <a:prstGeom prst="straightConnector1">
              <a:avLst/>
            </a:prstGeom>
            <a:noFill/>
            <a:ln cap="flat" cmpd="sng" w="28575">
              <a:solidFill>
                <a:srgbClr val="E06539"/>
              </a:solidFill>
              <a:prstDash val="solid"/>
              <a:round/>
              <a:headEnd len="med" w="med" type="none"/>
              <a:tailEnd len="med" w="med" type="none"/>
            </a:ln>
          </p:spPr>
        </p:cxn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300" name="Shape 300"/>
        <p:cNvGrpSpPr/>
        <p:nvPr/>
      </p:nvGrpSpPr>
      <p:grpSpPr>
        <a:xfrm>
          <a:off x="0" y="0"/>
          <a:ext cx="0" cy="0"/>
          <a:chOff x="0" y="0"/>
          <a:chExt cx="0" cy="0"/>
        </a:xfrm>
      </p:grpSpPr>
      <p:sp>
        <p:nvSpPr>
          <p:cNvPr id="301" name="Google Shape;301;p43"/>
          <p:cNvSpPr/>
          <p:nvPr/>
        </p:nvSpPr>
        <p:spPr>
          <a:xfrm rot="10800000">
            <a:off x="-10782" y="3398868"/>
            <a:ext cx="9165582" cy="1744632"/>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2" name="Google Shape;302;p43"/>
          <p:cNvPicPr preferRelativeResize="0"/>
          <p:nvPr/>
        </p:nvPicPr>
        <p:blipFill>
          <a:blip r:embed="rId3">
            <a:alphaModFix/>
          </a:blip>
          <a:stretch>
            <a:fillRect/>
          </a:stretch>
        </p:blipFill>
        <p:spPr>
          <a:xfrm>
            <a:off x="4864975" y="1953425"/>
            <a:ext cx="4063731" cy="2976150"/>
          </a:xfrm>
          <a:prstGeom prst="rect">
            <a:avLst/>
          </a:prstGeom>
          <a:noFill/>
          <a:ln>
            <a:noFill/>
          </a:ln>
          <a:effectLst>
            <a:outerShdw blurRad="57150" rotWithShape="0" algn="bl" dir="5400000" dist="19050">
              <a:srgbClr val="000000">
                <a:alpha val="50000"/>
              </a:srgbClr>
            </a:outerShdw>
          </a:effectLst>
        </p:spPr>
      </p:pic>
      <p:sp>
        <p:nvSpPr>
          <p:cNvPr id="303" name="Google Shape;303;p43"/>
          <p:cNvSpPr/>
          <p:nvPr/>
        </p:nvSpPr>
        <p:spPr>
          <a:xfrm>
            <a:off x="271700" y="375700"/>
            <a:ext cx="8440712" cy="724566"/>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dk1"/>
                </a:solidFill>
                <a:latin typeface="Roboto Mono;100"/>
              </a:rPr>
              <a:t>40 ans plus tard...</a:t>
            </a:r>
          </a:p>
        </p:txBody>
      </p:sp>
      <p:pic>
        <p:nvPicPr>
          <p:cNvPr id="304" name="Google Shape;304;p43">
            <a:hlinkClick r:id="rId4"/>
          </p:cNvPr>
          <p:cNvPicPr preferRelativeResize="0"/>
          <p:nvPr/>
        </p:nvPicPr>
        <p:blipFill rotWithShape="1">
          <a:blip r:embed="rId5">
            <a:alphaModFix/>
          </a:blip>
          <a:srcRect b="1135" l="435" r="564" t="959"/>
          <a:stretch/>
        </p:blipFill>
        <p:spPr>
          <a:xfrm rot="-180858">
            <a:off x="718277" y="1593837"/>
            <a:ext cx="4855795" cy="2724576"/>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308" name="Shape 308"/>
        <p:cNvGrpSpPr/>
        <p:nvPr/>
      </p:nvGrpSpPr>
      <p:grpSpPr>
        <a:xfrm>
          <a:off x="0" y="0"/>
          <a:ext cx="0" cy="0"/>
          <a:chOff x="0" y="0"/>
          <a:chExt cx="0" cy="0"/>
        </a:xfrm>
      </p:grpSpPr>
      <p:sp>
        <p:nvSpPr>
          <p:cNvPr id="309" name="Google Shape;309;p44"/>
          <p:cNvSpPr/>
          <p:nvPr/>
        </p:nvSpPr>
        <p:spPr>
          <a:xfrm rot="5400000">
            <a:off x="3407256" y="-575910"/>
            <a:ext cx="5160834" cy="6312654"/>
          </a:xfrm>
          <a:prstGeom prst="flowChartDocumen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44"/>
          <p:cNvSpPr txBox="1"/>
          <p:nvPr/>
        </p:nvSpPr>
        <p:spPr>
          <a:xfrm>
            <a:off x="4711950" y="2119888"/>
            <a:ext cx="3899100" cy="153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200">
                <a:solidFill>
                  <a:schemeClr val="lt1"/>
                </a:solidFill>
                <a:latin typeface="Roboto Light"/>
                <a:ea typeface="Roboto Light"/>
                <a:cs typeface="Roboto Light"/>
                <a:sym typeface="Roboto Light"/>
              </a:rPr>
              <a:t>A-t-on les </a:t>
            </a:r>
            <a:r>
              <a:rPr b="1" lang="fr-CA" sz="2200">
                <a:solidFill>
                  <a:srgbClr val="E06539"/>
                </a:solidFill>
                <a:latin typeface="Roboto"/>
                <a:ea typeface="Roboto"/>
                <a:cs typeface="Roboto"/>
                <a:sym typeface="Roboto"/>
              </a:rPr>
              <a:t>connaissances mathématiques</a:t>
            </a:r>
            <a:r>
              <a:rPr lang="fr-CA" sz="2200">
                <a:solidFill>
                  <a:schemeClr val="lt1"/>
                </a:solidFill>
                <a:latin typeface="Roboto Light"/>
                <a:ea typeface="Roboto Light"/>
                <a:cs typeface="Roboto Light"/>
                <a:sym typeface="Roboto Light"/>
              </a:rPr>
              <a:t> suffisantes pour comprendre les informations?</a:t>
            </a:r>
            <a:endParaRPr sz="2200">
              <a:solidFill>
                <a:schemeClr val="lt1"/>
              </a:solidFill>
              <a:latin typeface="Roboto Light"/>
              <a:ea typeface="Roboto Light"/>
              <a:cs typeface="Roboto Light"/>
              <a:sym typeface="Roboto Light"/>
            </a:endParaRPr>
          </a:p>
        </p:txBody>
      </p:sp>
      <p:pic>
        <p:nvPicPr>
          <p:cNvPr id="311" name="Google Shape;311;p44"/>
          <p:cNvPicPr preferRelativeResize="0"/>
          <p:nvPr/>
        </p:nvPicPr>
        <p:blipFill>
          <a:blip r:embed="rId3">
            <a:alphaModFix/>
          </a:blip>
          <a:stretch>
            <a:fillRect/>
          </a:stretch>
        </p:blipFill>
        <p:spPr>
          <a:xfrm>
            <a:off x="-406700" y="1647850"/>
            <a:ext cx="4434700" cy="3814475"/>
          </a:xfrm>
          <a:prstGeom prst="rect">
            <a:avLst/>
          </a:prstGeom>
          <a:noFill/>
          <a:ln>
            <a:noFill/>
          </a:ln>
        </p:spPr>
      </p:pic>
      <p:sp>
        <p:nvSpPr>
          <p:cNvPr id="312" name="Google Shape;312;p44"/>
          <p:cNvSpPr/>
          <p:nvPr/>
        </p:nvSpPr>
        <p:spPr>
          <a:xfrm>
            <a:off x="3083833" y="220625"/>
            <a:ext cx="2910158" cy="963674"/>
          </a:xfrm>
          <a:prstGeom prst="rect">
            <a:avLst/>
          </a:prstGeom>
        </p:spPr>
        <p:txBody>
          <a:bodyPr>
            <a:prstTxWarp prst="textPlain"/>
          </a:bodyPr>
          <a:lstStyle/>
          <a:p>
            <a:pPr lvl="0" algn="ctr"/>
            <a:r>
              <a:rPr b="0" i="0">
                <a:ln cap="flat" cmpd="sng" w="9525">
                  <a:solidFill>
                    <a:srgbClr val="F5F5F5"/>
                  </a:solidFill>
                  <a:prstDash val="solid"/>
                  <a:round/>
                  <a:headEnd len="sm" w="sm" type="none"/>
                  <a:tailEnd len="sm" w="sm" type="none"/>
                </a:ln>
                <a:solidFill>
                  <a:srgbClr val="F5F5F5"/>
                </a:solidFill>
                <a:latin typeface="Roboto;100"/>
              </a:rPr>
              <a:t>ératie</a:t>
            </a:r>
          </a:p>
        </p:txBody>
      </p:sp>
      <p:sp>
        <p:nvSpPr>
          <p:cNvPr id="313" name="Google Shape;313;p44"/>
          <p:cNvSpPr/>
          <p:nvPr/>
        </p:nvSpPr>
        <p:spPr>
          <a:xfrm>
            <a:off x="399785" y="244755"/>
            <a:ext cx="2511472" cy="915427"/>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Num</a:t>
            </a:r>
          </a:p>
        </p:txBody>
      </p:sp>
      <p:sp>
        <p:nvSpPr>
          <p:cNvPr id="314" name="Google Shape;314;p44"/>
          <p:cNvSpPr/>
          <p:nvPr/>
        </p:nvSpPr>
        <p:spPr>
          <a:xfrm>
            <a:off x="3811021" y="1160175"/>
            <a:ext cx="5017442" cy="593111"/>
          </a:xfrm>
          <a:prstGeom prst="rect">
            <a:avLst/>
          </a:prstGeom>
        </p:spPr>
        <p:txBody>
          <a:bodyPr>
            <a:prstTxWarp prst="textPlain"/>
          </a:bodyPr>
          <a:lstStyle/>
          <a:p>
            <a:pPr lvl="0" algn="ctr"/>
            <a:r>
              <a:rPr b="0" i="0">
                <a:ln cap="flat" cmpd="sng" w="9525">
                  <a:solidFill>
                    <a:srgbClr val="F5F5F5"/>
                  </a:solidFill>
                  <a:prstDash val="solid"/>
                  <a:round/>
                  <a:headEnd len="sm" w="sm" type="none"/>
                  <a:tailEnd len="sm" w="sm" type="none"/>
                </a:ln>
                <a:solidFill>
                  <a:srgbClr val="F5F5F5"/>
                </a:solidFill>
                <a:latin typeface="Roboto;900"/>
              </a:rPr>
              <a:t>et pensée critique</a:t>
            </a:r>
          </a:p>
        </p:txBody>
      </p:sp>
      <p:sp>
        <p:nvSpPr>
          <p:cNvPr id="315" name="Google Shape;315;p44"/>
          <p:cNvSpPr/>
          <p:nvPr/>
        </p:nvSpPr>
        <p:spPr>
          <a:xfrm>
            <a:off x="3299375" y="3800475"/>
            <a:ext cx="5579400" cy="1043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fr-CA" sz="1200">
                <a:solidFill>
                  <a:schemeClr val="dk1"/>
                </a:solidFill>
                <a:latin typeface="Roboto Light"/>
                <a:ea typeface="Roboto Light"/>
                <a:cs typeface="Roboto Light"/>
                <a:sym typeface="Roboto Light"/>
              </a:rPr>
              <a:t>Numératie: « </a:t>
            </a:r>
            <a:r>
              <a:rPr i="1" lang="fr-CA" sz="1300">
                <a:solidFill>
                  <a:schemeClr val="dk1"/>
                </a:solidFill>
                <a:latin typeface="Roboto Light"/>
                <a:ea typeface="Roboto Light"/>
                <a:cs typeface="Roboto Light"/>
                <a:sym typeface="Roboto Light"/>
              </a:rPr>
              <a:t>Capacité d’une personne à comprendre et à utiliser des concepts mathématiques, lui permettant de maîtriser suffisamment l’information quantitative et spatiale pour être fonctionnelle en société</a:t>
            </a:r>
            <a:r>
              <a:rPr lang="fr-CA" sz="1200">
                <a:solidFill>
                  <a:schemeClr val="dk1"/>
                </a:solidFill>
                <a:latin typeface="Roboto Light"/>
                <a:ea typeface="Roboto Light"/>
                <a:cs typeface="Roboto Light"/>
                <a:sym typeface="Roboto Light"/>
              </a:rPr>
              <a:t> ».</a:t>
            </a:r>
            <a:endParaRPr sz="1200">
              <a:solidFill>
                <a:schemeClr val="dk1"/>
              </a:solidFill>
              <a:latin typeface="Roboto Light"/>
              <a:ea typeface="Roboto Light"/>
              <a:cs typeface="Roboto Light"/>
              <a:sym typeface="Roboto Light"/>
            </a:endParaRPr>
          </a:p>
          <a:p>
            <a:pPr indent="0" lvl="0" marL="0" rtl="0" algn="r">
              <a:spcBef>
                <a:spcPts val="0"/>
              </a:spcBef>
              <a:spcAft>
                <a:spcPts val="0"/>
              </a:spcAft>
              <a:buClr>
                <a:schemeClr val="dk1"/>
              </a:buClr>
              <a:buSzPts val="1100"/>
              <a:buFont typeface="Arial"/>
              <a:buNone/>
            </a:pPr>
            <a:r>
              <a:rPr lang="fr-CA" sz="1200">
                <a:solidFill>
                  <a:schemeClr val="dk1"/>
                </a:solidFill>
                <a:latin typeface="Roboto Light"/>
                <a:ea typeface="Roboto Light"/>
                <a:cs typeface="Roboto Light"/>
                <a:sym typeface="Roboto Light"/>
              </a:rPr>
              <a:t>OQLF</a:t>
            </a:r>
            <a:endParaRPr sz="1200">
              <a:solidFill>
                <a:schemeClr val="dk1"/>
              </a:solidFill>
              <a:latin typeface="Roboto Light"/>
              <a:ea typeface="Roboto Light"/>
              <a:cs typeface="Roboto Light"/>
              <a:sym typeface="Roboto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8AFC"/>
        </a:solidFill>
      </p:bgPr>
    </p:bg>
    <p:spTree>
      <p:nvGrpSpPr>
        <p:cNvPr id="110" name="Shape 110"/>
        <p:cNvGrpSpPr/>
        <p:nvPr/>
      </p:nvGrpSpPr>
      <p:grpSpPr>
        <a:xfrm>
          <a:off x="0" y="0"/>
          <a:ext cx="0" cy="0"/>
          <a:chOff x="0" y="0"/>
          <a:chExt cx="0" cy="0"/>
        </a:xfrm>
      </p:grpSpPr>
      <p:pic>
        <p:nvPicPr>
          <p:cNvPr id="111" name="Google Shape;111;p27"/>
          <p:cNvPicPr preferRelativeResize="0"/>
          <p:nvPr/>
        </p:nvPicPr>
        <p:blipFill>
          <a:blip r:embed="rId3">
            <a:alphaModFix/>
          </a:blip>
          <a:stretch>
            <a:fillRect/>
          </a:stretch>
        </p:blipFill>
        <p:spPr>
          <a:xfrm>
            <a:off x="94126" y="67250"/>
            <a:ext cx="1423148" cy="835975"/>
          </a:xfrm>
          <a:prstGeom prst="rect">
            <a:avLst/>
          </a:prstGeom>
          <a:noFill/>
          <a:ln>
            <a:noFill/>
          </a:ln>
        </p:spPr>
      </p:pic>
      <p:sp>
        <p:nvSpPr>
          <p:cNvPr id="112" name="Google Shape;112;p27"/>
          <p:cNvSpPr txBox="1"/>
          <p:nvPr/>
        </p:nvSpPr>
        <p:spPr>
          <a:xfrm>
            <a:off x="0" y="244000"/>
            <a:ext cx="9144000" cy="1046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fr-CA" sz="2800">
                <a:solidFill>
                  <a:schemeClr val="dk1"/>
                </a:solidFill>
                <a:latin typeface="Comfortaa"/>
                <a:ea typeface="Comfortaa"/>
                <a:cs typeface="Comfortaa"/>
                <a:sym typeface="Comfortaa"/>
              </a:rPr>
              <a:t>Merci à nos commanditaires</a:t>
            </a:r>
            <a:endParaRPr b="1" sz="2800">
              <a:solidFill>
                <a:schemeClr val="dk1"/>
              </a:solidFill>
              <a:latin typeface="Comfortaa"/>
              <a:ea typeface="Comfortaa"/>
              <a:cs typeface="Comfortaa"/>
              <a:sym typeface="Comfortaa"/>
            </a:endParaRPr>
          </a:p>
          <a:p>
            <a:pPr indent="0" lvl="0" marL="0" rtl="0" algn="ctr">
              <a:spcBef>
                <a:spcPts val="0"/>
              </a:spcBef>
              <a:spcAft>
                <a:spcPts val="0"/>
              </a:spcAft>
              <a:buNone/>
            </a:pPr>
            <a:r>
              <a:t/>
            </a:r>
            <a:endParaRPr b="1" sz="2800">
              <a:solidFill>
                <a:schemeClr val="dk1"/>
              </a:solidFill>
              <a:latin typeface="Comfortaa"/>
              <a:ea typeface="Comfortaa"/>
              <a:cs typeface="Comfortaa"/>
              <a:sym typeface="Comfortaa"/>
            </a:endParaRPr>
          </a:p>
        </p:txBody>
      </p:sp>
      <p:pic>
        <p:nvPicPr>
          <p:cNvPr id="113" name="Google Shape;113;p27"/>
          <p:cNvPicPr preferRelativeResize="0"/>
          <p:nvPr/>
        </p:nvPicPr>
        <p:blipFill>
          <a:blip r:embed="rId4">
            <a:alphaModFix/>
          </a:blip>
          <a:stretch>
            <a:fillRect/>
          </a:stretch>
        </p:blipFill>
        <p:spPr>
          <a:xfrm>
            <a:off x="6657075" y="1911206"/>
            <a:ext cx="2119444" cy="919032"/>
          </a:xfrm>
          <a:prstGeom prst="rect">
            <a:avLst/>
          </a:prstGeom>
          <a:noFill/>
          <a:ln>
            <a:noFill/>
          </a:ln>
        </p:spPr>
      </p:pic>
      <p:pic>
        <p:nvPicPr>
          <p:cNvPr id="114" name="Google Shape;114;p27"/>
          <p:cNvPicPr preferRelativeResize="0"/>
          <p:nvPr/>
        </p:nvPicPr>
        <p:blipFill rotWithShape="1">
          <a:blip r:embed="rId5">
            <a:alphaModFix/>
          </a:blip>
          <a:srcRect b="0" l="2317" r="2308" t="6375"/>
          <a:stretch/>
        </p:blipFill>
        <p:spPr>
          <a:xfrm>
            <a:off x="333448" y="1889271"/>
            <a:ext cx="2439187" cy="919032"/>
          </a:xfrm>
          <a:prstGeom prst="rect">
            <a:avLst/>
          </a:prstGeom>
          <a:noFill/>
          <a:ln>
            <a:noFill/>
          </a:ln>
        </p:spPr>
      </p:pic>
      <p:pic>
        <p:nvPicPr>
          <p:cNvPr id="115" name="Google Shape;115;p27"/>
          <p:cNvPicPr preferRelativeResize="0"/>
          <p:nvPr/>
        </p:nvPicPr>
        <p:blipFill>
          <a:blip r:embed="rId6">
            <a:alphaModFix/>
          </a:blip>
          <a:stretch>
            <a:fillRect/>
          </a:stretch>
        </p:blipFill>
        <p:spPr>
          <a:xfrm>
            <a:off x="3621868" y="4216276"/>
            <a:ext cx="1542848" cy="698969"/>
          </a:xfrm>
          <a:prstGeom prst="rect">
            <a:avLst/>
          </a:prstGeom>
          <a:noFill/>
          <a:ln>
            <a:noFill/>
          </a:ln>
        </p:spPr>
      </p:pic>
      <p:pic>
        <p:nvPicPr>
          <p:cNvPr id="116" name="Google Shape;116;p27"/>
          <p:cNvPicPr preferRelativeResize="0"/>
          <p:nvPr/>
        </p:nvPicPr>
        <p:blipFill>
          <a:blip r:embed="rId7">
            <a:alphaModFix/>
          </a:blip>
          <a:stretch>
            <a:fillRect/>
          </a:stretch>
        </p:blipFill>
        <p:spPr>
          <a:xfrm>
            <a:off x="3289576" y="3316726"/>
            <a:ext cx="2889458" cy="611775"/>
          </a:xfrm>
          <a:prstGeom prst="rect">
            <a:avLst/>
          </a:prstGeom>
          <a:noFill/>
          <a:ln>
            <a:noFill/>
          </a:ln>
        </p:spPr>
      </p:pic>
      <p:pic>
        <p:nvPicPr>
          <p:cNvPr id="117" name="Google Shape;117;p27"/>
          <p:cNvPicPr preferRelativeResize="0"/>
          <p:nvPr/>
        </p:nvPicPr>
        <p:blipFill>
          <a:blip r:embed="rId8">
            <a:alphaModFix/>
          </a:blip>
          <a:stretch>
            <a:fillRect/>
          </a:stretch>
        </p:blipFill>
        <p:spPr>
          <a:xfrm>
            <a:off x="181126" y="2990268"/>
            <a:ext cx="2836596" cy="661406"/>
          </a:xfrm>
          <a:prstGeom prst="rect">
            <a:avLst/>
          </a:prstGeom>
          <a:noFill/>
          <a:ln>
            <a:noFill/>
          </a:ln>
        </p:spPr>
      </p:pic>
      <p:pic>
        <p:nvPicPr>
          <p:cNvPr id="118" name="Google Shape;118;p27"/>
          <p:cNvPicPr preferRelativeResize="0"/>
          <p:nvPr/>
        </p:nvPicPr>
        <p:blipFill>
          <a:blip r:embed="rId9">
            <a:alphaModFix/>
          </a:blip>
          <a:stretch>
            <a:fillRect/>
          </a:stretch>
        </p:blipFill>
        <p:spPr>
          <a:xfrm>
            <a:off x="6313801" y="3618924"/>
            <a:ext cx="2559887" cy="698975"/>
          </a:xfrm>
          <a:prstGeom prst="rect">
            <a:avLst/>
          </a:prstGeom>
          <a:noFill/>
          <a:ln>
            <a:noFill/>
          </a:ln>
        </p:spPr>
      </p:pic>
      <p:pic>
        <p:nvPicPr>
          <p:cNvPr id="119" name="Google Shape;119;p27"/>
          <p:cNvPicPr preferRelativeResize="0"/>
          <p:nvPr/>
        </p:nvPicPr>
        <p:blipFill>
          <a:blip r:embed="rId10">
            <a:alphaModFix/>
          </a:blip>
          <a:stretch>
            <a:fillRect/>
          </a:stretch>
        </p:blipFill>
        <p:spPr>
          <a:xfrm>
            <a:off x="2932744" y="1840112"/>
            <a:ext cx="1542844" cy="1017345"/>
          </a:xfrm>
          <a:prstGeom prst="rect">
            <a:avLst/>
          </a:prstGeom>
          <a:noFill/>
          <a:ln>
            <a:noFill/>
          </a:ln>
        </p:spPr>
      </p:pic>
      <p:pic>
        <p:nvPicPr>
          <p:cNvPr id="120" name="Google Shape;120;p27"/>
          <p:cNvPicPr preferRelativeResize="0"/>
          <p:nvPr/>
        </p:nvPicPr>
        <p:blipFill>
          <a:blip r:embed="rId11">
            <a:alphaModFix/>
          </a:blip>
          <a:stretch>
            <a:fillRect/>
          </a:stretch>
        </p:blipFill>
        <p:spPr>
          <a:xfrm>
            <a:off x="4575223" y="1897708"/>
            <a:ext cx="1874176" cy="919031"/>
          </a:xfrm>
          <a:prstGeom prst="rect">
            <a:avLst/>
          </a:prstGeom>
          <a:noFill/>
          <a:ln>
            <a:noFill/>
          </a:ln>
        </p:spPr>
      </p:pic>
      <p:pic>
        <p:nvPicPr>
          <p:cNvPr id="121" name="Google Shape;121;p27"/>
          <p:cNvPicPr preferRelativeResize="0"/>
          <p:nvPr/>
        </p:nvPicPr>
        <p:blipFill>
          <a:blip r:embed="rId12">
            <a:alphaModFix/>
          </a:blip>
          <a:stretch>
            <a:fillRect/>
          </a:stretch>
        </p:blipFill>
        <p:spPr>
          <a:xfrm>
            <a:off x="7781606" y="174807"/>
            <a:ext cx="1120800" cy="1258611"/>
          </a:xfrm>
          <a:prstGeom prst="rect">
            <a:avLst/>
          </a:prstGeom>
          <a:noFill/>
          <a:ln>
            <a:noFill/>
          </a:ln>
        </p:spPr>
      </p:pic>
      <p:pic>
        <p:nvPicPr>
          <p:cNvPr id="122" name="Google Shape;122;p27"/>
          <p:cNvPicPr preferRelativeResize="0"/>
          <p:nvPr/>
        </p:nvPicPr>
        <p:blipFill>
          <a:blip r:embed="rId13">
            <a:alphaModFix/>
          </a:blip>
          <a:stretch>
            <a:fillRect/>
          </a:stretch>
        </p:blipFill>
        <p:spPr>
          <a:xfrm>
            <a:off x="5564768" y="4375049"/>
            <a:ext cx="1926405" cy="597001"/>
          </a:xfrm>
          <a:prstGeom prst="rect">
            <a:avLst/>
          </a:prstGeom>
          <a:noFill/>
          <a:ln>
            <a:noFill/>
          </a:ln>
        </p:spPr>
      </p:pic>
      <p:pic>
        <p:nvPicPr>
          <p:cNvPr id="123" name="Google Shape;123;p27"/>
          <p:cNvPicPr preferRelativeResize="0"/>
          <p:nvPr/>
        </p:nvPicPr>
        <p:blipFill>
          <a:blip r:embed="rId14">
            <a:alphaModFix/>
          </a:blip>
          <a:stretch>
            <a:fillRect/>
          </a:stretch>
        </p:blipFill>
        <p:spPr>
          <a:xfrm>
            <a:off x="539700" y="3883791"/>
            <a:ext cx="2119444" cy="75501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319" name="Shape 319"/>
        <p:cNvGrpSpPr/>
        <p:nvPr/>
      </p:nvGrpSpPr>
      <p:grpSpPr>
        <a:xfrm>
          <a:off x="0" y="0"/>
          <a:ext cx="0" cy="0"/>
          <a:chOff x="0" y="0"/>
          <a:chExt cx="0" cy="0"/>
        </a:xfrm>
      </p:grpSpPr>
      <p:pic>
        <p:nvPicPr>
          <p:cNvPr id="320" name="Google Shape;320;p45"/>
          <p:cNvPicPr preferRelativeResize="0"/>
          <p:nvPr/>
        </p:nvPicPr>
        <p:blipFill>
          <a:blip r:embed="rId3">
            <a:alphaModFix/>
          </a:blip>
          <a:stretch>
            <a:fillRect/>
          </a:stretch>
        </p:blipFill>
        <p:spPr>
          <a:xfrm rot="9832214">
            <a:off x="182818" y="1984885"/>
            <a:ext cx="2327166" cy="2114679"/>
          </a:xfrm>
          <a:prstGeom prst="rect">
            <a:avLst/>
          </a:prstGeom>
          <a:noFill/>
          <a:ln>
            <a:noFill/>
          </a:ln>
        </p:spPr>
      </p:pic>
      <p:sp>
        <p:nvSpPr>
          <p:cNvPr id="321" name="Google Shape;321;p45"/>
          <p:cNvSpPr/>
          <p:nvPr/>
        </p:nvSpPr>
        <p:spPr>
          <a:xfrm rot="10800000">
            <a:off x="-10794" y="2725272"/>
            <a:ext cx="9165582" cy="2418228"/>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45"/>
          <p:cNvSpPr/>
          <p:nvPr/>
        </p:nvSpPr>
        <p:spPr>
          <a:xfrm>
            <a:off x="7343625" y="1484394"/>
            <a:ext cx="1811163" cy="3585580"/>
          </a:xfrm>
          <a:prstGeom prst="rect">
            <a:avLst/>
          </a:prstGeom>
        </p:spPr>
        <p:txBody>
          <a:bodyPr>
            <a:prstTxWarp prst="textPlain"/>
          </a:bodyPr>
          <a:lstStyle/>
          <a:p>
            <a:pPr lvl="0" algn="ctr"/>
            <a:r>
              <a:rPr b="0" i="0">
                <a:ln>
                  <a:noFill/>
                </a:ln>
                <a:solidFill>
                  <a:srgbClr val="E06539"/>
                </a:solidFill>
                <a:latin typeface="Roboto Mono;100"/>
              </a:rPr>
              <a:t>2</a:t>
            </a:r>
          </a:p>
        </p:txBody>
      </p:sp>
      <p:sp>
        <p:nvSpPr>
          <p:cNvPr id="323" name="Google Shape;323;p45"/>
          <p:cNvSpPr/>
          <p:nvPr/>
        </p:nvSpPr>
        <p:spPr>
          <a:xfrm>
            <a:off x="90474" y="80523"/>
            <a:ext cx="8625628" cy="1059749"/>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Les pourcentages</a:t>
            </a: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327" name="Shape 327"/>
        <p:cNvGrpSpPr/>
        <p:nvPr/>
      </p:nvGrpSpPr>
      <p:grpSpPr>
        <a:xfrm>
          <a:off x="0" y="0"/>
          <a:ext cx="0" cy="0"/>
          <a:chOff x="0" y="0"/>
          <a:chExt cx="0" cy="0"/>
        </a:xfrm>
      </p:grpSpPr>
      <p:sp>
        <p:nvSpPr>
          <p:cNvPr id="328" name="Google Shape;328;p46"/>
          <p:cNvSpPr/>
          <p:nvPr/>
        </p:nvSpPr>
        <p:spPr>
          <a:xfrm rot="10800000">
            <a:off x="-10782" y="3398868"/>
            <a:ext cx="9165582" cy="1744632"/>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46"/>
          <p:cNvSpPr/>
          <p:nvPr/>
        </p:nvSpPr>
        <p:spPr>
          <a:xfrm>
            <a:off x="1900050" y="8482"/>
            <a:ext cx="5343900" cy="5143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46"/>
          <p:cNvSpPr/>
          <p:nvPr/>
        </p:nvSpPr>
        <p:spPr>
          <a:xfrm>
            <a:off x="662329" y="250725"/>
            <a:ext cx="1314865" cy="1232745"/>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a:rPr>
              <a:t>«</a:t>
            </a:r>
          </a:p>
        </p:txBody>
      </p:sp>
      <p:sp>
        <p:nvSpPr>
          <p:cNvPr id="331" name="Google Shape;331;p46"/>
          <p:cNvSpPr txBox="1"/>
          <p:nvPr/>
        </p:nvSpPr>
        <p:spPr>
          <a:xfrm>
            <a:off x="2325138" y="1298025"/>
            <a:ext cx="4493700" cy="257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300">
                <a:solidFill>
                  <a:schemeClr val="lt1"/>
                </a:solidFill>
                <a:latin typeface="Roboto Mono Light"/>
                <a:ea typeface="Roboto Mono Light"/>
                <a:cs typeface="Roboto Mono Light"/>
                <a:sym typeface="Roboto Mono Light"/>
              </a:rPr>
              <a:t>« </a:t>
            </a:r>
            <a:r>
              <a:rPr i="1" lang="fr-CA" sz="2300">
                <a:solidFill>
                  <a:schemeClr val="lt1"/>
                </a:solidFill>
                <a:latin typeface="Roboto Mono Light"/>
                <a:ea typeface="Roboto Mono Light"/>
                <a:cs typeface="Roboto Mono Light"/>
                <a:sym typeface="Roboto Mono Light"/>
              </a:rPr>
              <a:t>La personne la plus grande d’un groupe de personnes n’est pas nécessairement une grande personne</a:t>
            </a:r>
            <a:r>
              <a:rPr lang="fr-CA" sz="2300">
                <a:solidFill>
                  <a:schemeClr val="lt1"/>
                </a:solidFill>
                <a:latin typeface="Roboto Mono Light"/>
                <a:ea typeface="Roboto Mono Light"/>
                <a:cs typeface="Roboto Mono Light"/>
                <a:sym typeface="Roboto Mono Light"/>
              </a:rPr>
              <a:t> »</a:t>
            </a:r>
            <a:endParaRPr sz="2300">
              <a:solidFill>
                <a:schemeClr val="lt1"/>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sz="2500">
              <a:solidFill>
                <a:schemeClr val="lt1"/>
              </a:solidFill>
              <a:latin typeface="Roboto Mono Light"/>
              <a:ea typeface="Roboto Mono Light"/>
              <a:cs typeface="Roboto Mono Light"/>
              <a:sym typeface="Roboto Mono Light"/>
            </a:endParaRPr>
          </a:p>
          <a:p>
            <a:pPr indent="0" lvl="0" marL="0" rtl="0" algn="r">
              <a:spcBef>
                <a:spcPts val="0"/>
              </a:spcBef>
              <a:spcAft>
                <a:spcPts val="0"/>
              </a:spcAft>
              <a:buNone/>
            </a:pPr>
            <a:r>
              <a:rPr lang="fr-CA" sz="1500">
                <a:solidFill>
                  <a:schemeClr val="lt1"/>
                </a:solidFill>
                <a:latin typeface="Roboto Mono Light"/>
                <a:ea typeface="Roboto Mono Light"/>
                <a:cs typeface="Roboto Mono Light"/>
                <a:sym typeface="Roboto Mono Light"/>
              </a:rPr>
              <a:t>Jean-Philippe Villeneuve</a:t>
            </a:r>
            <a:endParaRPr sz="1500">
              <a:solidFill>
                <a:schemeClr val="lt1"/>
              </a:solidFill>
              <a:latin typeface="Roboto Mono Light"/>
              <a:ea typeface="Roboto Mono Light"/>
              <a:cs typeface="Roboto Mono Light"/>
              <a:sym typeface="Roboto Mono Light"/>
            </a:endParaRPr>
          </a:p>
        </p:txBody>
      </p:sp>
      <p:sp>
        <p:nvSpPr>
          <p:cNvPr id="332" name="Google Shape;332;p46"/>
          <p:cNvSpPr/>
          <p:nvPr/>
        </p:nvSpPr>
        <p:spPr>
          <a:xfrm>
            <a:off x="-69025" y="4858700"/>
            <a:ext cx="6446100" cy="215700"/>
          </a:xfrm>
          <a:prstGeom prst="rect">
            <a:avLst/>
          </a:prstGeom>
          <a:solidFill>
            <a:srgbClr val="C7E3F5"/>
          </a:solidFill>
          <a:ln cap="flat" cmpd="sng" w="9525">
            <a:solidFill>
              <a:srgbClr val="C7E3F5"/>
            </a:solidFill>
            <a:prstDash val="solid"/>
            <a:round/>
            <a:headEnd len="sm" w="sm" type="none"/>
            <a:tailEnd len="sm" w="sm" type="none"/>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lang="fr-CA" sz="700">
                <a:solidFill>
                  <a:schemeClr val="dk1"/>
                </a:solidFill>
                <a:uFill>
                  <a:noFill/>
                </a:uFill>
                <a:latin typeface="Roboto Mono Light"/>
                <a:ea typeface="Roboto Mono Light"/>
                <a:cs typeface="Roboto Mono Light"/>
                <a:sym typeface="Roboto Mono Light"/>
                <a:hlinkClick r:id="rId3">
                  <a:extLst>
                    <a:ext uri="{A12FA001-AC4F-418D-AE19-62706E023703}">
                      <ahyp:hlinkClr val="tx"/>
                    </a:ext>
                  </a:extLst>
                </a:hlinkClick>
              </a:rPr>
              <a:t>Comment les mathématiques peuvent-elles être utilisées pour développer la pensée critique ? (Bulletin AMQ , 2019)</a:t>
            </a:r>
            <a:endParaRPr sz="700">
              <a:solidFill>
                <a:schemeClr val="dk1"/>
              </a:solidFill>
              <a:latin typeface="Roboto Mono Light"/>
              <a:ea typeface="Roboto Mono Light"/>
              <a:cs typeface="Roboto Mono Light"/>
              <a:sym typeface="Roboto Mono 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6539"/>
        </a:solidFill>
      </p:bgPr>
    </p:bg>
    <p:spTree>
      <p:nvGrpSpPr>
        <p:cNvPr id="336" name="Shape 336"/>
        <p:cNvGrpSpPr/>
        <p:nvPr/>
      </p:nvGrpSpPr>
      <p:grpSpPr>
        <a:xfrm>
          <a:off x="0" y="0"/>
          <a:ext cx="0" cy="0"/>
          <a:chOff x="0" y="0"/>
          <a:chExt cx="0" cy="0"/>
        </a:xfrm>
      </p:grpSpPr>
      <p:sp>
        <p:nvSpPr>
          <p:cNvPr id="337" name="Google Shape;337;p47"/>
          <p:cNvSpPr/>
          <p:nvPr/>
        </p:nvSpPr>
        <p:spPr>
          <a:xfrm rot="10800000">
            <a:off x="-10782" y="3086100"/>
            <a:ext cx="9165582" cy="2057400"/>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47"/>
          <p:cNvSpPr txBox="1"/>
          <p:nvPr/>
        </p:nvSpPr>
        <p:spPr>
          <a:xfrm>
            <a:off x="628400" y="691300"/>
            <a:ext cx="3555900" cy="132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3700">
                <a:solidFill>
                  <a:schemeClr val="lt1"/>
                </a:solidFill>
                <a:latin typeface="Roboto Light"/>
                <a:ea typeface="Roboto Light"/>
                <a:cs typeface="Roboto Light"/>
                <a:sym typeface="Roboto Light"/>
              </a:rPr>
              <a:t>Votre première impression?</a:t>
            </a:r>
            <a:endParaRPr sz="3700">
              <a:solidFill>
                <a:schemeClr val="lt1"/>
              </a:solidFill>
              <a:latin typeface="Roboto Light"/>
              <a:ea typeface="Roboto Light"/>
              <a:cs typeface="Roboto Light"/>
              <a:sym typeface="Roboto Light"/>
            </a:endParaRPr>
          </a:p>
        </p:txBody>
      </p:sp>
      <p:pic>
        <p:nvPicPr>
          <p:cNvPr id="339" name="Google Shape;339;p47">
            <a:hlinkClick r:id="rId3"/>
          </p:cNvPr>
          <p:cNvPicPr preferRelativeResize="0"/>
          <p:nvPr/>
        </p:nvPicPr>
        <p:blipFill>
          <a:blip r:embed="rId4">
            <a:alphaModFix/>
          </a:blip>
          <a:stretch>
            <a:fillRect/>
          </a:stretch>
        </p:blipFill>
        <p:spPr>
          <a:xfrm rot="267914">
            <a:off x="4793125" y="152400"/>
            <a:ext cx="3674774" cy="4991100"/>
          </a:xfrm>
          <a:prstGeom prst="rect">
            <a:avLst/>
          </a:prstGeom>
          <a:noFill/>
          <a:ln>
            <a:noFill/>
          </a:ln>
        </p:spPr>
      </p:pic>
      <p:pic>
        <p:nvPicPr>
          <p:cNvPr id="340" name="Google Shape;340;p47"/>
          <p:cNvPicPr preferRelativeResize="0"/>
          <p:nvPr/>
        </p:nvPicPr>
        <p:blipFill>
          <a:blip r:embed="rId5">
            <a:alphaModFix/>
          </a:blip>
          <a:stretch>
            <a:fillRect/>
          </a:stretch>
        </p:blipFill>
        <p:spPr>
          <a:xfrm>
            <a:off x="1178225" y="2877275"/>
            <a:ext cx="7942476" cy="1698800"/>
          </a:xfrm>
          <a:prstGeom prst="rect">
            <a:avLst/>
          </a:prstGeom>
          <a:noFill/>
          <a:ln cap="flat" cmpd="sng" w="19050">
            <a:solidFill>
              <a:schemeClr val="dk1"/>
            </a:solidFill>
            <a:prstDash val="solid"/>
            <a:round/>
            <a:headEnd len="sm" w="sm" type="none"/>
            <a:tailEnd len="sm" w="sm" type="none"/>
          </a:ln>
        </p:spPr>
      </p:pic>
      <p:sp>
        <p:nvSpPr>
          <p:cNvPr id="341" name="Google Shape;341;p47"/>
          <p:cNvSpPr/>
          <p:nvPr/>
        </p:nvSpPr>
        <p:spPr>
          <a:xfrm>
            <a:off x="-69025" y="4858700"/>
            <a:ext cx="4539300" cy="215700"/>
          </a:xfrm>
          <a:prstGeom prst="rect">
            <a:avLst/>
          </a:prstGeom>
          <a:solidFill>
            <a:srgbClr val="C7E3F5"/>
          </a:solidFill>
          <a:ln cap="flat" cmpd="sng" w="9525">
            <a:solidFill>
              <a:srgbClr val="C7E3F5"/>
            </a:solidFill>
            <a:prstDash val="solid"/>
            <a:round/>
            <a:headEnd len="sm" w="sm" type="none"/>
            <a:tailEnd len="sm" w="sm" type="none"/>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lang="fr-CA" sz="700">
                <a:latin typeface="Roboto Mono Light"/>
                <a:ea typeface="Roboto Mono Light"/>
                <a:cs typeface="Roboto Mono Light"/>
                <a:sym typeface="Roboto Mono Light"/>
              </a:rPr>
              <a:t>A</a:t>
            </a:r>
            <a:r>
              <a:rPr lang="fr-CA" sz="700">
                <a:solidFill>
                  <a:schemeClr val="dk1"/>
                </a:solidFill>
                <a:uFill>
                  <a:noFill/>
                </a:uFill>
                <a:latin typeface="Roboto Mono Light"/>
                <a:ea typeface="Roboto Mono Light"/>
                <a:cs typeface="Roboto Mono Light"/>
                <a:sym typeface="Roboto Mono Light"/>
                <a:hlinkClick r:id="rId6">
                  <a:extLst>
                    <a:ext uri="{A12FA001-AC4F-418D-AE19-62706E023703}">
                      <ahyp:hlinkClr val="tx"/>
                    </a:ext>
                  </a:extLst>
                </a:hlinkClick>
              </a:rPr>
              <a:t>u pays de galles, les footballeuses toucheront les mêmes primes que les hommes</a:t>
            </a:r>
            <a:r>
              <a:rPr lang="fr-CA" sz="100">
                <a:solidFill>
                  <a:schemeClr val="dk1"/>
                </a:solidFill>
                <a:latin typeface="Roboto Mono Light"/>
                <a:ea typeface="Roboto Mono Light"/>
                <a:cs typeface="Roboto Mono Light"/>
                <a:sym typeface="Roboto Mono Light"/>
              </a:rPr>
              <a:t> (le </a:t>
            </a:r>
            <a:endParaRPr sz="100">
              <a:solidFill>
                <a:schemeClr val="dk1"/>
              </a:solidFill>
              <a:latin typeface="Roboto Mono Light"/>
              <a:ea typeface="Roboto Mono Light"/>
              <a:cs typeface="Roboto Mono Light"/>
              <a:sym typeface="Roboto Mono Light"/>
            </a:endParaRPr>
          </a:p>
        </p:txBody>
      </p:sp>
      <p:pic>
        <p:nvPicPr>
          <p:cNvPr id="342" name="Google Shape;342;p47"/>
          <p:cNvPicPr preferRelativeResize="0"/>
          <p:nvPr/>
        </p:nvPicPr>
        <p:blipFill>
          <a:blip r:embed="rId7">
            <a:alphaModFix/>
          </a:blip>
          <a:stretch>
            <a:fillRect/>
          </a:stretch>
        </p:blipFill>
        <p:spPr>
          <a:xfrm>
            <a:off x="1185548" y="2907550"/>
            <a:ext cx="7880701" cy="16382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340"/>
                                        </p:tgtEl>
                                        <p:attrNameLst>
                                          <p:attrName>style.visibility</p:attrName>
                                        </p:attrNameLst>
                                      </p:cBhvr>
                                      <p:to>
                                        <p:strVal val="visible"/>
                                      </p:to>
                                    </p:set>
                                    <p:anim calcmode="lin" valueType="num">
                                      <p:cBhvr additive="base">
                                        <p:cTn dur="1000"/>
                                        <p:tgtEl>
                                          <p:spTgt spid="34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38"/>
                                        </p:tgtEl>
                                        <p:attrNameLst>
                                          <p:attrName>style.visibility</p:attrName>
                                        </p:attrNameLst>
                                      </p:cBhvr>
                                      <p:to>
                                        <p:strVal val="visible"/>
                                      </p:to>
                                    </p:set>
                                    <p:anim calcmode="lin" valueType="num">
                                      <p:cBhvr additive="base">
                                        <p:cTn dur="1000"/>
                                        <p:tgtEl>
                                          <p:spTgt spid="33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1000"/>
                                        <p:tgtEl>
                                          <p:spTgt spid="3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346" name="Shape 346"/>
        <p:cNvGrpSpPr/>
        <p:nvPr/>
      </p:nvGrpSpPr>
      <p:grpSpPr>
        <a:xfrm>
          <a:off x="0" y="0"/>
          <a:ext cx="0" cy="0"/>
          <a:chOff x="0" y="0"/>
          <a:chExt cx="0" cy="0"/>
        </a:xfrm>
      </p:grpSpPr>
      <p:pic>
        <p:nvPicPr>
          <p:cNvPr id="347" name="Google Shape;347;p48"/>
          <p:cNvPicPr preferRelativeResize="0"/>
          <p:nvPr/>
        </p:nvPicPr>
        <p:blipFill rotWithShape="1">
          <a:blip r:embed="rId3">
            <a:alphaModFix/>
          </a:blip>
          <a:srcRect b="7095" l="8835" r="8819" t="12724"/>
          <a:stretch/>
        </p:blipFill>
        <p:spPr>
          <a:xfrm>
            <a:off x="424400" y="1145341"/>
            <a:ext cx="2715025" cy="2594585"/>
          </a:xfrm>
          <a:prstGeom prst="rect">
            <a:avLst/>
          </a:prstGeom>
          <a:noFill/>
          <a:ln>
            <a:noFill/>
          </a:ln>
        </p:spPr>
      </p:pic>
      <p:sp>
        <p:nvSpPr>
          <p:cNvPr id="348" name="Google Shape;348;p48"/>
          <p:cNvSpPr/>
          <p:nvPr/>
        </p:nvSpPr>
        <p:spPr>
          <a:xfrm rot="10800000">
            <a:off x="-4459" y="3245321"/>
            <a:ext cx="9212184" cy="2327454"/>
          </a:xfrm>
          <a:prstGeom prst="flowChartDocument">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48"/>
          <p:cNvSpPr/>
          <p:nvPr/>
        </p:nvSpPr>
        <p:spPr>
          <a:xfrm>
            <a:off x="1740141" y="1431922"/>
            <a:ext cx="150150" cy="552600"/>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 Mono;100"/>
              </a:rPr>
              <a:t>1</a:t>
            </a:r>
          </a:p>
        </p:txBody>
      </p:sp>
      <p:pic>
        <p:nvPicPr>
          <p:cNvPr id="350" name="Google Shape;350;p48"/>
          <p:cNvPicPr preferRelativeResize="0"/>
          <p:nvPr/>
        </p:nvPicPr>
        <p:blipFill rotWithShape="1">
          <a:blip r:embed="rId3">
            <a:alphaModFix/>
          </a:blip>
          <a:srcRect b="7095" l="8835" r="8819" t="12724"/>
          <a:stretch/>
        </p:blipFill>
        <p:spPr>
          <a:xfrm>
            <a:off x="5987000" y="1069141"/>
            <a:ext cx="2715025" cy="2594585"/>
          </a:xfrm>
          <a:prstGeom prst="rect">
            <a:avLst/>
          </a:prstGeom>
          <a:noFill/>
          <a:ln>
            <a:noFill/>
          </a:ln>
        </p:spPr>
      </p:pic>
      <p:pic>
        <p:nvPicPr>
          <p:cNvPr id="351" name="Google Shape;351;p48"/>
          <p:cNvPicPr preferRelativeResize="0"/>
          <p:nvPr/>
        </p:nvPicPr>
        <p:blipFill rotWithShape="1">
          <a:blip r:embed="rId3">
            <a:alphaModFix/>
          </a:blip>
          <a:srcRect b="7095" l="8835" r="8819" t="12724"/>
          <a:stretch/>
        </p:blipFill>
        <p:spPr>
          <a:xfrm>
            <a:off x="3167600" y="1069141"/>
            <a:ext cx="2715025" cy="2594585"/>
          </a:xfrm>
          <a:prstGeom prst="rect">
            <a:avLst/>
          </a:prstGeom>
          <a:noFill/>
          <a:ln>
            <a:noFill/>
          </a:ln>
        </p:spPr>
      </p:pic>
      <p:sp>
        <p:nvSpPr>
          <p:cNvPr id="352" name="Google Shape;352;p48"/>
          <p:cNvSpPr/>
          <p:nvPr/>
        </p:nvSpPr>
        <p:spPr>
          <a:xfrm>
            <a:off x="4462325" y="1379097"/>
            <a:ext cx="273562" cy="541567"/>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 Mono;100"/>
              </a:rPr>
              <a:t>2</a:t>
            </a:r>
          </a:p>
        </p:txBody>
      </p:sp>
      <p:sp>
        <p:nvSpPr>
          <p:cNvPr id="353" name="Google Shape;353;p48"/>
          <p:cNvSpPr/>
          <p:nvPr/>
        </p:nvSpPr>
        <p:spPr>
          <a:xfrm>
            <a:off x="7224578" y="1432828"/>
            <a:ext cx="273550" cy="550790"/>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 Mono;100"/>
              </a:rPr>
              <a:t>3</a:t>
            </a:r>
          </a:p>
        </p:txBody>
      </p:sp>
      <p:sp>
        <p:nvSpPr>
          <p:cNvPr id="354" name="Google Shape;354;p48"/>
          <p:cNvSpPr txBox="1"/>
          <p:nvPr/>
        </p:nvSpPr>
        <p:spPr>
          <a:xfrm>
            <a:off x="889300" y="2214725"/>
            <a:ext cx="18951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lang="fr-CA" sz="2000">
                <a:solidFill>
                  <a:srgbClr val="F5F5F5"/>
                </a:solidFill>
                <a:latin typeface="Roboto"/>
                <a:ea typeface="Roboto"/>
                <a:cs typeface="Roboto"/>
                <a:sym typeface="Roboto"/>
              </a:rPr>
              <a:t>Salaire</a:t>
            </a:r>
            <a:r>
              <a:rPr lang="fr-CA" sz="2000">
                <a:solidFill>
                  <a:srgbClr val="F5F5F5"/>
                </a:solidFill>
                <a:latin typeface="Roboto"/>
                <a:ea typeface="Roboto"/>
                <a:cs typeface="Roboto"/>
                <a:sym typeface="Roboto"/>
              </a:rPr>
              <a:t> des femmes</a:t>
            </a:r>
            <a:endParaRPr sz="2000">
              <a:solidFill>
                <a:srgbClr val="F5F5F5"/>
              </a:solidFill>
              <a:latin typeface="Roboto"/>
              <a:ea typeface="Roboto"/>
              <a:cs typeface="Roboto"/>
              <a:sym typeface="Roboto"/>
            </a:endParaRPr>
          </a:p>
        </p:txBody>
      </p:sp>
      <p:sp>
        <p:nvSpPr>
          <p:cNvPr id="355" name="Google Shape;355;p48"/>
          <p:cNvSpPr txBox="1"/>
          <p:nvPr/>
        </p:nvSpPr>
        <p:spPr>
          <a:xfrm>
            <a:off x="3686925" y="2274300"/>
            <a:ext cx="18951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sz="2000">
                <a:solidFill>
                  <a:srgbClr val="F5F5F5"/>
                </a:solidFill>
                <a:latin typeface="Roboto"/>
                <a:ea typeface="Roboto"/>
                <a:cs typeface="Roboto"/>
                <a:sym typeface="Roboto"/>
              </a:rPr>
              <a:t>Salaire des hommes</a:t>
            </a:r>
            <a:endParaRPr sz="2000">
              <a:solidFill>
                <a:srgbClr val="F5F5F5"/>
              </a:solidFill>
            </a:endParaRPr>
          </a:p>
        </p:txBody>
      </p:sp>
      <p:sp>
        <p:nvSpPr>
          <p:cNvPr id="356" name="Google Shape;356;p48"/>
          <p:cNvSpPr txBox="1"/>
          <p:nvPr/>
        </p:nvSpPr>
        <p:spPr>
          <a:xfrm>
            <a:off x="6089050" y="2060375"/>
            <a:ext cx="25446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lang="fr-CA" sz="2000">
                <a:solidFill>
                  <a:srgbClr val="F5F5F5"/>
                </a:solidFill>
                <a:latin typeface="Roboto"/>
                <a:ea typeface="Roboto"/>
                <a:cs typeface="Roboto"/>
                <a:sym typeface="Roboto"/>
              </a:rPr>
              <a:t>Nombre de femmes et nombre d’hommes</a:t>
            </a:r>
            <a:endParaRPr sz="2000">
              <a:solidFill>
                <a:srgbClr val="F5F5F5"/>
              </a:solidFill>
            </a:endParaRPr>
          </a:p>
        </p:txBody>
      </p:sp>
      <p:sp>
        <p:nvSpPr>
          <p:cNvPr id="357" name="Google Shape;357;p48"/>
          <p:cNvSpPr/>
          <p:nvPr/>
        </p:nvSpPr>
        <p:spPr>
          <a:xfrm>
            <a:off x="128053" y="72675"/>
            <a:ext cx="8429387" cy="800401"/>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Données manquantes ?</a:t>
            </a: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361" name="Shape 361"/>
        <p:cNvGrpSpPr/>
        <p:nvPr/>
      </p:nvGrpSpPr>
      <p:grpSpPr>
        <a:xfrm>
          <a:off x="0" y="0"/>
          <a:ext cx="0" cy="0"/>
          <a:chOff x="0" y="0"/>
          <a:chExt cx="0" cy="0"/>
        </a:xfrm>
      </p:grpSpPr>
      <p:graphicFrame>
        <p:nvGraphicFramePr>
          <p:cNvPr id="362" name="Google Shape;362;p49"/>
          <p:cNvGraphicFramePr/>
          <p:nvPr/>
        </p:nvGraphicFramePr>
        <p:xfrm>
          <a:off x="451475" y="500565"/>
          <a:ext cx="3000000" cy="3000000"/>
        </p:xfrm>
        <a:graphic>
          <a:graphicData uri="http://schemas.openxmlformats.org/drawingml/2006/table">
            <a:tbl>
              <a:tblPr>
                <a:noFill/>
                <a:tableStyleId>{2FA52F9D-D723-4DFA-BC0F-9E27D0E03E02}</a:tableStyleId>
              </a:tblPr>
              <a:tblGrid>
                <a:gridCol w="555050"/>
                <a:gridCol w="993875"/>
                <a:gridCol w="1083575"/>
              </a:tblGrid>
              <a:tr h="517800">
                <a:tc>
                  <a:txBody>
                    <a:bodyPr/>
                    <a:lstStyle/>
                    <a:p>
                      <a:pPr indent="0" lvl="0" marL="0" rtl="0" algn="ctr">
                        <a:spcBef>
                          <a:spcPts val="0"/>
                        </a:spcBef>
                        <a:spcAft>
                          <a:spcPts val="0"/>
                        </a:spcAft>
                        <a:buNone/>
                      </a:pPr>
                      <a:r>
                        <a:t/>
                      </a:r>
                      <a:endParaRPr>
                        <a:latin typeface="Roboto"/>
                        <a:ea typeface="Roboto"/>
                        <a:cs typeface="Roboto"/>
                        <a:sym typeface="Roboto"/>
                      </a:endParaRPr>
                    </a:p>
                  </a:txBody>
                  <a:tcPr marT="91425" marB="91425" marR="91425" marL="91425" anchor="ctr">
                    <a:lnL cap="flat" cmpd="sng" w="9525">
                      <a:solidFill>
                        <a:schemeClr val="dk2">
                          <a:alpha val="0"/>
                        </a:schemeClr>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chemeClr val="dk2">
                          <a:alpha val="0"/>
                        </a:schemeClr>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fr-CA" sz="1000">
                          <a:latin typeface="Roboto"/>
                          <a:ea typeface="Roboto"/>
                          <a:cs typeface="Roboto"/>
                          <a:sym typeface="Roboto"/>
                        </a:rPr>
                        <a:t>Salaire d’une femme ($)</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b="1" lang="fr-CA" sz="1000">
                          <a:latin typeface="Roboto"/>
                          <a:ea typeface="Roboto"/>
                          <a:cs typeface="Roboto"/>
                          <a:sym typeface="Roboto"/>
                        </a:rPr>
                        <a:t>Salaire d’un homme ($)</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r h="336550">
                <a:tc>
                  <a:txBody>
                    <a:bodyPr/>
                    <a:lstStyle/>
                    <a:p>
                      <a:pPr indent="0" lvl="0" marL="0" rtl="0" algn="ctr">
                        <a:spcBef>
                          <a:spcPts val="0"/>
                        </a:spcBef>
                        <a:spcAft>
                          <a:spcPts val="0"/>
                        </a:spcAft>
                        <a:buNone/>
                      </a:pPr>
                      <a:r>
                        <a:rPr b="1" lang="fr-CA" sz="1000">
                          <a:latin typeface="Roboto"/>
                          <a:ea typeface="Roboto"/>
                          <a:cs typeface="Roboto"/>
                          <a:sym typeface="Roboto"/>
                        </a:rPr>
                        <a:t>Avant </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lang="fr-CA">
                          <a:latin typeface="Roboto"/>
                          <a:ea typeface="Roboto"/>
                          <a:cs typeface="Roboto"/>
                          <a:sym typeface="Roboto"/>
                        </a:rPr>
                        <a:t>60 000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c>
                  <a:txBody>
                    <a:bodyPr/>
                    <a:lstStyle/>
                    <a:p>
                      <a:pPr indent="0" lvl="0" marL="0" rtl="0" algn="ctr">
                        <a:spcBef>
                          <a:spcPts val="0"/>
                        </a:spcBef>
                        <a:spcAft>
                          <a:spcPts val="0"/>
                        </a:spcAft>
                        <a:buNone/>
                      </a:pPr>
                      <a:r>
                        <a:rPr lang="fr-CA">
                          <a:latin typeface="Roboto"/>
                          <a:ea typeface="Roboto"/>
                          <a:cs typeface="Roboto"/>
                          <a:sym typeface="Roboto"/>
                        </a:rPr>
                        <a:t>80 000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r>
              <a:tr h="336550">
                <a:tc>
                  <a:txBody>
                    <a:bodyPr/>
                    <a:lstStyle/>
                    <a:p>
                      <a:pPr indent="0" lvl="0" marL="0" rtl="0" algn="ctr">
                        <a:spcBef>
                          <a:spcPts val="0"/>
                        </a:spcBef>
                        <a:spcAft>
                          <a:spcPts val="0"/>
                        </a:spcAft>
                        <a:buNone/>
                      </a:pPr>
                      <a:r>
                        <a:rPr b="1" lang="fr-CA" sz="1000">
                          <a:latin typeface="Roboto"/>
                          <a:ea typeface="Roboto"/>
                          <a:cs typeface="Roboto"/>
                          <a:sym typeface="Roboto"/>
                        </a:rPr>
                        <a:t>25%</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lang="fr-CA">
                          <a:latin typeface="Roboto"/>
                          <a:ea typeface="Roboto"/>
                          <a:cs typeface="Roboto"/>
                          <a:sym typeface="Roboto"/>
                        </a:rPr>
                        <a:t>15 000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c>
                  <a:txBody>
                    <a:bodyPr/>
                    <a:lstStyle/>
                    <a:p>
                      <a:pPr indent="0" lvl="0" marL="0" rtl="0" algn="ctr">
                        <a:spcBef>
                          <a:spcPts val="0"/>
                        </a:spcBef>
                        <a:spcAft>
                          <a:spcPts val="0"/>
                        </a:spcAft>
                        <a:buNone/>
                      </a:pPr>
                      <a:r>
                        <a:rPr lang="fr-CA">
                          <a:latin typeface="Roboto"/>
                          <a:ea typeface="Roboto"/>
                          <a:cs typeface="Roboto"/>
                          <a:sym typeface="Roboto"/>
                        </a:rPr>
                        <a:t>20 000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r>
              <a:tr h="336550">
                <a:tc>
                  <a:txBody>
                    <a:bodyPr/>
                    <a:lstStyle/>
                    <a:p>
                      <a:pPr indent="0" lvl="0" marL="0" rtl="0" algn="ctr">
                        <a:spcBef>
                          <a:spcPts val="0"/>
                        </a:spcBef>
                        <a:spcAft>
                          <a:spcPts val="0"/>
                        </a:spcAft>
                        <a:buNone/>
                      </a:pPr>
                      <a:r>
                        <a:rPr b="1" lang="fr-CA" sz="1000">
                          <a:latin typeface="Roboto"/>
                          <a:ea typeface="Roboto"/>
                          <a:cs typeface="Roboto"/>
                          <a:sym typeface="Roboto"/>
                        </a:rPr>
                        <a:t>Après</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lang="fr-CA">
                          <a:latin typeface="Roboto"/>
                          <a:ea typeface="Roboto"/>
                          <a:cs typeface="Roboto"/>
                          <a:sym typeface="Roboto"/>
                        </a:rPr>
                        <a:t>75 000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c>
                  <a:txBody>
                    <a:bodyPr/>
                    <a:lstStyle/>
                    <a:p>
                      <a:pPr indent="0" lvl="0" marL="0" rtl="0" algn="ctr">
                        <a:spcBef>
                          <a:spcPts val="0"/>
                        </a:spcBef>
                        <a:spcAft>
                          <a:spcPts val="0"/>
                        </a:spcAft>
                        <a:buNone/>
                      </a:pPr>
                      <a:r>
                        <a:rPr lang="fr-CA">
                          <a:latin typeface="Roboto"/>
                          <a:ea typeface="Roboto"/>
                          <a:cs typeface="Roboto"/>
                          <a:sym typeface="Roboto"/>
                        </a:rPr>
                        <a:t>60 000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r>
            </a:tbl>
          </a:graphicData>
        </a:graphic>
      </p:graphicFrame>
      <p:sp>
        <p:nvSpPr>
          <p:cNvPr id="363" name="Google Shape;363;p49"/>
          <p:cNvSpPr/>
          <p:nvPr/>
        </p:nvSpPr>
        <p:spPr>
          <a:xfrm rot="10800000">
            <a:off x="-10782" y="3398868"/>
            <a:ext cx="9165582" cy="1744632"/>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49"/>
          <p:cNvSpPr/>
          <p:nvPr/>
        </p:nvSpPr>
        <p:spPr>
          <a:xfrm>
            <a:off x="1006524" y="206021"/>
            <a:ext cx="2069049" cy="289005"/>
          </a:xfrm>
          <a:prstGeom prst="rect">
            <a:avLst/>
          </a:prstGeom>
        </p:spPr>
        <p:txBody>
          <a:bodyPr>
            <a:prstTxWarp prst="textPlain"/>
          </a:bodyPr>
          <a:lstStyle/>
          <a:p>
            <a:pPr lvl="0" algn="ctr"/>
            <a:r>
              <a:rPr b="1" i="0">
                <a:ln cap="flat" cmpd="sng" w="9525">
                  <a:solidFill>
                    <a:srgbClr val="000000"/>
                  </a:solidFill>
                  <a:prstDash val="solid"/>
                  <a:round/>
                  <a:headEnd len="sm" w="sm" type="none"/>
                  <a:tailEnd len="sm" w="sm" type="none"/>
                </a:ln>
                <a:solidFill>
                  <a:schemeClr val="dk1"/>
                </a:solidFill>
                <a:latin typeface="Roboto"/>
              </a:rPr>
              <a:t>Simulation 1</a:t>
            </a:r>
          </a:p>
        </p:txBody>
      </p:sp>
      <p:pic>
        <p:nvPicPr>
          <p:cNvPr id="365" name="Google Shape;365;p49"/>
          <p:cNvPicPr preferRelativeResize="0"/>
          <p:nvPr/>
        </p:nvPicPr>
        <p:blipFill>
          <a:blip r:embed="rId3">
            <a:alphaModFix/>
          </a:blip>
          <a:stretch>
            <a:fillRect/>
          </a:stretch>
        </p:blipFill>
        <p:spPr>
          <a:xfrm rot="10800000">
            <a:off x="16022" y="2123270"/>
            <a:ext cx="2012750" cy="1187925"/>
          </a:xfrm>
          <a:prstGeom prst="rect">
            <a:avLst/>
          </a:prstGeom>
          <a:noFill/>
          <a:ln>
            <a:noFill/>
          </a:ln>
        </p:spPr>
      </p:pic>
      <p:sp>
        <p:nvSpPr>
          <p:cNvPr id="366" name="Google Shape;366;p49"/>
          <p:cNvSpPr txBox="1"/>
          <p:nvPr/>
        </p:nvSpPr>
        <p:spPr>
          <a:xfrm>
            <a:off x="197325" y="2440188"/>
            <a:ext cx="1510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sz="2400">
                <a:solidFill>
                  <a:schemeClr val="lt1"/>
                </a:solidFill>
                <a:latin typeface="Roboto Thin"/>
                <a:ea typeface="Roboto Thin"/>
                <a:cs typeface="Roboto Thin"/>
                <a:sym typeface="Roboto Thin"/>
              </a:rPr>
              <a:t>F      H</a:t>
            </a:r>
            <a:endParaRPr sz="2400">
              <a:solidFill>
                <a:schemeClr val="lt1"/>
              </a:solidFill>
              <a:latin typeface="Roboto Thin"/>
              <a:ea typeface="Roboto Thin"/>
              <a:cs typeface="Roboto Thin"/>
              <a:sym typeface="Roboto Thin"/>
            </a:endParaRPr>
          </a:p>
        </p:txBody>
      </p:sp>
      <p:sp>
        <p:nvSpPr>
          <p:cNvPr id="367" name="Google Shape;367;p49"/>
          <p:cNvSpPr/>
          <p:nvPr/>
        </p:nvSpPr>
        <p:spPr>
          <a:xfrm rot="-5135994">
            <a:off x="795120" y="2582066"/>
            <a:ext cx="315211" cy="270364"/>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a:rPr>
              <a:t>V</a:t>
            </a:r>
          </a:p>
        </p:txBody>
      </p:sp>
      <p:graphicFrame>
        <p:nvGraphicFramePr>
          <p:cNvPr id="368" name="Google Shape;368;p49"/>
          <p:cNvGraphicFramePr/>
          <p:nvPr/>
        </p:nvGraphicFramePr>
        <p:xfrm>
          <a:off x="2898075" y="2083715"/>
          <a:ext cx="3000000" cy="3000000"/>
        </p:xfrm>
        <a:graphic>
          <a:graphicData uri="http://schemas.openxmlformats.org/drawingml/2006/table">
            <a:tbl>
              <a:tblPr>
                <a:noFill/>
                <a:tableStyleId>{2FA52F9D-D723-4DFA-BC0F-9E27D0E03E02}</a:tableStyleId>
              </a:tblPr>
              <a:tblGrid>
                <a:gridCol w="555050"/>
                <a:gridCol w="993875"/>
                <a:gridCol w="1083575"/>
              </a:tblGrid>
              <a:tr h="517800">
                <a:tc>
                  <a:txBody>
                    <a:bodyPr/>
                    <a:lstStyle/>
                    <a:p>
                      <a:pPr indent="0" lvl="0" marL="0" rtl="0" algn="ctr">
                        <a:spcBef>
                          <a:spcPts val="0"/>
                        </a:spcBef>
                        <a:spcAft>
                          <a:spcPts val="0"/>
                        </a:spcAft>
                        <a:buNone/>
                      </a:pPr>
                      <a:r>
                        <a:t/>
                      </a:r>
                      <a:endParaRPr>
                        <a:latin typeface="Roboto"/>
                        <a:ea typeface="Roboto"/>
                        <a:cs typeface="Roboto"/>
                        <a:sym typeface="Roboto"/>
                      </a:endParaRPr>
                    </a:p>
                  </a:txBody>
                  <a:tcPr marT="91425" marB="91425" marR="91425" marL="91425" anchor="ctr">
                    <a:lnL cap="flat" cmpd="sng" w="9525">
                      <a:solidFill>
                        <a:schemeClr val="dk2">
                          <a:alpha val="0"/>
                        </a:schemeClr>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chemeClr val="dk2">
                          <a:alpha val="0"/>
                        </a:schemeClr>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fr-CA" sz="1000">
                          <a:latin typeface="Roboto"/>
                          <a:ea typeface="Roboto"/>
                          <a:cs typeface="Roboto"/>
                          <a:sym typeface="Roboto"/>
                        </a:rPr>
                        <a:t>Salaire d’une femme ($)</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b="1" lang="fr-CA" sz="1000">
                          <a:latin typeface="Roboto"/>
                          <a:ea typeface="Roboto"/>
                          <a:cs typeface="Roboto"/>
                          <a:sym typeface="Roboto"/>
                        </a:rPr>
                        <a:t>Salaire d’un homme ($)</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r h="336550">
                <a:tc>
                  <a:txBody>
                    <a:bodyPr/>
                    <a:lstStyle/>
                    <a:p>
                      <a:pPr indent="0" lvl="0" marL="0" rtl="0" algn="ctr">
                        <a:spcBef>
                          <a:spcPts val="0"/>
                        </a:spcBef>
                        <a:spcAft>
                          <a:spcPts val="0"/>
                        </a:spcAft>
                        <a:buNone/>
                      </a:pPr>
                      <a:r>
                        <a:rPr b="1" lang="fr-CA" sz="1000">
                          <a:latin typeface="Roboto"/>
                          <a:ea typeface="Roboto"/>
                          <a:cs typeface="Roboto"/>
                          <a:sym typeface="Roboto"/>
                        </a:rPr>
                        <a:t>Avant </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lang="fr-CA">
                          <a:latin typeface="Roboto"/>
                          <a:ea typeface="Roboto"/>
                          <a:cs typeface="Roboto"/>
                          <a:sym typeface="Roboto"/>
                        </a:rPr>
                        <a:t>5</a:t>
                      </a:r>
                      <a:r>
                        <a:rPr lang="fr-CA">
                          <a:latin typeface="Roboto"/>
                          <a:ea typeface="Roboto"/>
                          <a:cs typeface="Roboto"/>
                          <a:sym typeface="Roboto"/>
                        </a:rPr>
                        <a:t>0 000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c>
                  <a:txBody>
                    <a:bodyPr/>
                    <a:lstStyle/>
                    <a:p>
                      <a:pPr indent="0" lvl="0" marL="0" rtl="0" algn="ctr">
                        <a:spcBef>
                          <a:spcPts val="0"/>
                        </a:spcBef>
                        <a:spcAft>
                          <a:spcPts val="0"/>
                        </a:spcAft>
                        <a:buNone/>
                      </a:pPr>
                      <a:r>
                        <a:rPr lang="fr-CA">
                          <a:latin typeface="Roboto"/>
                          <a:ea typeface="Roboto"/>
                          <a:cs typeface="Roboto"/>
                          <a:sym typeface="Roboto"/>
                        </a:rPr>
                        <a:t>9</a:t>
                      </a:r>
                      <a:r>
                        <a:rPr lang="fr-CA">
                          <a:latin typeface="Roboto"/>
                          <a:ea typeface="Roboto"/>
                          <a:cs typeface="Roboto"/>
                          <a:sym typeface="Roboto"/>
                        </a:rPr>
                        <a:t>0 000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r>
              <a:tr h="336550">
                <a:tc>
                  <a:txBody>
                    <a:bodyPr/>
                    <a:lstStyle/>
                    <a:p>
                      <a:pPr indent="0" lvl="0" marL="0" rtl="0" algn="ctr">
                        <a:spcBef>
                          <a:spcPts val="0"/>
                        </a:spcBef>
                        <a:spcAft>
                          <a:spcPts val="0"/>
                        </a:spcAft>
                        <a:buNone/>
                      </a:pPr>
                      <a:r>
                        <a:rPr b="1" lang="fr-CA" sz="1000">
                          <a:latin typeface="Roboto"/>
                          <a:ea typeface="Roboto"/>
                          <a:cs typeface="Roboto"/>
                          <a:sym typeface="Roboto"/>
                        </a:rPr>
                        <a:t>25%</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lang="fr-CA">
                          <a:latin typeface="Roboto"/>
                          <a:ea typeface="Roboto"/>
                          <a:cs typeface="Roboto"/>
                          <a:sym typeface="Roboto"/>
                        </a:rPr>
                        <a:t>12 500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c>
                  <a:txBody>
                    <a:bodyPr/>
                    <a:lstStyle/>
                    <a:p>
                      <a:pPr indent="0" lvl="0" marL="0" rtl="0" algn="ctr">
                        <a:spcBef>
                          <a:spcPts val="0"/>
                        </a:spcBef>
                        <a:spcAft>
                          <a:spcPts val="0"/>
                        </a:spcAft>
                        <a:buNone/>
                      </a:pPr>
                      <a:r>
                        <a:rPr lang="fr-CA">
                          <a:latin typeface="Roboto"/>
                          <a:ea typeface="Roboto"/>
                          <a:cs typeface="Roboto"/>
                          <a:sym typeface="Roboto"/>
                        </a:rPr>
                        <a:t>22 500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r>
              <a:tr h="336550">
                <a:tc>
                  <a:txBody>
                    <a:bodyPr/>
                    <a:lstStyle/>
                    <a:p>
                      <a:pPr indent="0" lvl="0" marL="0" rtl="0" algn="ctr">
                        <a:spcBef>
                          <a:spcPts val="0"/>
                        </a:spcBef>
                        <a:spcAft>
                          <a:spcPts val="0"/>
                        </a:spcAft>
                        <a:buNone/>
                      </a:pPr>
                      <a:r>
                        <a:rPr b="1" lang="fr-CA" sz="1000">
                          <a:latin typeface="Roboto"/>
                          <a:ea typeface="Roboto"/>
                          <a:cs typeface="Roboto"/>
                          <a:sym typeface="Roboto"/>
                        </a:rPr>
                        <a:t>Après</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lang="fr-CA">
                          <a:latin typeface="Roboto"/>
                          <a:ea typeface="Roboto"/>
                          <a:cs typeface="Roboto"/>
                          <a:sym typeface="Roboto"/>
                        </a:rPr>
                        <a:t>62 5</a:t>
                      </a:r>
                      <a:r>
                        <a:rPr lang="fr-CA">
                          <a:latin typeface="Roboto"/>
                          <a:ea typeface="Roboto"/>
                          <a:cs typeface="Roboto"/>
                          <a:sym typeface="Roboto"/>
                        </a:rPr>
                        <a:t>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c>
                  <a:txBody>
                    <a:bodyPr/>
                    <a:lstStyle/>
                    <a:p>
                      <a:pPr indent="0" lvl="0" marL="0" rtl="0" algn="ctr">
                        <a:spcBef>
                          <a:spcPts val="0"/>
                        </a:spcBef>
                        <a:spcAft>
                          <a:spcPts val="0"/>
                        </a:spcAft>
                        <a:buNone/>
                      </a:pPr>
                      <a:r>
                        <a:rPr lang="fr-CA">
                          <a:latin typeface="Roboto"/>
                          <a:ea typeface="Roboto"/>
                          <a:cs typeface="Roboto"/>
                          <a:sym typeface="Roboto"/>
                        </a:rPr>
                        <a:t>67 500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r>
            </a:tbl>
          </a:graphicData>
        </a:graphic>
      </p:graphicFrame>
      <p:sp>
        <p:nvSpPr>
          <p:cNvPr id="369" name="Google Shape;369;p49"/>
          <p:cNvSpPr/>
          <p:nvPr/>
        </p:nvSpPr>
        <p:spPr>
          <a:xfrm>
            <a:off x="3453124" y="1789171"/>
            <a:ext cx="2124188" cy="289005"/>
          </a:xfrm>
          <a:prstGeom prst="rect">
            <a:avLst/>
          </a:prstGeom>
        </p:spPr>
        <p:txBody>
          <a:bodyPr>
            <a:prstTxWarp prst="textPlain"/>
          </a:bodyPr>
          <a:lstStyle/>
          <a:p>
            <a:pPr lvl="0" algn="ctr"/>
            <a:r>
              <a:rPr b="1" i="0">
                <a:ln cap="flat" cmpd="sng" w="9525">
                  <a:solidFill>
                    <a:srgbClr val="000000"/>
                  </a:solidFill>
                  <a:prstDash val="solid"/>
                  <a:round/>
                  <a:headEnd len="sm" w="sm" type="none"/>
                  <a:tailEnd len="sm" w="sm" type="none"/>
                </a:ln>
                <a:solidFill>
                  <a:schemeClr val="dk1"/>
                </a:solidFill>
                <a:latin typeface="Roboto"/>
              </a:rPr>
              <a:t>Simulation 2</a:t>
            </a:r>
          </a:p>
        </p:txBody>
      </p:sp>
      <p:pic>
        <p:nvPicPr>
          <p:cNvPr id="370" name="Google Shape;370;p49"/>
          <p:cNvPicPr preferRelativeResize="0"/>
          <p:nvPr/>
        </p:nvPicPr>
        <p:blipFill>
          <a:blip r:embed="rId3">
            <a:alphaModFix/>
          </a:blip>
          <a:stretch>
            <a:fillRect/>
          </a:stretch>
        </p:blipFill>
        <p:spPr>
          <a:xfrm rot="10800000">
            <a:off x="3453222" y="3706420"/>
            <a:ext cx="2012750" cy="1187925"/>
          </a:xfrm>
          <a:prstGeom prst="rect">
            <a:avLst/>
          </a:prstGeom>
          <a:noFill/>
          <a:ln>
            <a:noFill/>
          </a:ln>
        </p:spPr>
      </p:pic>
      <p:sp>
        <p:nvSpPr>
          <p:cNvPr id="371" name="Google Shape;371;p49"/>
          <p:cNvSpPr txBox="1"/>
          <p:nvPr/>
        </p:nvSpPr>
        <p:spPr>
          <a:xfrm>
            <a:off x="3634525" y="4023338"/>
            <a:ext cx="1510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sz="2400">
                <a:solidFill>
                  <a:schemeClr val="lt1"/>
                </a:solidFill>
                <a:latin typeface="Roboto Thin"/>
                <a:ea typeface="Roboto Thin"/>
                <a:cs typeface="Roboto Thin"/>
                <a:sym typeface="Roboto Thin"/>
              </a:rPr>
              <a:t>F      H</a:t>
            </a:r>
            <a:endParaRPr sz="2400">
              <a:solidFill>
                <a:schemeClr val="lt1"/>
              </a:solidFill>
              <a:latin typeface="Roboto Thin"/>
              <a:ea typeface="Roboto Thin"/>
              <a:cs typeface="Roboto Thin"/>
              <a:sym typeface="Roboto Thin"/>
            </a:endParaRPr>
          </a:p>
        </p:txBody>
      </p:sp>
      <p:sp>
        <p:nvSpPr>
          <p:cNvPr id="372" name="Google Shape;372;p49"/>
          <p:cNvSpPr/>
          <p:nvPr/>
        </p:nvSpPr>
        <p:spPr>
          <a:xfrm rot="5143936">
            <a:off x="4232320" y="4165214"/>
            <a:ext cx="315209" cy="270364"/>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a:rPr>
              <a:t>V</a:t>
            </a:r>
          </a:p>
        </p:txBody>
      </p:sp>
      <p:graphicFrame>
        <p:nvGraphicFramePr>
          <p:cNvPr id="373" name="Google Shape;373;p49"/>
          <p:cNvGraphicFramePr/>
          <p:nvPr/>
        </p:nvGraphicFramePr>
        <p:xfrm>
          <a:off x="6220300" y="839490"/>
          <a:ext cx="3000000" cy="3000000"/>
        </p:xfrm>
        <a:graphic>
          <a:graphicData uri="http://schemas.openxmlformats.org/drawingml/2006/table">
            <a:tbl>
              <a:tblPr>
                <a:noFill/>
                <a:tableStyleId>{2FA52F9D-D723-4DFA-BC0F-9E27D0E03E02}</a:tableStyleId>
              </a:tblPr>
              <a:tblGrid>
                <a:gridCol w="555050"/>
                <a:gridCol w="993875"/>
                <a:gridCol w="1083575"/>
              </a:tblGrid>
              <a:tr h="517800">
                <a:tc>
                  <a:txBody>
                    <a:bodyPr/>
                    <a:lstStyle/>
                    <a:p>
                      <a:pPr indent="0" lvl="0" marL="0" rtl="0" algn="ctr">
                        <a:spcBef>
                          <a:spcPts val="0"/>
                        </a:spcBef>
                        <a:spcAft>
                          <a:spcPts val="0"/>
                        </a:spcAft>
                        <a:buNone/>
                      </a:pPr>
                      <a:r>
                        <a:t/>
                      </a:r>
                      <a:endParaRPr>
                        <a:latin typeface="Roboto"/>
                        <a:ea typeface="Roboto"/>
                        <a:cs typeface="Roboto"/>
                        <a:sym typeface="Roboto"/>
                      </a:endParaRPr>
                    </a:p>
                  </a:txBody>
                  <a:tcPr marT="91425" marB="91425" marR="91425" marL="91425" anchor="ctr">
                    <a:lnL cap="flat" cmpd="sng" w="9525">
                      <a:solidFill>
                        <a:schemeClr val="dk2">
                          <a:alpha val="0"/>
                        </a:schemeClr>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chemeClr val="dk2">
                          <a:alpha val="0"/>
                        </a:schemeClr>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fr-CA" sz="1000">
                          <a:latin typeface="Roboto"/>
                          <a:ea typeface="Roboto"/>
                          <a:cs typeface="Roboto"/>
                          <a:sym typeface="Roboto"/>
                        </a:rPr>
                        <a:t>Salaire d’une femme ($)</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b="1" lang="fr-CA" sz="1000">
                          <a:latin typeface="Roboto"/>
                          <a:ea typeface="Roboto"/>
                          <a:cs typeface="Roboto"/>
                          <a:sym typeface="Roboto"/>
                        </a:rPr>
                        <a:t>Salaire d’un homme ($)</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r h="336550">
                <a:tc>
                  <a:txBody>
                    <a:bodyPr/>
                    <a:lstStyle/>
                    <a:p>
                      <a:pPr indent="0" lvl="0" marL="0" rtl="0" algn="ctr">
                        <a:spcBef>
                          <a:spcPts val="0"/>
                        </a:spcBef>
                        <a:spcAft>
                          <a:spcPts val="0"/>
                        </a:spcAft>
                        <a:buNone/>
                      </a:pPr>
                      <a:r>
                        <a:rPr b="1" lang="fr-CA" sz="1000">
                          <a:latin typeface="Roboto"/>
                          <a:ea typeface="Roboto"/>
                          <a:cs typeface="Roboto"/>
                          <a:sym typeface="Roboto"/>
                        </a:rPr>
                        <a:t>Avant </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lang="fr-CA">
                          <a:latin typeface="Roboto"/>
                          <a:ea typeface="Roboto"/>
                          <a:cs typeface="Roboto"/>
                          <a:sym typeface="Roboto"/>
                        </a:rPr>
                        <a:t>6</a:t>
                      </a:r>
                      <a:r>
                        <a:rPr lang="fr-CA">
                          <a:latin typeface="Roboto"/>
                          <a:ea typeface="Roboto"/>
                          <a:cs typeface="Roboto"/>
                          <a:sym typeface="Roboto"/>
                        </a:rPr>
                        <a:t>0 000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c>
                  <a:txBody>
                    <a:bodyPr/>
                    <a:lstStyle/>
                    <a:p>
                      <a:pPr indent="0" lvl="0" marL="0" rtl="0" algn="ctr">
                        <a:spcBef>
                          <a:spcPts val="0"/>
                        </a:spcBef>
                        <a:spcAft>
                          <a:spcPts val="0"/>
                        </a:spcAft>
                        <a:buNone/>
                      </a:pPr>
                      <a:r>
                        <a:rPr lang="fr-CA">
                          <a:latin typeface="Roboto"/>
                          <a:ea typeface="Roboto"/>
                          <a:cs typeface="Roboto"/>
                          <a:sym typeface="Roboto"/>
                        </a:rPr>
                        <a:t>10</a:t>
                      </a:r>
                      <a:r>
                        <a:rPr lang="fr-CA">
                          <a:latin typeface="Roboto"/>
                          <a:ea typeface="Roboto"/>
                          <a:cs typeface="Roboto"/>
                          <a:sym typeface="Roboto"/>
                        </a:rPr>
                        <a:t>0 000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r>
              <a:tr h="336550">
                <a:tc>
                  <a:txBody>
                    <a:bodyPr/>
                    <a:lstStyle/>
                    <a:p>
                      <a:pPr indent="0" lvl="0" marL="0" rtl="0" algn="ctr">
                        <a:spcBef>
                          <a:spcPts val="0"/>
                        </a:spcBef>
                        <a:spcAft>
                          <a:spcPts val="0"/>
                        </a:spcAft>
                        <a:buNone/>
                      </a:pPr>
                      <a:r>
                        <a:rPr b="1" lang="fr-CA" sz="1000">
                          <a:latin typeface="Roboto"/>
                          <a:ea typeface="Roboto"/>
                          <a:cs typeface="Roboto"/>
                          <a:sym typeface="Roboto"/>
                        </a:rPr>
                        <a:t>25%</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lang="fr-CA">
                          <a:latin typeface="Roboto"/>
                          <a:ea typeface="Roboto"/>
                          <a:cs typeface="Roboto"/>
                          <a:sym typeface="Roboto"/>
                        </a:rPr>
                        <a:t>15</a:t>
                      </a:r>
                      <a:r>
                        <a:rPr lang="fr-CA">
                          <a:latin typeface="Roboto"/>
                          <a:ea typeface="Roboto"/>
                          <a:cs typeface="Roboto"/>
                          <a:sym typeface="Roboto"/>
                        </a:rPr>
                        <a:t> 000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c>
                  <a:txBody>
                    <a:bodyPr/>
                    <a:lstStyle/>
                    <a:p>
                      <a:pPr indent="0" lvl="0" marL="0" rtl="0" algn="ctr">
                        <a:spcBef>
                          <a:spcPts val="0"/>
                        </a:spcBef>
                        <a:spcAft>
                          <a:spcPts val="0"/>
                        </a:spcAft>
                        <a:buNone/>
                      </a:pPr>
                      <a:r>
                        <a:rPr lang="fr-CA">
                          <a:latin typeface="Roboto"/>
                          <a:ea typeface="Roboto"/>
                          <a:cs typeface="Roboto"/>
                          <a:sym typeface="Roboto"/>
                        </a:rPr>
                        <a:t>25 000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r>
              <a:tr h="336550">
                <a:tc>
                  <a:txBody>
                    <a:bodyPr/>
                    <a:lstStyle/>
                    <a:p>
                      <a:pPr indent="0" lvl="0" marL="0" rtl="0" algn="ctr">
                        <a:spcBef>
                          <a:spcPts val="0"/>
                        </a:spcBef>
                        <a:spcAft>
                          <a:spcPts val="0"/>
                        </a:spcAft>
                        <a:buNone/>
                      </a:pPr>
                      <a:r>
                        <a:rPr b="1" lang="fr-CA" sz="1000">
                          <a:latin typeface="Roboto"/>
                          <a:ea typeface="Roboto"/>
                          <a:cs typeface="Roboto"/>
                          <a:sym typeface="Roboto"/>
                        </a:rPr>
                        <a:t>Après</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lang="fr-CA">
                          <a:latin typeface="Roboto"/>
                          <a:ea typeface="Roboto"/>
                          <a:cs typeface="Roboto"/>
                          <a:sym typeface="Roboto"/>
                        </a:rPr>
                        <a:t>75 0</a:t>
                      </a:r>
                      <a:r>
                        <a:rPr lang="fr-CA">
                          <a:latin typeface="Roboto"/>
                          <a:ea typeface="Roboto"/>
                          <a:cs typeface="Roboto"/>
                          <a:sym typeface="Roboto"/>
                        </a:rPr>
                        <a:t>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c>
                  <a:txBody>
                    <a:bodyPr/>
                    <a:lstStyle/>
                    <a:p>
                      <a:pPr indent="0" lvl="0" marL="0" rtl="0" algn="ctr">
                        <a:spcBef>
                          <a:spcPts val="0"/>
                        </a:spcBef>
                        <a:spcAft>
                          <a:spcPts val="0"/>
                        </a:spcAft>
                        <a:buNone/>
                      </a:pPr>
                      <a:r>
                        <a:rPr lang="fr-CA">
                          <a:latin typeface="Roboto"/>
                          <a:ea typeface="Roboto"/>
                          <a:cs typeface="Roboto"/>
                          <a:sym typeface="Roboto"/>
                        </a:rPr>
                        <a:t>75 0</a:t>
                      </a:r>
                      <a:r>
                        <a:rPr lang="fr-CA">
                          <a:latin typeface="Roboto"/>
                          <a:ea typeface="Roboto"/>
                          <a:cs typeface="Roboto"/>
                          <a:sym typeface="Roboto"/>
                        </a:rPr>
                        <a:t>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r>
            </a:tbl>
          </a:graphicData>
        </a:graphic>
      </p:graphicFrame>
      <p:sp>
        <p:nvSpPr>
          <p:cNvPr id="374" name="Google Shape;374;p49"/>
          <p:cNvSpPr/>
          <p:nvPr/>
        </p:nvSpPr>
        <p:spPr>
          <a:xfrm>
            <a:off x="6775349" y="544946"/>
            <a:ext cx="2120005" cy="289005"/>
          </a:xfrm>
          <a:prstGeom prst="rect">
            <a:avLst/>
          </a:prstGeom>
        </p:spPr>
        <p:txBody>
          <a:bodyPr>
            <a:prstTxWarp prst="textPlain"/>
          </a:bodyPr>
          <a:lstStyle/>
          <a:p>
            <a:pPr lvl="0" algn="ctr"/>
            <a:r>
              <a:rPr b="1" i="0">
                <a:ln cap="flat" cmpd="sng" w="9525">
                  <a:solidFill>
                    <a:srgbClr val="000000"/>
                  </a:solidFill>
                  <a:prstDash val="solid"/>
                  <a:round/>
                  <a:headEnd len="sm" w="sm" type="none"/>
                  <a:tailEnd len="sm" w="sm" type="none"/>
                </a:ln>
                <a:solidFill>
                  <a:schemeClr val="dk1"/>
                </a:solidFill>
                <a:latin typeface="Roboto"/>
              </a:rPr>
              <a:t>Simulation 3</a:t>
            </a:r>
          </a:p>
        </p:txBody>
      </p:sp>
      <p:pic>
        <p:nvPicPr>
          <p:cNvPr id="375" name="Google Shape;375;p49"/>
          <p:cNvPicPr preferRelativeResize="0"/>
          <p:nvPr/>
        </p:nvPicPr>
        <p:blipFill>
          <a:blip r:embed="rId3">
            <a:alphaModFix/>
          </a:blip>
          <a:stretch>
            <a:fillRect/>
          </a:stretch>
        </p:blipFill>
        <p:spPr>
          <a:xfrm rot="10800000">
            <a:off x="6254022" y="2462207"/>
            <a:ext cx="2012750" cy="1187925"/>
          </a:xfrm>
          <a:prstGeom prst="rect">
            <a:avLst/>
          </a:prstGeom>
          <a:noFill/>
          <a:ln>
            <a:noFill/>
          </a:ln>
        </p:spPr>
      </p:pic>
      <p:sp>
        <p:nvSpPr>
          <p:cNvPr id="376" name="Google Shape;376;p49"/>
          <p:cNvSpPr txBox="1"/>
          <p:nvPr/>
        </p:nvSpPr>
        <p:spPr>
          <a:xfrm>
            <a:off x="6423350" y="2779113"/>
            <a:ext cx="1510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sz="2400">
                <a:solidFill>
                  <a:schemeClr val="lt1"/>
                </a:solidFill>
                <a:latin typeface="Roboto Thin"/>
                <a:ea typeface="Roboto Thin"/>
                <a:cs typeface="Roboto Thin"/>
                <a:sym typeface="Roboto Thin"/>
              </a:rPr>
              <a:t>F      H</a:t>
            </a:r>
            <a:endParaRPr sz="2400">
              <a:solidFill>
                <a:schemeClr val="lt1"/>
              </a:solidFill>
              <a:latin typeface="Roboto Thin"/>
              <a:ea typeface="Roboto Thin"/>
              <a:cs typeface="Roboto Thin"/>
              <a:sym typeface="Roboto Thin"/>
            </a:endParaRPr>
          </a:p>
        </p:txBody>
      </p:sp>
      <p:sp>
        <p:nvSpPr>
          <p:cNvPr id="377" name="Google Shape;377;p49"/>
          <p:cNvSpPr/>
          <p:nvPr/>
        </p:nvSpPr>
        <p:spPr>
          <a:xfrm rot="228984">
            <a:off x="7034673" y="2971833"/>
            <a:ext cx="260013" cy="163556"/>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a:rPr>
              <a:t>=</a:t>
            </a:r>
          </a:p>
        </p:txBody>
      </p:sp>
      <p:sp>
        <p:nvSpPr>
          <p:cNvPr id="378" name="Google Shape;378;p49">
            <a:hlinkClick r:id="rId4"/>
          </p:cNvPr>
          <p:cNvSpPr/>
          <p:nvPr/>
        </p:nvSpPr>
        <p:spPr>
          <a:xfrm>
            <a:off x="197325" y="4467625"/>
            <a:ext cx="2115000" cy="444000"/>
          </a:xfrm>
          <a:prstGeom prst="roundRect">
            <a:avLst>
              <a:gd fmla="val 16667" name="adj"/>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CA">
                <a:solidFill>
                  <a:schemeClr val="lt1"/>
                </a:solidFill>
                <a:uFill>
                  <a:noFill/>
                </a:uFill>
                <a:latin typeface="Roboto Light"/>
                <a:ea typeface="Roboto Light"/>
                <a:cs typeface="Roboto Light"/>
                <a:sym typeface="Roboto Light"/>
                <a:hlinkClick r:id="rId5">
                  <a:extLst>
                    <a:ext uri="{A12FA001-AC4F-418D-AE19-62706E023703}">
                      <ahyp:hlinkClr val="tx"/>
                    </a:ext>
                  </a:extLst>
                </a:hlinkClick>
              </a:rPr>
              <a:t>Accéder au tableur de simulation</a:t>
            </a:r>
            <a:endParaRPr>
              <a:solidFill>
                <a:schemeClr val="lt1"/>
              </a:solidFill>
              <a:latin typeface="Roboto Light"/>
              <a:ea typeface="Roboto Light"/>
              <a:cs typeface="Roboto Light"/>
              <a:sym typeface="Roboto Ligh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382" name="Shape 382"/>
        <p:cNvGrpSpPr/>
        <p:nvPr/>
      </p:nvGrpSpPr>
      <p:grpSpPr>
        <a:xfrm>
          <a:off x="0" y="0"/>
          <a:ext cx="0" cy="0"/>
          <a:chOff x="0" y="0"/>
          <a:chExt cx="0" cy="0"/>
        </a:xfrm>
      </p:grpSpPr>
      <p:sp>
        <p:nvSpPr>
          <p:cNvPr id="383" name="Google Shape;383;p50"/>
          <p:cNvSpPr/>
          <p:nvPr/>
        </p:nvSpPr>
        <p:spPr>
          <a:xfrm rot="10800000">
            <a:off x="-10782" y="3398868"/>
            <a:ext cx="9165582" cy="1744632"/>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50"/>
          <p:cNvSpPr/>
          <p:nvPr/>
        </p:nvSpPr>
        <p:spPr>
          <a:xfrm>
            <a:off x="1900050" y="8482"/>
            <a:ext cx="5343900" cy="5143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50"/>
          <p:cNvSpPr/>
          <p:nvPr/>
        </p:nvSpPr>
        <p:spPr>
          <a:xfrm>
            <a:off x="662329" y="250725"/>
            <a:ext cx="1314865" cy="1232745"/>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a:rPr>
              <a:t>«</a:t>
            </a:r>
          </a:p>
        </p:txBody>
      </p:sp>
      <p:sp>
        <p:nvSpPr>
          <p:cNvPr id="386" name="Google Shape;386;p50"/>
          <p:cNvSpPr/>
          <p:nvPr/>
        </p:nvSpPr>
        <p:spPr>
          <a:xfrm>
            <a:off x="2953249" y="1917463"/>
            <a:ext cx="3025077" cy="1325500"/>
          </a:xfrm>
          <a:prstGeom prst="rect">
            <a:avLst/>
          </a:prstGeom>
        </p:spPr>
        <p:txBody>
          <a:bodyPr>
            <a:prstTxWarp prst="textPlain"/>
          </a:bodyPr>
          <a:lstStyle/>
          <a:p>
            <a:pPr lvl="0" algn="ctr"/>
            <a:r>
              <a:rPr b="0" i="0">
                <a:ln cap="flat" cmpd="sng" w="9525">
                  <a:solidFill>
                    <a:srgbClr val="F5F5F5"/>
                  </a:solidFill>
                  <a:prstDash val="solid"/>
                  <a:round/>
                  <a:headEnd len="sm" w="sm" type="none"/>
                  <a:tailEnd len="sm" w="sm" type="none"/>
                </a:ln>
                <a:solidFill>
                  <a:srgbClr val="F5F5F5"/>
                </a:solidFill>
                <a:latin typeface="Roboto;100"/>
              </a:rPr>
              <a:t>Qui gagne</a:t>
            </a:r>
            <a:br>
              <a:rPr b="0" i="0">
                <a:ln cap="flat" cmpd="sng" w="9525">
                  <a:solidFill>
                    <a:srgbClr val="F5F5F5"/>
                  </a:solidFill>
                  <a:prstDash val="solid"/>
                  <a:round/>
                  <a:headEnd len="sm" w="sm" type="none"/>
                  <a:tailEnd len="sm" w="sm" type="none"/>
                </a:ln>
                <a:solidFill>
                  <a:srgbClr val="F5F5F5"/>
                </a:solidFill>
                <a:latin typeface="Roboto;100"/>
              </a:rPr>
            </a:br>
            <a:r>
              <a:rPr b="0" i="0">
                <a:ln cap="flat" cmpd="sng" w="9525">
                  <a:solidFill>
                    <a:srgbClr val="F5F5F5"/>
                  </a:solidFill>
                  <a:prstDash val="solid"/>
                  <a:round/>
                  <a:headEnd len="sm" w="sm" type="none"/>
                  <a:tailEnd len="sm" w="sm" type="none"/>
                </a:ln>
                <a:solidFill>
                  <a:srgbClr val="F5F5F5"/>
                </a:solidFill>
                <a:latin typeface="Roboto;100"/>
              </a:rPr>
              <a:t>vraiment ?</a:t>
            </a: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5"/>
        </a:solidFill>
      </p:bgPr>
    </p:bg>
    <p:spTree>
      <p:nvGrpSpPr>
        <p:cNvPr id="390" name="Shape 390"/>
        <p:cNvGrpSpPr/>
        <p:nvPr/>
      </p:nvGrpSpPr>
      <p:grpSpPr>
        <a:xfrm>
          <a:off x="0" y="0"/>
          <a:ext cx="0" cy="0"/>
          <a:chOff x="0" y="0"/>
          <a:chExt cx="0" cy="0"/>
        </a:xfrm>
      </p:grpSpPr>
      <p:sp>
        <p:nvSpPr>
          <p:cNvPr id="391" name="Google Shape;391;p51"/>
          <p:cNvSpPr/>
          <p:nvPr/>
        </p:nvSpPr>
        <p:spPr>
          <a:xfrm rot="5400000">
            <a:off x="4043079" y="59913"/>
            <a:ext cx="5160834" cy="5041008"/>
          </a:xfrm>
          <a:prstGeom prst="flowChartDocumen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51"/>
          <p:cNvSpPr/>
          <p:nvPr/>
        </p:nvSpPr>
        <p:spPr>
          <a:xfrm>
            <a:off x="4596499" y="301200"/>
            <a:ext cx="4308469" cy="606474"/>
          </a:xfrm>
          <a:prstGeom prst="rect">
            <a:avLst/>
          </a:prstGeom>
        </p:spPr>
        <p:txBody>
          <a:bodyPr>
            <a:prstTxWarp prst="textPlain"/>
          </a:bodyPr>
          <a:lstStyle/>
          <a:p>
            <a:pPr lvl="0" algn="ctr"/>
            <a:r>
              <a:rPr b="0" i="0">
                <a:ln cap="flat" cmpd="sng" w="9525">
                  <a:solidFill>
                    <a:srgbClr val="F5F5F5"/>
                  </a:solidFill>
                  <a:prstDash val="solid"/>
                  <a:round/>
                  <a:headEnd len="sm" w="sm" type="none"/>
                  <a:tailEnd len="sm" w="sm" type="none"/>
                </a:ln>
                <a:solidFill>
                  <a:srgbClr val="F5F5F5"/>
                </a:solidFill>
                <a:latin typeface="Roboto;100"/>
              </a:rPr>
              <a:t>Astuce math</a:t>
            </a:r>
          </a:p>
        </p:txBody>
      </p:sp>
      <p:grpSp>
        <p:nvGrpSpPr>
          <p:cNvPr id="393" name="Google Shape;393;p51"/>
          <p:cNvGrpSpPr/>
          <p:nvPr/>
        </p:nvGrpSpPr>
        <p:grpSpPr>
          <a:xfrm rot="-449136">
            <a:off x="5179142" y="1327497"/>
            <a:ext cx="2950751" cy="3002815"/>
            <a:chOff x="5901875" y="1681476"/>
            <a:chExt cx="2328376" cy="2469700"/>
          </a:xfrm>
        </p:grpSpPr>
        <p:pic>
          <p:nvPicPr>
            <p:cNvPr id="394" name="Google Shape;394;p51"/>
            <p:cNvPicPr preferRelativeResize="0"/>
            <p:nvPr/>
          </p:nvPicPr>
          <p:blipFill>
            <a:blip r:embed="rId3">
              <a:alphaModFix/>
            </a:blip>
            <a:stretch>
              <a:fillRect/>
            </a:stretch>
          </p:blipFill>
          <p:spPr>
            <a:xfrm>
              <a:off x="5901875" y="1681476"/>
              <a:ext cx="2328376" cy="2469700"/>
            </a:xfrm>
            <a:prstGeom prst="rect">
              <a:avLst/>
            </a:prstGeom>
            <a:noFill/>
            <a:ln>
              <a:noFill/>
            </a:ln>
          </p:spPr>
        </p:pic>
        <p:pic>
          <p:nvPicPr>
            <p:cNvPr id="395" name="Google Shape;395;p51"/>
            <p:cNvPicPr preferRelativeResize="0"/>
            <p:nvPr/>
          </p:nvPicPr>
          <p:blipFill rotWithShape="1">
            <a:blip r:embed="rId4">
              <a:alphaModFix amt="90000"/>
            </a:blip>
            <a:srcRect b="19921" l="18964" r="21773" t="32680"/>
            <a:stretch/>
          </p:blipFill>
          <p:spPr>
            <a:xfrm>
              <a:off x="6328550" y="1994075"/>
              <a:ext cx="1752600" cy="1753200"/>
            </a:xfrm>
            <a:prstGeom prst="ellipse">
              <a:avLst/>
            </a:prstGeom>
            <a:noFill/>
            <a:ln>
              <a:noFill/>
            </a:ln>
          </p:spPr>
        </p:pic>
      </p:grpSp>
      <p:pic>
        <p:nvPicPr>
          <p:cNvPr id="396" name="Google Shape;396;p51"/>
          <p:cNvPicPr preferRelativeResize="0"/>
          <p:nvPr/>
        </p:nvPicPr>
        <p:blipFill>
          <a:blip r:embed="rId5">
            <a:alphaModFix/>
          </a:blip>
          <a:stretch>
            <a:fillRect/>
          </a:stretch>
        </p:blipFill>
        <p:spPr>
          <a:xfrm>
            <a:off x="152400" y="1977900"/>
            <a:ext cx="3798192" cy="2784233"/>
          </a:xfrm>
          <a:prstGeom prst="rect">
            <a:avLst/>
          </a:prstGeom>
          <a:noFill/>
          <a:ln>
            <a:noFill/>
          </a:ln>
        </p:spPr>
      </p:pic>
      <p:pic>
        <p:nvPicPr>
          <p:cNvPr id="397" name="Google Shape;397;p51"/>
          <p:cNvPicPr preferRelativeResize="0"/>
          <p:nvPr/>
        </p:nvPicPr>
        <p:blipFill>
          <a:blip r:embed="rId6">
            <a:alphaModFix/>
          </a:blip>
          <a:stretch>
            <a:fillRect/>
          </a:stretch>
        </p:blipFill>
        <p:spPr>
          <a:xfrm>
            <a:off x="392150" y="407650"/>
            <a:ext cx="3086100" cy="11239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401" name="Shape 401"/>
        <p:cNvGrpSpPr/>
        <p:nvPr/>
      </p:nvGrpSpPr>
      <p:grpSpPr>
        <a:xfrm>
          <a:off x="0" y="0"/>
          <a:ext cx="0" cy="0"/>
          <a:chOff x="0" y="0"/>
          <a:chExt cx="0" cy="0"/>
        </a:xfrm>
      </p:grpSpPr>
      <p:sp>
        <p:nvSpPr>
          <p:cNvPr id="402" name="Google Shape;402;p52"/>
          <p:cNvSpPr/>
          <p:nvPr/>
        </p:nvSpPr>
        <p:spPr>
          <a:xfrm rot="10800000">
            <a:off x="-10782" y="3398868"/>
            <a:ext cx="9165582" cy="1744632"/>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52"/>
          <p:cNvSpPr/>
          <p:nvPr/>
        </p:nvSpPr>
        <p:spPr>
          <a:xfrm>
            <a:off x="2933675" y="4800450"/>
            <a:ext cx="6391500" cy="215700"/>
          </a:xfrm>
          <a:prstGeom prst="rect">
            <a:avLst/>
          </a:prstGeom>
          <a:solidFill>
            <a:srgbClr val="C7E3F5"/>
          </a:solidFill>
          <a:ln cap="flat" cmpd="sng" w="9525">
            <a:solidFill>
              <a:srgbClr val="C7E3F5"/>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fr-CA" sz="700">
                <a:solidFill>
                  <a:srgbClr val="666666"/>
                </a:solidFill>
                <a:uFill>
                  <a:noFill/>
                </a:uFill>
                <a:latin typeface="Roboto Mono Light"/>
                <a:ea typeface="Roboto Mono Light"/>
                <a:cs typeface="Roboto Mono Light"/>
                <a:sym typeface="Roboto Mono Light"/>
                <a:hlinkClick r:id="rId3">
                  <a:extLst>
                    <a:ext uri="{A12FA001-AC4F-418D-AE19-62706E023703}">
                      <ahyp:hlinkClr val="tx"/>
                    </a:ext>
                  </a:extLst>
                </a:hlinkClick>
              </a:rPr>
              <a:t>Des augmentations salariales de 21% sur cinq ans pour les policiers de la SQ (Radio-Canada, 6 septembre 2023)</a:t>
            </a:r>
            <a:endParaRPr sz="100">
              <a:solidFill>
                <a:srgbClr val="666666"/>
              </a:solidFill>
              <a:latin typeface="Roboto Mono Light"/>
              <a:ea typeface="Roboto Mono Light"/>
              <a:cs typeface="Roboto Mono Light"/>
              <a:sym typeface="Roboto Mono Light"/>
            </a:endParaRPr>
          </a:p>
        </p:txBody>
      </p:sp>
      <p:pic>
        <p:nvPicPr>
          <p:cNvPr id="404" name="Google Shape;404;p52"/>
          <p:cNvPicPr preferRelativeResize="0"/>
          <p:nvPr/>
        </p:nvPicPr>
        <p:blipFill>
          <a:blip r:embed="rId4">
            <a:alphaModFix/>
          </a:blip>
          <a:stretch>
            <a:fillRect/>
          </a:stretch>
        </p:blipFill>
        <p:spPr>
          <a:xfrm rot="-539238">
            <a:off x="292192" y="199834"/>
            <a:ext cx="2732691" cy="2217333"/>
          </a:xfrm>
          <a:prstGeom prst="rect">
            <a:avLst/>
          </a:prstGeom>
          <a:noFill/>
          <a:ln>
            <a:noFill/>
          </a:ln>
          <a:effectLst>
            <a:outerShdw blurRad="57150" rotWithShape="0" algn="bl" dir="5400000" dist="19050">
              <a:srgbClr val="000000">
                <a:alpha val="50000"/>
              </a:srgbClr>
            </a:outerShdw>
          </a:effectLst>
        </p:spPr>
      </p:pic>
      <p:pic>
        <p:nvPicPr>
          <p:cNvPr id="405" name="Google Shape;405;p52"/>
          <p:cNvPicPr preferRelativeResize="0"/>
          <p:nvPr/>
        </p:nvPicPr>
        <p:blipFill>
          <a:blip r:embed="rId5">
            <a:alphaModFix/>
          </a:blip>
          <a:stretch>
            <a:fillRect/>
          </a:stretch>
        </p:blipFill>
        <p:spPr>
          <a:xfrm rot="6">
            <a:off x="747225" y="2079579"/>
            <a:ext cx="3965942" cy="2616993"/>
          </a:xfrm>
          <a:prstGeom prst="rect">
            <a:avLst/>
          </a:prstGeom>
          <a:noFill/>
          <a:ln>
            <a:noFill/>
          </a:ln>
          <a:effectLst>
            <a:outerShdw blurRad="57150" rotWithShape="0" algn="bl" dir="5400000" dist="19050">
              <a:srgbClr val="000000">
                <a:alpha val="50000"/>
              </a:srgbClr>
            </a:outerShdw>
          </a:effectLst>
        </p:spPr>
      </p:pic>
      <p:pic>
        <p:nvPicPr>
          <p:cNvPr id="406" name="Google Shape;406;p52"/>
          <p:cNvPicPr preferRelativeResize="0"/>
          <p:nvPr/>
        </p:nvPicPr>
        <p:blipFill>
          <a:blip r:embed="rId6">
            <a:alphaModFix/>
          </a:blip>
          <a:stretch>
            <a:fillRect/>
          </a:stretch>
        </p:blipFill>
        <p:spPr>
          <a:xfrm>
            <a:off x="4919450" y="408625"/>
            <a:ext cx="4022126" cy="3305650"/>
          </a:xfrm>
          <a:prstGeom prst="rect">
            <a:avLst/>
          </a:prstGeom>
          <a:noFill/>
          <a:ln>
            <a:noFill/>
          </a:ln>
          <a:effectLst>
            <a:outerShdw blurRad="57150" rotWithShape="0" algn="bl" dir="5400000" dist="19050">
              <a:srgbClr val="000000">
                <a:alpha val="50000"/>
              </a:srgbClr>
            </a:outerShdw>
          </a:effectLst>
        </p:spPr>
      </p:pic>
      <p:grpSp>
        <p:nvGrpSpPr>
          <p:cNvPr id="407" name="Google Shape;407;p52"/>
          <p:cNvGrpSpPr/>
          <p:nvPr/>
        </p:nvGrpSpPr>
        <p:grpSpPr>
          <a:xfrm>
            <a:off x="5815422" y="3630220"/>
            <a:ext cx="2012750" cy="1187925"/>
            <a:chOff x="5815422" y="3706420"/>
            <a:chExt cx="2012750" cy="1187925"/>
          </a:xfrm>
        </p:grpSpPr>
        <p:pic>
          <p:nvPicPr>
            <p:cNvPr id="408" name="Google Shape;408;p52"/>
            <p:cNvPicPr preferRelativeResize="0"/>
            <p:nvPr/>
          </p:nvPicPr>
          <p:blipFill>
            <a:blip r:embed="rId7">
              <a:alphaModFix/>
            </a:blip>
            <a:stretch>
              <a:fillRect/>
            </a:stretch>
          </p:blipFill>
          <p:spPr>
            <a:xfrm rot="10800000">
              <a:off x="5815422" y="3706420"/>
              <a:ext cx="2012750" cy="1187925"/>
            </a:xfrm>
            <a:prstGeom prst="rect">
              <a:avLst/>
            </a:prstGeom>
            <a:noFill/>
            <a:ln>
              <a:noFill/>
            </a:ln>
          </p:spPr>
        </p:pic>
        <p:sp>
          <p:nvSpPr>
            <p:cNvPr id="409" name="Google Shape;409;p52"/>
            <p:cNvSpPr txBox="1"/>
            <p:nvPr/>
          </p:nvSpPr>
          <p:spPr>
            <a:xfrm>
              <a:off x="5891627" y="4023350"/>
              <a:ext cx="17271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CA" sz="1300">
                  <a:solidFill>
                    <a:schemeClr val="lt1"/>
                  </a:solidFill>
                  <a:latin typeface="Roboto"/>
                  <a:ea typeface="Roboto"/>
                  <a:cs typeface="Roboto"/>
                  <a:sym typeface="Roboto"/>
                </a:rPr>
                <a:t>Cumulatif composé</a:t>
              </a:r>
              <a:endParaRPr b="1" sz="1300">
                <a:solidFill>
                  <a:schemeClr val="lt1"/>
                </a:solidFill>
                <a:latin typeface="Roboto"/>
                <a:ea typeface="Roboto"/>
                <a:cs typeface="Roboto"/>
                <a:sym typeface="Roboto"/>
              </a:endParaRPr>
            </a:p>
          </p:txBody>
        </p:sp>
        <p:sp>
          <p:nvSpPr>
            <p:cNvPr id="410" name="Google Shape;410;p52"/>
            <p:cNvSpPr txBox="1"/>
            <p:nvPr/>
          </p:nvSpPr>
          <p:spPr>
            <a:xfrm>
              <a:off x="6031563" y="4335488"/>
              <a:ext cx="1510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strike="sngStrike">
                  <a:solidFill>
                    <a:schemeClr val="lt1"/>
                  </a:solidFill>
                  <a:latin typeface="Roboto Thin"/>
                  <a:ea typeface="Roboto Thin"/>
                  <a:cs typeface="Roboto Thin"/>
                  <a:sym typeface="Roboto Thin"/>
                </a:rPr>
                <a:t>Cumulatif additif</a:t>
              </a:r>
              <a:endParaRPr strike="sngStrike">
                <a:solidFill>
                  <a:schemeClr val="lt1"/>
                </a:solidFill>
                <a:latin typeface="Roboto Thin"/>
                <a:ea typeface="Roboto Thin"/>
                <a:cs typeface="Roboto Thin"/>
                <a:sym typeface="Roboto Thin"/>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414" name="Shape 414"/>
        <p:cNvGrpSpPr/>
        <p:nvPr/>
      </p:nvGrpSpPr>
      <p:grpSpPr>
        <a:xfrm>
          <a:off x="0" y="0"/>
          <a:ext cx="0" cy="0"/>
          <a:chOff x="0" y="0"/>
          <a:chExt cx="0" cy="0"/>
        </a:xfrm>
      </p:grpSpPr>
      <p:sp>
        <p:nvSpPr>
          <p:cNvPr id="415" name="Google Shape;415;p53"/>
          <p:cNvSpPr/>
          <p:nvPr/>
        </p:nvSpPr>
        <p:spPr>
          <a:xfrm rot="10800000">
            <a:off x="-20526" y="3874492"/>
            <a:ext cx="9185076" cy="1259658"/>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53"/>
          <p:cNvSpPr/>
          <p:nvPr/>
        </p:nvSpPr>
        <p:spPr>
          <a:xfrm>
            <a:off x="25" y="0"/>
            <a:ext cx="9144000" cy="721500"/>
          </a:xfrm>
          <a:prstGeom prst="rect">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fr-CA" sz="2200">
                <a:solidFill>
                  <a:srgbClr val="F5F5F5"/>
                </a:solidFill>
                <a:latin typeface="Roboto Thin"/>
                <a:ea typeface="Roboto Thin"/>
                <a:cs typeface="Roboto Thin"/>
                <a:sym typeface="Roboto Thin"/>
              </a:rPr>
              <a:t>Sommes-nous capables de comprendre toutes les études scientifiques?</a:t>
            </a:r>
            <a:endParaRPr sz="2200">
              <a:solidFill>
                <a:srgbClr val="F5F5F5"/>
              </a:solidFill>
              <a:latin typeface="Roboto Thin"/>
              <a:ea typeface="Roboto Thin"/>
              <a:cs typeface="Roboto Thin"/>
              <a:sym typeface="Roboto Thin"/>
            </a:endParaRPr>
          </a:p>
        </p:txBody>
      </p:sp>
      <p:sp>
        <p:nvSpPr>
          <p:cNvPr id="417" name="Google Shape;417;p53"/>
          <p:cNvSpPr txBox="1"/>
          <p:nvPr/>
        </p:nvSpPr>
        <p:spPr>
          <a:xfrm>
            <a:off x="4264432" y="292982"/>
            <a:ext cx="48525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t/>
            </a:r>
            <a:endParaRPr>
              <a:solidFill>
                <a:schemeClr val="lt1"/>
              </a:solidFill>
              <a:latin typeface="Roboto Light"/>
              <a:ea typeface="Roboto Light"/>
              <a:cs typeface="Roboto Light"/>
              <a:sym typeface="Roboto Light"/>
            </a:endParaRPr>
          </a:p>
        </p:txBody>
      </p:sp>
      <p:pic>
        <p:nvPicPr>
          <p:cNvPr id="418" name="Google Shape;418;p53">
            <a:hlinkClick r:id="rId3"/>
          </p:cNvPr>
          <p:cNvPicPr preferRelativeResize="0"/>
          <p:nvPr/>
        </p:nvPicPr>
        <p:blipFill>
          <a:blip r:embed="rId4">
            <a:alphaModFix/>
          </a:blip>
          <a:stretch>
            <a:fillRect/>
          </a:stretch>
        </p:blipFill>
        <p:spPr>
          <a:xfrm rot="-215571">
            <a:off x="1624244" y="1264483"/>
            <a:ext cx="5643786" cy="3184835"/>
          </a:xfrm>
          <a:prstGeom prst="rect">
            <a:avLst/>
          </a:prstGeom>
          <a:noFill/>
          <a:ln>
            <a:noFill/>
          </a:ln>
        </p:spPr>
      </p:pic>
      <p:sp>
        <p:nvSpPr>
          <p:cNvPr id="419" name="Google Shape;419;p53"/>
          <p:cNvSpPr/>
          <p:nvPr/>
        </p:nvSpPr>
        <p:spPr>
          <a:xfrm>
            <a:off x="2933675" y="4655825"/>
            <a:ext cx="6391500" cy="360300"/>
          </a:xfrm>
          <a:prstGeom prst="rect">
            <a:avLst/>
          </a:prstGeom>
          <a:solidFill>
            <a:srgbClr val="C7E3F5"/>
          </a:solidFill>
          <a:ln cap="flat" cmpd="sng" w="9525">
            <a:solidFill>
              <a:srgbClr val="C7E3F5"/>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fr-CA" sz="700">
                <a:solidFill>
                  <a:srgbClr val="666666"/>
                </a:solidFill>
                <a:uFill>
                  <a:noFill/>
                </a:uFill>
                <a:latin typeface="Roboto Mono Light"/>
                <a:ea typeface="Roboto Mono Light"/>
                <a:cs typeface="Roboto Mono Light"/>
                <a:sym typeface="Roboto Mono Light"/>
                <a:hlinkClick r:id="rId5">
                  <a:extLst>
                    <a:ext uri="{A12FA001-AC4F-418D-AE19-62706E023703}">
                      <ahyp:hlinkClr val="tx"/>
                    </a:ext>
                  </a:extLst>
                </a:hlinkClick>
              </a:rPr>
              <a:t>Repères canadiens sur l’alcool et la santé - Rapport final (Janvier 2023)</a:t>
            </a:r>
            <a:endParaRPr sz="700">
              <a:solidFill>
                <a:srgbClr val="666666"/>
              </a:solidFill>
              <a:latin typeface="Roboto Mono Light"/>
              <a:ea typeface="Roboto Mono Light"/>
              <a:cs typeface="Roboto Mono Light"/>
              <a:sym typeface="Roboto Mono Light"/>
            </a:endParaRPr>
          </a:p>
          <a:p>
            <a:pPr indent="0" lvl="0" marL="0" rtl="0" algn="l">
              <a:lnSpc>
                <a:spcPct val="115000"/>
              </a:lnSpc>
              <a:spcBef>
                <a:spcPts val="0"/>
              </a:spcBef>
              <a:spcAft>
                <a:spcPts val="0"/>
              </a:spcAft>
              <a:buNone/>
            </a:pPr>
            <a:r>
              <a:rPr lang="fr-CA" sz="700">
                <a:solidFill>
                  <a:srgbClr val="666666"/>
                </a:solidFill>
                <a:uFill>
                  <a:noFill/>
                </a:uFill>
                <a:latin typeface="Roboto Mono Light"/>
                <a:ea typeface="Roboto Mono Light"/>
                <a:cs typeface="Roboto Mono Light"/>
                <a:sym typeface="Roboto Mono Light"/>
                <a:hlinkClick r:id="rId6">
                  <a:extLst>
                    <a:ext uri="{A12FA001-AC4F-418D-AE19-62706E023703}">
                      <ahyp:hlinkClr val="tx"/>
                    </a:ext>
                  </a:extLst>
                </a:hlinkClick>
              </a:rPr>
              <a:t>Alcool: nouvelles recommandations canadiennes (Pharmachien, 2023)</a:t>
            </a:r>
            <a:endParaRPr sz="700">
              <a:solidFill>
                <a:srgbClr val="666666"/>
              </a:solidFill>
              <a:latin typeface="Roboto Mono Light"/>
              <a:ea typeface="Roboto Mono Light"/>
              <a:cs typeface="Roboto Mono Light"/>
              <a:sym typeface="Roboto Mono Light"/>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423" name="Shape 423"/>
        <p:cNvGrpSpPr/>
        <p:nvPr/>
      </p:nvGrpSpPr>
      <p:grpSpPr>
        <a:xfrm>
          <a:off x="0" y="0"/>
          <a:ext cx="0" cy="0"/>
          <a:chOff x="0" y="0"/>
          <a:chExt cx="0" cy="0"/>
        </a:xfrm>
      </p:grpSpPr>
      <p:sp>
        <p:nvSpPr>
          <p:cNvPr id="424" name="Google Shape;424;p54"/>
          <p:cNvSpPr/>
          <p:nvPr/>
        </p:nvSpPr>
        <p:spPr>
          <a:xfrm rot="10800000">
            <a:off x="-20526" y="3874492"/>
            <a:ext cx="9185076" cy="1259658"/>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54"/>
          <p:cNvSpPr/>
          <p:nvPr/>
        </p:nvSpPr>
        <p:spPr>
          <a:xfrm>
            <a:off x="25" y="0"/>
            <a:ext cx="9144000" cy="721500"/>
          </a:xfrm>
          <a:prstGeom prst="rect">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fr-CA" sz="3600">
                <a:solidFill>
                  <a:srgbClr val="F5F5F5"/>
                </a:solidFill>
                <a:latin typeface="Roboto Thin"/>
                <a:ea typeface="Roboto Thin"/>
                <a:cs typeface="Roboto Thin"/>
                <a:sym typeface="Roboto Thin"/>
              </a:rPr>
              <a:t>Infoman et Pharmachien</a:t>
            </a:r>
            <a:endParaRPr sz="3600">
              <a:solidFill>
                <a:srgbClr val="F5F5F5"/>
              </a:solidFill>
              <a:latin typeface="Roboto Thin"/>
              <a:ea typeface="Roboto Thin"/>
              <a:cs typeface="Roboto Thin"/>
              <a:sym typeface="Roboto Thin"/>
            </a:endParaRPr>
          </a:p>
        </p:txBody>
      </p:sp>
      <p:pic>
        <p:nvPicPr>
          <p:cNvPr id="426" name="Google Shape;426;p54"/>
          <p:cNvPicPr preferRelativeResize="0"/>
          <p:nvPr/>
        </p:nvPicPr>
        <p:blipFill rotWithShape="1">
          <a:blip r:embed="rId3">
            <a:alphaModFix/>
          </a:blip>
          <a:srcRect b="7095" l="8835" r="8819" t="12724"/>
          <a:stretch/>
        </p:blipFill>
        <p:spPr>
          <a:xfrm>
            <a:off x="4347649" y="3181350"/>
            <a:ext cx="2413726" cy="1721273"/>
          </a:xfrm>
          <a:prstGeom prst="rect">
            <a:avLst/>
          </a:prstGeom>
          <a:noFill/>
          <a:ln>
            <a:noFill/>
          </a:ln>
        </p:spPr>
      </p:pic>
      <p:pic>
        <p:nvPicPr>
          <p:cNvPr id="427" name="Google Shape;427;p54"/>
          <p:cNvPicPr preferRelativeResize="0"/>
          <p:nvPr/>
        </p:nvPicPr>
        <p:blipFill rotWithShape="1">
          <a:blip r:embed="rId3">
            <a:alphaModFix/>
          </a:blip>
          <a:srcRect b="7095" l="8835" r="8819" t="12724"/>
          <a:stretch/>
        </p:blipFill>
        <p:spPr>
          <a:xfrm>
            <a:off x="1908875" y="3231902"/>
            <a:ext cx="2413726" cy="1721273"/>
          </a:xfrm>
          <a:prstGeom prst="rect">
            <a:avLst/>
          </a:prstGeom>
          <a:noFill/>
          <a:ln>
            <a:noFill/>
          </a:ln>
        </p:spPr>
      </p:pic>
      <p:sp>
        <p:nvSpPr>
          <p:cNvPr id="428" name="Google Shape;428;p54"/>
          <p:cNvSpPr/>
          <p:nvPr/>
        </p:nvSpPr>
        <p:spPr>
          <a:xfrm>
            <a:off x="1604075" y="993975"/>
            <a:ext cx="6230934" cy="400200"/>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Mono"/>
              </a:rPr>
              <a:t>Augmentation du risque (%)</a:t>
            </a:r>
          </a:p>
        </p:txBody>
      </p:sp>
      <p:sp>
        <p:nvSpPr>
          <p:cNvPr id="429" name="Google Shape;429;p54"/>
          <p:cNvSpPr/>
          <p:nvPr/>
        </p:nvSpPr>
        <p:spPr>
          <a:xfrm>
            <a:off x="2928550" y="2642825"/>
            <a:ext cx="3011105" cy="400200"/>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Mono"/>
              </a:rPr>
              <a:t>Risque réel</a:t>
            </a:r>
          </a:p>
        </p:txBody>
      </p:sp>
      <p:sp>
        <p:nvSpPr>
          <p:cNvPr id="430" name="Google Shape;430;p54"/>
          <p:cNvSpPr txBox="1"/>
          <p:nvPr/>
        </p:nvSpPr>
        <p:spPr>
          <a:xfrm>
            <a:off x="2396287" y="3462329"/>
            <a:ext cx="1438800" cy="1215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fr-CA" sz="2500">
                <a:solidFill>
                  <a:srgbClr val="F5F5F5"/>
                </a:solidFill>
                <a:latin typeface="Roboto"/>
                <a:ea typeface="Roboto"/>
                <a:cs typeface="Roboto"/>
                <a:sym typeface="Roboto"/>
              </a:rPr>
              <a:t>Extrait</a:t>
            </a:r>
            <a:endParaRPr b="1" sz="2500">
              <a:solidFill>
                <a:srgbClr val="F5F5F5"/>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lang="fr-CA" sz="2100">
                <a:solidFill>
                  <a:schemeClr val="lt1"/>
                </a:solidFill>
              </a:rPr>
              <a:t>1:42 à 2:30</a:t>
            </a:r>
            <a:endParaRPr sz="1700">
              <a:solidFill>
                <a:schemeClr val="lt1"/>
              </a:solidFill>
              <a:latin typeface="Roboto"/>
              <a:ea typeface="Roboto"/>
              <a:cs typeface="Roboto"/>
              <a:sym typeface="Roboto"/>
            </a:endParaRPr>
          </a:p>
        </p:txBody>
      </p:sp>
      <p:sp>
        <p:nvSpPr>
          <p:cNvPr id="431" name="Google Shape;431;p54"/>
          <p:cNvSpPr txBox="1"/>
          <p:nvPr/>
        </p:nvSpPr>
        <p:spPr>
          <a:xfrm>
            <a:off x="4874570" y="3462316"/>
            <a:ext cx="1438800" cy="1215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fr-CA" sz="2500">
                <a:solidFill>
                  <a:srgbClr val="F5F5F5"/>
                </a:solidFill>
                <a:latin typeface="Roboto"/>
                <a:ea typeface="Roboto"/>
                <a:cs typeface="Roboto"/>
                <a:sym typeface="Roboto"/>
              </a:rPr>
              <a:t>Extrait</a:t>
            </a:r>
            <a:endParaRPr b="1" sz="2500">
              <a:solidFill>
                <a:srgbClr val="F5F5F5"/>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lang="fr-CA" sz="2100">
                <a:solidFill>
                  <a:schemeClr val="lt1"/>
                </a:solidFill>
              </a:rPr>
              <a:t>6:07 à 6:39</a:t>
            </a:r>
            <a:endParaRPr sz="1700">
              <a:solidFill>
                <a:schemeClr val="lt1"/>
              </a:solidFill>
              <a:latin typeface="Roboto"/>
              <a:ea typeface="Roboto"/>
              <a:cs typeface="Roboto"/>
              <a:sym typeface="Roboto"/>
            </a:endParaRPr>
          </a:p>
        </p:txBody>
      </p:sp>
      <p:pic>
        <p:nvPicPr>
          <p:cNvPr id="432" name="Google Shape;432;p54"/>
          <p:cNvPicPr preferRelativeResize="0"/>
          <p:nvPr/>
        </p:nvPicPr>
        <p:blipFill>
          <a:blip r:embed="rId4">
            <a:alphaModFix/>
          </a:blip>
          <a:stretch>
            <a:fillRect/>
          </a:stretch>
        </p:blipFill>
        <p:spPr>
          <a:xfrm rot="-5400000">
            <a:off x="3939827" y="1594522"/>
            <a:ext cx="1120026" cy="8960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8AFC"/>
        </a:solidFill>
      </p:bgPr>
    </p:bg>
    <p:spTree>
      <p:nvGrpSpPr>
        <p:cNvPr id="127" name="Shape 127"/>
        <p:cNvGrpSpPr/>
        <p:nvPr/>
      </p:nvGrpSpPr>
      <p:grpSpPr>
        <a:xfrm>
          <a:off x="0" y="0"/>
          <a:ext cx="0" cy="0"/>
          <a:chOff x="0" y="0"/>
          <a:chExt cx="0" cy="0"/>
        </a:xfrm>
      </p:grpSpPr>
      <p:pic>
        <p:nvPicPr>
          <p:cNvPr id="128" name="Google Shape;128;p28"/>
          <p:cNvPicPr preferRelativeResize="0"/>
          <p:nvPr/>
        </p:nvPicPr>
        <p:blipFill>
          <a:blip r:embed="rId3">
            <a:alphaModFix/>
          </a:blip>
          <a:stretch>
            <a:fillRect/>
          </a:stretch>
        </p:blipFill>
        <p:spPr>
          <a:xfrm>
            <a:off x="94126" y="67250"/>
            <a:ext cx="1423148" cy="835975"/>
          </a:xfrm>
          <a:prstGeom prst="rect">
            <a:avLst/>
          </a:prstGeom>
          <a:noFill/>
          <a:ln>
            <a:noFill/>
          </a:ln>
        </p:spPr>
      </p:pic>
      <p:sp>
        <p:nvSpPr>
          <p:cNvPr id="129" name="Google Shape;129;p28"/>
          <p:cNvSpPr txBox="1"/>
          <p:nvPr/>
        </p:nvSpPr>
        <p:spPr>
          <a:xfrm>
            <a:off x="-1314450" y="472600"/>
            <a:ext cx="9144000" cy="1046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fr-CA" sz="2800">
                <a:solidFill>
                  <a:schemeClr val="dk1"/>
                </a:solidFill>
                <a:latin typeface="Comfortaa"/>
                <a:ea typeface="Comfortaa"/>
                <a:cs typeface="Comfortaa"/>
                <a:sym typeface="Comfortaa"/>
              </a:rPr>
              <a:t>Concours </a:t>
            </a:r>
            <a:endParaRPr b="1" sz="2800">
              <a:solidFill>
                <a:schemeClr val="dk1"/>
              </a:solidFill>
              <a:latin typeface="Comfortaa"/>
              <a:ea typeface="Comfortaa"/>
              <a:cs typeface="Comfortaa"/>
              <a:sym typeface="Comfortaa"/>
            </a:endParaRPr>
          </a:p>
          <a:p>
            <a:pPr indent="0" lvl="0" marL="0" rtl="0" algn="ctr">
              <a:spcBef>
                <a:spcPts val="0"/>
              </a:spcBef>
              <a:spcAft>
                <a:spcPts val="0"/>
              </a:spcAft>
              <a:buNone/>
            </a:pPr>
            <a:r>
              <a:t/>
            </a:r>
            <a:endParaRPr b="1" sz="2800">
              <a:solidFill>
                <a:schemeClr val="dk1"/>
              </a:solidFill>
              <a:latin typeface="Comfortaa"/>
              <a:ea typeface="Comfortaa"/>
              <a:cs typeface="Comfortaa"/>
              <a:sym typeface="Comfortaa"/>
            </a:endParaRPr>
          </a:p>
        </p:txBody>
      </p:sp>
      <p:pic>
        <p:nvPicPr>
          <p:cNvPr id="130" name="Google Shape;130;p28"/>
          <p:cNvPicPr preferRelativeResize="0"/>
          <p:nvPr/>
        </p:nvPicPr>
        <p:blipFill>
          <a:blip r:embed="rId4">
            <a:alphaModFix/>
          </a:blip>
          <a:stretch>
            <a:fillRect/>
          </a:stretch>
        </p:blipFill>
        <p:spPr>
          <a:xfrm>
            <a:off x="7781606" y="174807"/>
            <a:ext cx="1120800" cy="1258611"/>
          </a:xfrm>
          <a:prstGeom prst="rect">
            <a:avLst/>
          </a:prstGeom>
          <a:noFill/>
          <a:ln>
            <a:noFill/>
          </a:ln>
        </p:spPr>
      </p:pic>
      <p:pic>
        <p:nvPicPr>
          <p:cNvPr id="131" name="Google Shape;131;p28"/>
          <p:cNvPicPr preferRelativeResize="0"/>
          <p:nvPr/>
        </p:nvPicPr>
        <p:blipFill rotWithShape="1">
          <a:blip r:embed="rId5">
            <a:alphaModFix/>
          </a:blip>
          <a:srcRect b="8372" l="0" r="0" t="8488"/>
          <a:stretch/>
        </p:blipFill>
        <p:spPr>
          <a:xfrm>
            <a:off x="5346731" y="1848075"/>
            <a:ext cx="3228320" cy="2688506"/>
          </a:xfrm>
          <a:prstGeom prst="rect">
            <a:avLst/>
          </a:prstGeom>
          <a:noFill/>
          <a:ln>
            <a:noFill/>
          </a:ln>
        </p:spPr>
      </p:pic>
      <p:pic>
        <p:nvPicPr>
          <p:cNvPr id="132" name="Google Shape;132;p28"/>
          <p:cNvPicPr preferRelativeResize="0"/>
          <p:nvPr/>
        </p:nvPicPr>
        <p:blipFill>
          <a:blip r:embed="rId6">
            <a:alphaModFix/>
          </a:blip>
          <a:stretch>
            <a:fillRect/>
          </a:stretch>
        </p:blipFill>
        <p:spPr>
          <a:xfrm>
            <a:off x="4480332" y="472593"/>
            <a:ext cx="2836596" cy="661406"/>
          </a:xfrm>
          <a:prstGeom prst="rect">
            <a:avLst/>
          </a:prstGeom>
          <a:noFill/>
          <a:ln>
            <a:noFill/>
          </a:ln>
        </p:spPr>
      </p:pic>
      <p:sp>
        <p:nvSpPr>
          <p:cNvPr id="133" name="Google Shape;133;p28"/>
          <p:cNvSpPr txBox="1"/>
          <p:nvPr/>
        </p:nvSpPr>
        <p:spPr>
          <a:xfrm>
            <a:off x="299888" y="2068088"/>
            <a:ext cx="4501200" cy="2124600"/>
          </a:xfrm>
          <a:prstGeom prst="rect">
            <a:avLst/>
          </a:prstGeom>
          <a:noFill/>
          <a:ln>
            <a:noFill/>
          </a:ln>
        </p:spPr>
        <p:txBody>
          <a:bodyPr anchorCtr="0" anchor="t" bIns="68575" lIns="68575" spcFirstLastPara="1" rIns="68575" wrap="square" tIns="68575">
            <a:spAutoFit/>
          </a:bodyPr>
          <a:lstStyle/>
          <a:p>
            <a:pPr indent="0" lvl="0" marL="0" rtl="0" algn="ctr">
              <a:lnSpc>
                <a:spcPct val="115000"/>
              </a:lnSpc>
              <a:spcBef>
                <a:spcPts val="0"/>
              </a:spcBef>
              <a:spcAft>
                <a:spcPts val="0"/>
              </a:spcAft>
              <a:buNone/>
            </a:pPr>
            <a:r>
              <a:rPr lang="fr-CA" sz="2600">
                <a:solidFill>
                  <a:schemeClr val="dk1"/>
                </a:solidFill>
                <a:latin typeface="Comfortaa"/>
                <a:ea typeface="Comfortaa"/>
                <a:cs typeface="Comfortaa"/>
                <a:sym typeface="Comfortaa"/>
              </a:rPr>
              <a:t>Pour un tirage de tableau Wipebook:</a:t>
            </a:r>
            <a:endParaRPr sz="2600">
              <a:solidFill>
                <a:schemeClr val="dk1"/>
              </a:solidFill>
              <a:latin typeface="Comfortaa"/>
              <a:ea typeface="Comfortaa"/>
              <a:cs typeface="Comfortaa"/>
              <a:sym typeface="Comfortaa"/>
            </a:endParaRPr>
          </a:p>
          <a:p>
            <a:pPr indent="0" lvl="0" marL="0" rtl="0" algn="ctr">
              <a:lnSpc>
                <a:spcPct val="115000"/>
              </a:lnSpc>
              <a:spcBef>
                <a:spcPts val="800"/>
              </a:spcBef>
              <a:spcAft>
                <a:spcPts val="0"/>
              </a:spcAft>
              <a:buNone/>
            </a:pPr>
            <a:r>
              <a:t/>
            </a:r>
            <a:endParaRPr sz="2600">
              <a:solidFill>
                <a:schemeClr val="dk1"/>
              </a:solidFill>
              <a:latin typeface="Comfortaa"/>
              <a:ea typeface="Comfortaa"/>
              <a:cs typeface="Comfortaa"/>
              <a:sym typeface="Comfortaa"/>
            </a:endParaRPr>
          </a:p>
          <a:p>
            <a:pPr indent="0" lvl="0" marL="0" rtl="0" algn="ctr">
              <a:lnSpc>
                <a:spcPct val="115000"/>
              </a:lnSpc>
              <a:spcBef>
                <a:spcPts val="800"/>
              </a:spcBef>
              <a:spcAft>
                <a:spcPts val="800"/>
              </a:spcAft>
              <a:buNone/>
            </a:pPr>
            <a:r>
              <a:rPr lang="fr-CA" sz="2600">
                <a:solidFill>
                  <a:schemeClr val="dk1"/>
                </a:solidFill>
                <a:latin typeface="Comfortaa"/>
                <a:ea typeface="Comfortaa"/>
                <a:cs typeface="Comfortaa"/>
                <a:sym typeface="Comfortaa"/>
              </a:rPr>
              <a:t>bit.ly/WipebookGRMS50</a:t>
            </a:r>
            <a:endParaRPr sz="11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436" name="Shape 436"/>
        <p:cNvGrpSpPr/>
        <p:nvPr/>
      </p:nvGrpSpPr>
      <p:grpSpPr>
        <a:xfrm>
          <a:off x="0" y="0"/>
          <a:ext cx="0" cy="0"/>
          <a:chOff x="0" y="0"/>
          <a:chExt cx="0" cy="0"/>
        </a:xfrm>
      </p:grpSpPr>
      <p:sp>
        <p:nvSpPr>
          <p:cNvPr id="437" name="Google Shape;437;p55"/>
          <p:cNvSpPr/>
          <p:nvPr/>
        </p:nvSpPr>
        <p:spPr>
          <a:xfrm rot="10800000">
            <a:off x="-20526" y="3874492"/>
            <a:ext cx="9185076" cy="1259658"/>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55"/>
          <p:cNvSpPr/>
          <p:nvPr/>
        </p:nvSpPr>
        <p:spPr>
          <a:xfrm>
            <a:off x="25" y="0"/>
            <a:ext cx="9144000" cy="721500"/>
          </a:xfrm>
          <a:prstGeom prst="rect">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fr-CA" sz="3600">
                <a:solidFill>
                  <a:srgbClr val="F5F5F5"/>
                </a:solidFill>
                <a:latin typeface="Roboto Thin"/>
                <a:ea typeface="Roboto Thin"/>
                <a:cs typeface="Roboto Thin"/>
                <a:sym typeface="Roboto Thin"/>
              </a:rPr>
              <a:t>Infoman et Pharmachien</a:t>
            </a:r>
            <a:endParaRPr sz="3600">
              <a:solidFill>
                <a:srgbClr val="F5F5F5"/>
              </a:solidFill>
              <a:latin typeface="Roboto Thin"/>
              <a:ea typeface="Roboto Thin"/>
              <a:cs typeface="Roboto Thin"/>
              <a:sym typeface="Roboto Thin"/>
            </a:endParaRPr>
          </a:p>
        </p:txBody>
      </p:sp>
      <p:sp>
        <p:nvSpPr>
          <p:cNvPr id="439" name="Google Shape;439;p55"/>
          <p:cNvSpPr txBox="1"/>
          <p:nvPr/>
        </p:nvSpPr>
        <p:spPr>
          <a:xfrm>
            <a:off x="4264432" y="292982"/>
            <a:ext cx="48525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fr-CA">
                <a:solidFill>
                  <a:schemeClr val="lt1"/>
                </a:solidFill>
                <a:latin typeface="Roboto Light"/>
                <a:ea typeface="Roboto Light"/>
                <a:cs typeface="Roboto Light"/>
                <a:sym typeface="Roboto Light"/>
              </a:rPr>
              <a:t>*</a:t>
            </a:r>
            <a:r>
              <a:rPr lang="fr-CA" u="sng">
                <a:solidFill>
                  <a:schemeClr val="lt1"/>
                </a:solidFill>
                <a:latin typeface="Roboto Light"/>
                <a:ea typeface="Roboto Light"/>
                <a:cs typeface="Roboto Light"/>
                <a:sym typeface="Roboto Light"/>
                <a:hlinkClick r:id="rId3">
                  <a:extLst>
                    <a:ext uri="{A12FA001-AC4F-418D-AE19-62706E023703}">
                      <ahyp:hlinkClr val="tx"/>
                    </a:ext>
                  </a:extLst>
                </a:hlinkClick>
              </a:rPr>
              <a:t>Lien vers le segment</a:t>
            </a:r>
            <a:r>
              <a:rPr lang="fr-CA">
                <a:solidFill>
                  <a:schemeClr val="lt1"/>
                </a:solidFill>
                <a:latin typeface="Roboto Light"/>
                <a:ea typeface="Roboto Light"/>
                <a:cs typeface="Roboto Light"/>
                <a:sym typeface="Roboto Light"/>
              </a:rPr>
              <a:t> </a:t>
            </a:r>
            <a:endParaRPr>
              <a:solidFill>
                <a:schemeClr val="lt1"/>
              </a:solidFill>
              <a:latin typeface="Roboto Light"/>
              <a:ea typeface="Roboto Light"/>
              <a:cs typeface="Roboto Light"/>
              <a:sym typeface="Roboto Light"/>
            </a:endParaRPr>
          </a:p>
        </p:txBody>
      </p:sp>
      <p:pic>
        <p:nvPicPr>
          <p:cNvPr id="440" name="Google Shape;440;p55"/>
          <p:cNvPicPr preferRelativeResize="0"/>
          <p:nvPr/>
        </p:nvPicPr>
        <p:blipFill rotWithShape="1">
          <a:blip r:embed="rId4">
            <a:alphaModFix/>
          </a:blip>
          <a:srcRect b="7095" l="8835" r="8819" t="12724"/>
          <a:stretch/>
        </p:blipFill>
        <p:spPr>
          <a:xfrm rot="5400000">
            <a:off x="4779283" y="656925"/>
            <a:ext cx="4060991" cy="4309316"/>
          </a:xfrm>
          <a:prstGeom prst="rect">
            <a:avLst/>
          </a:prstGeom>
          <a:noFill/>
          <a:ln>
            <a:noFill/>
          </a:ln>
        </p:spPr>
      </p:pic>
      <p:pic>
        <p:nvPicPr>
          <p:cNvPr id="441" name="Google Shape;441;p55"/>
          <p:cNvPicPr preferRelativeResize="0"/>
          <p:nvPr/>
        </p:nvPicPr>
        <p:blipFill rotWithShape="1">
          <a:blip r:embed="rId4">
            <a:alphaModFix/>
          </a:blip>
          <a:srcRect b="7095" l="8835" r="8819" t="12724"/>
          <a:stretch/>
        </p:blipFill>
        <p:spPr>
          <a:xfrm rot="5526084">
            <a:off x="447550" y="783484"/>
            <a:ext cx="4060991" cy="4309316"/>
          </a:xfrm>
          <a:prstGeom prst="rect">
            <a:avLst/>
          </a:prstGeom>
          <a:noFill/>
          <a:ln>
            <a:noFill/>
          </a:ln>
        </p:spPr>
      </p:pic>
      <p:sp>
        <p:nvSpPr>
          <p:cNvPr id="442" name="Google Shape;442;p55"/>
          <p:cNvSpPr txBox="1"/>
          <p:nvPr/>
        </p:nvSpPr>
        <p:spPr>
          <a:xfrm>
            <a:off x="5276988" y="1891084"/>
            <a:ext cx="3131700" cy="230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300">
                <a:solidFill>
                  <a:schemeClr val="lt1"/>
                </a:solidFill>
                <a:latin typeface="Roboto Mono Light"/>
                <a:ea typeface="Roboto Mono Light"/>
                <a:cs typeface="Roboto Mono Light"/>
                <a:sym typeface="Roboto Mono Light"/>
              </a:rPr>
              <a:t>« </a:t>
            </a:r>
            <a:r>
              <a:rPr i="1" lang="fr-CA" sz="2300">
                <a:solidFill>
                  <a:schemeClr val="lt1"/>
                </a:solidFill>
                <a:latin typeface="Roboto Mono Light"/>
                <a:ea typeface="Roboto Mono Light"/>
                <a:cs typeface="Roboto Mono Light"/>
                <a:sym typeface="Roboto Mono Light"/>
              </a:rPr>
              <a:t>Deux fois plus de risques, mais deux fois plus que quoi?</a:t>
            </a:r>
            <a:r>
              <a:rPr lang="fr-CA" sz="2300">
                <a:solidFill>
                  <a:schemeClr val="lt1"/>
                </a:solidFill>
                <a:latin typeface="Roboto Mono Light"/>
                <a:ea typeface="Roboto Mono Light"/>
                <a:cs typeface="Roboto Mono Light"/>
                <a:sym typeface="Roboto Mono Light"/>
              </a:rPr>
              <a:t> »</a:t>
            </a:r>
            <a:endParaRPr sz="2300">
              <a:solidFill>
                <a:schemeClr val="lt1"/>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sz="2500">
              <a:solidFill>
                <a:schemeClr val="lt1"/>
              </a:solidFill>
              <a:latin typeface="Roboto Mono Light"/>
              <a:ea typeface="Roboto Mono Light"/>
              <a:cs typeface="Roboto Mono Light"/>
              <a:sym typeface="Roboto Mono Light"/>
            </a:endParaRPr>
          </a:p>
          <a:p>
            <a:pPr indent="0" lvl="0" marL="0" rtl="0" algn="r">
              <a:spcBef>
                <a:spcPts val="0"/>
              </a:spcBef>
              <a:spcAft>
                <a:spcPts val="0"/>
              </a:spcAft>
              <a:buNone/>
            </a:pPr>
            <a:r>
              <a:rPr lang="fr-CA" sz="2100">
                <a:solidFill>
                  <a:schemeClr val="lt1"/>
                </a:solidFill>
                <a:latin typeface="Roboto Mono Light"/>
                <a:ea typeface="Roboto Mono Light"/>
                <a:cs typeface="Roboto Mono Light"/>
                <a:sym typeface="Roboto Mono Light"/>
              </a:rPr>
              <a:t>Le Pharmachien</a:t>
            </a:r>
            <a:endParaRPr sz="2100">
              <a:solidFill>
                <a:schemeClr val="lt1"/>
              </a:solidFill>
              <a:latin typeface="Roboto Mono Light"/>
              <a:ea typeface="Roboto Mono Light"/>
              <a:cs typeface="Roboto Mono Light"/>
              <a:sym typeface="Roboto Mono Light"/>
            </a:endParaRPr>
          </a:p>
        </p:txBody>
      </p:sp>
      <p:sp>
        <p:nvSpPr>
          <p:cNvPr id="443" name="Google Shape;443;p55"/>
          <p:cNvSpPr txBox="1"/>
          <p:nvPr/>
        </p:nvSpPr>
        <p:spPr>
          <a:xfrm>
            <a:off x="857388" y="1891084"/>
            <a:ext cx="3131700" cy="2232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1900">
                <a:solidFill>
                  <a:schemeClr val="lt1"/>
                </a:solidFill>
                <a:latin typeface="Roboto Mono Light"/>
                <a:ea typeface="Roboto Mono Light"/>
                <a:cs typeface="Roboto Mono Light"/>
                <a:sym typeface="Roboto Mono Light"/>
              </a:rPr>
              <a:t>« </a:t>
            </a:r>
            <a:r>
              <a:rPr i="1" lang="fr-CA" sz="1900">
                <a:solidFill>
                  <a:schemeClr val="lt1"/>
                </a:solidFill>
                <a:latin typeface="Roboto Mono Light"/>
                <a:ea typeface="Roboto Mono Light"/>
                <a:cs typeface="Roboto Mono Light"/>
                <a:sym typeface="Roboto Mono Light"/>
              </a:rPr>
              <a:t>Une augmentation de 100% de risque peut vouloir dire qu’on passe de 0,01% à 0,02% de risque. </a:t>
            </a:r>
            <a:r>
              <a:rPr lang="fr-CA" sz="1900">
                <a:solidFill>
                  <a:schemeClr val="lt1"/>
                </a:solidFill>
                <a:latin typeface="Roboto Mono Light"/>
                <a:ea typeface="Roboto Mono Light"/>
                <a:cs typeface="Roboto Mono Light"/>
                <a:sym typeface="Roboto Mono Light"/>
              </a:rPr>
              <a:t>»</a:t>
            </a:r>
            <a:endParaRPr sz="2100">
              <a:solidFill>
                <a:schemeClr val="lt1"/>
              </a:solidFill>
              <a:latin typeface="Roboto Mono Light"/>
              <a:ea typeface="Roboto Mono Light"/>
              <a:cs typeface="Roboto Mono Light"/>
              <a:sym typeface="Roboto Mono Light"/>
            </a:endParaRPr>
          </a:p>
          <a:p>
            <a:pPr indent="0" lvl="0" marL="0" rtl="0" algn="r">
              <a:spcBef>
                <a:spcPts val="0"/>
              </a:spcBef>
              <a:spcAft>
                <a:spcPts val="0"/>
              </a:spcAft>
              <a:buNone/>
            </a:pPr>
            <a:r>
              <a:t/>
            </a:r>
            <a:endParaRPr sz="1700">
              <a:solidFill>
                <a:schemeClr val="lt1"/>
              </a:solidFill>
              <a:latin typeface="Roboto Mono Light"/>
              <a:ea typeface="Roboto Mono Light"/>
              <a:cs typeface="Roboto Mono Light"/>
              <a:sym typeface="Roboto Mono Light"/>
            </a:endParaRPr>
          </a:p>
          <a:p>
            <a:pPr indent="0" lvl="0" marL="0" rtl="0" algn="r">
              <a:spcBef>
                <a:spcPts val="0"/>
              </a:spcBef>
              <a:spcAft>
                <a:spcPts val="0"/>
              </a:spcAft>
              <a:buNone/>
            </a:pPr>
            <a:r>
              <a:rPr lang="fr-CA" sz="2100">
                <a:solidFill>
                  <a:schemeClr val="lt1"/>
                </a:solidFill>
                <a:latin typeface="Roboto Mono Light"/>
                <a:ea typeface="Roboto Mono Light"/>
                <a:cs typeface="Roboto Mono Light"/>
                <a:sym typeface="Roboto Mono Light"/>
              </a:rPr>
              <a:t>Infoman </a:t>
            </a:r>
            <a:endParaRPr sz="2100">
              <a:solidFill>
                <a:schemeClr val="lt1"/>
              </a:solidFill>
              <a:latin typeface="Roboto Mono Light"/>
              <a:ea typeface="Roboto Mono Light"/>
              <a:cs typeface="Roboto Mono Light"/>
              <a:sym typeface="Roboto Mono Ligh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447" name="Shape 447"/>
        <p:cNvGrpSpPr/>
        <p:nvPr/>
      </p:nvGrpSpPr>
      <p:grpSpPr>
        <a:xfrm>
          <a:off x="0" y="0"/>
          <a:ext cx="0" cy="0"/>
          <a:chOff x="0" y="0"/>
          <a:chExt cx="0" cy="0"/>
        </a:xfrm>
      </p:grpSpPr>
      <p:sp>
        <p:nvSpPr>
          <p:cNvPr id="448" name="Google Shape;448;p56"/>
          <p:cNvSpPr/>
          <p:nvPr/>
        </p:nvSpPr>
        <p:spPr>
          <a:xfrm rot="10800000">
            <a:off x="-10782" y="3398868"/>
            <a:ext cx="9165582" cy="1744632"/>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9" name="Google Shape;449;p56"/>
          <p:cNvPicPr preferRelativeResize="0"/>
          <p:nvPr/>
        </p:nvPicPr>
        <p:blipFill>
          <a:blip r:embed="rId3">
            <a:alphaModFix/>
          </a:blip>
          <a:stretch>
            <a:fillRect/>
          </a:stretch>
        </p:blipFill>
        <p:spPr>
          <a:xfrm rot="-253019">
            <a:off x="552600" y="588702"/>
            <a:ext cx="3864248" cy="3562519"/>
          </a:xfrm>
          <a:prstGeom prst="rect">
            <a:avLst/>
          </a:prstGeom>
          <a:noFill/>
          <a:ln>
            <a:noFill/>
          </a:ln>
          <a:effectLst>
            <a:outerShdw blurRad="57150" rotWithShape="0" algn="bl" dir="5400000" dist="19050">
              <a:srgbClr val="000000">
                <a:alpha val="50000"/>
              </a:srgbClr>
            </a:outerShdw>
          </a:effectLst>
        </p:spPr>
      </p:pic>
      <p:sp>
        <p:nvSpPr>
          <p:cNvPr id="450" name="Google Shape;450;p56"/>
          <p:cNvSpPr txBox="1"/>
          <p:nvPr/>
        </p:nvSpPr>
        <p:spPr>
          <a:xfrm>
            <a:off x="5043875" y="354400"/>
            <a:ext cx="3517800" cy="2704800"/>
          </a:xfrm>
          <a:prstGeom prst="rect">
            <a:avLst/>
          </a:prstGeom>
          <a:solidFill>
            <a:schemeClr val="lt1"/>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fr-CA" sz="1500">
                <a:solidFill>
                  <a:schemeClr val="dk1"/>
                </a:solidFill>
                <a:latin typeface="Barlow Semi Condensed"/>
                <a:ea typeface="Barlow Semi Condensed"/>
                <a:cs typeface="Barlow Semi Condensed"/>
                <a:sym typeface="Barlow Semi Condensed"/>
              </a:rPr>
              <a:t>Que signifie, en effet, ce + 18 % de chance de développer un cancer du côlon? </a:t>
            </a:r>
            <a:endParaRPr sz="1500">
              <a:solidFill>
                <a:schemeClr val="dk1"/>
              </a:solidFill>
              <a:latin typeface="Barlow Semi Condensed"/>
              <a:ea typeface="Barlow Semi Condensed"/>
              <a:cs typeface="Barlow Semi Condensed"/>
              <a:sym typeface="Barlow Semi Condensed"/>
            </a:endParaRPr>
          </a:p>
          <a:p>
            <a:pPr indent="0" lvl="0" marL="0" rtl="0" algn="l">
              <a:spcBef>
                <a:spcPts val="0"/>
              </a:spcBef>
              <a:spcAft>
                <a:spcPts val="0"/>
              </a:spcAft>
              <a:buNone/>
            </a:pPr>
            <a:r>
              <a:rPr lang="fr-CA" sz="1500">
                <a:solidFill>
                  <a:schemeClr val="dk1"/>
                </a:solidFill>
                <a:latin typeface="Barlow Semi Condensed"/>
                <a:ea typeface="Barlow Semi Condensed"/>
                <a:cs typeface="Barlow Semi Condensed"/>
                <a:sym typeface="Barlow Semi Condensed"/>
              </a:rPr>
              <a:t>D'après des statistiques du Center for Disease Control, cela signifie pour un homme de 50 ans que le risque de développer la maladie quelque part au cours des 10 prochaines années sera de </a:t>
            </a:r>
            <a:r>
              <a:rPr b="1" lang="fr-CA" sz="1500">
                <a:solidFill>
                  <a:schemeClr val="dk1"/>
                </a:solidFill>
                <a:latin typeface="Barlow Semi Condensed"/>
                <a:ea typeface="Barlow Semi Condensed"/>
                <a:cs typeface="Barlow Semi Condensed"/>
                <a:sym typeface="Barlow Semi Condensed"/>
              </a:rPr>
              <a:t>0,80 % au lieu de... 0,68 %.</a:t>
            </a:r>
            <a:r>
              <a:rPr lang="fr-CA" sz="1500">
                <a:solidFill>
                  <a:schemeClr val="dk1"/>
                </a:solidFill>
                <a:latin typeface="Barlow Semi Condensed"/>
                <a:ea typeface="Barlow Semi Condensed"/>
                <a:cs typeface="Barlow Semi Condensed"/>
                <a:sym typeface="Barlow Semi Condensed"/>
              </a:rPr>
              <a:t> </a:t>
            </a:r>
            <a:endParaRPr sz="1500">
              <a:solidFill>
                <a:schemeClr val="dk1"/>
              </a:solidFill>
              <a:latin typeface="Barlow Semi Condensed"/>
              <a:ea typeface="Barlow Semi Condensed"/>
              <a:cs typeface="Barlow Semi Condensed"/>
              <a:sym typeface="Barlow Semi Condensed"/>
            </a:endParaRPr>
          </a:p>
          <a:p>
            <a:pPr indent="0" lvl="0" marL="0" rtl="0" algn="l">
              <a:spcBef>
                <a:spcPts val="0"/>
              </a:spcBef>
              <a:spcAft>
                <a:spcPts val="0"/>
              </a:spcAft>
              <a:buNone/>
            </a:pPr>
            <a:r>
              <a:rPr lang="fr-CA" sz="1500">
                <a:solidFill>
                  <a:schemeClr val="dk1"/>
                </a:solidFill>
                <a:latin typeface="Barlow Semi Condensed"/>
                <a:ea typeface="Barlow Semi Condensed"/>
                <a:cs typeface="Barlow Semi Condensed"/>
                <a:sym typeface="Barlow Semi Condensed"/>
              </a:rPr>
              <a:t>Même en prenant la «pire» des catégories, soit le risque sur 30 ans pour un homme de 60 ans, on obtient </a:t>
            </a:r>
            <a:r>
              <a:rPr b="1" lang="fr-CA" sz="1500">
                <a:solidFill>
                  <a:schemeClr val="dk1"/>
                </a:solidFill>
                <a:latin typeface="Barlow Semi Condensed"/>
                <a:ea typeface="Barlow Semi Condensed"/>
                <a:cs typeface="Barlow Semi Condensed"/>
                <a:sym typeface="Barlow Semi Condensed"/>
              </a:rPr>
              <a:t>4,96 % plutôt que 4,20</a:t>
            </a:r>
            <a:r>
              <a:rPr lang="fr-CA" sz="1500">
                <a:solidFill>
                  <a:schemeClr val="dk1"/>
                </a:solidFill>
                <a:latin typeface="Barlow Semi Condensed"/>
                <a:ea typeface="Barlow Semi Condensed"/>
                <a:cs typeface="Barlow Semi Condensed"/>
                <a:sym typeface="Barlow Semi Condensed"/>
              </a:rPr>
              <a:t>.</a:t>
            </a:r>
            <a:endParaRPr sz="1500">
              <a:solidFill>
                <a:schemeClr val="dk1"/>
              </a:solidFill>
              <a:latin typeface="Barlow Semi Condensed"/>
              <a:ea typeface="Barlow Semi Condensed"/>
              <a:cs typeface="Barlow Semi Condensed"/>
              <a:sym typeface="Barlow Semi Condensed"/>
            </a:endParaRPr>
          </a:p>
        </p:txBody>
      </p:sp>
      <p:sp>
        <p:nvSpPr>
          <p:cNvPr id="451" name="Google Shape;451;p56"/>
          <p:cNvSpPr/>
          <p:nvPr/>
        </p:nvSpPr>
        <p:spPr>
          <a:xfrm>
            <a:off x="2933675" y="4800450"/>
            <a:ext cx="6391500" cy="215700"/>
          </a:xfrm>
          <a:prstGeom prst="rect">
            <a:avLst/>
          </a:prstGeom>
          <a:solidFill>
            <a:srgbClr val="C7E3F5"/>
          </a:solidFill>
          <a:ln cap="flat" cmpd="sng" w="9525">
            <a:solidFill>
              <a:srgbClr val="C7E3F5"/>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fr-CA" sz="700">
                <a:solidFill>
                  <a:schemeClr val="dk1"/>
                </a:solidFill>
                <a:uFill>
                  <a:noFill/>
                </a:uFill>
                <a:latin typeface="Roboto Mono Light"/>
                <a:ea typeface="Roboto Mono Light"/>
                <a:cs typeface="Roboto Mono Light"/>
                <a:sym typeface="Roboto Mono Light"/>
                <a:hlinkClick r:id="rId4">
                  <a:extLst>
                    <a:ext uri="{A12FA001-AC4F-418D-AE19-62706E023703}">
                      <ahyp:hlinkClr val="tx"/>
                    </a:ext>
                  </a:extLst>
                </a:hlinkClick>
              </a:rPr>
              <a:t>Viande et cancer : quelques chiffres pour s'y retrouver (et respirer par le nez) (Le Soleil, 25 octobre 2015)</a:t>
            </a:r>
            <a:endParaRPr sz="100">
              <a:solidFill>
                <a:schemeClr val="dk1"/>
              </a:solidFill>
              <a:latin typeface="Roboto Mono Light"/>
              <a:ea typeface="Roboto Mono Light"/>
              <a:cs typeface="Roboto Mono Light"/>
              <a:sym typeface="Roboto Mono Ligh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455" name="Shape 455"/>
        <p:cNvGrpSpPr/>
        <p:nvPr/>
      </p:nvGrpSpPr>
      <p:grpSpPr>
        <a:xfrm>
          <a:off x="0" y="0"/>
          <a:ext cx="0" cy="0"/>
          <a:chOff x="0" y="0"/>
          <a:chExt cx="0" cy="0"/>
        </a:xfrm>
      </p:grpSpPr>
      <p:sp>
        <p:nvSpPr>
          <p:cNvPr id="456" name="Google Shape;456;p57"/>
          <p:cNvSpPr/>
          <p:nvPr/>
        </p:nvSpPr>
        <p:spPr>
          <a:xfrm rot="5400000">
            <a:off x="3407256" y="-575910"/>
            <a:ext cx="5160834" cy="6312654"/>
          </a:xfrm>
          <a:prstGeom prst="flowChartDocumen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57"/>
          <p:cNvSpPr txBox="1"/>
          <p:nvPr/>
        </p:nvSpPr>
        <p:spPr>
          <a:xfrm>
            <a:off x="4357125" y="1891425"/>
            <a:ext cx="4506300" cy="323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200">
                <a:solidFill>
                  <a:schemeClr val="lt1"/>
                </a:solidFill>
                <a:latin typeface="Roboto Light"/>
                <a:ea typeface="Roboto Light"/>
                <a:cs typeface="Roboto Light"/>
                <a:sym typeface="Roboto Light"/>
              </a:rPr>
              <a:t>Est-il possible de créer de l’information e</a:t>
            </a:r>
            <a:r>
              <a:rPr lang="fr-CA" sz="2200">
                <a:solidFill>
                  <a:schemeClr val="lt1"/>
                </a:solidFill>
                <a:latin typeface="Roboto Light"/>
                <a:ea typeface="Roboto Light"/>
                <a:cs typeface="Roboto Light"/>
                <a:sym typeface="Roboto Light"/>
              </a:rPr>
              <a:t>n </a:t>
            </a:r>
            <a:r>
              <a:rPr b="1" lang="fr-CA" sz="2200">
                <a:solidFill>
                  <a:srgbClr val="E06539"/>
                </a:solidFill>
                <a:latin typeface="Roboto"/>
                <a:ea typeface="Roboto"/>
                <a:cs typeface="Roboto"/>
                <a:sym typeface="Roboto"/>
              </a:rPr>
              <a:t>insistant sur certaines données</a:t>
            </a:r>
            <a:r>
              <a:rPr lang="fr-CA" sz="2200">
                <a:solidFill>
                  <a:schemeClr val="lt1"/>
                </a:solidFill>
                <a:latin typeface="Roboto Light"/>
                <a:ea typeface="Roboto Light"/>
                <a:cs typeface="Roboto Light"/>
                <a:sym typeface="Roboto Light"/>
              </a:rPr>
              <a:t> ? </a:t>
            </a:r>
            <a:r>
              <a:rPr lang="fr-CA" sz="2200">
                <a:solidFill>
                  <a:schemeClr val="lt1"/>
                </a:solidFill>
                <a:latin typeface="Roboto Light"/>
                <a:ea typeface="Roboto Light"/>
                <a:cs typeface="Roboto Light"/>
                <a:sym typeface="Roboto Light"/>
              </a:rPr>
              <a:t>En en omettant aussi?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None/>
            </a:pPr>
            <a:r>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None/>
            </a:pPr>
            <a:r>
              <a:rPr lang="fr-CA" sz="2200">
                <a:solidFill>
                  <a:schemeClr val="lt1"/>
                </a:solidFill>
                <a:latin typeface="Roboto Light"/>
                <a:ea typeface="Roboto Light"/>
                <a:cs typeface="Roboto Light"/>
                <a:sym typeface="Roboto Light"/>
              </a:rPr>
              <a:t>Devant une </a:t>
            </a:r>
            <a:r>
              <a:rPr b="1" lang="fr-CA" sz="2200">
                <a:solidFill>
                  <a:srgbClr val="E06539"/>
                </a:solidFill>
                <a:latin typeface="Roboto"/>
                <a:ea typeface="Roboto"/>
                <a:cs typeface="Roboto"/>
                <a:sym typeface="Roboto"/>
              </a:rPr>
              <a:t>quantité</a:t>
            </a:r>
            <a:r>
              <a:rPr lang="fr-CA" sz="2200">
                <a:solidFill>
                  <a:schemeClr val="lt1"/>
                </a:solidFill>
                <a:latin typeface="Roboto Light"/>
                <a:ea typeface="Roboto Light"/>
                <a:cs typeface="Roboto Light"/>
                <a:sym typeface="Roboto Light"/>
              </a:rPr>
              <a:t> ou un </a:t>
            </a:r>
            <a:r>
              <a:rPr b="1" lang="fr-CA" sz="2200">
                <a:solidFill>
                  <a:srgbClr val="E06539"/>
                </a:solidFill>
                <a:latin typeface="Roboto"/>
                <a:ea typeface="Roboto"/>
                <a:cs typeface="Roboto"/>
                <a:sym typeface="Roboto"/>
              </a:rPr>
              <a:t>pourcentage</a:t>
            </a:r>
            <a:r>
              <a:rPr lang="fr-CA" sz="2200">
                <a:solidFill>
                  <a:schemeClr val="lt1"/>
                </a:solidFill>
                <a:latin typeface="Roboto Light"/>
                <a:ea typeface="Roboto Light"/>
                <a:cs typeface="Roboto Light"/>
                <a:sym typeface="Roboto Light"/>
              </a:rPr>
              <a:t>, la question à se poser c’est : « </a:t>
            </a:r>
            <a:r>
              <a:rPr b="1" lang="fr-CA" sz="2200">
                <a:solidFill>
                  <a:schemeClr val="lt1"/>
                </a:solidFill>
                <a:latin typeface="Roboto"/>
                <a:ea typeface="Roboto"/>
                <a:cs typeface="Roboto"/>
                <a:sym typeface="Roboto"/>
              </a:rPr>
              <a:t>Par rapport à quoi ?</a:t>
            </a:r>
            <a:r>
              <a:rPr lang="fr-CA" sz="2200">
                <a:solidFill>
                  <a:schemeClr val="lt1"/>
                </a:solidFill>
                <a:latin typeface="Roboto Light"/>
                <a:ea typeface="Roboto Light"/>
                <a:cs typeface="Roboto Light"/>
                <a:sym typeface="Roboto Light"/>
              </a:rPr>
              <a:t>»</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None/>
            </a:pPr>
            <a:r>
              <a:t/>
            </a:r>
            <a:endParaRPr sz="2200">
              <a:solidFill>
                <a:schemeClr val="lt1"/>
              </a:solidFill>
              <a:latin typeface="Roboto Light"/>
              <a:ea typeface="Roboto Light"/>
              <a:cs typeface="Roboto Light"/>
              <a:sym typeface="Roboto Light"/>
            </a:endParaRPr>
          </a:p>
        </p:txBody>
      </p:sp>
      <p:pic>
        <p:nvPicPr>
          <p:cNvPr id="458" name="Google Shape;458;p57"/>
          <p:cNvPicPr preferRelativeResize="0"/>
          <p:nvPr/>
        </p:nvPicPr>
        <p:blipFill>
          <a:blip r:embed="rId3">
            <a:alphaModFix/>
          </a:blip>
          <a:stretch>
            <a:fillRect/>
          </a:stretch>
        </p:blipFill>
        <p:spPr>
          <a:xfrm>
            <a:off x="-378700" y="1647850"/>
            <a:ext cx="4434700" cy="3814475"/>
          </a:xfrm>
          <a:prstGeom prst="rect">
            <a:avLst/>
          </a:prstGeom>
          <a:noFill/>
          <a:ln>
            <a:noFill/>
          </a:ln>
        </p:spPr>
      </p:pic>
      <p:sp>
        <p:nvSpPr>
          <p:cNvPr id="459" name="Google Shape;459;p57"/>
          <p:cNvSpPr/>
          <p:nvPr/>
        </p:nvSpPr>
        <p:spPr>
          <a:xfrm>
            <a:off x="1060308" y="143525"/>
            <a:ext cx="7116683" cy="1209988"/>
          </a:xfrm>
          <a:prstGeom prst="rect">
            <a:avLst/>
          </a:prstGeom>
        </p:spPr>
        <p:txBody>
          <a:bodyPr>
            <a:prstTxWarp prst="textPlain"/>
          </a:bodyPr>
          <a:lstStyle/>
          <a:p>
            <a:pPr lvl="0" algn="ctr"/>
            <a:r>
              <a:rPr b="0" i="0">
                <a:ln cap="flat" cmpd="sng" w="9525">
                  <a:solidFill>
                    <a:srgbClr val="F5F5F5"/>
                  </a:solidFill>
                  <a:prstDash val="solid"/>
                  <a:round/>
                  <a:headEnd len="sm" w="sm" type="none"/>
                  <a:tailEnd len="sm" w="sm" type="none"/>
                </a:ln>
                <a:solidFill>
                  <a:srgbClr val="F5F5F5"/>
                </a:solidFill>
                <a:latin typeface="Roboto;100"/>
              </a:rPr>
              <a:t>Interprétation</a:t>
            </a:r>
          </a:p>
        </p:txBody>
      </p:sp>
      <p:sp>
        <p:nvSpPr>
          <p:cNvPr id="460" name="Google Shape;460;p57"/>
          <p:cNvSpPr/>
          <p:nvPr/>
        </p:nvSpPr>
        <p:spPr>
          <a:xfrm>
            <a:off x="1049422" y="179292"/>
            <a:ext cx="1869002" cy="915427"/>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Inte</a:t>
            </a:r>
          </a:p>
        </p:txBody>
      </p:sp>
      <p:sp>
        <p:nvSpPr>
          <p:cNvPr id="461" name="Google Shape;461;p57"/>
          <p:cNvSpPr/>
          <p:nvPr/>
        </p:nvSpPr>
        <p:spPr>
          <a:xfrm>
            <a:off x="5340521" y="1094725"/>
            <a:ext cx="3522779" cy="472500"/>
          </a:xfrm>
          <a:prstGeom prst="rect">
            <a:avLst/>
          </a:prstGeom>
        </p:spPr>
        <p:txBody>
          <a:bodyPr>
            <a:prstTxWarp prst="textPlain"/>
          </a:bodyPr>
          <a:lstStyle/>
          <a:p>
            <a:pPr lvl="0" algn="ctr"/>
            <a:r>
              <a:rPr b="0" i="0">
                <a:ln cap="flat" cmpd="sng" w="9525">
                  <a:solidFill>
                    <a:srgbClr val="F5F5F5"/>
                  </a:solidFill>
                  <a:prstDash val="solid"/>
                  <a:round/>
                  <a:headEnd len="sm" w="sm" type="none"/>
                  <a:tailEnd len="sm" w="sm" type="none"/>
                </a:ln>
                <a:solidFill>
                  <a:srgbClr val="F5F5F5"/>
                </a:solidFill>
                <a:latin typeface="Roboto;900"/>
              </a:rPr>
              <a:t>des données</a:t>
            </a: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465" name="Shape 465"/>
        <p:cNvGrpSpPr/>
        <p:nvPr/>
      </p:nvGrpSpPr>
      <p:grpSpPr>
        <a:xfrm>
          <a:off x="0" y="0"/>
          <a:ext cx="0" cy="0"/>
          <a:chOff x="0" y="0"/>
          <a:chExt cx="0" cy="0"/>
        </a:xfrm>
      </p:grpSpPr>
      <p:pic>
        <p:nvPicPr>
          <p:cNvPr id="466" name="Google Shape;466;p58"/>
          <p:cNvPicPr preferRelativeResize="0"/>
          <p:nvPr/>
        </p:nvPicPr>
        <p:blipFill>
          <a:blip r:embed="rId3">
            <a:alphaModFix/>
          </a:blip>
          <a:stretch>
            <a:fillRect/>
          </a:stretch>
        </p:blipFill>
        <p:spPr>
          <a:xfrm rot="9832214">
            <a:off x="182818" y="1984885"/>
            <a:ext cx="2327166" cy="2114679"/>
          </a:xfrm>
          <a:prstGeom prst="rect">
            <a:avLst/>
          </a:prstGeom>
          <a:noFill/>
          <a:ln>
            <a:noFill/>
          </a:ln>
        </p:spPr>
      </p:pic>
      <p:sp>
        <p:nvSpPr>
          <p:cNvPr id="467" name="Google Shape;467;p58"/>
          <p:cNvSpPr/>
          <p:nvPr/>
        </p:nvSpPr>
        <p:spPr>
          <a:xfrm rot="10800000">
            <a:off x="-10794" y="2725272"/>
            <a:ext cx="9165582" cy="2418228"/>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58"/>
          <p:cNvSpPr/>
          <p:nvPr/>
        </p:nvSpPr>
        <p:spPr>
          <a:xfrm>
            <a:off x="7343625" y="1484394"/>
            <a:ext cx="1802987" cy="3630337"/>
          </a:xfrm>
          <a:prstGeom prst="rect">
            <a:avLst/>
          </a:prstGeom>
        </p:spPr>
        <p:txBody>
          <a:bodyPr>
            <a:prstTxWarp prst="textPlain"/>
          </a:bodyPr>
          <a:lstStyle/>
          <a:p>
            <a:pPr lvl="0" algn="ctr"/>
            <a:r>
              <a:rPr b="0" i="0">
                <a:ln>
                  <a:noFill/>
                </a:ln>
                <a:solidFill>
                  <a:srgbClr val="E06539"/>
                </a:solidFill>
                <a:latin typeface="Roboto Mono;100"/>
              </a:rPr>
              <a:t>3</a:t>
            </a:r>
          </a:p>
        </p:txBody>
      </p:sp>
      <p:sp>
        <p:nvSpPr>
          <p:cNvPr id="469" name="Google Shape;469;p58"/>
          <p:cNvSpPr/>
          <p:nvPr/>
        </p:nvSpPr>
        <p:spPr>
          <a:xfrm>
            <a:off x="90475" y="80525"/>
            <a:ext cx="7005748" cy="1269821"/>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Le message</a:t>
            </a: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473" name="Shape 473"/>
        <p:cNvGrpSpPr/>
        <p:nvPr/>
      </p:nvGrpSpPr>
      <p:grpSpPr>
        <a:xfrm>
          <a:off x="0" y="0"/>
          <a:ext cx="0" cy="0"/>
          <a:chOff x="0" y="0"/>
          <a:chExt cx="0" cy="0"/>
        </a:xfrm>
      </p:grpSpPr>
      <p:sp>
        <p:nvSpPr>
          <p:cNvPr id="474" name="Google Shape;474;p59"/>
          <p:cNvSpPr/>
          <p:nvPr/>
        </p:nvSpPr>
        <p:spPr>
          <a:xfrm rot="10800000">
            <a:off x="-10782" y="3398868"/>
            <a:ext cx="9165582" cy="1744632"/>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59"/>
          <p:cNvSpPr/>
          <p:nvPr/>
        </p:nvSpPr>
        <p:spPr>
          <a:xfrm>
            <a:off x="1900050" y="8482"/>
            <a:ext cx="5343900" cy="5143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59"/>
          <p:cNvSpPr/>
          <p:nvPr/>
        </p:nvSpPr>
        <p:spPr>
          <a:xfrm>
            <a:off x="662329" y="250725"/>
            <a:ext cx="1314865" cy="1232745"/>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a:rPr>
              <a:t>«</a:t>
            </a:r>
          </a:p>
        </p:txBody>
      </p:sp>
      <p:sp>
        <p:nvSpPr>
          <p:cNvPr id="477" name="Google Shape;477;p59"/>
          <p:cNvSpPr txBox="1"/>
          <p:nvPr/>
        </p:nvSpPr>
        <p:spPr>
          <a:xfrm>
            <a:off x="2325138" y="1602825"/>
            <a:ext cx="4493700" cy="1954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300">
                <a:solidFill>
                  <a:schemeClr val="lt1"/>
                </a:solidFill>
                <a:latin typeface="Roboto Mono Light"/>
                <a:ea typeface="Roboto Mono Light"/>
                <a:cs typeface="Roboto Mono Light"/>
                <a:sym typeface="Roboto Mono Light"/>
              </a:rPr>
              <a:t>« </a:t>
            </a:r>
            <a:r>
              <a:rPr i="1" lang="fr-CA" sz="2300">
                <a:solidFill>
                  <a:schemeClr val="lt1"/>
                </a:solidFill>
                <a:latin typeface="Roboto Mono Light"/>
                <a:ea typeface="Roboto Mono Light"/>
                <a:cs typeface="Roboto Mono Light"/>
                <a:sym typeface="Roboto Mono Light"/>
              </a:rPr>
              <a:t>Torturez les nombres, ils avoueront tout ce que vous voulez</a:t>
            </a:r>
            <a:r>
              <a:rPr lang="fr-CA" sz="2300">
                <a:solidFill>
                  <a:schemeClr val="lt1"/>
                </a:solidFill>
                <a:latin typeface="Roboto Mono Light"/>
                <a:ea typeface="Roboto Mono Light"/>
                <a:cs typeface="Roboto Mono Light"/>
                <a:sym typeface="Roboto Mono Light"/>
              </a:rPr>
              <a:t> »</a:t>
            </a:r>
            <a:endParaRPr sz="2300">
              <a:solidFill>
                <a:schemeClr val="lt1"/>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sz="2500">
              <a:solidFill>
                <a:schemeClr val="lt1"/>
              </a:solidFill>
              <a:latin typeface="Roboto Mono Light"/>
              <a:ea typeface="Roboto Mono Light"/>
              <a:cs typeface="Roboto Mono Light"/>
              <a:sym typeface="Roboto Mono Light"/>
            </a:endParaRPr>
          </a:p>
          <a:p>
            <a:pPr indent="0" lvl="0" marL="0" rtl="0" algn="r">
              <a:spcBef>
                <a:spcPts val="0"/>
              </a:spcBef>
              <a:spcAft>
                <a:spcPts val="0"/>
              </a:spcAft>
              <a:buNone/>
            </a:pPr>
            <a:r>
              <a:rPr lang="fr-CA" sz="2100">
                <a:solidFill>
                  <a:schemeClr val="lt1"/>
                </a:solidFill>
                <a:latin typeface="Roboto Mono Light"/>
                <a:ea typeface="Roboto Mono Light"/>
                <a:cs typeface="Roboto Mono Light"/>
                <a:sym typeface="Roboto Mono Light"/>
              </a:rPr>
              <a:t>Gregg Easterbrook</a:t>
            </a:r>
            <a:endParaRPr sz="2100">
              <a:solidFill>
                <a:schemeClr val="lt1"/>
              </a:solidFill>
              <a:latin typeface="Roboto Mono Light"/>
              <a:ea typeface="Roboto Mono Light"/>
              <a:cs typeface="Roboto Mono Light"/>
              <a:sym typeface="Roboto Mono Light"/>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481" name="Shape 481"/>
        <p:cNvGrpSpPr/>
        <p:nvPr/>
      </p:nvGrpSpPr>
      <p:grpSpPr>
        <a:xfrm>
          <a:off x="0" y="0"/>
          <a:ext cx="0" cy="0"/>
          <a:chOff x="0" y="0"/>
          <a:chExt cx="0" cy="0"/>
        </a:xfrm>
      </p:grpSpPr>
      <p:sp>
        <p:nvSpPr>
          <p:cNvPr id="482" name="Google Shape;482;p60"/>
          <p:cNvSpPr/>
          <p:nvPr/>
        </p:nvSpPr>
        <p:spPr>
          <a:xfrm rot="10800000">
            <a:off x="-12058" y="4521615"/>
            <a:ext cx="9153108" cy="633960"/>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83" name="Google Shape;483;p60"/>
          <p:cNvPicPr preferRelativeResize="0"/>
          <p:nvPr/>
        </p:nvPicPr>
        <p:blipFill>
          <a:blip r:embed="rId3">
            <a:alphaModFix/>
          </a:blip>
          <a:stretch>
            <a:fillRect/>
          </a:stretch>
        </p:blipFill>
        <p:spPr>
          <a:xfrm flipH="1" rot="-774713">
            <a:off x="1137" y="-58058"/>
            <a:ext cx="9302576" cy="5144768"/>
          </a:xfrm>
          <a:prstGeom prst="rect">
            <a:avLst/>
          </a:prstGeom>
          <a:noFill/>
          <a:ln>
            <a:noFill/>
          </a:ln>
        </p:spPr>
      </p:pic>
      <p:pic>
        <p:nvPicPr>
          <p:cNvPr id="484" name="Google Shape;484;p60"/>
          <p:cNvPicPr preferRelativeResize="0"/>
          <p:nvPr/>
        </p:nvPicPr>
        <p:blipFill>
          <a:blip r:embed="rId4">
            <a:alphaModFix/>
          </a:blip>
          <a:stretch>
            <a:fillRect/>
          </a:stretch>
        </p:blipFill>
        <p:spPr>
          <a:xfrm rot="-754148">
            <a:off x="1105534" y="706175"/>
            <a:ext cx="5872632" cy="3372975"/>
          </a:xfrm>
          <a:prstGeom prst="rect">
            <a:avLst/>
          </a:prstGeom>
          <a:noFill/>
          <a:ln>
            <a:noFill/>
          </a:ln>
          <a:effectLst>
            <a:outerShdw blurRad="57150" rotWithShape="0" algn="bl" dir="5400000" dist="19050">
              <a:srgbClr val="000000">
                <a:alpha val="50000"/>
              </a:srgbClr>
            </a:outerShdw>
          </a:effectLst>
        </p:spPr>
      </p:pic>
      <p:pic>
        <p:nvPicPr>
          <p:cNvPr id="485" name="Google Shape;485;p60"/>
          <p:cNvPicPr preferRelativeResize="0"/>
          <p:nvPr/>
        </p:nvPicPr>
        <p:blipFill>
          <a:blip r:embed="rId5">
            <a:alphaModFix/>
          </a:blip>
          <a:stretch>
            <a:fillRect/>
          </a:stretch>
        </p:blipFill>
        <p:spPr>
          <a:xfrm flipH="1">
            <a:off x="7158658" y="2571750"/>
            <a:ext cx="1886868" cy="2648424"/>
          </a:xfrm>
          <a:prstGeom prst="rect">
            <a:avLst/>
          </a:prstGeom>
          <a:noFill/>
          <a:ln>
            <a:noFill/>
          </a:ln>
        </p:spPr>
      </p:pic>
      <p:pic>
        <p:nvPicPr>
          <p:cNvPr id="486" name="Google Shape;486;p60"/>
          <p:cNvPicPr preferRelativeResize="0"/>
          <p:nvPr/>
        </p:nvPicPr>
        <p:blipFill>
          <a:blip r:embed="rId6">
            <a:alphaModFix/>
          </a:blip>
          <a:stretch>
            <a:fillRect/>
          </a:stretch>
        </p:blipFill>
        <p:spPr>
          <a:xfrm>
            <a:off x="7274800" y="908725"/>
            <a:ext cx="2465401" cy="1780325"/>
          </a:xfrm>
          <a:prstGeom prst="rect">
            <a:avLst/>
          </a:prstGeom>
          <a:noFill/>
          <a:ln>
            <a:noFill/>
          </a:ln>
        </p:spPr>
      </p:pic>
      <p:sp>
        <p:nvSpPr>
          <p:cNvPr id="487" name="Google Shape;487;p60"/>
          <p:cNvSpPr txBox="1"/>
          <p:nvPr/>
        </p:nvSpPr>
        <p:spPr>
          <a:xfrm>
            <a:off x="7594650" y="1263650"/>
            <a:ext cx="1710300" cy="985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CA" sz="2600">
                <a:solidFill>
                  <a:schemeClr val="lt1"/>
                </a:solidFill>
                <a:latin typeface="Roboto"/>
                <a:ea typeface="Roboto"/>
                <a:cs typeface="Roboto"/>
                <a:sym typeface="Roboto"/>
              </a:rPr>
              <a:t>Qui dit vrai?</a:t>
            </a:r>
            <a:endParaRPr b="1" sz="2600">
              <a:solidFill>
                <a:schemeClr val="lt1"/>
              </a:solidFill>
              <a:latin typeface="Roboto"/>
              <a:ea typeface="Roboto"/>
              <a:cs typeface="Roboto"/>
              <a:sym typeface="Roboto"/>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491" name="Shape 491"/>
        <p:cNvGrpSpPr/>
        <p:nvPr/>
      </p:nvGrpSpPr>
      <p:grpSpPr>
        <a:xfrm>
          <a:off x="0" y="0"/>
          <a:ext cx="0" cy="0"/>
          <a:chOff x="0" y="0"/>
          <a:chExt cx="0" cy="0"/>
        </a:xfrm>
      </p:grpSpPr>
      <p:sp>
        <p:nvSpPr>
          <p:cNvPr id="492" name="Google Shape;492;p61"/>
          <p:cNvSpPr/>
          <p:nvPr/>
        </p:nvSpPr>
        <p:spPr>
          <a:xfrm rot="10800000">
            <a:off x="-20526" y="3874492"/>
            <a:ext cx="9185076" cy="1259658"/>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61"/>
          <p:cNvSpPr/>
          <p:nvPr/>
        </p:nvSpPr>
        <p:spPr>
          <a:xfrm>
            <a:off x="25" y="0"/>
            <a:ext cx="9144000" cy="721500"/>
          </a:xfrm>
          <a:prstGeom prst="rect">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fr-CA" sz="3600">
                <a:solidFill>
                  <a:srgbClr val="F5F5F5"/>
                </a:solidFill>
                <a:latin typeface="Roboto Thin"/>
                <a:ea typeface="Roboto Thin"/>
                <a:cs typeface="Roboto Thin"/>
                <a:sym typeface="Roboto Thin"/>
              </a:rPr>
              <a:t>Les cotes d’écoutes…</a:t>
            </a:r>
            <a:endParaRPr sz="3600">
              <a:solidFill>
                <a:srgbClr val="F5F5F5"/>
              </a:solidFill>
              <a:latin typeface="Roboto Thin"/>
              <a:ea typeface="Roboto Thin"/>
              <a:cs typeface="Roboto Thin"/>
              <a:sym typeface="Roboto Thin"/>
            </a:endParaRPr>
          </a:p>
        </p:txBody>
      </p:sp>
      <p:grpSp>
        <p:nvGrpSpPr>
          <p:cNvPr id="494" name="Google Shape;494;p61"/>
          <p:cNvGrpSpPr/>
          <p:nvPr/>
        </p:nvGrpSpPr>
        <p:grpSpPr>
          <a:xfrm rot="-452009">
            <a:off x="7852483" y="3715544"/>
            <a:ext cx="1239617" cy="1202969"/>
            <a:chOff x="5901875" y="1681476"/>
            <a:chExt cx="2328376" cy="2469700"/>
          </a:xfrm>
        </p:grpSpPr>
        <p:pic>
          <p:nvPicPr>
            <p:cNvPr id="495" name="Google Shape;495;p61"/>
            <p:cNvPicPr preferRelativeResize="0"/>
            <p:nvPr/>
          </p:nvPicPr>
          <p:blipFill>
            <a:blip r:embed="rId3">
              <a:alphaModFix/>
            </a:blip>
            <a:stretch>
              <a:fillRect/>
            </a:stretch>
          </p:blipFill>
          <p:spPr>
            <a:xfrm>
              <a:off x="5901875" y="1681476"/>
              <a:ext cx="2328376" cy="2469700"/>
            </a:xfrm>
            <a:prstGeom prst="rect">
              <a:avLst/>
            </a:prstGeom>
            <a:noFill/>
            <a:ln>
              <a:noFill/>
            </a:ln>
          </p:spPr>
        </p:pic>
        <p:pic>
          <p:nvPicPr>
            <p:cNvPr id="496" name="Google Shape;496;p61"/>
            <p:cNvPicPr preferRelativeResize="0"/>
            <p:nvPr/>
          </p:nvPicPr>
          <p:blipFill rotWithShape="1">
            <a:blip r:embed="rId4">
              <a:alphaModFix amt="90000"/>
            </a:blip>
            <a:srcRect b="24168" l="17446" r="23290" t="28433"/>
            <a:stretch/>
          </p:blipFill>
          <p:spPr>
            <a:xfrm>
              <a:off x="6328550" y="1994075"/>
              <a:ext cx="1752600" cy="1753200"/>
            </a:xfrm>
            <a:prstGeom prst="ellipse">
              <a:avLst/>
            </a:prstGeom>
            <a:noFill/>
            <a:ln>
              <a:noFill/>
            </a:ln>
          </p:spPr>
        </p:pic>
      </p:grpSp>
      <p:sp>
        <p:nvSpPr>
          <p:cNvPr id="497" name="Google Shape;497;p61"/>
          <p:cNvSpPr txBox="1"/>
          <p:nvPr/>
        </p:nvSpPr>
        <p:spPr>
          <a:xfrm>
            <a:off x="1963032" y="4852357"/>
            <a:ext cx="48525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sz="900">
                <a:solidFill>
                  <a:srgbClr val="E06539"/>
                </a:solidFill>
                <a:latin typeface="Roboto Light"/>
                <a:ea typeface="Roboto Light"/>
                <a:cs typeface="Roboto Light"/>
                <a:sym typeface="Roboto Light"/>
              </a:rPr>
              <a:t>*É</a:t>
            </a:r>
            <a:r>
              <a:rPr lang="fr-CA" sz="900">
                <a:solidFill>
                  <a:srgbClr val="E06539"/>
                </a:solidFill>
                <a:latin typeface="Roboto Light"/>
                <a:ea typeface="Roboto Light"/>
                <a:cs typeface="Roboto Light"/>
                <a:sym typeface="Roboto Light"/>
              </a:rPr>
              <a:t>missions la plus écoutée de l’histoire de la télé québécoise</a:t>
            </a:r>
            <a:endParaRPr sz="900">
              <a:solidFill>
                <a:srgbClr val="E06539"/>
              </a:solidFill>
              <a:latin typeface="Roboto Light"/>
              <a:ea typeface="Roboto Light"/>
              <a:cs typeface="Roboto Light"/>
              <a:sym typeface="Roboto Light"/>
            </a:endParaRPr>
          </a:p>
        </p:txBody>
      </p:sp>
      <p:pic>
        <p:nvPicPr>
          <p:cNvPr id="498" name="Google Shape;498;p61"/>
          <p:cNvPicPr preferRelativeResize="0"/>
          <p:nvPr/>
        </p:nvPicPr>
        <p:blipFill rotWithShape="1">
          <a:blip r:embed="rId5">
            <a:alphaModFix/>
          </a:blip>
          <a:srcRect b="7095" l="8835" r="8819" t="12724"/>
          <a:stretch/>
        </p:blipFill>
        <p:spPr>
          <a:xfrm>
            <a:off x="4435082" y="1124170"/>
            <a:ext cx="3179018" cy="2918791"/>
          </a:xfrm>
          <a:prstGeom prst="rect">
            <a:avLst/>
          </a:prstGeom>
          <a:noFill/>
          <a:ln>
            <a:noFill/>
          </a:ln>
        </p:spPr>
      </p:pic>
      <p:pic>
        <p:nvPicPr>
          <p:cNvPr id="499" name="Google Shape;499;p61"/>
          <p:cNvPicPr preferRelativeResize="0"/>
          <p:nvPr/>
        </p:nvPicPr>
        <p:blipFill rotWithShape="1">
          <a:blip r:embed="rId5">
            <a:alphaModFix/>
          </a:blip>
          <a:srcRect b="7095" l="8835" r="8819" t="12724"/>
          <a:stretch/>
        </p:blipFill>
        <p:spPr>
          <a:xfrm>
            <a:off x="1223075" y="1209891"/>
            <a:ext cx="3179018" cy="2918791"/>
          </a:xfrm>
          <a:prstGeom prst="rect">
            <a:avLst/>
          </a:prstGeom>
          <a:noFill/>
          <a:ln>
            <a:noFill/>
          </a:ln>
        </p:spPr>
      </p:pic>
      <p:sp>
        <p:nvSpPr>
          <p:cNvPr id="500" name="Google Shape;500;p61"/>
          <p:cNvSpPr/>
          <p:nvPr/>
        </p:nvSpPr>
        <p:spPr>
          <a:xfrm>
            <a:off x="2120304" y="4172623"/>
            <a:ext cx="1384572" cy="568146"/>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Mono"/>
              </a:rPr>
              <a:t>2021</a:t>
            </a:r>
          </a:p>
        </p:txBody>
      </p:sp>
      <p:sp>
        <p:nvSpPr>
          <p:cNvPr id="501" name="Google Shape;501;p61"/>
          <p:cNvSpPr/>
          <p:nvPr/>
        </p:nvSpPr>
        <p:spPr>
          <a:xfrm>
            <a:off x="5395213" y="4202422"/>
            <a:ext cx="1420302" cy="549078"/>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Mono"/>
              </a:rPr>
              <a:t>2022</a:t>
            </a:r>
          </a:p>
        </p:txBody>
      </p:sp>
      <p:sp>
        <p:nvSpPr>
          <p:cNvPr id="502" name="Google Shape;502;p61"/>
          <p:cNvSpPr txBox="1"/>
          <p:nvPr/>
        </p:nvSpPr>
        <p:spPr>
          <a:xfrm>
            <a:off x="1865025" y="1863750"/>
            <a:ext cx="1895100" cy="1693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fr-CA" sz="5000">
                <a:solidFill>
                  <a:srgbClr val="F5F5F5"/>
                </a:solidFill>
                <a:latin typeface="Roboto"/>
                <a:ea typeface="Roboto"/>
                <a:cs typeface="Roboto"/>
                <a:sym typeface="Roboto"/>
              </a:rPr>
              <a:t>4,86</a:t>
            </a:r>
            <a:endParaRPr b="1" sz="5000">
              <a:solidFill>
                <a:srgbClr val="F5F5F5"/>
              </a:solidFill>
              <a:latin typeface="Roboto"/>
              <a:ea typeface="Roboto"/>
              <a:cs typeface="Roboto"/>
              <a:sym typeface="Roboto"/>
            </a:endParaRPr>
          </a:p>
          <a:p>
            <a:pPr indent="0" lvl="0" marL="0" marR="0" rtl="0" algn="ctr">
              <a:lnSpc>
                <a:spcPct val="100000"/>
              </a:lnSpc>
              <a:spcBef>
                <a:spcPts val="0"/>
              </a:spcBef>
              <a:spcAft>
                <a:spcPts val="0"/>
              </a:spcAft>
              <a:buNone/>
            </a:pPr>
            <a:r>
              <a:rPr lang="fr-CA" sz="2400">
                <a:solidFill>
                  <a:srgbClr val="F5F5F5"/>
                </a:solidFill>
                <a:latin typeface="Roboto"/>
                <a:ea typeface="Roboto"/>
                <a:cs typeface="Roboto"/>
                <a:sym typeface="Roboto"/>
              </a:rPr>
              <a:t>millions de personnes</a:t>
            </a:r>
            <a:endParaRPr sz="2400">
              <a:solidFill>
                <a:srgbClr val="F5F5F5"/>
              </a:solidFill>
              <a:latin typeface="Roboto"/>
              <a:ea typeface="Roboto"/>
              <a:cs typeface="Roboto"/>
              <a:sym typeface="Roboto"/>
            </a:endParaRPr>
          </a:p>
        </p:txBody>
      </p:sp>
      <p:sp>
        <p:nvSpPr>
          <p:cNvPr id="503" name="Google Shape;503;p61"/>
          <p:cNvSpPr txBox="1"/>
          <p:nvPr/>
        </p:nvSpPr>
        <p:spPr>
          <a:xfrm>
            <a:off x="5157813" y="1786644"/>
            <a:ext cx="1895100" cy="1693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fr-CA" sz="5000">
                <a:solidFill>
                  <a:srgbClr val="F5F5F5"/>
                </a:solidFill>
                <a:latin typeface="Roboto"/>
                <a:ea typeface="Roboto"/>
                <a:cs typeface="Roboto"/>
                <a:sym typeface="Roboto"/>
              </a:rPr>
              <a:t>4,7</a:t>
            </a:r>
            <a:endParaRPr b="1" sz="5000">
              <a:solidFill>
                <a:srgbClr val="F5F5F5"/>
              </a:solidFill>
              <a:latin typeface="Roboto"/>
              <a:ea typeface="Roboto"/>
              <a:cs typeface="Roboto"/>
              <a:sym typeface="Roboto"/>
            </a:endParaRPr>
          </a:p>
          <a:p>
            <a:pPr indent="0" lvl="0" marL="0" marR="0" rtl="0" algn="ctr">
              <a:lnSpc>
                <a:spcPct val="100000"/>
              </a:lnSpc>
              <a:spcBef>
                <a:spcPts val="0"/>
              </a:spcBef>
              <a:spcAft>
                <a:spcPts val="0"/>
              </a:spcAft>
              <a:buNone/>
            </a:pPr>
            <a:r>
              <a:rPr lang="fr-CA" sz="2400">
                <a:solidFill>
                  <a:srgbClr val="F5F5F5"/>
                </a:solidFill>
                <a:latin typeface="Roboto"/>
                <a:ea typeface="Roboto"/>
                <a:cs typeface="Roboto"/>
                <a:sym typeface="Roboto"/>
              </a:rPr>
              <a:t>millions de personnes</a:t>
            </a:r>
            <a:endParaRPr sz="2400">
              <a:solidFill>
                <a:srgbClr val="F5F5F5"/>
              </a:solidFill>
              <a:latin typeface="Roboto"/>
              <a:ea typeface="Roboto"/>
              <a:cs typeface="Roboto"/>
              <a:sym typeface="Roboto"/>
            </a:endParaRPr>
          </a:p>
        </p:txBody>
      </p:sp>
      <p:sp>
        <p:nvSpPr>
          <p:cNvPr id="504" name="Google Shape;504;p61"/>
          <p:cNvSpPr/>
          <p:nvPr/>
        </p:nvSpPr>
        <p:spPr>
          <a:xfrm flipH="1">
            <a:off x="3630373" y="4042932"/>
            <a:ext cx="112084" cy="124125"/>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 Mono;100"/>
              </a:rPr>
              <a:t>*</a:t>
            </a: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508" name="Shape 508"/>
        <p:cNvGrpSpPr/>
        <p:nvPr/>
      </p:nvGrpSpPr>
      <p:grpSpPr>
        <a:xfrm>
          <a:off x="0" y="0"/>
          <a:ext cx="0" cy="0"/>
          <a:chOff x="0" y="0"/>
          <a:chExt cx="0" cy="0"/>
        </a:xfrm>
      </p:grpSpPr>
      <p:sp>
        <p:nvSpPr>
          <p:cNvPr id="509" name="Google Shape;509;p62"/>
          <p:cNvSpPr/>
          <p:nvPr/>
        </p:nvSpPr>
        <p:spPr>
          <a:xfrm rot="5400000">
            <a:off x="3407256" y="-575910"/>
            <a:ext cx="5160834" cy="6312654"/>
          </a:xfrm>
          <a:prstGeom prst="flowChartDocumen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62"/>
          <p:cNvSpPr txBox="1"/>
          <p:nvPr/>
        </p:nvSpPr>
        <p:spPr>
          <a:xfrm>
            <a:off x="4711950" y="2119900"/>
            <a:ext cx="3992700" cy="289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fr-CA" sz="2200">
                <a:solidFill>
                  <a:schemeClr val="lt1"/>
                </a:solidFill>
                <a:latin typeface="Roboto Light"/>
                <a:ea typeface="Roboto Light"/>
                <a:cs typeface="Roboto Light"/>
                <a:sym typeface="Roboto Light"/>
              </a:rPr>
              <a:t>Peut-on aller au-delà du titre et </a:t>
            </a:r>
            <a:r>
              <a:rPr b="1" lang="fr-CA" sz="2200">
                <a:solidFill>
                  <a:schemeClr val="lt1"/>
                </a:solidFill>
                <a:latin typeface="Roboto"/>
                <a:ea typeface="Roboto"/>
                <a:cs typeface="Roboto"/>
                <a:sym typeface="Roboto"/>
              </a:rPr>
              <a:t>contextualiser</a:t>
            </a:r>
            <a:r>
              <a:rPr lang="fr-CA" sz="2200">
                <a:solidFill>
                  <a:schemeClr val="lt1"/>
                </a:solidFill>
                <a:latin typeface="Roboto Light"/>
                <a:ea typeface="Roboto Light"/>
                <a:cs typeface="Roboto Light"/>
                <a:sym typeface="Roboto Light"/>
              </a:rPr>
              <a:t> les données?</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Clr>
                <a:schemeClr val="dk1"/>
              </a:buClr>
              <a:buSzPts val="1100"/>
              <a:buFont typeface="Arial"/>
              <a:buNone/>
            </a:pPr>
            <a:r>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Clr>
                <a:schemeClr val="dk1"/>
              </a:buClr>
              <a:buSzPts val="1100"/>
              <a:buFont typeface="Arial"/>
              <a:buNone/>
            </a:pPr>
            <a:r>
              <a:rPr lang="fr-CA" sz="2200">
                <a:solidFill>
                  <a:schemeClr val="lt1"/>
                </a:solidFill>
                <a:latin typeface="Roboto Light"/>
                <a:ea typeface="Roboto Light"/>
                <a:cs typeface="Roboto Light"/>
                <a:sym typeface="Roboto Light"/>
              </a:rPr>
              <a:t>L’émetteur peut-il avoir une </a:t>
            </a:r>
            <a:r>
              <a:rPr b="1" lang="fr-CA" sz="2200">
                <a:solidFill>
                  <a:schemeClr val="lt1"/>
                </a:solidFill>
                <a:latin typeface="Roboto"/>
                <a:ea typeface="Roboto"/>
                <a:cs typeface="Roboto"/>
                <a:sym typeface="Roboto"/>
              </a:rPr>
              <a:t>intention </a:t>
            </a:r>
            <a:r>
              <a:rPr lang="fr-CA" sz="2200">
                <a:solidFill>
                  <a:schemeClr val="lt1"/>
                </a:solidFill>
                <a:latin typeface="Roboto Light"/>
                <a:ea typeface="Roboto Light"/>
                <a:cs typeface="Roboto Light"/>
                <a:sym typeface="Roboto Light"/>
              </a:rPr>
              <a:t>?</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Clr>
                <a:schemeClr val="dk1"/>
              </a:buClr>
              <a:buSzPts val="1100"/>
              <a:buFont typeface="Arial"/>
              <a:buNone/>
            </a:pPr>
            <a:r>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None/>
            </a:pPr>
            <a:r>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None/>
            </a:pPr>
            <a:r>
              <a:t/>
            </a:r>
            <a:endParaRPr sz="2200">
              <a:solidFill>
                <a:schemeClr val="lt1"/>
              </a:solidFill>
              <a:latin typeface="Roboto Light"/>
              <a:ea typeface="Roboto Light"/>
              <a:cs typeface="Roboto Light"/>
              <a:sym typeface="Roboto Light"/>
            </a:endParaRPr>
          </a:p>
        </p:txBody>
      </p:sp>
      <p:pic>
        <p:nvPicPr>
          <p:cNvPr id="511" name="Google Shape;511;p62"/>
          <p:cNvPicPr preferRelativeResize="0"/>
          <p:nvPr/>
        </p:nvPicPr>
        <p:blipFill>
          <a:blip r:embed="rId3">
            <a:alphaModFix/>
          </a:blip>
          <a:stretch>
            <a:fillRect/>
          </a:stretch>
        </p:blipFill>
        <p:spPr>
          <a:xfrm>
            <a:off x="-378700" y="1647850"/>
            <a:ext cx="4434700" cy="3814475"/>
          </a:xfrm>
          <a:prstGeom prst="rect">
            <a:avLst/>
          </a:prstGeom>
          <a:noFill/>
          <a:ln>
            <a:noFill/>
          </a:ln>
        </p:spPr>
      </p:pic>
      <p:sp>
        <p:nvSpPr>
          <p:cNvPr id="512" name="Google Shape;512;p62"/>
          <p:cNvSpPr/>
          <p:nvPr/>
        </p:nvSpPr>
        <p:spPr>
          <a:xfrm>
            <a:off x="1060308" y="143525"/>
            <a:ext cx="7116683" cy="1209988"/>
          </a:xfrm>
          <a:prstGeom prst="rect">
            <a:avLst/>
          </a:prstGeom>
        </p:spPr>
        <p:txBody>
          <a:bodyPr>
            <a:prstTxWarp prst="textPlain"/>
          </a:bodyPr>
          <a:lstStyle/>
          <a:p>
            <a:pPr lvl="0" algn="ctr"/>
            <a:r>
              <a:rPr b="0" i="0">
                <a:ln cap="flat" cmpd="sng" w="9525">
                  <a:solidFill>
                    <a:srgbClr val="F5F5F5"/>
                  </a:solidFill>
                  <a:prstDash val="solid"/>
                  <a:round/>
                  <a:headEnd len="sm" w="sm" type="none"/>
                  <a:tailEnd len="sm" w="sm" type="none"/>
                </a:ln>
                <a:solidFill>
                  <a:srgbClr val="F5F5F5"/>
                </a:solidFill>
                <a:latin typeface="Roboto;100"/>
              </a:rPr>
              <a:t>Interprétation</a:t>
            </a:r>
          </a:p>
        </p:txBody>
      </p:sp>
      <p:sp>
        <p:nvSpPr>
          <p:cNvPr id="513" name="Google Shape;513;p62"/>
          <p:cNvSpPr/>
          <p:nvPr/>
        </p:nvSpPr>
        <p:spPr>
          <a:xfrm>
            <a:off x="1049422" y="179292"/>
            <a:ext cx="1869002" cy="915427"/>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Inte</a:t>
            </a:r>
          </a:p>
        </p:txBody>
      </p:sp>
      <p:sp>
        <p:nvSpPr>
          <p:cNvPr id="514" name="Google Shape;514;p62"/>
          <p:cNvSpPr/>
          <p:nvPr/>
        </p:nvSpPr>
        <p:spPr>
          <a:xfrm>
            <a:off x="5340521" y="1094725"/>
            <a:ext cx="3364235" cy="595598"/>
          </a:xfrm>
          <a:prstGeom prst="rect">
            <a:avLst/>
          </a:prstGeom>
        </p:spPr>
        <p:txBody>
          <a:bodyPr>
            <a:prstTxWarp prst="textPlain"/>
          </a:bodyPr>
          <a:lstStyle/>
          <a:p>
            <a:pPr lvl="0" algn="ctr"/>
            <a:r>
              <a:rPr b="0" i="0">
                <a:ln cap="flat" cmpd="sng" w="9525">
                  <a:solidFill>
                    <a:srgbClr val="F5F5F5"/>
                  </a:solidFill>
                  <a:prstDash val="solid"/>
                  <a:round/>
                  <a:headEnd len="sm" w="sm" type="none"/>
                  <a:tailEnd len="sm" w="sm" type="none"/>
                </a:ln>
                <a:solidFill>
                  <a:srgbClr val="F5F5F5"/>
                </a:solidFill>
                <a:latin typeface="Roboto;900"/>
              </a:rPr>
              <a:t>du message</a:t>
            </a: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518" name="Shape 518"/>
        <p:cNvGrpSpPr/>
        <p:nvPr/>
      </p:nvGrpSpPr>
      <p:grpSpPr>
        <a:xfrm>
          <a:off x="0" y="0"/>
          <a:ext cx="0" cy="0"/>
          <a:chOff x="0" y="0"/>
          <a:chExt cx="0" cy="0"/>
        </a:xfrm>
      </p:grpSpPr>
      <p:pic>
        <p:nvPicPr>
          <p:cNvPr id="519" name="Google Shape;519;p63"/>
          <p:cNvPicPr preferRelativeResize="0"/>
          <p:nvPr/>
        </p:nvPicPr>
        <p:blipFill>
          <a:blip r:embed="rId3">
            <a:alphaModFix/>
          </a:blip>
          <a:stretch>
            <a:fillRect/>
          </a:stretch>
        </p:blipFill>
        <p:spPr>
          <a:xfrm rot="9832214">
            <a:off x="182818" y="1984885"/>
            <a:ext cx="2327166" cy="2114679"/>
          </a:xfrm>
          <a:prstGeom prst="rect">
            <a:avLst/>
          </a:prstGeom>
          <a:noFill/>
          <a:ln>
            <a:noFill/>
          </a:ln>
        </p:spPr>
      </p:pic>
      <p:sp>
        <p:nvSpPr>
          <p:cNvPr id="520" name="Google Shape;520;p63"/>
          <p:cNvSpPr/>
          <p:nvPr/>
        </p:nvSpPr>
        <p:spPr>
          <a:xfrm rot="10800000">
            <a:off x="-10794" y="2725272"/>
            <a:ext cx="9165582" cy="2418228"/>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63"/>
          <p:cNvSpPr/>
          <p:nvPr/>
        </p:nvSpPr>
        <p:spPr>
          <a:xfrm>
            <a:off x="7071725" y="1455244"/>
            <a:ext cx="2019672" cy="3535849"/>
          </a:xfrm>
          <a:prstGeom prst="rect">
            <a:avLst/>
          </a:prstGeom>
        </p:spPr>
        <p:txBody>
          <a:bodyPr>
            <a:prstTxWarp prst="textPlain"/>
          </a:bodyPr>
          <a:lstStyle/>
          <a:p>
            <a:pPr lvl="0" algn="ctr"/>
            <a:r>
              <a:rPr b="0" i="0">
                <a:ln>
                  <a:noFill/>
                </a:ln>
                <a:solidFill>
                  <a:srgbClr val="E06539"/>
                </a:solidFill>
                <a:latin typeface="Roboto Mono;100"/>
              </a:rPr>
              <a:t>4</a:t>
            </a:r>
          </a:p>
        </p:txBody>
      </p:sp>
      <p:sp>
        <p:nvSpPr>
          <p:cNvPr id="522" name="Google Shape;522;p63"/>
          <p:cNvSpPr/>
          <p:nvPr/>
        </p:nvSpPr>
        <p:spPr>
          <a:xfrm>
            <a:off x="90475" y="80525"/>
            <a:ext cx="8895201" cy="1212675"/>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Les diagrammes</a:t>
            </a: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526" name="Shape 526"/>
        <p:cNvGrpSpPr/>
        <p:nvPr/>
      </p:nvGrpSpPr>
      <p:grpSpPr>
        <a:xfrm>
          <a:off x="0" y="0"/>
          <a:ext cx="0" cy="0"/>
          <a:chOff x="0" y="0"/>
          <a:chExt cx="0" cy="0"/>
        </a:xfrm>
      </p:grpSpPr>
      <p:sp>
        <p:nvSpPr>
          <p:cNvPr id="527" name="Google Shape;527;p64"/>
          <p:cNvSpPr/>
          <p:nvPr/>
        </p:nvSpPr>
        <p:spPr>
          <a:xfrm rot="10800000">
            <a:off x="-10782" y="3398868"/>
            <a:ext cx="9165582" cy="1744632"/>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64"/>
          <p:cNvSpPr txBox="1"/>
          <p:nvPr/>
        </p:nvSpPr>
        <p:spPr>
          <a:xfrm>
            <a:off x="8079300" y="4596650"/>
            <a:ext cx="931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1800">
                <a:solidFill>
                  <a:schemeClr val="lt1"/>
                </a:solidFill>
                <a:uFill>
                  <a:noFill/>
                </a:uFill>
                <a:latin typeface="Roboto Light"/>
                <a:ea typeface="Roboto Light"/>
                <a:cs typeface="Roboto Light"/>
                <a:sym typeface="Roboto Light"/>
                <a:hlinkClick r:id="rId3">
                  <a:extLst>
                    <a:ext uri="{A12FA001-AC4F-418D-AE19-62706E023703}">
                      <ahyp:hlinkClr val="tx"/>
                    </a:ext>
                  </a:extLst>
                </a:hlinkClick>
              </a:rPr>
              <a:t>Source</a:t>
            </a:r>
            <a:endParaRPr sz="1800">
              <a:solidFill>
                <a:schemeClr val="lt1"/>
              </a:solidFill>
              <a:latin typeface="Roboto Light"/>
              <a:ea typeface="Roboto Light"/>
              <a:cs typeface="Roboto Light"/>
              <a:sym typeface="Roboto Light"/>
            </a:endParaRPr>
          </a:p>
        </p:txBody>
      </p:sp>
      <p:sp>
        <p:nvSpPr>
          <p:cNvPr id="529" name="Google Shape;529;p64"/>
          <p:cNvSpPr/>
          <p:nvPr/>
        </p:nvSpPr>
        <p:spPr>
          <a:xfrm>
            <a:off x="83449" y="105425"/>
            <a:ext cx="3933288" cy="655188"/>
          </a:xfrm>
          <a:prstGeom prst="rect">
            <a:avLst/>
          </a:prstGeom>
        </p:spPr>
        <p:txBody>
          <a:bodyPr>
            <a:prstTxWarp prst="textPlain"/>
          </a:bodyPr>
          <a:lstStyle/>
          <a:p>
            <a:pPr lvl="0" algn="ctr"/>
            <a:r>
              <a:rPr b="0" i="0">
                <a:ln cap="flat" cmpd="sng" w="9525">
                  <a:solidFill>
                    <a:srgbClr val="000000"/>
                  </a:solidFill>
                  <a:prstDash val="solid"/>
                  <a:round/>
                  <a:headEnd len="sm" w="sm" type="none"/>
                  <a:tailEnd len="sm" w="sm" type="none"/>
                </a:ln>
                <a:solidFill>
                  <a:schemeClr val="dk1"/>
                </a:solidFill>
                <a:latin typeface="Roboto;100"/>
              </a:rPr>
              <a:t>Graphique 3D</a:t>
            </a:r>
          </a:p>
        </p:txBody>
      </p:sp>
      <p:pic>
        <p:nvPicPr>
          <p:cNvPr id="530" name="Google Shape;530;p64"/>
          <p:cNvPicPr preferRelativeResize="0"/>
          <p:nvPr/>
        </p:nvPicPr>
        <p:blipFill>
          <a:blip r:embed="rId4">
            <a:alphaModFix/>
          </a:blip>
          <a:stretch>
            <a:fillRect/>
          </a:stretch>
        </p:blipFill>
        <p:spPr>
          <a:xfrm rot="-131721">
            <a:off x="1232725" y="984000"/>
            <a:ext cx="6678550" cy="333927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8AFC"/>
        </a:solidFill>
      </p:bgPr>
    </p:bg>
    <p:spTree>
      <p:nvGrpSpPr>
        <p:cNvPr id="137" name="Shape 137"/>
        <p:cNvGrpSpPr/>
        <p:nvPr/>
      </p:nvGrpSpPr>
      <p:grpSpPr>
        <a:xfrm>
          <a:off x="0" y="0"/>
          <a:ext cx="0" cy="0"/>
          <a:chOff x="0" y="0"/>
          <a:chExt cx="0" cy="0"/>
        </a:xfrm>
      </p:grpSpPr>
      <p:pic>
        <p:nvPicPr>
          <p:cNvPr id="138" name="Google Shape;138;p29"/>
          <p:cNvPicPr preferRelativeResize="0"/>
          <p:nvPr/>
        </p:nvPicPr>
        <p:blipFill>
          <a:blip r:embed="rId3">
            <a:alphaModFix/>
          </a:blip>
          <a:stretch>
            <a:fillRect/>
          </a:stretch>
        </p:blipFill>
        <p:spPr>
          <a:xfrm>
            <a:off x="94126" y="67250"/>
            <a:ext cx="1423148" cy="835975"/>
          </a:xfrm>
          <a:prstGeom prst="rect">
            <a:avLst/>
          </a:prstGeom>
          <a:noFill/>
          <a:ln>
            <a:noFill/>
          </a:ln>
        </p:spPr>
      </p:pic>
      <p:pic>
        <p:nvPicPr>
          <p:cNvPr id="139" name="Google Shape;139;p29"/>
          <p:cNvPicPr preferRelativeResize="0"/>
          <p:nvPr/>
        </p:nvPicPr>
        <p:blipFill>
          <a:blip r:embed="rId4">
            <a:alphaModFix/>
          </a:blip>
          <a:stretch>
            <a:fillRect/>
          </a:stretch>
        </p:blipFill>
        <p:spPr>
          <a:xfrm>
            <a:off x="7781606" y="174807"/>
            <a:ext cx="1120800" cy="1258611"/>
          </a:xfrm>
          <a:prstGeom prst="rect">
            <a:avLst/>
          </a:prstGeom>
          <a:noFill/>
          <a:ln>
            <a:noFill/>
          </a:ln>
        </p:spPr>
      </p:pic>
      <p:pic>
        <p:nvPicPr>
          <p:cNvPr id="140" name="Google Shape;140;p29"/>
          <p:cNvPicPr preferRelativeResize="0"/>
          <p:nvPr/>
        </p:nvPicPr>
        <p:blipFill>
          <a:blip r:embed="rId5">
            <a:alphaModFix/>
          </a:blip>
          <a:stretch>
            <a:fillRect/>
          </a:stretch>
        </p:blipFill>
        <p:spPr>
          <a:xfrm>
            <a:off x="3378263" y="382010"/>
            <a:ext cx="3770269" cy="4545357"/>
          </a:xfrm>
          <a:prstGeom prst="rect">
            <a:avLst/>
          </a:prstGeom>
          <a:noFill/>
          <a:ln>
            <a:noFill/>
          </a:ln>
        </p:spPr>
      </p:pic>
      <p:sp>
        <p:nvSpPr>
          <p:cNvPr id="141" name="Google Shape;141;p29"/>
          <p:cNvSpPr txBox="1"/>
          <p:nvPr/>
        </p:nvSpPr>
        <p:spPr>
          <a:xfrm>
            <a:off x="478463" y="2359706"/>
            <a:ext cx="6263700" cy="6927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fr-CA" sz="3600"/>
              <a:t>RAPPEL:</a:t>
            </a:r>
            <a:endParaRPr b="1" sz="36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534" name="Shape 534"/>
        <p:cNvGrpSpPr/>
        <p:nvPr/>
      </p:nvGrpSpPr>
      <p:grpSpPr>
        <a:xfrm>
          <a:off x="0" y="0"/>
          <a:ext cx="0" cy="0"/>
          <a:chOff x="0" y="0"/>
          <a:chExt cx="0" cy="0"/>
        </a:xfrm>
      </p:grpSpPr>
      <p:sp>
        <p:nvSpPr>
          <p:cNvPr id="535" name="Google Shape;535;p65"/>
          <p:cNvSpPr/>
          <p:nvPr/>
        </p:nvSpPr>
        <p:spPr>
          <a:xfrm rot="10800000">
            <a:off x="-10782" y="3398868"/>
            <a:ext cx="9165582" cy="1744632"/>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65"/>
          <p:cNvSpPr txBox="1"/>
          <p:nvPr/>
        </p:nvSpPr>
        <p:spPr>
          <a:xfrm>
            <a:off x="8079300" y="4596650"/>
            <a:ext cx="931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1800">
                <a:solidFill>
                  <a:schemeClr val="lt1"/>
                </a:solidFill>
                <a:uFill>
                  <a:noFill/>
                </a:uFill>
                <a:latin typeface="Roboto Light"/>
                <a:ea typeface="Roboto Light"/>
                <a:cs typeface="Roboto Light"/>
                <a:sym typeface="Roboto Light"/>
                <a:hlinkClick r:id="rId3">
                  <a:extLst>
                    <a:ext uri="{A12FA001-AC4F-418D-AE19-62706E023703}">
                      <ahyp:hlinkClr val="tx"/>
                    </a:ext>
                  </a:extLst>
                </a:hlinkClick>
              </a:rPr>
              <a:t>Source</a:t>
            </a:r>
            <a:endParaRPr sz="1800">
              <a:solidFill>
                <a:schemeClr val="lt1"/>
              </a:solidFill>
              <a:latin typeface="Roboto Light"/>
              <a:ea typeface="Roboto Light"/>
              <a:cs typeface="Roboto Light"/>
              <a:sym typeface="Roboto Light"/>
            </a:endParaRPr>
          </a:p>
        </p:txBody>
      </p:sp>
      <p:sp>
        <p:nvSpPr>
          <p:cNvPr id="537" name="Google Shape;537;p65"/>
          <p:cNvSpPr/>
          <p:nvPr/>
        </p:nvSpPr>
        <p:spPr>
          <a:xfrm>
            <a:off x="114299" y="172400"/>
            <a:ext cx="8604282" cy="655188"/>
          </a:xfrm>
          <a:prstGeom prst="rect">
            <a:avLst/>
          </a:prstGeom>
        </p:spPr>
        <p:txBody>
          <a:bodyPr>
            <a:prstTxWarp prst="textPlain"/>
          </a:bodyPr>
          <a:lstStyle/>
          <a:p>
            <a:pPr lvl="0" algn="ctr"/>
            <a:r>
              <a:rPr b="0" i="0">
                <a:ln cap="flat" cmpd="sng" w="9525">
                  <a:solidFill>
                    <a:srgbClr val="000000"/>
                  </a:solidFill>
                  <a:prstDash val="solid"/>
                  <a:round/>
                  <a:headEnd len="sm" w="sm" type="none"/>
                  <a:tailEnd len="sm" w="sm" type="none"/>
                </a:ln>
                <a:solidFill>
                  <a:schemeClr val="dk1"/>
                </a:solidFill>
                <a:latin typeface="Roboto;100"/>
              </a:rPr>
              <a:t>Tronquer l'axe des ordonnées</a:t>
            </a:r>
          </a:p>
        </p:txBody>
      </p:sp>
      <p:pic>
        <p:nvPicPr>
          <p:cNvPr id="538" name="Google Shape;538;p65"/>
          <p:cNvPicPr preferRelativeResize="0"/>
          <p:nvPr/>
        </p:nvPicPr>
        <p:blipFill>
          <a:blip r:embed="rId4">
            <a:alphaModFix/>
          </a:blip>
          <a:stretch>
            <a:fillRect/>
          </a:stretch>
        </p:blipFill>
        <p:spPr>
          <a:xfrm rot="124359">
            <a:off x="545438" y="1232887"/>
            <a:ext cx="7900727" cy="29825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542" name="Shape 542"/>
        <p:cNvGrpSpPr/>
        <p:nvPr/>
      </p:nvGrpSpPr>
      <p:grpSpPr>
        <a:xfrm>
          <a:off x="0" y="0"/>
          <a:ext cx="0" cy="0"/>
          <a:chOff x="0" y="0"/>
          <a:chExt cx="0" cy="0"/>
        </a:xfrm>
      </p:grpSpPr>
      <p:sp>
        <p:nvSpPr>
          <p:cNvPr id="543" name="Google Shape;543;p66"/>
          <p:cNvSpPr/>
          <p:nvPr/>
        </p:nvSpPr>
        <p:spPr>
          <a:xfrm rot="10800000">
            <a:off x="-10782" y="3398868"/>
            <a:ext cx="9165582" cy="1744632"/>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66"/>
          <p:cNvSpPr txBox="1"/>
          <p:nvPr/>
        </p:nvSpPr>
        <p:spPr>
          <a:xfrm>
            <a:off x="8079300" y="4596650"/>
            <a:ext cx="931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1800">
                <a:solidFill>
                  <a:schemeClr val="lt1"/>
                </a:solidFill>
                <a:uFill>
                  <a:noFill/>
                </a:uFill>
                <a:latin typeface="Roboto Light"/>
                <a:ea typeface="Roboto Light"/>
                <a:cs typeface="Roboto Light"/>
                <a:sym typeface="Roboto Light"/>
                <a:hlinkClick r:id="rId3">
                  <a:extLst>
                    <a:ext uri="{A12FA001-AC4F-418D-AE19-62706E023703}">
                      <ahyp:hlinkClr val="tx"/>
                    </a:ext>
                  </a:extLst>
                </a:hlinkClick>
              </a:rPr>
              <a:t>Source</a:t>
            </a:r>
            <a:endParaRPr sz="1800">
              <a:solidFill>
                <a:schemeClr val="lt1"/>
              </a:solidFill>
              <a:latin typeface="Roboto Light"/>
              <a:ea typeface="Roboto Light"/>
              <a:cs typeface="Roboto Light"/>
              <a:sym typeface="Roboto Light"/>
            </a:endParaRPr>
          </a:p>
        </p:txBody>
      </p:sp>
      <p:sp>
        <p:nvSpPr>
          <p:cNvPr id="545" name="Google Shape;545;p66"/>
          <p:cNvSpPr/>
          <p:nvPr/>
        </p:nvSpPr>
        <p:spPr>
          <a:xfrm>
            <a:off x="-69025" y="4683725"/>
            <a:ext cx="5071500" cy="390600"/>
          </a:xfrm>
          <a:prstGeom prst="rect">
            <a:avLst/>
          </a:prstGeom>
          <a:solidFill>
            <a:srgbClr val="C7E3F5"/>
          </a:solidFill>
          <a:ln cap="flat" cmpd="sng" w="9525">
            <a:solidFill>
              <a:srgbClr val="C7E3F5"/>
            </a:solidFill>
            <a:prstDash val="solid"/>
            <a:round/>
            <a:headEnd len="sm" w="sm" type="none"/>
            <a:tailEnd len="sm" w="sm" type="none"/>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lang="fr-CA" sz="600">
                <a:solidFill>
                  <a:schemeClr val="dk1"/>
                </a:solidFill>
                <a:uFill>
                  <a:noFill/>
                </a:uFill>
                <a:latin typeface="Roboto Mono Light"/>
                <a:ea typeface="Roboto Mono Light"/>
                <a:cs typeface="Roboto Mono Light"/>
                <a:sym typeface="Roboto Mono Light"/>
                <a:hlinkClick r:id="rId4">
                  <a:extLst>
                    <a:ext uri="{A12FA001-AC4F-418D-AE19-62706E023703}">
                      <ahyp:hlinkClr val="tx"/>
                    </a:ext>
                  </a:extLst>
                </a:hlinkClick>
              </a:rPr>
              <a:t>CDC Report reveals at least 1.1 Million Americans have ‘Died Suddenly’ since the COVID Vaccine roll-out, another Government Report shows the COVID Vaccines are to blame (The Exposé, 4 décembre 2022)</a:t>
            </a:r>
            <a:endParaRPr sz="100">
              <a:solidFill>
                <a:schemeClr val="dk1"/>
              </a:solidFill>
              <a:latin typeface="Roboto Mono Light"/>
              <a:ea typeface="Roboto Mono Light"/>
              <a:cs typeface="Roboto Mono Light"/>
              <a:sym typeface="Roboto Mono Light"/>
            </a:endParaRPr>
          </a:p>
        </p:txBody>
      </p:sp>
      <p:pic>
        <p:nvPicPr>
          <p:cNvPr id="546" name="Google Shape;546;p66"/>
          <p:cNvPicPr preferRelativeResize="0"/>
          <p:nvPr/>
        </p:nvPicPr>
        <p:blipFill>
          <a:blip r:embed="rId5">
            <a:alphaModFix/>
          </a:blip>
          <a:stretch>
            <a:fillRect/>
          </a:stretch>
        </p:blipFill>
        <p:spPr>
          <a:xfrm rot="203350">
            <a:off x="1511849" y="905452"/>
            <a:ext cx="6023928" cy="3637223"/>
          </a:xfrm>
          <a:prstGeom prst="rect">
            <a:avLst/>
          </a:prstGeom>
          <a:noFill/>
          <a:ln>
            <a:noFill/>
          </a:ln>
          <a:effectLst>
            <a:outerShdw blurRad="57150" rotWithShape="0" algn="bl" dir="5400000" dist="19050">
              <a:srgbClr val="000000">
                <a:alpha val="50000"/>
              </a:srgbClr>
            </a:outerShdw>
          </a:effectLst>
        </p:spPr>
      </p:pic>
      <p:sp>
        <p:nvSpPr>
          <p:cNvPr id="547" name="Google Shape;547;p66"/>
          <p:cNvSpPr/>
          <p:nvPr/>
        </p:nvSpPr>
        <p:spPr>
          <a:xfrm>
            <a:off x="123825" y="110350"/>
            <a:ext cx="8873364" cy="461700"/>
          </a:xfrm>
          <a:prstGeom prst="rect">
            <a:avLst/>
          </a:prstGeom>
        </p:spPr>
        <p:txBody>
          <a:bodyPr>
            <a:prstTxWarp prst="textPlain"/>
          </a:bodyPr>
          <a:lstStyle/>
          <a:p>
            <a:pPr lvl="0" algn="ctr"/>
            <a:r>
              <a:rPr b="0" i="0">
                <a:ln cap="flat" cmpd="sng" w="9525">
                  <a:solidFill>
                    <a:srgbClr val="000000"/>
                  </a:solidFill>
                  <a:prstDash val="solid"/>
                  <a:round/>
                  <a:headEnd len="sm" w="sm" type="none"/>
                  <a:tailEnd len="sm" w="sm" type="none"/>
                </a:ln>
                <a:solidFill>
                  <a:schemeClr val="dk1"/>
                </a:solidFill>
                <a:latin typeface="Roboto;100"/>
              </a:rPr>
              <a:t>Graduation de l'axe des ordonnées</a:t>
            </a: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551" name="Shape 551"/>
        <p:cNvGrpSpPr/>
        <p:nvPr/>
      </p:nvGrpSpPr>
      <p:grpSpPr>
        <a:xfrm>
          <a:off x="0" y="0"/>
          <a:ext cx="0" cy="0"/>
          <a:chOff x="0" y="0"/>
          <a:chExt cx="0" cy="0"/>
        </a:xfrm>
      </p:grpSpPr>
      <p:sp>
        <p:nvSpPr>
          <p:cNvPr id="552" name="Google Shape;552;p67"/>
          <p:cNvSpPr/>
          <p:nvPr/>
        </p:nvSpPr>
        <p:spPr>
          <a:xfrm rot="10800000">
            <a:off x="-10782" y="3398868"/>
            <a:ext cx="9165582" cy="1744632"/>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67"/>
          <p:cNvSpPr txBox="1"/>
          <p:nvPr/>
        </p:nvSpPr>
        <p:spPr>
          <a:xfrm>
            <a:off x="8079300" y="4596650"/>
            <a:ext cx="931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1800">
                <a:solidFill>
                  <a:schemeClr val="lt1"/>
                </a:solidFill>
                <a:uFill>
                  <a:noFill/>
                </a:uFill>
                <a:latin typeface="Roboto Light"/>
                <a:ea typeface="Roboto Light"/>
                <a:cs typeface="Roboto Light"/>
                <a:sym typeface="Roboto Light"/>
                <a:hlinkClick r:id="rId3">
                  <a:extLst>
                    <a:ext uri="{A12FA001-AC4F-418D-AE19-62706E023703}">
                      <ahyp:hlinkClr val="tx"/>
                    </a:ext>
                  </a:extLst>
                </a:hlinkClick>
              </a:rPr>
              <a:t>Source</a:t>
            </a:r>
            <a:endParaRPr sz="1800">
              <a:solidFill>
                <a:schemeClr val="lt1"/>
              </a:solidFill>
              <a:latin typeface="Roboto Light"/>
              <a:ea typeface="Roboto Light"/>
              <a:cs typeface="Roboto Light"/>
              <a:sym typeface="Roboto Light"/>
            </a:endParaRPr>
          </a:p>
        </p:txBody>
      </p:sp>
      <p:sp>
        <p:nvSpPr>
          <p:cNvPr id="554" name="Google Shape;554;p67"/>
          <p:cNvSpPr/>
          <p:nvPr/>
        </p:nvSpPr>
        <p:spPr>
          <a:xfrm>
            <a:off x="114299" y="138925"/>
            <a:ext cx="8807099" cy="529375"/>
          </a:xfrm>
          <a:prstGeom prst="rect">
            <a:avLst/>
          </a:prstGeom>
        </p:spPr>
        <p:txBody>
          <a:bodyPr>
            <a:prstTxWarp prst="textPlain"/>
          </a:bodyPr>
          <a:lstStyle/>
          <a:p>
            <a:pPr lvl="0" algn="ctr"/>
            <a:r>
              <a:rPr b="0" i="0">
                <a:ln cap="flat" cmpd="sng" w="9525">
                  <a:solidFill>
                    <a:srgbClr val="000000"/>
                  </a:solidFill>
                  <a:prstDash val="solid"/>
                  <a:round/>
                  <a:headEnd len="sm" w="sm" type="none"/>
                  <a:tailEnd len="sm" w="sm" type="none"/>
                </a:ln>
                <a:solidFill>
                  <a:schemeClr val="dk1"/>
                </a:solidFill>
                <a:latin typeface="Roboto;100"/>
              </a:rPr>
              <a:t>Effacer les échelles et les axes</a:t>
            </a:r>
          </a:p>
        </p:txBody>
      </p:sp>
      <p:pic>
        <p:nvPicPr>
          <p:cNvPr id="555" name="Google Shape;555;p67"/>
          <p:cNvPicPr preferRelativeResize="0"/>
          <p:nvPr/>
        </p:nvPicPr>
        <p:blipFill>
          <a:blip r:embed="rId4">
            <a:alphaModFix/>
          </a:blip>
          <a:stretch>
            <a:fillRect/>
          </a:stretch>
        </p:blipFill>
        <p:spPr>
          <a:xfrm rot="177058">
            <a:off x="1084325" y="1155975"/>
            <a:ext cx="6994975" cy="33745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559" name="Shape 559"/>
        <p:cNvGrpSpPr/>
        <p:nvPr/>
      </p:nvGrpSpPr>
      <p:grpSpPr>
        <a:xfrm>
          <a:off x="0" y="0"/>
          <a:ext cx="0" cy="0"/>
          <a:chOff x="0" y="0"/>
          <a:chExt cx="0" cy="0"/>
        </a:xfrm>
      </p:grpSpPr>
      <p:sp>
        <p:nvSpPr>
          <p:cNvPr id="560" name="Google Shape;560;p68"/>
          <p:cNvSpPr/>
          <p:nvPr/>
        </p:nvSpPr>
        <p:spPr>
          <a:xfrm rot="10800000">
            <a:off x="-10782" y="3398868"/>
            <a:ext cx="9165582" cy="1744632"/>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68"/>
          <p:cNvSpPr txBox="1"/>
          <p:nvPr/>
        </p:nvSpPr>
        <p:spPr>
          <a:xfrm>
            <a:off x="8079300" y="4596650"/>
            <a:ext cx="931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1800">
                <a:solidFill>
                  <a:schemeClr val="lt1"/>
                </a:solidFill>
                <a:uFill>
                  <a:noFill/>
                </a:uFill>
                <a:latin typeface="Roboto Light"/>
                <a:ea typeface="Roboto Light"/>
                <a:cs typeface="Roboto Light"/>
                <a:sym typeface="Roboto Light"/>
                <a:hlinkClick r:id="rId3">
                  <a:extLst>
                    <a:ext uri="{A12FA001-AC4F-418D-AE19-62706E023703}">
                      <ahyp:hlinkClr val="tx"/>
                    </a:ext>
                  </a:extLst>
                </a:hlinkClick>
              </a:rPr>
              <a:t>Source</a:t>
            </a:r>
            <a:endParaRPr sz="1800">
              <a:solidFill>
                <a:schemeClr val="lt1"/>
              </a:solidFill>
              <a:latin typeface="Roboto Light"/>
              <a:ea typeface="Roboto Light"/>
              <a:cs typeface="Roboto Light"/>
              <a:sym typeface="Roboto Light"/>
            </a:endParaRPr>
          </a:p>
        </p:txBody>
      </p:sp>
      <p:sp>
        <p:nvSpPr>
          <p:cNvPr id="562" name="Google Shape;562;p68"/>
          <p:cNvSpPr/>
          <p:nvPr/>
        </p:nvSpPr>
        <p:spPr>
          <a:xfrm>
            <a:off x="123824" y="110350"/>
            <a:ext cx="5567517" cy="522500"/>
          </a:xfrm>
          <a:prstGeom prst="rect">
            <a:avLst/>
          </a:prstGeom>
        </p:spPr>
        <p:txBody>
          <a:bodyPr>
            <a:prstTxWarp prst="textPlain"/>
          </a:bodyPr>
          <a:lstStyle/>
          <a:p>
            <a:pPr lvl="0" algn="ctr"/>
            <a:r>
              <a:rPr b="0" i="0">
                <a:ln cap="flat" cmpd="sng" w="9525">
                  <a:solidFill>
                    <a:srgbClr val="000000"/>
                  </a:solidFill>
                  <a:prstDash val="solid"/>
                  <a:round/>
                  <a:headEnd len="sm" w="sm" type="none"/>
                  <a:tailEnd len="sm" w="sm" type="none"/>
                </a:ln>
                <a:solidFill>
                  <a:schemeClr val="dk1"/>
                </a:solidFill>
                <a:latin typeface="Roboto;100"/>
              </a:rPr>
              <a:t>L'erreur involontaire</a:t>
            </a:r>
          </a:p>
        </p:txBody>
      </p:sp>
      <p:pic>
        <p:nvPicPr>
          <p:cNvPr id="563" name="Google Shape;563;p68"/>
          <p:cNvPicPr preferRelativeResize="0"/>
          <p:nvPr/>
        </p:nvPicPr>
        <p:blipFill>
          <a:blip r:embed="rId4">
            <a:alphaModFix/>
          </a:blip>
          <a:stretch>
            <a:fillRect/>
          </a:stretch>
        </p:blipFill>
        <p:spPr>
          <a:xfrm rot="132924">
            <a:off x="1253112" y="989176"/>
            <a:ext cx="6523501" cy="3647175"/>
          </a:xfrm>
          <a:prstGeom prst="rect">
            <a:avLst/>
          </a:prstGeom>
          <a:noFill/>
          <a:ln>
            <a:noFill/>
          </a:ln>
          <a:effectLst>
            <a:outerShdw blurRad="57150" rotWithShape="0" algn="bl" dir="5400000" dist="19050">
              <a:srgbClr val="000000">
                <a:alpha val="50000"/>
              </a:srgbClr>
            </a:outerShdw>
          </a:effectLst>
        </p:spPr>
      </p:pic>
      <p:sp>
        <p:nvSpPr>
          <p:cNvPr id="564" name="Google Shape;564;p68"/>
          <p:cNvSpPr/>
          <p:nvPr/>
        </p:nvSpPr>
        <p:spPr>
          <a:xfrm>
            <a:off x="4582700" y="2492575"/>
            <a:ext cx="1744500" cy="1744500"/>
          </a:xfrm>
          <a:prstGeom prst="ellipse">
            <a:avLst/>
          </a:prstGeom>
          <a:noFill/>
          <a:ln cap="flat" cmpd="sng" w="2857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568" name="Shape 568"/>
        <p:cNvGrpSpPr/>
        <p:nvPr/>
      </p:nvGrpSpPr>
      <p:grpSpPr>
        <a:xfrm>
          <a:off x="0" y="0"/>
          <a:ext cx="0" cy="0"/>
          <a:chOff x="0" y="0"/>
          <a:chExt cx="0" cy="0"/>
        </a:xfrm>
      </p:grpSpPr>
      <p:sp>
        <p:nvSpPr>
          <p:cNvPr id="569" name="Google Shape;569;p69"/>
          <p:cNvSpPr/>
          <p:nvPr/>
        </p:nvSpPr>
        <p:spPr>
          <a:xfrm rot="10800000">
            <a:off x="-10782" y="3398868"/>
            <a:ext cx="9165582" cy="1744632"/>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69"/>
          <p:cNvSpPr txBox="1"/>
          <p:nvPr/>
        </p:nvSpPr>
        <p:spPr>
          <a:xfrm>
            <a:off x="8079300" y="4596650"/>
            <a:ext cx="931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1800">
                <a:solidFill>
                  <a:schemeClr val="lt1"/>
                </a:solidFill>
                <a:uFill>
                  <a:noFill/>
                </a:uFill>
                <a:latin typeface="Roboto Light"/>
                <a:ea typeface="Roboto Light"/>
                <a:cs typeface="Roboto Light"/>
                <a:sym typeface="Roboto Light"/>
                <a:hlinkClick r:id="rId3">
                  <a:extLst>
                    <a:ext uri="{A12FA001-AC4F-418D-AE19-62706E023703}">
                      <ahyp:hlinkClr val="tx"/>
                    </a:ext>
                  </a:extLst>
                </a:hlinkClick>
              </a:rPr>
              <a:t>Source</a:t>
            </a:r>
            <a:endParaRPr sz="1800">
              <a:solidFill>
                <a:schemeClr val="lt1"/>
              </a:solidFill>
              <a:latin typeface="Roboto Light"/>
              <a:ea typeface="Roboto Light"/>
              <a:cs typeface="Roboto Light"/>
              <a:sym typeface="Roboto Light"/>
            </a:endParaRPr>
          </a:p>
        </p:txBody>
      </p:sp>
      <p:sp>
        <p:nvSpPr>
          <p:cNvPr id="571" name="Google Shape;571;p69"/>
          <p:cNvSpPr/>
          <p:nvPr/>
        </p:nvSpPr>
        <p:spPr>
          <a:xfrm>
            <a:off x="114300" y="172400"/>
            <a:ext cx="6877675" cy="585192"/>
          </a:xfrm>
          <a:prstGeom prst="rect">
            <a:avLst/>
          </a:prstGeom>
        </p:spPr>
        <p:txBody>
          <a:bodyPr>
            <a:prstTxWarp prst="textPlain"/>
          </a:bodyPr>
          <a:lstStyle/>
          <a:p>
            <a:pPr lvl="0" algn="ctr"/>
            <a:r>
              <a:rPr b="0" i="0">
                <a:ln cap="flat" cmpd="sng" w="9525">
                  <a:solidFill>
                    <a:srgbClr val="000000"/>
                  </a:solidFill>
                  <a:prstDash val="solid"/>
                  <a:round/>
                  <a:headEnd len="sm" w="sm" type="none"/>
                  <a:tailEnd len="sm" w="sm" type="none"/>
                </a:ln>
                <a:solidFill>
                  <a:schemeClr val="dk1"/>
                </a:solidFill>
                <a:latin typeface="Roboto;100"/>
              </a:rPr>
              <a:t>Involontaire ou trompeur?</a:t>
            </a:r>
          </a:p>
        </p:txBody>
      </p:sp>
      <p:pic>
        <p:nvPicPr>
          <p:cNvPr id="572" name="Google Shape;572;p69"/>
          <p:cNvPicPr preferRelativeResize="0"/>
          <p:nvPr/>
        </p:nvPicPr>
        <p:blipFill>
          <a:blip r:embed="rId4">
            <a:alphaModFix/>
          </a:blip>
          <a:stretch>
            <a:fillRect/>
          </a:stretch>
        </p:blipFill>
        <p:spPr>
          <a:xfrm>
            <a:off x="2567999" y="903325"/>
            <a:ext cx="4008024" cy="40005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576" name="Shape 576"/>
        <p:cNvGrpSpPr/>
        <p:nvPr/>
      </p:nvGrpSpPr>
      <p:grpSpPr>
        <a:xfrm>
          <a:off x="0" y="0"/>
          <a:ext cx="0" cy="0"/>
          <a:chOff x="0" y="0"/>
          <a:chExt cx="0" cy="0"/>
        </a:xfrm>
      </p:grpSpPr>
      <p:sp>
        <p:nvSpPr>
          <p:cNvPr id="577" name="Google Shape;577;p70"/>
          <p:cNvSpPr/>
          <p:nvPr/>
        </p:nvSpPr>
        <p:spPr>
          <a:xfrm rot="5400000">
            <a:off x="3407256" y="-575910"/>
            <a:ext cx="5160834" cy="6312654"/>
          </a:xfrm>
          <a:prstGeom prst="flowChartDocumen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70"/>
          <p:cNvSpPr txBox="1"/>
          <p:nvPr/>
        </p:nvSpPr>
        <p:spPr>
          <a:xfrm>
            <a:off x="4711950" y="1815088"/>
            <a:ext cx="38991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200">
                <a:solidFill>
                  <a:schemeClr val="lt1"/>
                </a:solidFill>
                <a:latin typeface="Roboto Light"/>
                <a:ea typeface="Roboto Light"/>
                <a:cs typeface="Roboto Light"/>
                <a:sym typeface="Roboto Light"/>
              </a:rPr>
              <a:t>Les axes sont-ils </a:t>
            </a:r>
            <a:r>
              <a:rPr b="1" lang="fr-CA" sz="2200">
                <a:solidFill>
                  <a:schemeClr val="lt1"/>
                </a:solidFill>
                <a:latin typeface="Roboto"/>
                <a:ea typeface="Roboto"/>
                <a:cs typeface="Roboto"/>
                <a:sym typeface="Roboto"/>
              </a:rPr>
              <a:t>complets</a:t>
            </a:r>
            <a:r>
              <a:rPr lang="fr-CA" sz="2200">
                <a:solidFill>
                  <a:schemeClr val="lt1"/>
                </a:solidFill>
                <a:latin typeface="Roboto Light"/>
                <a:ea typeface="Roboto Light"/>
                <a:cs typeface="Roboto Light"/>
                <a:sym typeface="Roboto Light"/>
              </a:rPr>
              <a:t>?</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None/>
            </a:pPr>
            <a:r>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None/>
            </a:pPr>
            <a:r>
              <a:rPr lang="fr-CA" sz="2200">
                <a:solidFill>
                  <a:schemeClr val="lt1"/>
                </a:solidFill>
                <a:latin typeface="Roboto Light"/>
                <a:ea typeface="Roboto Light"/>
                <a:cs typeface="Roboto Light"/>
                <a:sym typeface="Roboto Light"/>
              </a:rPr>
              <a:t>Les axes sont-ils bien </a:t>
            </a:r>
            <a:r>
              <a:rPr b="1" lang="fr-CA" sz="2200">
                <a:solidFill>
                  <a:schemeClr val="lt1"/>
                </a:solidFill>
                <a:latin typeface="Roboto"/>
                <a:ea typeface="Roboto"/>
                <a:cs typeface="Roboto"/>
                <a:sym typeface="Roboto"/>
              </a:rPr>
              <a:t>gradués</a:t>
            </a:r>
            <a:r>
              <a:rPr lang="fr-CA" sz="2200">
                <a:solidFill>
                  <a:schemeClr val="lt1"/>
                </a:solidFill>
                <a:latin typeface="Roboto Light"/>
                <a:ea typeface="Roboto Light"/>
                <a:cs typeface="Roboto Light"/>
                <a:sym typeface="Roboto Light"/>
              </a:rPr>
              <a:t>?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None/>
            </a:pPr>
            <a:r>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None/>
            </a:pPr>
            <a:r>
              <a:rPr lang="fr-CA" sz="2200">
                <a:solidFill>
                  <a:schemeClr val="lt1"/>
                </a:solidFill>
                <a:latin typeface="Roboto Light"/>
                <a:ea typeface="Roboto Light"/>
                <a:cs typeface="Roboto Light"/>
                <a:sym typeface="Roboto Light"/>
              </a:rPr>
              <a:t>Les proportions sont-elles </a:t>
            </a:r>
            <a:r>
              <a:rPr b="1" lang="fr-CA" sz="2200">
                <a:solidFill>
                  <a:schemeClr val="lt1"/>
                </a:solidFill>
                <a:latin typeface="Roboto"/>
                <a:ea typeface="Roboto"/>
                <a:cs typeface="Roboto"/>
                <a:sym typeface="Roboto"/>
              </a:rPr>
              <a:t>représentatives</a:t>
            </a:r>
            <a:r>
              <a:rPr lang="fr-CA" sz="2200">
                <a:solidFill>
                  <a:schemeClr val="lt1"/>
                </a:solidFill>
                <a:latin typeface="Roboto Light"/>
                <a:ea typeface="Roboto Light"/>
                <a:cs typeface="Roboto Light"/>
                <a:sym typeface="Roboto Light"/>
              </a:rPr>
              <a:t>?</a:t>
            </a:r>
            <a:endParaRPr sz="2200">
              <a:solidFill>
                <a:schemeClr val="lt1"/>
              </a:solidFill>
              <a:latin typeface="Roboto Light"/>
              <a:ea typeface="Roboto Light"/>
              <a:cs typeface="Roboto Light"/>
              <a:sym typeface="Roboto Light"/>
            </a:endParaRPr>
          </a:p>
        </p:txBody>
      </p:sp>
      <p:pic>
        <p:nvPicPr>
          <p:cNvPr id="579" name="Google Shape;579;p70"/>
          <p:cNvPicPr preferRelativeResize="0"/>
          <p:nvPr/>
        </p:nvPicPr>
        <p:blipFill>
          <a:blip r:embed="rId3">
            <a:alphaModFix/>
          </a:blip>
          <a:stretch>
            <a:fillRect/>
          </a:stretch>
        </p:blipFill>
        <p:spPr>
          <a:xfrm>
            <a:off x="-378700" y="1647850"/>
            <a:ext cx="4434700" cy="3814475"/>
          </a:xfrm>
          <a:prstGeom prst="rect">
            <a:avLst/>
          </a:prstGeom>
          <a:noFill/>
          <a:ln>
            <a:noFill/>
          </a:ln>
        </p:spPr>
      </p:pic>
      <p:sp>
        <p:nvSpPr>
          <p:cNvPr id="580" name="Google Shape;580;p70"/>
          <p:cNvSpPr/>
          <p:nvPr/>
        </p:nvSpPr>
        <p:spPr>
          <a:xfrm>
            <a:off x="1305861" y="373757"/>
            <a:ext cx="6875439" cy="1185865"/>
          </a:xfrm>
          <a:prstGeom prst="rect">
            <a:avLst/>
          </a:prstGeom>
        </p:spPr>
        <p:txBody>
          <a:bodyPr>
            <a:prstTxWarp prst="textPlain"/>
          </a:bodyPr>
          <a:lstStyle/>
          <a:p>
            <a:pPr lvl="0" algn="ctr"/>
            <a:r>
              <a:rPr b="0" i="0">
                <a:ln cap="flat" cmpd="sng" w="9525">
                  <a:solidFill>
                    <a:srgbClr val="F5F5F5"/>
                  </a:solidFill>
                  <a:prstDash val="solid"/>
                  <a:round/>
                  <a:headEnd len="sm" w="sm" type="none"/>
                  <a:tailEnd len="sm" w="sm" type="none"/>
                </a:ln>
                <a:solidFill>
                  <a:srgbClr val="F5F5F5"/>
                </a:solidFill>
                <a:latin typeface="Roboto;100"/>
              </a:rPr>
              <a:t>Diagrammes</a:t>
            </a:r>
          </a:p>
        </p:txBody>
      </p:sp>
      <p:sp>
        <p:nvSpPr>
          <p:cNvPr id="581" name="Google Shape;581;p70"/>
          <p:cNvSpPr/>
          <p:nvPr/>
        </p:nvSpPr>
        <p:spPr>
          <a:xfrm>
            <a:off x="1296307" y="375965"/>
            <a:ext cx="1546498" cy="926854"/>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Dia</a:t>
            </a: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585" name="Shape 585"/>
        <p:cNvGrpSpPr/>
        <p:nvPr/>
      </p:nvGrpSpPr>
      <p:grpSpPr>
        <a:xfrm>
          <a:off x="0" y="0"/>
          <a:ext cx="0" cy="0"/>
          <a:chOff x="0" y="0"/>
          <a:chExt cx="0" cy="0"/>
        </a:xfrm>
      </p:grpSpPr>
      <p:pic>
        <p:nvPicPr>
          <p:cNvPr id="586" name="Google Shape;586;p71"/>
          <p:cNvPicPr preferRelativeResize="0"/>
          <p:nvPr/>
        </p:nvPicPr>
        <p:blipFill>
          <a:blip r:embed="rId3">
            <a:alphaModFix/>
          </a:blip>
          <a:stretch>
            <a:fillRect/>
          </a:stretch>
        </p:blipFill>
        <p:spPr>
          <a:xfrm rot="9832214">
            <a:off x="182818" y="1984885"/>
            <a:ext cx="2327166" cy="2114679"/>
          </a:xfrm>
          <a:prstGeom prst="rect">
            <a:avLst/>
          </a:prstGeom>
          <a:noFill/>
          <a:ln>
            <a:noFill/>
          </a:ln>
        </p:spPr>
      </p:pic>
      <p:sp>
        <p:nvSpPr>
          <p:cNvPr id="587" name="Google Shape;587;p71"/>
          <p:cNvSpPr/>
          <p:nvPr/>
        </p:nvSpPr>
        <p:spPr>
          <a:xfrm rot="10800000">
            <a:off x="-10794" y="2725272"/>
            <a:ext cx="9165582" cy="2418228"/>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71"/>
          <p:cNvSpPr/>
          <p:nvPr/>
        </p:nvSpPr>
        <p:spPr>
          <a:xfrm>
            <a:off x="7376525" y="1455244"/>
            <a:ext cx="1680334" cy="3585580"/>
          </a:xfrm>
          <a:prstGeom prst="rect">
            <a:avLst/>
          </a:prstGeom>
        </p:spPr>
        <p:txBody>
          <a:bodyPr>
            <a:prstTxWarp prst="textPlain"/>
          </a:bodyPr>
          <a:lstStyle/>
          <a:p>
            <a:pPr lvl="0" algn="ctr"/>
            <a:r>
              <a:rPr b="0" i="0">
                <a:ln>
                  <a:noFill/>
                </a:ln>
                <a:solidFill>
                  <a:srgbClr val="E06539"/>
                </a:solidFill>
                <a:latin typeface="Roboto Mono;100"/>
              </a:rPr>
              <a:t>5</a:t>
            </a:r>
          </a:p>
        </p:txBody>
      </p:sp>
      <p:sp>
        <p:nvSpPr>
          <p:cNvPr id="589" name="Google Shape;589;p71"/>
          <p:cNvSpPr/>
          <p:nvPr/>
        </p:nvSpPr>
        <p:spPr>
          <a:xfrm>
            <a:off x="90475" y="80525"/>
            <a:ext cx="6838094" cy="1044441"/>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L'échantillon</a:t>
            </a: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593" name="Shape 593"/>
        <p:cNvGrpSpPr/>
        <p:nvPr/>
      </p:nvGrpSpPr>
      <p:grpSpPr>
        <a:xfrm>
          <a:off x="0" y="0"/>
          <a:ext cx="0" cy="0"/>
          <a:chOff x="0" y="0"/>
          <a:chExt cx="0" cy="0"/>
        </a:xfrm>
      </p:grpSpPr>
      <p:sp>
        <p:nvSpPr>
          <p:cNvPr id="594" name="Google Shape;594;p72"/>
          <p:cNvSpPr/>
          <p:nvPr/>
        </p:nvSpPr>
        <p:spPr>
          <a:xfrm rot="10800000">
            <a:off x="-10782" y="3398868"/>
            <a:ext cx="9165582" cy="1744632"/>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72"/>
          <p:cNvSpPr/>
          <p:nvPr/>
        </p:nvSpPr>
        <p:spPr>
          <a:xfrm>
            <a:off x="1900050" y="8482"/>
            <a:ext cx="5343900" cy="5143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72"/>
          <p:cNvSpPr/>
          <p:nvPr/>
        </p:nvSpPr>
        <p:spPr>
          <a:xfrm>
            <a:off x="662329" y="250725"/>
            <a:ext cx="1314865" cy="1232745"/>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a:rPr>
              <a:t>«</a:t>
            </a:r>
          </a:p>
        </p:txBody>
      </p:sp>
      <p:sp>
        <p:nvSpPr>
          <p:cNvPr id="597" name="Google Shape;597;p72"/>
          <p:cNvSpPr txBox="1"/>
          <p:nvPr/>
        </p:nvSpPr>
        <p:spPr>
          <a:xfrm>
            <a:off x="2325138" y="1602825"/>
            <a:ext cx="4493700" cy="1600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300">
                <a:solidFill>
                  <a:schemeClr val="lt1"/>
                </a:solidFill>
                <a:latin typeface="Roboto Mono Light"/>
                <a:ea typeface="Roboto Mono Light"/>
                <a:cs typeface="Roboto Mono Light"/>
                <a:sym typeface="Roboto Mono Light"/>
              </a:rPr>
              <a:t>« </a:t>
            </a:r>
            <a:r>
              <a:rPr i="1" lang="fr-CA" sz="2300">
                <a:solidFill>
                  <a:schemeClr val="lt1"/>
                </a:solidFill>
                <a:latin typeface="Roboto Mono Light"/>
                <a:ea typeface="Roboto Mono Light"/>
                <a:cs typeface="Roboto Mono Light"/>
                <a:sym typeface="Roboto Mono Light"/>
              </a:rPr>
              <a:t>Une seule hirondelle ne fait pas le printemps</a:t>
            </a:r>
            <a:r>
              <a:rPr lang="fr-CA" sz="2300">
                <a:solidFill>
                  <a:schemeClr val="lt1"/>
                </a:solidFill>
                <a:latin typeface="Roboto Mono Light"/>
                <a:ea typeface="Roboto Mono Light"/>
                <a:cs typeface="Roboto Mono Light"/>
                <a:sym typeface="Roboto Mono Light"/>
              </a:rPr>
              <a:t> »</a:t>
            </a:r>
            <a:endParaRPr sz="2300">
              <a:solidFill>
                <a:schemeClr val="lt1"/>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sz="2500">
              <a:solidFill>
                <a:schemeClr val="lt1"/>
              </a:solidFill>
              <a:latin typeface="Roboto Mono Light"/>
              <a:ea typeface="Roboto Mono Light"/>
              <a:cs typeface="Roboto Mono Light"/>
              <a:sym typeface="Roboto Mono Light"/>
            </a:endParaRPr>
          </a:p>
          <a:p>
            <a:pPr indent="0" lvl="0" marL="0" rtl="0" algn="r">
              <a:spcBef>
                <a:spcPts val="0"/>
              </a:spcBef>
              <a:spcAft>
                <a:spcPts val="0"/>
              </a:spcAft>
              <a:buNone/>
            </a:pPr>
            <a:r>
              <a:rPr lang="fr-CA" sz="2100">
                <a:solidFill>
                  <a:schemeClr val="lt1"/>
                </a:solidFill>
                <a:latin typeface="Roboto Mono Light"/>
                <a:ea typeface="Roboto Mono Light"/>
                <a:cs typeface="Roboto Mono Light"/>
                <a:sym typeface="Roboto Mono Light"/>
              </a:rPr>
              <a:t>Aristote</a:t>
            </a:r>
            <a:endParaRPr sz="2100">
              <a:solidFill>
                <a:schemeClr val="lt1"/>
              </a:solidFill>
              <a:latin typeface="Roboto Mono Light"/>
              <a:ea typeface="Roboto Mono Light"/>
              <a:cs typeface="Roboto Mono Light"/>
              <a:sym typeface="Roboto Mono Light"/>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601" name="Shape 601"/>
        <p:cNvGrpSpPr/>
        <p:nvPr/>
      </p:nvGrpSpPr>
      <p:grpSpPr>
        <a:xfrm>
          <a:off x="0" y="0"/>
          <a:ext cx="0" cy="0"/>
          <a:chOff x="0" y="0"/>
          <a:chExt cx="0" cy="0"/>
        </a:xfrm>
      </p:grpSpPr>
      <p:sp>
        <p:nvSpPr>
          <p:cNvPr id="602" name="Google Shape;602;p73"/>
          <p:cNvSpPr/>
          <p:nvPr/>
        </p:nvSpPr>
        <p:spPr>
          <a:xfrm rot="10800000">
            <a:off x="-1236669" y="4521671"/>
            <a:ext cx="10377720" cy="2327454"/>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73"/>
          <p:cNvSpPr/>
          <p:nvPr/>
        </p:nvSpPr>
        <p:spPr>
          <a:xfrm>
            <a:off x="25" y="0"/>
            <a:ext cx="9144000" cy="721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600">
              <a:solidFill>
                <a:srgbClr val="F5F5F5"/>
              </a:solidFill>
              <a:latin typeface="Roboto Light"/>
              <a:ea typeface="Roboto Light"/>
              <a:cs typeface="Roboto Light"/>
              <a:sym typeface="Roboto Light"/>
            </a:endParaRPr>
          </a:p>
        </p:txBody>
      </p:sp>
      <p:pic>
        <p:nvPicPr>
          <p:cNvPr id="604" name="Google Shape;604;p73">
            <a:hlinkClick r:id="rId3"/>
          </p:cNvPr>
          <p:cNvPicPr preferRelativeResize="0"/>
          <p:nvPr/>
        </p:nvPicPr>
        <p:blipFill>
          <a:blip r:embed="rId4">
            <a:alphaModFix/>
          </a:blip>
          <a:stretch>
            <a:fillRect/>
          </a:stretch>
        </p:blipFill>
        <p:spPr>
          <a:xfrm rot="-275489">
            <a:off x="280990" y="1290391"/>
            <a:ext cx="3925820" cy="2847222"/>
          </a:xfrm>
          <a:prstGeom prst="rect">
            <a:avLst/>
          </a:prstGeom>
          <a:noFill/>
          <a:ln>
            <a:noFill/>
          </a:ln>
          <a:effectLst>
            <a:outerShdw blurRad="57150" rotWithShape="0" algn="bl" dir="5400000" dist="19050">
              <a:srgbClr val="000000">
                <a:alpha val="50000"/>
              </a:srgbClr>
            </a:outerShdw>
          </a:effectLst>
        </p:spPr>
      </p:pic>
      <p:sp>
        <p:nvSpPr>
          <p:cNvPr id="605" name="Google Shape;605;p73"/>
          <p:cNvSpPr txBox="1"/>
          <p:nvPr/>
        </p:nvSpPr>
        <p:spPr>
          <a:xfrm>
            <a:off x="4800600" y="966938"/>
            <a:ext cx="3830100" cy="349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150">
                <a:solidFill>
                  <a:schemeClr val="accent2"/>
                </a:solidFill>
                <a:latin typeface="Roboto Mono"/>
                <a:ea typeface="Roboto Mono"/>
                <a:cs typeface="Roboto Mono"/>
                <a:sym typeface="Roboto Mono"/>
              </a:rPr>
              <a:t>« Ses résultats de recherche, recueillis auprès de </a:t>
            </a:r>
            <a:endParaRPr sz="2150">
              <a:solidFill>
                <a:schemeClr val="accent2"/>
              </a:solidFill>
              <a:latin typeface="Roboto Mono"/>
              <a:ea typeface="Roboto Mono"/>
              <a:cs typeface="Roboto Mono"/>
              <a:sym typeface="Roboto Mono"/>
            </a:endParaRPr>
          </a:p>
          <a:p>
            <a:pPr indent="0" lvl="0" marL="0" rtl="0" algn="l">
              <a:spcBef>
                <a:spcPts val="0"/>
              </a:spcBef>
              <a:spcAft>
                <a:spcPts val="0"/>
              </a:spcAft>
              <a:buNone/>
            </a:pPr>
            <a:r>
              <a:rPr b="1" lang="fr-CA" sz="2150">
                <a:solidFill>
                  <a:schemeClr val="accent2"/>
                </a:solidFill>
                <a:latin typeface="Roboto Mono"/>
                <a:ea typeface="Roboto Mono"/>
                <a:cs typeface="Roboto Mono"/>
                <a:sym typeface="Roboto Mono"/>
              </a:rPr>
              <a:t>3800 adolescents montréalais</a:t>
            </a:r>
            <a:r>
              <a:rPr lang="fr-CA" sz="2150">
                <a:solidFill>
                  <a:schemeClr val="accent2"/>
                </a:solidFill>
                <a:latin typeface="Roboto Mono"/>
                <a:ea typeface="Roboto Mono"/>
                <a:cs typeface="Roboto Mono"/>
                <a:sym typeface="Roboto Mono"/>
              </a:rPr>
              <a:t> pendant une période de cinq ans, montrent que l’augmentation de l’utilisation des réseaux sociaux… »</a:t>
            </a:r>
            <a:endParaRPr sz="2100">
              <a:latin typeface="Roboto Mono"/>
              <a:ea typeface="Roboto Mono"/>
              <a:cs typeface="Roboto Mono"/>
              <a:sym typeface="Roboto Mono"/>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609" name="Shape 609"/>
        <p:cNvGrpSpPr/>
        <p:nvPr/>
      </p:nvGrpSpPr>
      <p:grpSpPr>
        <a:xfrm>
          <a:off x="0" y="0"/>
          <a:ext cx="0" cy="0"/>
          <a:chOff x="0" y="0"/>
          <a:chExt cx="0" cy="0"/>
        </a:xfrm>
      </p:grpSpPr>
      <p:sp>
        <p:nvSpPr>
          <p:cNvPr id="610" name="Google Shape;610;p74"/>
          <p:cNvSpPr/>
          <p:nvPr/>
        </p:nvSpPr>
        <p:spPr>
          <a:xfrm rot="10800000">
            <a:off x="-1236669" y="4521671"/>
            <a:ext cx="10377720" cy="2327454"/>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74"/>
          <p:cNvSpPr/>
          <p:nvPr/>
        </p:nvSpPr>
        <p:spPr>
          <a:xfrm>
            <a:off x="25" y="0"/>
            <a:ext cx="9144000" cy="721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fr-CA" sz="3600">
                <a:solidFill>
                  <a:srgbClr val="F5F5F5"/>
                </a:solidFill>
                <a:latin typeface="Roboto Light"/>
                <a:ea typeface="Roboto Light"/>
                <a:cs typeface="Roboto Light"/>
                <a:sym typeface="Roboto Light"/>
              </a:rPr>
              <a:t>STATISTIQUE CANADA</a:t>
            </a:r>
            <a:endParaRPr sz="3600">
              <a:solidFill>
                <a:srgbClr val="F5F5F5"/>
              </a:solidFill>
              <a:latin typeface="Roboto Light"/>
              <a:ea typeface="Roboto Light"/>
              <a:cs typeface="Roboto Light"/>
              <a:sym typeface="Roboto Light"/>
            </a:endParaRPr>
          </a:p>
        </p:txBody>
      </p:sp>
      <p:pic>
        <p:nvPicPr>
          <p:cNvPr id="612" name="Google Shape;612;p74"/>
          <p:cNvPicPr preferRelativeResize="0"/>
          <p:nvPr/>
        </p:nvPicPr>
        <p:blipFill>
          <a:blip r:embed="rId3">
            <a:alphaModFix/>
          </a:blip>
          <a:stretch>
            <a:fillRect/>
          </a:stretch>
        </p:blipFill>
        <p:spPr>
          <a:xfrm rot="-175707">
            <a:off x="305100" y="1126474"/>
            <a:ext cx="7870602" cy="2440025"/>
          </a:xfrm>
          <a:prstGeom prst="rect">
            <a:avLst/>
          </a:prstGeom>
          <a:noFill/>
          <a:ln>
            <a:noFill/>
          </a:ln>
        </p:spPr>
      </p:pic>
      <p:sp>
        <p:nvSpPr>
          <p:cNvPr id="613" name="Google Shape;613;p74"/>
          <p:cNvSpPr/>
          <p:nvPr/>
        </p:nvSpPr>
        <p:spPr>
          <a:xfrm>
            <a:off x="2570824" y="3500905"/>
            <a:ext cx="4405954" cy="891454"/>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a:rPr>
              <a:t>909 585</a:t>
            </a:r>
          </a:p>
        </p:txBody>
      </p:sp>
      <p:sp>
        <p:nvSpPr>
          <p:cNvPr id="614" name="Google Shape;614;p74"/>
          <p:cNvSpPr/>
          <p:nvPr/>
        </p:nvSpPr>
        <p:spPr>
          <a:xfrm>
            <a:off x="376785" y="4386074"/>
            <a:ext cx="6213849" cy="548774"/>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100"/>
              </a:rPr>
              <a:t>adolescents au Québec</a:t>
            </a:r>
          </a:p>
        </p:txBody>
      </p:sp>
      <p:sp>
        <p:nvSpPr>
          <p:cNvPr id="615" name="Google Shape;615;p74"/>
          <p:cNvSpPr/>
          <p:nvPr/>
        </p:nvSpPr>
        <p:spPr>
          <a:xfrm>
            <a:off x="7164150" y="2920082"/>
            <a:ext cx="1726525" cy="1465275"/>
          </a:xfrm>
          <a:custGeom>
            <a:rect b="b" l="l" r="r" t="t"/>
            <a:pathLst>
              <a:path extrusionOk="0" h="58611" w="69061">
                <a:moveTo>
                  <a:pt x="43897" y="25"/>
                </a:moveTo>
                <a:cubicBezTo>
                  <a:pt x="50593" y="25"/>
                  <a:pt x="59347" y="-371"/>
                  <a:pt x="63364" y="4987"/>
                </a:cubicBezTo>
                <a:cubicBezTo>
                  <a:pt x="71620" y="15998"/>
                  <a:pt x="70806" y="36479"/>
                  <a:pt x="61074" y="46211"/>
                </a:cubicBezTo>
                <a:cubicBezTo>
                  <a:pt x="46598" y="60687"/>
                  <a:pt x="18311" y="61856"/>
                  <a:pt x="0" y="52700"/>
                </a:cubicBezTo>
              </a:path>
            </a:pathLst>
          </a:custGeom>
          <a:noFill/>
          <a:ln cap="flat" cmpd="sng" w="19050">
            <a:solidFill>
              <a:schemeClr val="dk1"/>
            </a:solidFill>
            <a:prstDash val="solid"/>
            <a:round/>
            <a:headEnd len="med" w="med" type="diamond"/>
            <a:tailEnd len="med" w="med" type="triangle"/>
          </a:ln>
        </p:spPr>
      </p:sp>
      <p:sp>
        <p:nvSpPr>
          <p:cNvPr id="616" name="Google Shape;616;p74"/>
          <p:cNvSpPr/>
          <p:nvPr/>
        </p:nvSpPr>
        <p:spPr>
          <a:xfrm>
            <a:off x="8290200" y="3175467"/>
            <a:ext cx="591650" cy="203275"/>
          </a:xfrm>
          <a:custGeom>
            <a:rect b="b" l="l" r="r" t="t"/>
            <a:pathLst>
              <a:path extrusionOk="0" h="8131" w="23666">
                <a:moveTo>
                  <a:pt x="0" y="496"/>
                </a:moveTo>
                <a:cubicBezTo>
                  <a:pt x="8177" y="-864"/>
                  <a:pt x="19959" y="717"/>
                  <a:pt x="23666" y="8131"/>
                </a:cubicBezTo>
              </a:path>
            </a:pathLst>
          </a:custGeom>
          <a:noFill/>
          <a:ln cap="flat" cmpd="sng" w="19050">
            <a:solidFill>
              <a:schemeClr val="dk1"/>
            </a:solidFill>
            <a:prstDash val="solid"/>
            <a:round/>
            <a:headEnd len="med" w="med" type="diamond"/>
            <a:tailEnd len="med" w="med" type="none"/>
          </a:ln>
        </p:spPr>
      </p:sp>
      <p:sp>
        <p:nvSpPr>
          <p:cNvPr id="617" name="Google Shape;617;p74"/>
          <p:cNvSpPr/>
          <p:nvPr/>
        </p:nvSpPr>
        <p:spPr>
          <a:xfrm>
            <a:off x="7171125" y="4733625"/>
            <a:ext cx="1832700" cy="345600"/>
          </a:xfrm>
          <a:prstGeom prst="roundRect">
            <a:avLst>
              <a:gd fmla="val 50000" name="adj"/>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CA" sz="1100">
                <a:solidFill>
                  <a:schemeClr val="lt1"/>
                </a:solidFill>
                <a:uFill>
                  <a:noFill/>
                </a:uFill>
                <a:latin typeface="Roboto Light"/>
                <a:ea typeface="Roboto Light"/>
                <a:cs typeface="Roboto Light"/>
                <a:sym typeface="Roboto Light"/>
                <a:hlinkClick r:id="rId4">
                  <a:extLst>
                    <a:ext uri="{A12FA001-AC4F-418D-AE19-62706E023703}">
                      <ahyp:hlinkClr val="tx"/>
                    </a:ext>
                  </a:extLst>
                </a:hlinkClick>
              </a:rPr>
              <a:t>Calculateur d’échantillon</a:t>
            </a:r>
            <a:endParaRPr sz="1100">
              <a:solidFill>
                <a:schemeClr val="lt1"/>
              </a:solidFill>
              <a:latin typeface="Roboto Light"/>
              <a:ea typeface="Roboto Light"/>
              <a:cs typeface="Roboto Light"/>
              <a:sym typeface="Roboto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8AFC"/>
        </a:solidFill>
      </p:bgPr>
    </p:bg>
    <p:spTree>
      <p:nvGrpSpPr>
        <p:cNvPr id="145" name="Shape 145"/>
        <p:cNvGrpSpPr/>
        <p:nvPr/>
      </p:nvGrpSpPr>
      <p:grpSpPr>
        <a:xfrm>
          <a:off x="0" y="0"/>
          <a:ext cx="0" cy="0"/>
          <a:chOff x="0" y="0"/>
          <a:chExt cx="0" cy="0"/>
        </a:xfrm>
      </p:grpSpPr>
      <p:pic>
        <p:nvPicPr>
          <p:cNvPr id="146" name="Google Shape;146;p30"/>
          <p:cNvPicPr preferRelativeResize="0"/>
          <p:nvPr/>
        </p:nvPicPr>
        <p:blipFill>
          <a:blip r:embed="rId3">
            <a:alphaModFix/>
          </a:blip>
          <a:stretch>
            <a:fillRect/>
          </a:stretch>
        </p:blipFill>
        <p:spPr>
          <a:xfrm>
            <a:off x="94126" y="67250"/>
            <a:ext cx="1423148" cy="835975"/>
          </a:xfrm>
          <a:prstGeom prst="rect">
            <a:avLst/>
          </a:prstGeom>
          <a:noFill/>
          <a:ln>
            <a:noFill/>
          </a:ln>
        </p:spPr>
      </p:pic>
      <p:sp>
        <p:nvSpPr>
          <p:cNvPr id="147" name="Google Shape;147;p30"/>
          <p:cNvSpPr txBox="1"/>
          <p:nvPr/>
        </p:nvSpPr>
        <p:spPr>
          <a:xfrm>
            <a:off x="0" y="1234600"/>
            <a:ext cx="9144000" cy="6156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fr-CA" sz="2800">
                <a:solidFill>
                  <a:schemeClr val="dk1"/>
                </a:solidFill>
                <a:latin typeface="Comfortaa"/>
                <a:ea typeface="Comfortaa"/>
                <a:cs typeface="Comfortaa"/>
                <a:sym typeface="Comfortaa"/>
              </a:rPr>
              <a:t>Invitation à l’assemblée générale</a:t>
            </a:r>
            <a:endParaRPr b="1" sz="2800">
              <a:solidFill>
                <a:schemeClr val="dk1"/>
              </a:solidFill>
              <a:latin typeface="Comfortaa"/>
              <a:ea typeface="Comfortaa"/>
              <a:cs typeface="Comfortaa"/>
              <a:sym typeface="Comfortaa"/>
            </a:endParaRPr>
          </a:p>
        </p:txBody>
      </p:sp>
      <p:sp>
        <p:nvSpPr>
          <p:cNvPr id="148" name="Google Shape;148;p30"/>
          <p:cNvSpPr txBox="1"/>
          <p:nvPr/>
        </p:nvSpPr>
        <p:spPr>
          <a:xfrm>
            <a:off x="392200" y="2005850"/>
            <a:ext cx="8382000" cy="2878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fr-CA" sz="2300">
                <a:solidFill>
                  <a:schemeClr val="dk1"/>
                </a:solidFill>
                <a:latin typeface="Comfortaa"/>
                <a:ea typeface="Comfortaa"/>
                <a:cs typeface="Comfortaa"/>
                <a:sym typeface="Comfortaa"/>
              </a:rPr>
              <a:t>Assemblée générale du GRMS</a:t>
            </a:r>
            <a:endParaRPr b="1" sz="23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b="1" sz="2300">
              <a:solidFill>
                <a:schemeClr val="dk1"/>
              </a:solidFill>
              <a:latin typeface="Comfortaa"/>
              <a:ea typeface="Comfortaa"/>
              <a:cs typeface="Comfortaa"/>
              <a:sym typeface="Comfortaa"/>
            </a:endParaRPr>
          </a:p>
          <a:p>
            <a:pPr indent="0" lvl="0" marL="0" rtl="0" algn="l">
              <a:spcBef>
                <a:spcPts val="0"/>
              </a:spcBef>
              <a:spcAft>
                <a:spcPts val="0"/>
              </a:spcAft>
              <a:buNone/>
            </a:pPr>
            <a:r>
              <a:rPr b="1" lang="fr-CA" sz="2300">
                <a:solidFill>
                  <a:schemeClr val="dk1"/>
                </a:solidFill>
                <a:latin typeface="Comfortaa"/>
                <a:ea typeface="Comfortaa"/>
                <a:cs typeface="Comfortaa"/>
                <a:sym typeface="Comfortaa"/>
              </a:rPr>
              <a:t>En virtuel </a:t>
            </a:r>
            <a:r>
              <a:rPr b="1" lang="fr-CA" sz="2000">
                <a:solidFill>
                  <a:schemeClr val="dk1"/>
                </a:solidFill>
                <a:latin typeface="Comfortaa"/>
                <a:ea typeface="Comfortaa"/>
                <a:cs typeface="Comfortaa"/>
                <a:sym typeface="Comfortaa"/>
              </a:rPr>
              <a:t>(un lien vous sera envoyé la semaine précédente)</a:t>
            </a:r>
            <a:endParaRPr b="1" i="1" sz="2000">
              <a:solidFill>
                <a:schemeClr val="dk1"/>
              </a:solidFill>
              <a:latin typeface="Comfortaa"/>
              <a:ea typeface="Comfortaa"/>
              <a:cs typeface="Comfortaa"/>
              <a:sym typeface="Comfortaa"/>
            </a:endParaRPr>
          </a:p>
          <a:p>
            <a:pPr indent="0" lvl="0" marL="0" rtl="0" algn="l">
              <a:spcBef>
                <a:spcPts val="0"/>
              </a:spcBef>
              <a:spcAft>
                <a:spcPts val="0"/>
              </a:spcAft>
              <a:buNone/>
            </a:pPr>
            <a:r>
              <a:rPr b="1" lang="fr-CA" sz="2300">
                <a:solidFill>
                  <a:schemeClr val="dk1"/>
                </a:solidFill>
                <a:latin typeface="Comfortaa"/>
                <a:ea typeface="Comfortaa"/>
                <a:cs typeface="Comfortaa"/>
                <a:sym typeface="Comfortaa"/>
              </a:rPr>
              <a:t> </a:t>
            </a:r>
            <a:endParaRPr b="1" sz="2300">
              <a:solidFill>
                <a:schemeClr val="dk1"/>
              </a:solidFill>
              <a:latin typeface="Comfortaa"/>
              <a:ea typeface="Comfortaa"/>
              <a:cs typeface="Comfortaa"/>
              <a:sym typeface="Comfortaa"/>
            </a:endParaRPr>
          </a:p>
          <a:p>
            <a:pPr indent="0" lvl="0" marL="0" rtl="0" algn="l">
              <a:spcBef>
                <a:spcPts val="0"/>
              </a:spcBef>
              <a:spcAft>
                <a:spcPts val="0"/>
              </a:spcAft>
              <a:buNone/>
            </a:pPr>
            <a:r>
              <a:rPr b="1" lang="fr-CA" sz="2300">
                <a:solidFill>
                  <a:schemeClr val="dk1"/>
                </a:solidFill>
                <a:latin typeface="Comfortaa"/>
                <a:ea typeface="Comfortaa"/>
                <a:cs typeface="Comfortaa"/>
                <a:sym typeface="Comfortaa"/>
              </a:rPr>
              <a:t>Date : le lundi 6 novembre 2023</a:t>
            </a:r>
            <a:endParaRPr b="1" sz="23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b="1" sz="2300">
              <a:solidFill>
                <a:schemeClr val="dk1"/>
              </a:solidFill>
              <a:latin typeface="Comfortaa"/>
              <a:ea typeface="Comfortaa"/>
              <a:cs typeface="Comfortaa"/>
              <a:sym typeface="Comfortaa"/>
            </a:endParaRPr>
          </a:p>
          <a:p>
            <a:pPr indent="0" lvl="0" marL="0" rtl="0" algn="l">
              <a:spcBef>
                <a:spcPts val="0"/>
              </a:spcBef>
              <a:spcAft>
                <a:spcPts val="0"/>
              </a:spcAft>
              <a:buNone/>
            </a:pPr>
            <a:r>
              <a:rPr b="1" lang="fr-CA" sz="2300">
                <a:solidFill>
                  <a:schemeClr val="dk1"/>
                </a:solidFill>
                <a:latin typeface="Comfortaa"/>
                <a:ea typeface="Comfortaa"/>
                <a:cs typeface="Comfortaa"/>
                <a:sym typeface="Comfortaa"/>
              </a:rPr>
              <a:t>Heure : 19h</a:t>
            </a:r>
            <a:endParaRPr b="1" sz="23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1400">
              <a:latin typeface="Short Stack"/>
              <a:ea typeface="Short Stack"/>
              <a:cs typeface="Short Stack"/>
              <a:sym typeface="Short Stack"/>
            </a:endParaRPr>
          </a:p>
        </p:txBody>
      </p:sp>
      <p:pic>
        <p:nvPicPr>
          <p:cNvPr id="149" name="Google Shape;149;p30"/>
          <p:cNvPicPr preferRelativeResize="0"/>
          <p:nvPr/>
        </p:nvPicPr>
        <p:blipFill>
          <a:blip r:embed="rId4">
            <a:alphaModFix/>
          </a:blip>
          <a:stretch>
            <a:fillRect/>
          </a:stretch>
        </p:blipFill>
        <p:spPr>
          <a:xfrm>
            <a:off x="7781606" y="174807"/>
            <a:ext cx="1120800" cy="125861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621" name="Shape 621"/>
        <p:cNvGrpSpPr/>
        <p:nvPr/>
      </p:nvGrpSpPr>
      <p:grpSpPr>
        <a:xfrm>
          <a:off x="0" y="0"/>
          <a:ext cx="0" cy="0"/>
          <a:chOff x="0" y="0"/>
          <a:chExt cx="0" cy="0"/>
        </a:xfrm>
      </p:grpSpPr>
      <p:sp>
        <p:nvSpPr>
          <p:cNvPr id="622" name="Google Shape;622;p75"/>
          <p:cNvSpPr/>
          <p:nvPr/>
        </p:nvSpPr>
        <p:spPr>
          <a:xfrm rot="10800000">
            <a:off x="-10782" y="3398868"/>
            <a:ext cx="9165582" cy="1744632"/>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75"/>
          <p:cNvSpPr/>
          <p:nvPr/>
        </p:nvSpPr>
        <p:spPr>
          <a:xfrm>
            <a:off x="6251862" y="0"/>
            <a:ext cx="5373600" cy="5172000"/>
          </a:xfrm>
          <a:prstGeom prst="ellipse">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75"/>
          <p:cNvSpPr txBox="1"/>
          <p:nvPr/>
        </p:nvSpPr>
        <p:spPr>
          <a:xfrm>
            <a:off x="197750" y="207850"/>
            <a:ext cx="5373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latin typeface="Roboto Light"/>
              <a:ea typeface="Roboto Light"/>
              <a:cs typeface="Roboto Light"/>
              <a:sym typeface="Roboto Light"/>
            </a:endParaRPr>
          </a:p>
        </p:txBody>
      </p:sp>
      <p:sp>
        <p:nvSpPr>
          <p:cNvPr id="625" name="Google Shape;625;p75"/>
          <p:cNvSpPr/>
          <p:nvPr/>
        </p:nvSpPr>
        <p:spPr>
          <a:xfrm>
            <a:off x="135550" y="4363499"/>
            <a:ext cx="6569350" cy="570450"/>
          </a:xfrm>
          <a:prstGeom prst="rect">
            <a:avLst/>
          </a:prstGeom>
        </p:spPr>
        <p:txBody>
          <a:bodyPr>
            <a:prstTxWarp prst="textPlain"/>
          </a:bodyPr>
          <a:lstStyle/>
          <a:p>
            <a:pPr lvl="0" algn="ctr"/>
            <a:r>
              <a:rPr b="0" i="0">
                <a:ln cap="flat" cmpd="sng" w="9525">
                  <a:solidFill>
                    <a:srgbClr val="F5F5F5"/>
                  </a:solidFill>
                  <a:prstDash val="solid"/>
                  <a:round/>
                  <a:headEnd len="sm" w="sm" type="none"/>
                  <a:tailEnd len="sm" w="sm" type="none"/>
                </a:ln>
                <a:solidFill>
                  <a:schemeClr val="lt1"/>
                </a:solidFill>
                <a:latin typeface="Roboto;300"/>
              </a:rPr>
              <a:t>BIAIS DE DISPONIBILITÉ</a:t>
            </a:r>
          </a:p>
        </p:txBody>
      </p:sp>
      <p:pic>
        <p:nvPicPr>
          <p:cNvPr id="626" name="Google Shape;626;p75"/>
          <p:cNvPicPr preferRelativeResize="0"/>
          <p:nvPr/>
        </p:nvPicPr>
        <p:blipFill>
          <a:blip r:embed="rId3">
            <a:alphaModFix/>
          </a:blip>
          <a:stretch>
            <a:fillRect/>
          </a:stretch>
        </p:blipFill>
        <p:spPr>
          <a:xfrm>
            <a:off x="6625050" y="1339525"/>
            <a:ext cx="2465401" cy="1780325"/>
          </a:xfrm>
          <a:prstGeom prst="rect">
            <a:avLst/>
          </a:prstGeom>
          <a:noFill/>
          <a:ln>
            <a:noFill/>
          </a:ln>
        </p:spPr>
      </p:pic>
      <p:sp>
        <p:nvSpPr>
          <p:cNvPr id="627" name="Google Shape;627;p75"/>
          <p:cNvSpPr/>
          <p:nvPr/>
        </p:nvSpPr>
        <p:spPr>
          <a:xfrm>
            <a:off x="5407925" y="204900"/>
            <a:ext cx="3961800" cy="2577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fr-CA" sz="900">
                <a:solidFill>
                  <a:schemeClr val="lt1"/>
                </a:solidFill>
                <a:uFill>
                  <a:noFill/>
                </a:uFill>
                <a:latin typeface="Roboto Mono"/>
                <a:ea typeface="Roboto Mono"/>
                <a:cs typeface="Roboto Mono"/>
                <a:sym typeface="Roboto Mono"/>
                <a:hlinkClick r:id="rId4">
                  <a:extLst>
                    <a:ext uri="{A12FA001-AC4F-418D-AE19-62706E023703}">
                      <ahyp:hlinkClr val="tx"/>
                    </a:ext>
                  </a:extLst>
                </a:hlinkClick>
              </a:rPr>
              <a:t>Sciences et pensée critique</a:t>
            </a:r>
            <a:r>
              <a:rPr lang="fr-CA" sz="900">
                <a:solidFill>
                  <a:schemeClr val="lt1"/>
                </a:solidFill>
                <a:latin typeface="Roboto Mono"/>
                <a:ea typeface="Roboto Mono"/>
                <a:cs typeface="Roboto Mono"/>
                <a:sym typeface="Roboto Mono"/>
              </a:rPr>
              <a:t> (Reebs, U de Moncton)</a:t>
            </a:r>
            <a:endParaRPr sz="1200">
              <a:solidFill>
                <a:schemeClr val="lt1"/>
              </a:solidFill>
            </a:endParaRPr>
          </a:p>
        </p:txBody>
      </p:sp>
      <p:sp>
        <p:nvSpPr>
          <p:cNvPr id="628" name="Google Shape;628;p75"/>
          <p:cNvSpPr txBox="1"/>
          <p:nvPr/>
        </p:nvSpPr>
        <p:spPr>
          <a:xfrm rot="555259">
            <a:off x="7384442" y="1205925"/>
            <a:ext cx="1154730" cy="1862332"/>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fr-CA" sz="10900">
                <a:solidFill>
                  <a:srgbClr val="C7E3F5"/>
                </a:solidFill>
                <a:latin typeface="Roboto Mono"/>
                <a:ea typeface="Roboto Mono"/>
                <a:cs typeface="Roboto Mono"/>
                <a:sym typeface="Roboto Mono"/>
              </a:rPr>
              <a:t>?</a:t>
            </a:r>
            <a:endParaRPr sz="4000"/>
          </a:p>
        </p:txBody>
      </p:sp>
      <p:sp>
        <p:nvSpPr>
          <p:cNvPr id="629" name="Google Shape;629;p75"/>
          <p:cNvSpPr txBox="1"/>
          <p:nvPr/>
        </p:nvSpPr>
        <p:spPr>
          <a:xfrm>
            <a:off x="272700" y="563650"/>
            <a:ext cx="50229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400">
                <a:latin typeface="Roboto Light"/>
                <a:ea typeface="Roboto Light"/>
                <a:cs typeface="Roboto Light"/>
                <a:sym typeface="Roboto Light"/>
              </a:rPr>
              <a:t>Plus un </a:t>
            </a:r>
            <a:r>
              <a:rPr b="1" lang="fr-CA" sz="2400">
                <a:latin typeface="Roboto"/>
                <a:ea typeface="Roboto"/>
                <a:cs typeface="Roboto"/>
                <a:sym typeface="Roboto"/>
              </a:rPr>
              <a:t>échantillon est petit</a:t>
            </a:r>
            <a:r>
              <a:rPr lang="fr-CA" sz="2400">
                <a:latin typeface="Roboto Light"/>
                <a:ea typeface="Roboto Light"/>
                <a:cs typeface="Roboto Light"/>
                <a:sym typeface="Roboto Light"/>
              </a:rPr>
              <a:t>, plus sa moyenne est influencée par des </a:t>
            </a:r>
            <a:r>
              <a:rPr b="1" lang="fr-CA" sz="2400">
                <a:latin typeface="Roboto"/>
                <a:ea typeface="Roboto"/>
                <a:cs typeface="Roboto"/>
                <a:sym typeface="Roboto"/>
              </a:rPr>
              <a:t>cas extrêmes</a:t>
            </a:r>
            <a:r>
              <a:rPr lang="fr-CA" sz="2400">
                <a:latin typeface="Roboto Light"/>
                <a:ea typeface="Roboto Light"/>
                <a:cs typeface="Roboto Light"/>
                <a:sym typeface="Roboto Light"/>
              </a:rPr>
              <a:t> s’il s’adonne à en contenir, donc moins il représente bien la population tout entière, et donc moins on est justifié d’en tirer des conclusions.</a:t>
            </a:r>
            <a:endParaRPr sz="2400">
              <a:latin typeface="Roboto Light"/>
              <a:ea typeface="Roboto Light"/>
              <a:cs typeface="Roboto Light"/>
              <a:sym typeface="Roboto Light"/>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633" name="Shape 633"/>
        <p:cNvGrpSpPr/>
        <p:nvPr/>
      </p:nvGrpSpPr>
      <p:grpSpPr>
        <a:xfrm>
          <a:off x="0" y="0"/>
          <a:ext cx="0" cy="0"/>
          <a:chOff x="0" y="0"/>
          <a:chExt cx="0" cy="0"/>
        </a:xfrm>
      </p:grpSpPr>
      <p:sp>
        <p:nvSpPr>
          <p:cNvPr id="634" name="Google Shape;634;p76"/>
          <p:cNvSpPr/>
          <p:nvPr/>
        </p:nvSpPr>
        <p:spPr>
          <a:xfrm rot="10800000">
            <a:off x="-10782" y="3398868"/>
            <a:ext cx="9165582" cy="1744632"/>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35" name="Google Shape;635;p76"/>
          <p:cNvPicPr preferRelativeResize="0"/>
          <p:nvPr/>
        </p:nvPicPr>
        <p:blipFill rotWithShape="1">
          <a:blip r:embed="rId3">
            <a:alphaModFix/>
          </a:blip>
          <a:srcRect b="0" l="0" r="0" t="64688"/>
          <a:stretch/>
        </p:blipFill>
        <p:spPr>
          <a:xfrm rot="-5">
            <a:off x="4973732" y="836517"/>
            <a:ext cx="3739184" cy="1581213"/>
          </a:xfrm>
          <a:prstGeom prst="rect">
            <a:avLst/>
          </a:prstGeom>
          <a:noFill/>
          <a:ln>
            <a:noFill/>
          </a:ln>
          <a:effectLst>
            <a:outerShdw blurRad="57150" rotWithShape="0" algn="bl" dir="5400000" dist="19050">
              <a:srgbClr val="000000">
                <a:alpha val="50000"/>
              </a:srgbClr>
            </a:outerShdw>
          </a:effectLst>
        </p:spPr>
      </p:pic>
      <p:sp>
        <p:nvSpPr>
          <p:cNvPr id="636" name="Google Shape;636;p76"/>
          <p:cNvSpPr/>
          <p:nvPr/>
        </p:nvSpPr>
        <p:spPr>
          <a:xfrm>
            <a:off x="-69025" y="4858700"/>
            <a:ext cx="4747200" cy="215700"/>
          </a:xfrm>
          <a:prstGeom prst="rect">
            <a:avLst/>
          </a:prstGeom>
          <a:solidFill>
            <a:srgbClr val="C7E3F5"/>
          </a:solidFill>
          <a:ln cap="flat" cmpd="sng" w="9525">
            <a:solidFill>
              <a:srgbClr val="C7E3F5"/>
            </a:solidFill>
            <a:prstDash val="solid"/>
            <a:round/>
            <a:headEnd len="sm" w="sm" type="none"/>
            <a:tailEnd len="sm" w="sm" type="none"/>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lang="fr-CA" sz="700">
                <a:solidFill>
                  <a:schemeClr val="dk1"/>
                </a:solidFill>
                <a:uFill>
                  <a:noFill/>
                </a:uFill>
                <a:latin typeface="Roboto Mono Light"/>
                <a:ea typeface="Roboto Mono Light"/>
                <a:cs typeface="Roboto Mono Light"/>
                <a:sym typeface="Roboto Mono Light"/>
                <a:hlinkClick r:id="rId4">
                  <a:extLst>
                    <a:ext uri="{A12FA001-AC4F-418D-AE19-62706E023703}">
                      <ahyp:hlinkClr val="tx"/>
                    </a:ext>
                  </a:extLst>
                </a:hlinkClick>
              </a:rPr>
              <a:t>1,1 million de décès à cause des vaccins, vraiment? (Le Soleil, 23 décembre 2022)</a:t>
            </a:r>
            <a:endParaRPr sz="100">
              <a:solidFill>
                <a:schemeClr val="dk1"/>
              </a:solidFill>
              <a:latin typeface="Roboto Mono Light"/>
              <a:ea typeface="Roboto Mono Light"/>
              <a:cs typeface="Roboto Mono Light"/>
              <a:sym typeface="Roboto Mono Light"/>
            </a:endParaRPr>
          </a:p>
        </p:txBody>
      </p:sp>
      <p:pic>
        <p:nvPicPr>
          <p:cNvPr id="637" name="Google Shape;637;p76"/>
          <p:cNvPicPr preferRelativeResize="0"/>
          <p:nvPr/>
        </p:nvPicPr>
        <p:blipFill rotWithShape="1">
          <a:blip r:embed="rId3">
            <a:alphaModFix/>
          </a:blip>
          <a:srcRect b="35922" l="0" r="0" t="0"/>
          <a:stretch/>
        </p:blipFill>
        <p:spPr>
          <a:xfrm rot="-157915">
            <a:off x="267049" y="521198"/>
            <a:ext cx="4433481" cy="3402004"/>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641" name="Shape 641"/>
        <p:cNvGrpSpPr/>
        <p:nvPr/>
      </p:nvGrpSpPr>
      <p:grpSpPr>
        <a:xfrm>
          <a:off x="0" y="0"/>
          <a:ext cx="0" cy="0"/>
          <a:chOff x="0" y="0"/>
          <a:chExt cx="0" cy="0"/>
        </a:xfrm>
      </p:grpSpPr>
      <p:sp>
        <p:nvSpPr>
          <p:cNvPr id="642" name="Google Shape;642;p77"/>
          <p:cNvSpPr/>
          <p:nvPr/>
        </p:nvSpPr>
        <p:spPr>
          <a:xfrm rot="5400000">
            <a:off x="3407256" y="-575910"/>
            <a:ext cx="5160834" cy="6312654"/>
          </a:xfrm>
          <a:prstGeom prst="flowChartDocumen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77"/>
          <p:cNvSpPr txBox="1"/>
          <p:nvPr/>
        </p:nvSpPr>
        <p:spPr>
          <a:xfrm>
            <a:off x="4711950" y="1815088"/>
            <a:ext cx="3899100" cy="289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fr-CA" sz="2200">
                <a:solidFill>
                  <a:schemeClr val="lt1"/>
                </a:solidFill>
                <a:latin typeface="Roboto Light"/>
                <a:ea typeface="Roboto Light"/>
                <a:cs typeface="Roboto Light"/>
                <a:sym typeface="Roboto Light"/>
              </a:rPr>
              <a:t>Est-ce que l’échantillon est </a:t>
            </a:r>
            <a:r>
              <a:rPr b="1" lang="fr-CA" sz="2200">
                <a:solidFill>
                  <a:schemeClr val="lt1"/>
                </a:solidFill>
                <a:latin typeface="Roboto"/>
                <a:ea typeface="Roboto"/>
                <a:cs typeface="Roboto"/>
                <a:sym typeface="Roboto"/>
              </a:rPr>
              <a:t>suffisant</a:t>
            </a:r>
            <a:r>
              <a:rPr lang="fr-CA" sz="2200">
                <a:solidFill>
                  <a:schemeClr val="lt1"/>
                </a:solidFill>
                <a:latin typeface="Roboto Light"/>
                <a:ea typeface="Roboto Light"/>
                <a:cs typeface="Roboto Light"/>
                <a:sym typeface="Roboto Light"/>
              </a:rPr>
              <a:t> ?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Clr>
                <a:schemeClr val="dk1"/>
              </a:buClr>
              <a:buSzPts val="1100"/>
              <a:buFont typeface="Arial"/>
              <a:buNone/>
            </a:pPr>
            <a:r>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Clr>
                <a:schemeClr val="dk1"/>
              </a:buClr>
              <a:buSzPts val="1100"/>
              <a:buFont typeface="Arial"/>
              <a:buNone/>
            </a:pPr>
            <a:r>
              <a:rPr lang="fr-CA" sz="2200">
                <a:solidFill>
                  <a:schemeClr val="lt1"/>
                </a:solidFill>
                <a:latin typeface="Roboto Light"/>
                <a:ea typeface="Roboto Light"/>
                <a:cs typeface="Roboto Light"/>
                <a:sym typeface="Roboto Light"/>
              </a:rPr>
              <a:t>Est-ce que l’échantillon est </a:t>
            </a:r>
            <a:r>
              <a:rPr b="1" lang="fr-CA" sz="2200">
                <a:solidFill>
                  <a:schemeClr val="lt1"/>
                </a:solidFill>
                <a:latin typeface="Roboto"/>
                <a:ea typeface="Roboto"/>
                <a:cs typeface="Roboto"/>
                <a:sym typeface="Roboto"/>
              </a:rPr>
              <a:t>représentatif</a:t>
            </a:r>
            <a:r>
              <a:rPr lang="fr-CA" sz="2200">
                <a:solidFill>
                  <a:schemeClr val="lt1"/>
                </a:solidFill>
                <a:latin typeface="Roboto Light"/>
                <a:ea typeface="Roboto Light"/>
                <a:cs typeface="Roboto Light"/>
                <a:sym typeface="Roboto Light"/>
              </a:rPr>
              <a:t>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Clr>
                <a:schemeClr val="dk1"/>
              </a:buClr>
              <a:buSzPts val="1100"/>
              <a:buFont typeface="Arial"/>
              <a:buNone/>
            </a:pPr>
            <a:r>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None/>
            </a:pPr>
            <a:r>
              <a:rPr lang="fr-CA" sz="2200">
                <a:solidFill>
                  <a:schemeClr val="lt1"/>
                </a:solidFill>
                <a:latin typeface="Roboto Light"/>
                <a:ea typeface="Roboto Light"/>
                <a:cs typeface="Roboto Light"/>
                <a:sym typeface="Roboto Light"/>
              </a:rPr>
              <a:t>Le </a:t>
            </a:r>
            <a:r>
              <a:rPr b="1" lang="fr-CA" sz="2200">
                <a:solidFill>
                  <a:schemeClr val="lt1"/>
                </a:solidFill>
                <a:latin typeface="Roboto"/>
                <a:ea typeface="Roboto"/>
                <a:cs typeface="Roboto"/>
                <a:sym typeface="Roboto"/>
              </a:rPr>
              <a:t>titre</a:t>
            </a:r>
            <a:r>
              <a:rPr lang="fr-CA" sz="2200">
                <a:solidFill>
                  <a:schemeClr val="lt1"/>
                </a:solidFill>
                <a:latin typeface="Roboto Light"/>
                <a:ea typeface="Roboto Light"/>
                <a:cs typeface="Roboto Light"/>
                <a:sym typeface="Roboto Light"/>
              </a:rPr>
              <a:t> reflète-t-il le contenu de l’article ?</a:t>
            </a:r>
            <a:endParaRPr sz="2200">
              <a:solidFill>
                <a:schemeClr val="lt1"/>
              </a:solidFill>
              <a:latin typeface="Roboto Light"/>
              <a:ea typeface="Roboto Light"/>
              <a:cs typeface="Roboto Light"/>
              <a:sym typeface="Roboto Light"/>
            </a:endParaRPr>
          </a:p>
        </p:txBody>
      </p:sp>
      <p:pic>
        <p:nvPicPr>
          <p:cNvPr id="644" name="Google Shape;644;p77"/>
          <p:cNvPicPr preferRelativeResize="0"/>
          <p:nvPr/>
        </p:nvPicPr>
        <p:blipFill>
          <a:blip r:embed="rId3">
            <a:alphaModFix/>
          </a:blip>
          <a:stretch>
            <a:fillRect/>
          </a:stretch>
        </p:blipFill>
        <p:spPr>
          <a:xfrm>
            <a:off x="-378700" y="1647850"/>
            <a:ext cx="4434700" cy="3814475"/>
          </a:xfrm>
          <a:prstGeom prst="rect">
            <a:avLst/>
          </a:prstGeom>
          <a:noFill/>
          <a:ln>
            <a:noFill/>
          </a:ln>
        </p:spPr>
      </p:pic>
      <p:sp>
        <p:nvSpPr>
          <p:cNvPr id="645" name="Google Shape;645;p77"/>
          <p:cNvSpPr/>
          <p:nvPr/>
        </p:nvSpPr>
        <p:spPr>
          <a:xfrm>
            <a:off x="1060308" y="67325"/>
            <a:ext cx="5768258" cy="1163011"/>
          </a:xfrm>
          <a:prstGeom prst="rect">
            <a:avLst/>
          </a:prstGeom>
        </p:spPr>
        <p:txBody>
          <a:bodyPr>
            <a:prstTxWarp prst="textPlain"/>
          </a:bodyPr>
          <a:lstStyle/>
          <a:p>
            <a:pPr lvl="0" algn="ctr"/>
            <a:r>
              <a:rPr b="0" i="0">
                <a:ln cap="flat" cmpd="sng" w="9525">
                  <a:solidFill>
                    <a:srgbClr val="F5F5F5"/>
                  </a:solidFill>
                  <a:prstDash val="solid"/>
                  <a:round/>
                  <a:headEnd len="sm" w="sm" type="none"/>
                  <a:tailEnd len="sm" w="sm" type="none"/>
                </a:ln>
                <a:solidFill>
                  <a:srgbClr val="F5F5F5"/>
                </a:solidFill>
                <a:latin typeface="Roboto;100"/>
              </a:rPr>
              <a:t>Échantillon</a:t>
            </a:r>
          </a:p>
        </p:txBody>
      </p:sp>
      <p:sp>
        <p:nvSpPr>
          <p:cNvPr id="646" name="Google Shape;646;p77"/>
          <p:cNvSpPr/>
          <p:nvPr/>
        </p:nvSpPr>
        <p:spPr>
          <a:xfrm>
            <a:off x="1058947" y="64992"/>
            <a:ext cx="1823293" cy="1163011"/>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Éch</a:t>
            </a: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650" name="Shape 650"/>
        <p:cNvGrpSpPr/>
        <p:nvPr/>
      </p:nvGrpSpPr>
      <p:grpSpPr>
        <a:xfrm>
          <a:off x="0" y="0"/>
          <a:ext cx="0" cy="0"/>
          <a:chOff x="0" y="0"/>
          <a:chExt cx="0" cy="0"/>
        </a:xfrm>
      </p:grpSpPr>
      <p:sp>
        <p:nvSpPr>
          <p:cNvPr id="651" name="Google Shape;651;p78"/>
          <p:cNvSpPr/>
          <p:nvPr/>
        </p:nvSpPr>
        <p:spPr>
          <a:xfrm rot="10800000">
            <a:off x="-10782" y="3398868"/>
            <a:ext cx="9165582" cy="1744632"/>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78"/>
          <p:cNvSpPr/>
          <p:nvPr/>
        </p:nvSpPr>
        <p:spPr>
          <a:xfrm>
            <a:off x="6251862" y="0"/>
            <a:ext cx="5373600" cy="5172000"/>
          </a:xfrm>
          <a:prstGeom prst="ellipse">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78"/>
          <p:cNvSpPr txBox="1"/>
          <p:nvPr/>
        </p:nvSpPr>
        <p:spPr>
          <a:xfrm>
            <a:off x="197750" y="207850"/>
            <a:ext cx="5373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latin typeface="Roboto Light"/>
              <a:ea typeface="Roboto Light"/>
              <a:cs typeface="Roboto Light"/>
              <a:sym typeface="Roboto Light"/>
            </a:endParaRPr>
          </a:p>
        </p:txBody>
      </p:sp>
      <p:sp>
        <p:nvSpPr>
          <p:cNvPr id="654" name="Google Shape;654;p78"/>
          <p:cNvSpPr/>
          <p:nvPr/>
        </p:nvSpPr>
        <p:spPr>
          <a:xfrm>
            <a:off x="135550" y="4363499"/>
            <a:ext cx="5396696" cy="570450"/>
          </a:xfrm>
          <a:prstGeom prst="rect">
            <a:avLst/>
          </a:prstGeom>
        </p:spPr>
        <p:txBody>
          <a:bodyPr>
            <a:prstTxWarp prst="textPlain"/>
          </a:bodyPr>
          <a:lstStyle/>
          <a:p>
            <a:pPr lvl="0" algn="ctr"/>
            <a:r>
              <a:rPr b="0" i="0">
                <a:ln cap="flat" cmpd="sng" w="9525">
                  <a:solidFill>
                    <a:schemeClr val="lt1"/>
                  </a:solidFill>
                  <a:prstDash val="solid"/>
                  <a:round/>
                  <a:headEnd len="sm" w="sm" type="none"/>
                  <a:tailEnd len="sm" w="sm" type="none"/>
                </a:ln>
                <a:solidFill>
                  <a:schemeClr val="lt1"/>
                </a:solidFill>
                <a:latin typeface="Roboto;300"/>
              </a:rPr>
              <a:t>HI... LES ÉMOTIONS</a:t>
            </a:r>
          </a:p>
        </p:txBody>
      </p:sp>
      <p:sp>
        <p:nvSpPr>
          <p:cNvPr id="655" name="Google Shape;655;p78"/>
          <p:cNvSpPr/>
          <p:nvPr/>
        </p:nvSpPr>
        <p:spPr>
          <a:xfrm>
            <a:off x="5407925" y="204900"/>
            <a:ext cx="3961800" cy="2577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fr-CA" sz="900">
                <a:solidFill>
                  <a:schemeClr val="lt1"/>
                </a:solidFill>
                <a:uFill>
                  <a:noFill/>
                </a:uFill>
                <a:latin typeface="Roboto Mono"/>
                <a:ea typeface="Roboto Mono"/>
                <a:cs typeface="Roboto Mono"/>
                <a:sym typeface="Roboto Mono"/>
                <a:hlinkClick r:id="rId3">
                  <a:extLst>
                    <a:ext uri="{A12FA001-AC4F-418D-AE19-62706E023703}">
                      <ahyp:hlinkClr val="tx"/>
                    </a:ext>
                  </a:extLst>
                </a:hlinkClick>
              </a:rPr>
              <a:t>Sciences et pensée critique</a:t>
            </a:r>
            <a:r>
              <a:rPr lang="fr-CA" sz="900">
                <a:solidFill>
                  <a:schemeClr val="lt1"/>
                </a:solidFill>
                <a:latin typeface="Roboto Mono"/>
                <a:ea typeface="Roboto Mono"/>
                <a:cs typeface="Roboto Mono"/>
                <a:sym typeface="Roboto Mono"/>
              </a:rPr>
              <a:t> (Reebs, U de Moncton)</a:t>
            </a:r>
            <a:endParaRPr sz="1200">
              <a:solidFill>
                <a:schemeClr val="lt1"/>
              </a:solidFill>
            </a:endParaRPr>
          </a:p>
        </p:txBody>
      </p:sp>
      <p:pic>
        <p:nvPicPr>
          <p:cNvPr id="656" name="Google Shape;656;p78">
            <a:hlinkClick r:id="rId4"/>
          </p:cNvPr>
          <p:cNvPicPr preferRelativeResize="0"/>
          <p:nvPr/>
        </p:nvPicPr>
        <p:blipFill>
          <a:blip r:embed="rId5">
            <a:alphaModFix/>
          </a:blip>
          <a:stretch>
            <a:fillRect/>
          </a:stretch>
        </p:blipFill>
        <p:spPr>
          <a:xfrm rot="-450317">
            <a:off x="316930" y="830214"/>
            <a:ext cx="2653689" cy="2951344"/>
          </a:xfrm>
          <a:prstGeom prst="rect">
            <a:avLst/>
          </a:prstGeom>
          <a:noFill/>
          <a:ln>
            <a:noFill/>
          </a:ln>
          <a:effectLst>
            <a:outerShdw blurRad="57150" rotWithShape="0" algn="bl" dir="5400000" dist="19050">
              <a:srgbClr val="000000">
                <a:alpha val="50000"/>
              </a:srgbClr>
            </a:outerShdw>
          </a:effectLst>
        </p:spPr>
      </p:pic>
      <p:pic>
        <p:nvPicPr>
          <p:cNvPr id="657" name="Google Shape;657;p78">
            <a:hlinkClick r:id="rId6"/>
          </p:cNvPr>
          <p:cNvPicPr preferRelativeResize="0"/>
          <p:nvPr/>
        </p:nvPicPr>
        <p:blipFill>
          <a:blip r:embed="rId7">
            <a:alphaModFix/>
          </a:blip>
          <a:stretch>
            <a:fillRect/>
          </a:stretch>
        </p:blipFill>
        <p:spPr>
          <a:xfrm rot="302952">
            <a:off x="3441473" y="711984"/>
            <a:ext cx="2799548" cy="3187804"/>
          </a:xfrm>
          <a:prstGeom prst="rect">
            <a:avLst/>
          </a:prstGeom>
          <a:noFill/>
          <a:ln>
            <a:noFill/>
          </a:ln>
          <a:effectLst>
            <a:outerShdw blurRad="57150" rotWithShape="0" algn="bl" dir="5400000" dist="19050">
              <a:srgbClr val="000000">
                <a:alpha val="50000"/>
              </a:srgbClr>
            </a:outerShdw>
          </a:effectLst>
        </p:spPr>
      </p:pic>
      <p:pic>
        <p:nvPicPr>
          <p:cNvPr id="658" name="Google Shape;658;p78"/>
          <p:cNvPicPr preferRelativeResize="0"/>
          <p:nvPr/>
        </p:nvPicPr>
        <p:blipFill>
          <a:blip r:embed="rId8">
            <a:alphaModFix/>
          </a:blip>
          <a:stretch>
            <a:fillRect/>
          </a:stretch>
        </p:blipFill>
        <p:spPr>
          <a:xfrm>
            <a:off x="6625050" y="1415725"/>
            <a:ext cx="2465401" cy="1780325"/>
          </a:xfrm>
          <a:prstGeom prst="rect">
            <a:avLst/>
          </a:prstGeom>
          <a:noFill/>
          <a:ln>
            <a:noFill/>
          </a:ln>
        </p:spPr>
      </p:pic>
      <p:sp>
        <p:nvSpPr>
          <p:cNvPr id="659" name="Google Shape;659;p78"/>
          <p:cNvSpPr/>
          <p:nvPr/>
        </p:nvSpPr>
        <p:spPr>
          <a:xfrm rot="764569">
            <a:off x="7422384" y="1812807"/>
            <a:ext cx="967018" cy="866337"/>
          </a:xfrm>
          <a:prstGeom prst="heart">
            <a:avLst/>
          </a:prstGeom>
          <a:solidFill>
            <a:srgbClr val="C7E3F5"/>
          </a:solidFill>
          <a:ln cap="flat" cmpd="sng" w="9525">
            <a:solidFill>
              <a:srgbClr val="C7E3F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663" name="Shape 663"/>
        <p:cNvGrpSpPr/>
        <p:nvPr/>
      </p:nvGrpSpPr>
      <p:grpSpPr>
        <a:xfrm>
          <a:off x="0" y="0"/>
          <a:ext cx="0" cy="0"/>
          <a:chOff x="0" y="0"/>
          <a:chExt cx="0" cy="0"/>
        </a:xfrm>
      </p:grpSpPr>
      <p:sp>
        <p:nvSpPr>
          <p:cNvPr id="664" name="Google Shape;664;p79"/>
          <p:cNvSpPr/>
          <p:nvPr/>
        </p:nvSpPr>
        <p:spPr>
          <a:xfrm rot="10800000">
            <a:off x="-10782" y="3398868"/>
            <a:ext cx="9165582" cy="1744632"/>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79"/>
          <p:cNvSpPr/>
          <p:nvPr/>
        </p:nvSpPr>
        <p:spPr>
          <a:xfrm>
            <a:off x="6251862" y="0"/>
            <a:ext cx="5373600" cy="5172000"/>
          </a:xfrm>
          <a:prstGeom prst="ellipse">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79"/>
          <p:cNvSpPr txBox="1"/>
          <p:nvPr/>
        </p:nvSpPr>
        <p:spPr>
          <a:xfrm>
            <a:off x="197750" y="207850"/>
            <a:ext cx="5373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latin typeface="Roboto Light"/>
              <a:ea typeface="Roboto Light"/>
              <a:cs typeface="Roboto Light"/>
              <a:sym typeface="Roboto Light"/>
            </a:endParaRPr>
          </a:p>
        </p:txBody>
      </p:sp>
      <p:sp>
        <p:nvSpPr>
          <p:cNvPr id="667" name="Google Shape;667;p79"/>
          <p:cNvSpPr/>
          <p:nvPr/>
        </p:nvSpPr>
        <p:spPr>
          <a:xfrm>
            <a:off x="135550" y="4363499"/>
            <a:ext cx="6876666" cy="592845"/>
          </a:xfrm>
          <a:prstGeom prst="rect">
            <a:avLst/>
          </a:prstGeom>
        </p:spPr>
        <p:txBody>
          <a:bodyPr>
            <a:prstTxWarp prst="textPlain"/>
          </a:bodyPr>
          <a:lstStyle/>
          <a:p>
            <a:pPr lvl="0" algn="ctr"/>
            <a:r>
              <a:rPr b="0" i="0">
                <a:ln cap="flat" cmpd="sng" w="9525">
                  <a:solidFill>
                    <a:schemeClr val="lt1"/>
                  </a:solidFill>
                  <a:prstDash val="solid"/>
                  <a:round/>
                  <a:headEnd len="sm" w="sm" type="none"/>
                  <a:tailEnd len="sm" w="sm" type="none"/>
                </a:ln>
                <a:solidFill>
                  <a:schemeClr val="lt1"/>
                </a:solidFill>
                <a:latin typeface="Roboto;300"/>
              </a:rPr>
              <a:t>Pour mieux comprendre...</a:t>
            </a:r>
          </a:p>
        </p:txBody>
      </p:sp>
      <p:pic>
        <p:nvPicPr>
          <p:cNvPr id="668" name="Google Shape;668;p79"/>
          <p:cNvPicPr preferRelativeResize="0"/>
          <p:nvPr/>
        </p:nvPicPr>
        <p:blipFill>
          <a:blip r:embed="rId3">
            <a:alphaModFix/>
          </a:blip>
          <a:stretch>
            <a:fillRect/>
          </a:stretch>
        </p:blipFill>
        <p:spPr>
          <a:xfrm>
            <a:off x="6625050" y="1415725"/>
            <a:ext cx="2465401" cy="1780325"/>
          </a:xfrm>
          <a:prstGeom prst="rect">
            <a:avLst/>
          </a:prstGeom>
          <a:noFill/>
          <a:ln>
            <a:noFill/>
          </a:ln>
        </p:spPr>
      </p:pic>
      <p:sp>
        <p:nvSpPr>
          <p:cNvPr id="669" name="Google Shape;669;p79"/>
          <p:cNvSpPr/>
          <p:nvPr/>
        </p:nvSpPr>
        <p:spPr>
          <a:xfrm rot="764569">
            <a:off x="7422384" y="1812807"/>
            <a:ext cx="967018" cy="866337"/>
          </a:xfrm>
          <a:prstGeom prst="heart">
            <a:avLst/>
          </a:prstGeom>
          <a:solidFill>
            <a:srgbClr val="C7E3F5"/>
          </a:solidFill>
          <a:ln cap="flat" cmpd="sng" w="9525">
            <a:solidFill>
              <a:srgbClr val="C7E3F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70" name="Google Shape;670;p79">
            <a:hlinkClick r:id="rId4"/>
          </p:cNvPr>
          <p:cNvPicPr preferRelativeResize="0"/>
          <p:nvPr/>
        </p:nvPicPr>
        <p:blipFill>
          <a:blip r:embed="rId5">
            <a:alphaModFix/>
          </a:blip>
          <a:stretch>
            <a:fillRect/>
          </a:stretch>
        </p:blipFill>
        <p:spPr>
          <a:xfrm rot="-241568">
            <a:off x="899724" y="409110"/>
            <a:ext cx="5348325" cy="3684104"/>
          </a:xfrm>
          <a:prstGeom prst="rect">
            <a:avLst/>
          </a:prstGeom>
          <a:noFill/>
          <a:ln>
            <a:noFill/>
          </a:ln>
          <a:effectLst>
            <a:outerShdw blurRad="57150" rotWithShape="0" algn="bl" dir="5400000" dist="19050">
              <a:srgbClr val="000000">
                <a:alpha val="50000"/>
              </a:srgbClr>
            </a:outerShdw>
          </a:effectLst>
        </p:spPr>
      </p:pic>
      <p:sp>
        <p:nvSpPr>
          <p:cNvPr id="671" name="Google Shape;671;p79"/>
          <p:cNvSpPr/>
          <p:nvPr/>
        </p:nvSpPr>
        <p:spPr>
          <a:xfrm>
            <a:off x="5407925" y="411850"/>
            <a:ext cx="3961800" cy="2577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fr-CA" sz="900">
                <a:solidFill>
                  <a:schemeClr val="lt1"/>
                </a:solidFill>
                <a:latin typeface="Roboto Mono"/>
                <a:ea typeface="Roboto Mono"/>
                <a:cs typeface="Roboto Mono"/>
                <a:sym typeface="Roboto Mono"/>
              </a:rPr>
              <a:t>Les As de l’info</a:t>
            </a:r>
            <a:endParaRPr sz="1200">
              <a:solidFill>
                <a:schemeClr val="lt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675" name="Shape 675"/>
        <p:cNvGrpSpPr/>
        <p:nvPr/>
      </p:nvGrpSpPr>
      <p:grpSpPr>
        <a:xfrm>
          <a:off x="0" y="0"/>
          <a:ext cx="0" cy="0"/>
          <a:chOff x="0" y="0"/>
          <a:chExt cx="0" cy="0"/>
        </a:xfrm>
      </p:grpSpPr>
      <p:pic>
        <p:nvPicPr>
          <p:cNvPr id="676" name="Google Shape;676;p80"/>
          <p:cNvPicPr preferRelativeResize="0"/>
          <p:nvPr/>
        </p:nvPicPr>
        <p:blipFill>
          <a:blip r:embed="rId3">
            <a:alphaModFix/>
          </a:blip>
          <a:stretch>
            <a:fillRect/>
          </a:stretch>
        </p:blipFill>
        <p:spPr>
          <a:xfrm rot="9832214">
            <a:off x="182818" y="1984885"/>
            <a:ext cx="2327166" cy="2114679"/>
          </a:xfrm>
          <a:prstGeom prst="rect">
            <a:avLst/>
          </a:prstGeom>
          <a:noFill/>
          <a:ln>
            <a:noFill/>
          </a:ln>
        </p:spPr>
      </p:pic>
      <p:sp>
        <p:nvSpPr>
          <p:cNvPr id="677" name="Google Shape;677;p80"/>
          <p:cNvSpPr/>
          <p:nvPr/>
        </p:nvSpPr>
        <p:spPr>
          <a:xfrm rot="10800000">
            <a:off x="-10794" y="2725272"/>
            <a:ext cx="9165582" cy="2418228"/>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80"/>
          <p:cNvSpPr/>
          <p:nvPr/>
        </p:nvSpPr>
        <p:spPr>
          <a:xfrm>
            <a:off x="7224125" y="1455244"/>
            <a:ext cx="1766191" cy="3630337"/>
          </a:xfrm>
          <a:prstGeom prst="rect">
            <a:avLst/>
          </a:prstGeom>
        </p:spPr>
        <p:txBody>
          <a:bodyPr>
            <a:prstTxWarp prst="textPlain"/>
          </a:bodyPr>
          <a:lstStyle/>
          <a:p>
            <a:pPr lvl="0" algn="ctr"/>
            <a:r>
              <a:rPr b="0" i="0">
                <a:ln>
                  <a:noFill/>
                </a:ln>
                <a:solidFill>
                  <a:srgbClr val="E06539"/>
                </a:solidFill>
                <a:latin typeface="Roboto Mono;100"/>
              </a:rPr>
              <a:t>6</a:t>
            </a:r>
          </a:p>
        </p:txBody>
      </p:sp>
      <p:sp>
        <p:nvSpPr>
          <p:cNvPr id="679" name="Google Shape;679;p80"/>
          <p:cNvSpPr/>
          <p:nvPr/>
        </p:nvSpPr>
        <p:spPr>
          <a:xfrm>
            <a:off x="90475" y="80525"/>
            <a:ext cx="7676726" cy="1374725"/>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La moyenne</a:t>
            </a: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683" name="Shape 683"/>
        <p:cNvGrpSpPr/>
        <p:nvPr/>
      </p:nvGrpSpPr>
      <p:grpSpPr>
        <a:xfrm>
          <a:off x="0" y="0"/>
          <a:ext cx="0" cy="0"/>
          <a:chOff x="0" y="0"/>
          <a:chExt cx="0" cy="0"/>
        </a:xfrm>
      </p:grpSpPr>
      <p:sp>
        <p:nvSpPr>
          <p:cNvPr id="684" name="Google Shape;684;p81"/>
          <p:cNvSpPr/>
          <p:nvPr/>
        </p:nvSpPr>
        <p:spPr>
          <a:xfrm rot="10800000">
            <a:off x="-10782" y="3398868"/>
            <a:ext cx="9165582" cy="1744632"/>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81"/>
          <p:cNvSpPr/>
          <p:nvPr/>
        </p:nvSpPr>
        <p:spPr>
          <a:xfrm>
            <a:off x="1900050" y="8482"/>
            <a:ext cx="5343900" cy="5143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81"/>
          <p:cNvSpPr/>
          <p:nvPr/>
        </p:nvSpPr>
        <p:spPr>
          <a:xfrm>
            <a:off x="662329" y="250725"/>
            <a:ext cx="1314865" cy="1232745"/>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a:rPr>
              <a:t>«</a:t>
            </a:r>
          </a:p>
        </p:txBody>
      </p:sp>
      <p:sp>
        <p:nvSpPr>
          <p:cNvPr id="687" name="Google Shape;687;p81"/>
          <p:cNvSpPr txBox="1"/>
          <p:nvPr/>
        </p:nvSpPr>
        <p:spPr>
          <a:xfrm>
            <a:off x="2325163" y="1071825"/>
            <a:ext cx="4493700" cy="301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300">
                <a:solidFill>
                  <a:schemeClr val="lt1"/>
                </a:solidFill>
                <a:latin typeface="Roboto Mono Light"/>
                <a:ea typeface="Roboto Mono Light"/>
                <a:cs typeface="Roboto Mono Light"/>
                <a:sym typeface="Roboto Mono Light"/>
              </a:rPr>
              <a:t>« </a:t>
            </a:r>
            <a:r>
              <a:rPr i="1" lang="fr-CA" sz="2300">
                <a:solidFill>
                  <a:schemeClr val="lt1"/>
                </a:solidFill>
                <a:latin typeface="Roboto Mono Light"/>
                <a:ea typeface="Roboto Mono Light"/>
                <a:cs typeface="Roboto Mono Light"/>
                <a:sym typeface="Roboto Mono Light"/>
              </a:rPr>
              <a:t>Un statisticien est une personne qui peut avoir la tête dans un four et les pieds pris dans la glace et dire qu'en moyenne il se sent bien</a:t>
            </a:r>
            <a:r>
              <a:rPr lang="fr-CA" sz="2300">
                <a:solidFill>
                  <a:schemeClr val="lt1"/>
                </a:solidFill>
                <a:latin typeface="Roboto Mono Light"/>
                <a:ea typeface="Roboto Mono Light"/>
                <a:cs typeface="Roboto Mono Light"/>
                <a:sym typeface="Roboto Mono Light"/>
              </a:rPr>
              <a:t> »</a:t>
            </a:r>
            <a:endParaRPr sz="2300">
              <a:solidFill>
                <a:schemeClr val="lt1"/>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sz="2500">
              <a:solidFill>
                <a:schemeClr val="lt1"/>
              </a:solidFill>
              <a:latin typeface="Roboto Mono Light"/>
              <a:ea typeface="Roboto Mono Light"/>
              <a:cs typeface="Roboto Mono Light"/>
              <a:sym typeface="Roboto Mono Light"/>
            </a:endParaRPr>
          </a:p>
          <a:p>
            <a:pPr indent="0" lvl="0" marL="0" rtl="0" algn="r">
              <a:spcBef>
                <a:spcPts val="0"/>
              </a:spcBef>
              <a:spcAft>
                <a:spcPts val="0"/>
              </a:spcAft>
              <a:buNone/>
            </a:pPr>
            <a:r>
              <a:rPr lang="fr-CA" sz="2100">
                <a:solidFill>
                  <a:schemeClr val="lt1"/>
                </a:solidFill>
                <a:latin typeface="Roboto Mono Light"/>
                <a:ea typeface="Roboto Mono Light"/>
                <a:cs typeface="Roboto Mono Light"/>
                <a:sym typeface="Roboto Mono Light"/>
              </a:rPr>
              <a:t>Benjamin Dereca</a:t>
            </a:r>
            <a:endParaRPr sz="2100">
              <a:solidFill>
                <a:schemeClr val="lt1"/>
              </a:solidFill>
              <a:latin typeface="Roboto Mono Light"/>
              <a:ea typeface="Roboto Mono Light"/>
              <a:cs typeface="Roboto Mono Light"/>
              <a:sym typeface="Roboto Mono Light"/>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691" name="Shape 691"/>
        <p:cNvGrpSpPr/>
        <p:nvPr/>
      </p:nvGrpSpPr>
      <p:grpSpPr>
        <a:xfrm>
          <a:off x="0" y="0"/>
          <a:ext cx="0" cy="0"/>
          <a:chOff x="0" y="0"/>
          <a:chExt cx="0" cy="0"/>
        </a:xfrm>
      </p:grpSpPr>
      <p:sp>
        <p:nvSpPr>
          <p:cNvPr id="692" name="Google Shape;692;p82"/>
          <p:cNvSpPr/>
          <p:nvPr/>
        </p:nvSpPr>
        <p:spPr>
          <a:xfrm rot="10800000">
            <a:off x="-1236669" y="4521671"/>
            <a:ext cx="10377720" cy="2327454"/>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82"/>
          <p:cNvSpPr/>
          <p:nvPr/>
        </p:nvSpPr>
        <p:spPr>
          <a:xfrm>
            <a:off x="25" y="0"/>
            <a:ext cx="9144000" cy="721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600">
              <a:solidFill>
                <a:srgbClr val="F5F5F5"/>
              </a:solidFill>
              <a:latin typeface="Roboto Light"/>
              <a:ea typeface="Roboto Light"/>
              <a:cs typeface="Roboto Light"/>
              <a:sym typeface="Roboto Light"/>
            </a:endParaRPr>
          </a:p>
        </p:txBody>
      </p:sp>
      <p:sp>
        <p:nvSpPr>
          <p:cNvPr id="694" name="Google Shape;694;p82"/>
          <p:cNvSpPr txBox="1"/>
          <p:nvPr/>
        </p:nvSpPr>
        <p:spPr>
          <a:xfrm>
            <a:off x="4572000" y="966950"/>
            <a:ext cx="4169100" cy="294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150">
                <a:solidFill>
                  <a:schemeClr val="accent2"/>
                </a:solidFill>
                <a:latin typeface="Roboto Light"/>
                <a:ea typeface="Roboto Light"/>
                <a:cs typeface="Roboto Light"/>
                <a:sym typeface="Roboto Light"/>
              </a:rPr>
              <a:t>« </a:t>
            </a:r>
            <a:r>
              <a:rPr lang="fr-CA" sz="1950">
                <a:solidFill>
                  <a:srgbClr val="222222"/>
                </a:solidFill>
                <a:latin typeface="Roboto Light"/>
                <a:ea typeface="Roboto Light"/>
                <a:cs typeface="Roboto Light"/>
                <a:sym typeface="Roboto Light"/>
              </a:rPr>
              <a:t>(New York) Le salaire moyen au Baseball majeur a fait un bond de 14,8 % pour se chiffrer à un montant de record de 4,22 millions US la saison dernière, </a:t>
            </a:r>
            <a:r>
              <a:rPr b="1" lang="fr-CA" sz="1950">
                <a:solidFill>
                  <a:srgbClr val="222222"/>
                </a:solidFill>
                <a:latin typeface="Roboto"/>
                <a:ea typeface="Roboto"/>
                <a:cs typeface="Roboto"/>
                <a:sym typeface="Roboto"/>
              </a:rPr>
              <a:t>notamment en raison des très lucratifs contrats signés par</a:t>
            </a:r>
            <a:r>
              <a:rPr lang="fr-CA" sz="1950">
                <a:solidFill>
                  <a:srgbClr val="222222"/>
                </a:solidFill>
                <a:latin typeface="Roboto Light"/>
                <a:ea typeface="Roboto Light"/>
                <a:cs typeface="Roboto Light"/>
                <a:sym typeface="Roboto Light"/>
              </a:rPr>
              <a:t> Max Scherzer, Francisco Lindor, Marcus Semien et Corey Seager.</a:t>
            </a:r>
            <a:r>
              <a:rPr lang="fr-CA" sz="2150">
                <a:solidFill>
                  <a:schemeClr val="accent2"/>
                </a:solidFill>
                <a:latin typeface="Roboto Light"/>
                <a:ea typeface="Roboto Light"/>
                <a:cs typeface="Roboto Light"/>
                <a:sym typeface="Roboto Light"/>
              </a:rPr>
              <a:t>»</a:t>
            </a:r>
            <a:endParaRPr sz="2100">
              <a:latin typeface="Roboto Light"/>
              <a:ea typeface="Roboto Light"/>
              <a:cs typeface="Roboto Light"/>
              <a:sym typeface="Roboto Light"/>
            </a:endParaRPr>
          </a:p>
        </p:txBody>
      </p:sp>
      <p:pic>
        <p:nvPicPr>
          <p:cNvPr id="695" name="Google Shape;695;p82"/>
          <p:cNvPicPr preferRelativeResize="0"/>
          <p:nvPr/>
        </p:nvPicPr>
        <p:blipFill>
          <a:blip r:embed="rId3">
            <a:alphaModFix/>
          </a:blip>
          <a:stretch>
            <a:fillRect/>
          </a:stretch>
        </p:blipFill>
        <p:spPr>
          <a:xfrm rot="-434776">
            <a:off x="413971" y="763730"/>
            <a:ext cx="3738033" cy="3654039"/>
          </a:xfrm>
          <a:prstGeom prst="rect">
            <a:avLst/>
          </a:prstGeom>
          <a:noFill/>
          <a:ln>
            <a:noFill/>
          </a:ln>
          <a:effectLst>
            <a:outerShdw blurRad="57150" rotWithShape="0" algn="bl" dir="5400000" dist="19050">
              <a:srgbClr val="000000">
                <a:alpha val="50000"/>
              </a:srgbClr>
            </a:outerShdw>
          </a:effectLst>
        </p:spPr>
      </p:pic>
      <p:sp>
        <p:nvSpPr>
          <p:cNvPr id="696" name="Google Shape;696;p82"/>
          <p:cNvSpPr/>
          <p:nvPr/>
        </p:nvSpPr>
        <p:spPr>
          <a:xfrm>
            <a:off x="-69025" y="4737450"/>
            <a:ext cx="4941900" cy="260700"/>
          </a:xfrm>
          <a:prstGeom prst="rect">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lang="fr-CA" sz="800">
                <a:solidFill>
                  <a:schemeClr val="lt1"/>
                </a:solidFill>
                <a:uFill>
                  <a:noFill/>
                </a:uFill>
                <a:latin typeface="Roboto Mono Light"/>
                <a:ea typeface="Roboto Mono Light"/>
                <a:cs typeface="Roboto Mono Light"/>
                <a:sym typeface="Roboto Mono Light"/>
                <a:hlinkClick r:id="rId4">
                  <a:extLst>
                    <a:ext uri="{A12FA001-AC4F-418D-AE19-62706E023703}">
                      <ahyp:hlinkClr val="tx"/>
                    </a:ext>
                  </a:extLst>
                </a:hlinkClick>
              </a:rPr>
              <a:t>Le salaire moyen au Baseball majeur a fait un bond record de 14,8%, La Presse</a:t>
            </a:r>
            <a:endParaRPr sz="300">
              <a:solidFill>
                <a:schemeClr val="lt1"/>
              </a:solidFill>
              <a:latin typeface="Roboto Mono Light"/>
              <a:ea typeface="Roboto Mono Light"/>
              <a:cs typeface="Roboto Mono Light"/>
              <a:sym typeface="Roboto Mono Light"/>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p83"/>
          <p:cNvSpPr/>
          <p:nvPr/>
        </p:nvSpPr>
        <p:spPr>
          <a:xfrm>
            <a:off x="-1450" y="-30925"/>
            <a:ext cx="9165582" cy="3221424"/>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02" name="Google Shape;702;p83"/>
          <p:cNvGrpSpPr/>
          <p:nvPr/>
        </p:nvGrpSpPr>
        <p:grpSpPr>
          <a:xfrm>
            <a:off x="1211947" y="1536579"/>
            <a:ext cx="3082713" cy="2945956"/>
            <a:chOff x="603575" y="1126525"/>
            <a:chExt cx="2405550" cy="2493825"/>
          </a:xfrm>
        </p:grpSpPr>
        <p:pic>
          <p:nvPicPr>
            <p:cNvPr id="703" name="Google Shape;703;p83"/>
            <p:cNvPicPr preferRelativeResize="0"/>
            <p:nvPr/>
          </p:nvPicPr>
          <p:blipFill rotWithShape="1">
            <a:blip r:embed="rId3">
              <a:alphaModFix/>
            </a:blip>
            <a:srcRect b="7095" l="8835" r="8819" t="12724"/>
            <a:stretch/>
          </p:blipFill>
          <p:spPr>
            <a:xfrm>
              <a:off x="603575" y="1126525"/>
              <a:ext cx="2405550" cy="2493825"/>
            </a:xfrm>
            <a:prstGeom prst="rect">
              <a:avLst/>
            </a:prstGeom>
            <a:noFill/>
            <a:ln>
              <a:noFill/>
            </a:ln>
          </p:spPr>
        </p:pic>
        <p:sp>
          <p:nvSpPr>
            <p:cNvPr id="704" name="Google Shape;704;p83"/>
            <p:cNvSpPr txBox="1"/>
            <p:nvPr/>
          </p:nvSpPr>
          <p:spPr>
            <a:xfrm>
              <a:off x="983912" y="1871517"/>
              <a:ext cx="1753800" cy="973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fr-CA" sz="1900">
                  <a:solidFill>
                    <a:schemeClr val="lt1"/>
                  </a:solidFill>
                  <a:latin typeface="Roboto Light"/>
                  <a:ea typeface="Roboto Light"/>
                  <a:cs typeface="Roboto Light"/>
                  <a:sym typeface="Roboto Light"/>
                </a:rPr>
                <a:t>La moyenne est très </a:t>
              </a:r>
              <a:r>
                <a:rPr b="1" lang="fr-CA" sz="1900">
                  <a:solidFill>
                    <a:schemeClr val="lt1"/>
                  </a:solidFill>
                  <a:latin typeface="Roboto"/>
                  <a:ea typeface="Roboto"/>
                  <a:cs typeface="Roboto"/>
                  <a:sym typeface="Roboto"/>
                </a:rPr>
                <a:t>réactive</a:t>
              </a:r>
              <a:r>
                <a:rPr lang="fr-CA" sz="1900">
                  <a:solidFill>
                    <a:schemeClr val="lt1"/>
                  </a:solidFill>
                  <a:latin typeface="Roboto Light"/>
                  <a:ea typeface="Roboto Light"/>
                  <a:cs typeface="Roboto Light"/>
                  <a:sym typeface="Roboto Light"/>
                </a:rPr>
                <a:t> aux données extrêmes</a:t>
              </a:r>
              <a:endParaRPr sz="1500">
                <a:solidFill>
                  <a:schemeClr val="lt1"/>
                </a:solidFill>
                <a:latin typeface="Roboto Light"/>
                <a:ea typeface="Roboto Light"/>
                <a:cs typeface="Roboto Light"/>
                <a:sym typeface="Roboto Light"/>
              </a:endParaRPr>
            </a:p>
          </p:txBody>
        </p:sp>
      </p:grpSp>
      <p:grpSp>
        <p:nvGrpSpPr>
          <p:cNvPr id="705" name="Google Shape;705;p83"/>
          <p:cNvGrpSpPr/>
          <p:nvPr/>
        </p:nvGrpSpPr>
        <p:grpSpPr>
          <a:xfrm>
            <a:off x="4910884" y="1462886"/>
            <a:ext cx="3082713" cy="3093341"/>
            <a:chOff x="603575" y="1126525"/>
            <a:chExt cx="2405550" cy="2493825"/>
          </a:xfrm>
        </p:grpSpPr>
        <p:pic>
          <p:nvPicPr>
            <p:cNvPr id="706" name="Google Shape;706;p83"/>
            <p:cNvPicPr preferRelativeResize="0"/>
            <p:nvPr/>
          </p:nvPicPr>
          <p:blipFill rotWithShape="1">
            <a:blip r:embed="rId3">
              <a:alphaModFix/>
            </a:blip>
            <a:srcRect b="7095" l="8835" r="8819" t="12724"/>
            <a:stretch/>
          </p:blipFill>
          <p:spPr>
            <a:xfrm>
              <a:off x="603575" y="1126525"/>
              <a:ext cx="2405550" cy="2493825"/>
            </a:xfrm>
            <a:prstGeom prst="rect">
              <a:avLst/>
            </a:prstGeom>
            <a:noFill/>
            <a:ln>
              <a:noFill/>
            </a:ln>
          </p:spPr>
        </p:pic>
        <p:sp>
          <p:nvSpPr>
            <p:cNvPr id="707" name="Google Shape;707;p83"/>
            <p:cNvSpPr txBox="1"/>
            <p:nvPr/>
          </p:nvSpPr>
          <p:spPr>
            <a:xfrm>
              <a:off x="955060" y="1910369"/>
              <a:ext cx="1794000" cy="927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fr-CA" sz="1900">
                  <a:solidFill>
                    <a:schemeClr val="lt1"/>
                  </a:solidFill>
                  <a:latin typeface="Roboto Light"/>
                  <a:ea typeface="Roboto Light"/>
                  <a:cs typeface="Roboto Light"/>
                  <a:sym typeface="Roboto Light"/>
                </a:rPr>
                <a:t>La médiane est </a:t>
              </a:r>
              <a:r>
                <a:rPr b="1" lang="fr-CA" sz="1900">
                  <a:solidFill>
                    <a:schemeClr val="lt1"/>
                  </a:solidFill>
                  <a:latin typeface="Roboto"/>
                  <a:ea typeface="Roboto"/>
                  <a:cs typeface="Roboto"/>
                  <a:sym typeface="Roboto"/>
                </a:rPr>
                <a:t>robuste</a:t>
              </a:r>
              <a:r>
                <a:rPr lang="fr-CA" sz="1900">
                  <a:solidFill>
                    <a:schemeClr val="lt1"/>
                  </a:solidFill>
                  <a:latin typeface="Roboto Light"/>
                  <a:ea typeface="Roboto Light"/>
                  <a:cs typeface="Roboto Light"/>
                  <a:sym typeface="Roboto Light"/>
                </a:rPr>
                <a:t> aux données extrêmes</a:t>
              </a:r>
              <a:endParaRPr sz="1500">
                <a:solidFill>
                  <a:schemeClr val="lt1"/>
                </a:solidFill>
                <a:latin typeface="Roboto Light"/>
                <a:ea typeface="Roboto Light"/>
                <a:cs typeface="Roboto Light"/>
                <a:sym typeface="Roboto Light"/>
              </a:endParaRPr>
            </a:p>
          </p:txBody>
        </p:sp>
      </p:grpSp>
      <p:sp>
        <p:nvSpPr>
          <p:cNvPr id="708" name="Google Shape;708;p83"/>
          <p:cNvSpPr/>
          <p:nvPr/>
        </p:nvSpPr>
        <p:spPr>
          <a:xfrm>
            <a:off x="1045644" y="1375348"/>
            <a:ext cx="3048062" cy="696765"/>
          </a:xfrm>
          <a:prstGeom prst="rect">
            <a:avLst/>
          </a:prstGeom>
        </p:spPr>
        <p:txBody>
          <a:bodyPr>
            <a:prstTxWarp prst="textPlain"/>
          </a:bodyPr>
          <a:lstStyle/>
          <a:p>
            <a:pPr lvl="0" algn="ctr"/>
            <a:r>
              <a:rPr b="1" i="0">
                <a:ln cap="flat" cmpd="sng" w="9525">
                  <a:solidFill>
                    <a:srgbClr val="F5F5F5"/>
                  </a:solidFill>
                  <a:prstDash val="solid"/>
                  <a:round/>
                  <a:headEnd len="sm" w="sm" type="none"/>
                  <a:tailEnd len="sm" w="sm" type="none"/>
                </a:ln>
                <a:solidFill>
                  <a:srgbClr val="F5F5F5"/>
                </a:solidFill>
                <a:latin typeface="Roboto"/>
              </a:rPr>
              <a:t>Moyenne</a:t>
            </a:r>
          </a:p>
        </p:txBody>
      </p:sp>
      <p:sp>
        <p:nvSpPr>
          <p:cNvPr id="709" name="Google Shape;709;p83"/>
          <p:cNvSpPr/>
          <p:nvPr/>
        </p:nvSpPr>
        <p:spPr>
          <a:xfrm>
            <a:off x="5106631" y="1364753"/>
            <a:ext cx="2859538" cy="573097"/>
          </a:xfrm>
          <a:prstGeom prst="rect">
            <a:avLst/>
          </a:prstGeom>
        </p:spPr>
        <p:txBody>
          <a:bodyPr>
            <a:prstTxWarp prst="textPlain"/>
          </a:bodyPr>
          <a:lstStyle/>
          <a:p>
            <a:pPr lvl="0" algn="ctr"/>
            <a:r>
              <a:rPr b="1" i="0">
                <a:ln cap="flat" cmpd="sng" w="9525">
                  <a:solidFill>
                    <a:srgbClr val="F5F5F5"/>
                  </a:solidFill>
                  <a:prstDash val="solid"/>
                  <a:round/>
                  <a:headEnd len="sm" w="sm" type="none"/>
                  <a:tailEnd len="sm" w="sm" type="none"/>
                </a:ln>
                <a:solidFill>
                  <a:srgbClr val="F5F5F5"/>
                </a:solidFill>
                <a:latin typeface="Roboto"/>
              </a:rPr>
              <a:t>Médiane</a:t>
            </a: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p84"/>
          <p:cNvSpPr/>
          <p:nvPr/>
        </p:nvSpPr>
        <p:spPr>
          <a:xfrm>
            <a:off x="-1450" y="-30925"/>
            <a:ext cx="9165582" cy="3221424"/>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15" name="Google Shape;715;p84"/>
          <p:cNvPicPr preferRelativeResize="0"/>
          <p:nvPr/>
        </p:nvPicPr>
        <p:blipFill rotWithShape="1">
          <a:blip r:embed="rId3">
            <a:alphaModFix/>
          </a:blip>
          <a:srcRect b="15625" l="0" r="0" t="5732"/>
          <a:stretch/>
        </p:blipFill>
        <p:spPr>
          <a:xfrm rot="-190553">
            <a:off x="3068225" y="110465"/>
            <a:ext cx="2859550" cy="48804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153" name="Shape 153"/>
        <p:cNvGrpSpPr/>
        <p:nvPr/>
      </p:nvGrpSpPr>
      <p:grpSpPr>
        <a:xfrm>
          <a:off x="0" y="0"/>
          <a:ext cx="0" cy="0"/>
          <a:chOff x="0" y="0"/>
          <a:chExt cx="0" cy="0"/>
        </a:xfrm>
      </p:grpSpPr>
      <p:pic>
        <p:nvPicPr>
          <p:cNvPr id="154" name="Google Shape;154;p31"/>
          <p:cNvPicPr preferRelativeResize="0"/>
          <p:nvPr/>
        </p:nvPicPr>
        <p:blipFill>
          <a:blip r:embed="rId3">
            <a:alphaModFix/>
          </a:blip>
          <a:stretch>
            <a:fillRect/>
          </a:stretch>
        </p:blipFill>
        <p:spPr>
          <a:xfrm rot="9832214">
            <a:off x="6435243" y="2040385"/>
            <a:ext cx="2327166" cy="2114679"/>
          </a:xfrm>
          <a:prstGeom prst="rect">
            <a:avLst/>
          </a:prstGeom>
          <a:noFill/>
          <a:ln>
            <a:noFill/>
          </a:ln>
        </p:spPr>
      </p:pic>
      <p:sp>
        <p:nvSpPr>
          <p:cNvPr id="155" name="Google Shape;155;p31"/>
          <p:cNvSpPr/>
          <p:nvPr/>
        </p:nvSpPr>
        <p:spPr>
          <a:xfrm rot="10800000">
            <a:off x="-10782" y="3086100"/>
            <a:ext cx="9165582" cy="2057400"/>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6" name="Google Shape;156;p31"/>
          <p:cNvPicPr preferRelativeResize="0"/>
          <p:nvPr/>
        </p:nvPicPr>
        <p:blipFill rotWithShape="1">
          <a:blip r:embed="rId4">
            <a:alphaModFix/>
          </a:blip>
          <a:srcRect b="22233" l="0" r="0" t="0"/>
          <a:stretch/>
        </p:blipFill>
        <p:spPr>
          <a:xfrm rot="1070256">
            <a:off x="5302150" y="1087188"/>
            <a:ext cx="6203751" cy="5159227"/>
          </a:xfrm>
          <a:prstGeom prst="rect">
            <a:avLst/>
          </a:prstGeom>
          <a:noFill/>
          <a:ln>
            <a:noFill/>
          </a:ln>
        </p:spPr>
      </p:pic>
      <p:sp>
        <p:nvSpPr>
          <p:cNvPr id="157" name="Google Shape;157;p31"/>
          <p:cNvSpPr/>
          <p:nvPr/>
        </p:nvSpPr>
        <p:spPr>
          <a:xfrm>
            <a:off x="302300" y="321175"/>
            <a:ext cx="7211674" cy="951450"/>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 Mono;100"/>
              </a:rPr>
              <a:t>L'art subtil</a:t>
            </a:r>
          </a:p>
        </p:txBody>
      </p:sp>
      <p:sp>
        <p:nvSpPr>
          <p:cNvPr id="158" name="Google Shape;158;p31"/>
          <p:cNvSpPr/>
          <p:nvPr/>
        </p:nvSpPr>
        <p:spPr>
          <a:xfrm>
            <a:off x="2653188" y="1440274"/>
            <a:ext cx="5536367" cy="393442"/>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Mono"/>
              </a:rPr>
              <a:t>de faire parler les chiffres</a:t>
            </a:r>
          </a:p>
        </p:txBody>
      </p:sp>
      <p:pic>
        <p:nvPicPr>
          <p:cNvPr id="159" name="Google Shape;159;p31"/>
          <p:cNvPicPr preferRelativeResize="0"/>
          <p:nvPr/>
        </p:nvPicPr>
        <p:blipFill>
          <a:blip r:embed="rId5">
            <a:alphaModFix/>
          </a:blip>
          <a:stretch>
            <a:fillRect/>
          </a:stretch>
        </p:blipFill>
        <p:spPr>
          <a:xfrm>
            <a:off x="691200" y="2826839"/>
            <a:ext cx="2265344" cy="2330742"/>
          </a:xfrm>
          <a:prstGeom prst="rect">
            <a:avLst/>
          </a:prstGeom>
          <a:noFill/>
          <a:ln>
            <a:noFill/>
          </a:ln>
        </p:spPr>
      </p:pic>
      <p:pic>
        <p:nvPicPr>
          <p:cNvPr id="160" name="Google Shape;160;p31"/>
          <p:cNvPicPr preferRelativeResize="0"/>
          <p:nvPr/>
        </p:nvPicPr>
        <p:blipFill rotWithShape="1">
          <a:blip r:embed="rId6">
            <a:alphaModFix/>
          </a:blip>
          <a:srcRect b="12126" l="21060" r="0" t="0"/>
          <a:stretch/>
        </p:blipFill>
        <p:spPr>
          <a:xfrm>
            <a:off x="1989100" y="2989301"/>
            <a:ext cx="1893101" cy="2168275"/>
          </a:xfrm>
          <a:prstGeom prst="rect">
            <a:avLst/>
          </a:prstGeom>
          <a:noFill/>
          <a:ln>
            <a:noFill/>
          </a:ln>
        </p:spPr>
      </p:pic>
      <p:sp>
        <p:nvSpPr>
          <p:cNvPr id="161" name="Google Shape;161;p31"/>
          <p:cNvSpPr/>
          <p:nvPr/>
        </p:nvSpPr>
        <p:spPr>
          <a:xfrm>
            <a:off x="460700" y="2380200"/>
            <a:ext cx="1018645" cy="446649"/>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 Mono;100"/>
              </a:rPr>
              <a:t>Stéphanie</a:t>
            </a:r>
            <a:br>
              <a:rPr b="0" i="0">
                <a:ln cap="flat" cmpd="sng" w="9525">
                  <a:solidFill>
                    <a:schemeClr val="dk1"/>
                  </a:solidFill>
                  <a:prstDash val="solid"/>
                  <a:round/>
                  <a:headEnd len="sm" w="sm" type="none"/>
                  <a:tailEnd len="sm" w="sm" type="none"/>
                </a:ln>
                <a:solidFill>
                  <a:schemeClr val="dk1"/>
                </a:solidFill>
                <a:latin typeface="Roboto Mono;100"/>
              </a:rPr>
            </a:br>
            <a:r>
              <a:rPr b="0" i="0">
                <a:ln cap="flat" cmpd="sng" w="9525">
                  <a:solidFill>
                    <a:schemeClr val="dk1"/>
                  </a:solidFill>
                  <a:prstDash val="solid"/>
                  <a:round/>
                  <a:headEnd len="sm" w="sm" type="none"/>
                  <a:tailEnd len="sm" w="sm" type="none"/>
                </a:ln>
                <a:solidFill>
                  <a:schemeClr val="dk1"/>
                </a:solidFill>
                <a:latin typeface="Roboto Mono;100"/>
              </a:rPr>
              <a:t>Rioux</a:t>
            </a:r>
          </a:p>
        </p:txBody>
      </p:sp>
      <p:sp>
        <p:nvSpPr>
          <p:cNvPr id="162" name="Google Shape;162;p31"/>
          <p:cNvSpPr/>
          <p:nvPr/>
        </p:nvSpPr>
        <p:spPr>
          <a:xfrm>
            <a:off x="3303432" y="2283000"/>
            <a:ext cx="813851" cy="509670"/>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 Mono;100"/>
              </a:rPr>
              <a:t>Annie </a:t>
            </a:r>
            <a:br>
              <a:rPr b="0" i="0">
                <a:ln cap="flat" cmpd="sng" w="9525">
                  <a:solidFill>
                    <a:schemeClr val="dk1"/>
                  </a:solidFill>
                  <a:prstDash val="solid"/>
                  <a:round/>
                  <a:headEnd len="sm" w="sm" type="none"/>
                  <a:tailEnd len="sm" w="sm" type="none"/>
                </a:ln>
                <a:solidFill>
                  <a:schemeClr val="dk1"/>
                </a:solidFill>
                <a:latin typeface="Roboto Mono;100"/>
              </a:rPr>
            </a:br>
            <a:r>
              <a:rPr b="0" i="0">
                <a:ln cap="flat" cmpd="sng" w="9525">
                  <a:solidFill>
                    <a:schemeClr val="dk1"/>
                  </a:solidFill>
                  <a:prstDash val="solid"/>
                  <a:round/>
                  <a:headEnd len="sm" w="sm" type="none"/>
                  <a:tailEnd len="sm" w="sm" type="none"/>
                </a:ln>
                <a:solidFill>
                  <a:schemeClr val="dk1"/>
                </a:solidFill>
                <a:latin typeface="Roboto Mono;100"/>
              </a:rPr>
              <a:t>Turbide</a:t>
            </a:r>
          </a:p>
        </p:txBody>
      </p:sp>
      <p:pic>
        <p:nvPicPr>
          <p:cNvPr id="163" name="Google Shape;163;p31"/>
          <p:cNvPicPr preferRelativeResize="0"/>
          <p:nvPr/>
        </p:nvPicPr>
        <p:blipFill>
          <a:blip r:embed="rId7">
            <a:alphaModFix/>
          </a:blip>
          <a:stretch>
            <a:fillRect/>
          </a:stretch>
        </p:blipFill>
        <p:spPr>
          <a:xfrm>
            <a:off x="84650" y="4223050"/>
            <a:ext cx="774125" cy="812450"/>
          </a:xfrm>
          <a:prstGeom prst="rect">
            <a:avLst/>
          </a:prstGeom>
          <a:noFill/>
          <a:ln>
            <a:noFill/>
          </a:ln>
        </p:spPr>
      </p:pic>
      <p:sp>
        <p:nvSpPr>
          <p:cNvPr id="164" name="Google Shape;164;p31"/>
          <p:cNvSpPr txBox="1"/>
          <p:nvPr/>
        </p:nvSpPr>
        <p:spPr>
          <a:xfrm>
            <a:off x="222712" y="4904676"/>
            <a:ext cx="8091900" cy="277200"/>
          </a:xfrm>
          <a:prstGeom prst="rect">
            <a:avLst/>
          </a:prstGeom>
          <a:noFill/>
          <a:ln>
            <a:noFill/>
          </a:ln>
        </p:spPr>
        <p:txBody>
          <a:bodyPr anchorCtr="0" anchor="t" bIns="45725" lIns="45725" spcFirstLastPara="1" rIns="45725" wrap="square" tIns="45725">
            <a:spAutoFit/>
          </a:bodyPr>
          <a:lstStyle/>
          <a:p>
            <a:pPr indent="0" lvl="0" marL="0" rtl="0" algn="r">
              <a:spcBef>
                <a:spcPts val="0"/>
              </a:spcBef>
              <a:spcAft>
                <a:spcPts val="0"/>
              </a:spcAft>
              <a:buNone/>
            </a:pPr>
            <a:r>
              <a:rPr lang="fr-CA" sz="600">
                <a:solidFill>
                  <a:srgbClr val="FFFFFF"/>
                </a:solidFill>
              </a:rPr>
              <a:t>À moins d'indications contraires, cette présentation est mise à disposition selon les termes de la </a:t>
            </a:r>
            <a:endParaRPr sz="600">
              <a:solidFill>
                <a:srgbClr val="FFFFFF"/>
              </a:solidFill>
            </a:endParaRPr>
          </a:p>
          <a:p>
            <a:pPr indent="0" lvl="0" marL="0" rtl="0" algn="r">
              <a:spcBef>
                <a:spcPts val="0"/>
              </a:spcBef>
              <a:spcAft>
                <a:spcPts val="0"/>
              </a:spcAft>
              <a:buNone/>
            </a:pPr>
            <a:r>
              <a:rPr lang="fr-CA" sz="600" u="sng">
                <a:solidFill>
                  <a:srgbClr val="FFFFFF"/>
                </a:solidFill>
                <a:hlinkClick r:id="rId8">
                  <a:extLst>
                    <a:ext uri="{A12FA001-AC4F-418D-AE19-62706E023703}">
                      <ahyp:hlinkClr val="tx"/>
                    </a:ext>
                  </a:extLst>
                </a:hlinkClick>
              </a:rPr>
              <a:t>Licence Creative Commons:  Attribution - Pas d’Utilisation Commerciale - Partage dans les Mêmes Conditions 4.0 International</a:t>
            </a:r>
            <a:r>
              <a:rPr lang="fr-CA" sz="600">
                <a:solidFill>
                  <a:srgbClr val="FFFFFF"/>
                </a:solidFill>
              </a:rPr>
              <a:t>.</a:t>
            </a:r>
            <a:endParaRPr sz="600">
              <a:solidFill>
                <a:srgbClr val="FFFFFF"/>
              </a:solidFill>
            </a:endParaRPr>
          </a:p>
        </p:txBody>
      </p:sp>
      <p:pic>
        <p:nvPicPr>
          <p:cNvPr id="165" name="Google Shape;165;p31">
            <a:hlinkClick r:id="rId9"/>
          </p:cNvPr>
          <p:cNvPicPr preferRelativeResize="0"/>
          <p:nvPr/>
        </p:nvPicPr>
        <p:blipFill>
          <a:blip r:embed="rId10">
            <a:alphaModFix/>
          </a:blip>
          <a:stretch>
            <a:fillRect/>
          </a:stretch>
        </p:blipFill>
        <p:spPr>
          <a:xfrm>
            <a:off x="8314588" y="4908311"/>
            <a:ext cx="735399" cy="193464"/>
          </a:xfrm>
          <a:prstGeom prst="rect">
            <a:avLst/>
          </a:prstGeom>
          <a:noFill/>
          <a:ln>
            <a:noFill/>
          </a:ln>
        </p:spPr>
      </p:pic>
      <p:pic>
        <p:nvPicPr>
          <p:cNvPr id="166" name="Google Shape;166;p31">
            <a:hlinkClick r:id="rId11"/>
          </p:cNvPr>
          <p:cNvPicPr preferRelativeResize="0"/>
          <p:nvPr/>
        </p:nvPicPr>
        <p:blipFill>
          <a:blip r:embed="rId12">
            <a:alphaModFix/>
          </a:blip>
          <a:stretch>
            <a:fillRect/>
          </a:stretch>
        </p:blipFill>
        <p:spPr>
          <a:xfrm>
            <a:off x="3423887" y="2863760"/>
            <a:ext cx="265559" cy="274777"/>
          </a:xfrm>
          <a:prstGeom prst="rect">
            <a:avLst/>
          </a:prstGeom>
          <a:noFill/>
          <a:ln>
            <a:noFill/>
          </a:ln>
        </p:spPr>
      </p:pic>
      <p:pic>
        <p:nvPicPr>
          <p:cNvPr id="167" name="Google Shape;167;p31">
            <a:hlinkClick r:id="rId13"/>
          </p:cNvPr>
          <p:cNvPicPr preferRelativeResize="0"/>
          <p:nvPr/>
        </p:nvPicPr>
        <p:blipFill>
          <a:blip r:embed="rId14">
            <a:alphaModFix/>
          </a:blip>
          <a:stretch>
            <a:fillRect/>
          </a:stretch>
        </p:blipFill>
        <p:spPr>
          <a:xfrm>
            <a:off x="3767503" y="2863745"/>
            <a:ext cx="265559" cy="274807"/>
          </a:xfrm>
          <a:prstGeom prst="rect">
            <a:avLst/>
          </a:prstGeom>
          <a:noFill/>
          <a:ln>
            <a:noFill/>
          </a:ln>
        </p:spPr>
      </p:pic>
      <p:pic>
        <p:nvPicPr>
          <p:cNvPr id="168" name="Google Shape;168;p31">
            <a:hlinkClick r:id="rId15"/>
          </p:cNvPr>
          <p:cNvPicPr preferRelativeResize="0"/>
          <p:nvPr/>
        </p:nvPicPr>
        <p:blipFill>
          <a:blip r:embed="rId12">
            <a:alphaModFix/>
          </a:blip>
          <a:stretch>
            <a:fillRect/>
          </a:stretch>
        </p:blipFill>
        <p:spPr>
          <a:xfrm>
            <a:off x="724112" y="2913162"/>
            <a:ext cx="265559" cy="274777"/>
          </a:xfrm>
          <a:prstGeom prst="rect">
            <a:avLst/>
          </a:prstGeom>
          <a:noFill/>
          <a:ln>
            <a:noFill/>
          </a:ln>
        </p:spPr>
      </p:pic>
      <p:pic>
        <p:nvPicPr>
          <p:cNvPr id="169" name="Google Shape;169;p31">
            <a:hlinkClick r:id="rId16"/>
          </p:cNvPr>
          <p:cNvPicPr preferRelativeResize="0"/>
          <p:nvPr/>
        </p:nvPicPr>
        <p:blipFill>
          <a:blip r:embed="rId14">
            <a:alphaModFix/>
          </a:blip>
          <a:stretch>
            <a:fillRect/>
          </a:stretch>
        </p:blipFill>
        <p:spPr>
          <a:xfrm>
            <a:off x="1067728" y="2913147"/>
            <a:ext cx="265559" cy="274807"/>
          </a:xfrm>
          <a:prstGeom prst="rect">
            <a:avLst/>
          </a:prstGeom>
          <a:noFill/>
          <a:ln>
            <a:noFill/>
          </a:ln>
        </p:spPr>
      </p:pic>
      <p:pic>
        <p:nvPicPr>
          <p:cNvPr id="170" name="Google Shape;170;p31"/>
          <p:cNvPicPr preferRelativeResize="0"/>
          <p:nvPr/>
        </p:nvPicPr>
        <p:blipFill>
          <a:blip r:embed="rId17">
            <a:alphaModFix/>
          </a:blip>
          <a:stretch>
            <a:fillRect/>
          </a:stretch>
        </p:blipFill>
        <p:spPr>
          <a:xfrm>
            <a:off x="7583901" y="4009100"/>
            <a:ext cx="1423148" cy="83597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719" name="Shape 719"/>
        <p:cNvGrpSpPr/>
        <p:nvPr/>
      </p:nvGrpSpPr>
      <p:grpSpPr>
        <a:xfrm>
          <a:off x="0" y="0"/>
          <a:ext cx="0" cy="0"/>
          <a:chOff x="0" y="0"/>
          <a:chExt cx="0" cy="0"/>
        </a:xfrm>
      </p:grpSpPr>
      <p:sp>
        <p:nvSpPr>
          <p:cNvPr id="720" name="Google Shape;720;p85"/>
          <p:cNvSpPr/>
          <p:nvPr/>
        </p:nvSpPr>
        <p:spPr>
          <a:xfrm rot="5400000">
            <a:off x="3407256" y="-575910"/>
            <a:ext cx="5160834" cy="6312654"/>
          </a:xfrm>
          <a:prstGeom prst="flowChartDocumen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85"/>
          <p:cNvSpPr txBox="1"/>
          <p:nvPr/>
        </p:nvSpPr>
        <p:spPr>
          <a:xfrm>
            <a:off x="4572000" y="2058025"/>
            <a:ext cx="42270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fr-CA" sz="2200">
                <a:solidFill>
                  <a:schemeClr val="lt1"/>
                </a:solidFill>
                <a:latin typeface="Roboto Light"/>
                <a:ea typeface="Roboto Light"/>
                <a:cs typeface="Roboto Light"/>
                <a:sym typeface="Roboto Light"/>
              </a:rPr>
              <a:t>Y a-t-il des </a:t>
            </a:r>
            <a:r>
              <a:rPr b="1" lang="fr-CA" sz="2200">
                <a:solidFill>
                  <a:schemeClr val="lt1"/>
                </a:solidFill>
                <a:latin typeface="Roboto"/>
                <a:ea typeface="Roboto"/>
                <a:cs typeface="Roboto"/>
                <a:sym typeface="Roboto"/>
              </a:rPr>
              <a:t>données extrêmes</a:t>
            </a:r>
            <a:r>
              <a:rPr lang="fr-CA" sz="2200">
                <a:solidFill>
                  <a:schemeClr val="lt1"/>
                </a:solidFill>
                <a:latin typeface="Roboto Light"/>
                <a:ea typeface="Roboto Light"/>
                <a:cs typeface="Roboto Light"/>
                <a:sym typeface="Roboto Light"/>
              </a:rPr>
              <a:t>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Clr>
                <a:schemeClr val="dk1"/>
              </a:buClr>
              <a:buSzPts val="1100"/>
              <a:buFont typeface="Arial"/>
              <a:buNone/>
            </a:pPr>
            <a:r>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Clr>
                <a:schemeClr val="dk1"/>
              </a:buClr>
              <a:buSzPts val="1100"/>
              <a:buFont typeface="Arial"/>
              <a:buNone/>
            </a:pPr>
            <a:r>
              <a:rPr lang="fr-CA" sz="2200">
                <a:solidFill>
                  <a:schemeClr val="lt1"/>
                </a:solidFill>
                <a:latin typeface="Roboto Light"/>
                <a:ea typeface="Roboto Light"/>
                <a:cs typeface="Roboto Light"/>
                <a:sym typeface="Roboto Light"/>
              </a:rPr>
              <a:t>Veut-on </a:t>
            </a:r>
            <a:r>
              <a:rPr b="1" lang="fr-CA" sz="2200">
                <a:solidFill>
                  <a:schemeClr val="lt1"/>
                </a:solidFill>
                <a:latin typeface="Roboto"/>
                <a:ea typeface="Roboto"/>
                <a:cs typeface="Roboto"/>
                <a:sym typeface="Roboto"/>
              </a:rPr>
              <a:t>tenir compte</a:t>
            </a:r>
            <a:r>
              <a:rPr lang="fr-CA" sz="2200">
                <a:solidFill>
                  <a:schemeClr val="lt1"/>
                </a:solidFill>
                <a:latin typeface="Roboto Light"/>
                <a:ea typeface="Roboto Light"/>
                <a:cs typeface="Roboto Light"/>
                <a:sym typeface="Roboto Light"/>
              </a:rPr>
              <a:t> des données extrêmes ?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Clr>
                <a:schemeClr val="dk1"/>
              </a:buClr>
              <a:buSzPts val="1100"/>
              <a:buFont typeface="Arial"/>
              <a:buNone/>
            </a:pPr>
            <a:r>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None/>
            </a:pPr>
            <a:r>
              <a:rPr lang="fr-CA" sz="2200">
                <a:solidFill>
                  <a:schemeClr val="lt1"/>
                </a:solidFill>
                <a:latin typeface="Roboto Light"/>
                <a:ea typeface="Roboto Light"/>
                <a:cs typeface="Roboto Light"/>
                <a:sym typeface="Roboto Light"/>
              </a:rPr>
              <a:t>Les données extrêmes </a:t>
            </a:r>
            <a:r>
              <a:rPr b="1" lang="fr-CA" sz="2200">
                <a:solidFill>
                  <a:schemeClr val="lt1"/>
                </a:solidFill>
                <a:latin typeface="Roboto"/>
                <a:ea typeface="Roboto"/>
                <a:cs typeface="Roboto"/>
                <a:sym typeface="Roboto"/>
              </a:rPr>
              <a:t>favorisent</a:t>
            </a:r>
            <a:r>
              <a:rPr lang="fr-CA" sz="2200">
                <a:solidFill>
                  <a:schemeClr val="lt1"/>
                </a:solidFill>
                <a:latin typeface="Roboto Light"/>
                <a:ea typeface="Roboto Light"/>
                <a:cs typeface="Roboto Light"/>
                <a:sym typeface="Roboto Light"/>
              </a:rPr>
              <a:t>-elles le message ?</a:t>
            </a:r>
            <a:endParaRPr sz="2200">
              <a:solidFill>
                <a:schemeClr val="lt1"/>
              </a:solidFill>
              <a:latin typeface="Roboto Light"/>
              <a:ea typeface="Roboto Light"/>
              <a:cs typeface="Roboto Light"/>
              <a:sym typeface="Roboto Light"/>
            </a:endParaRPr>
          </a:p>
        </p:txBody>
      </p:sp>
      <p:pic>
        <p:nvPicPr>
          <p:cNvPr id="722" name="Google Shape;722;p85"/>
          <p:cNvPicPr preferRelativeResize="0"/>
          <p:nvPr/>
        </p:nvPicPr>
        <p:blipFill>
          <a:blip r:embed="rId3">
            <a:alphaModFix/>
          </a:blip>
          <a:stretch>
            <a:fillRect/>
          </a:stretch>
        </p:blipFill>
        <p:spPr>
          <a:xfrm>
            <a:off x="-378700" y="1647850"/>
            <a:ext cx="4434700" cy="3814475"/>
          </a:xfrm>
          <a:prstGeom prst="rect">
            <a:avLst/>
          </a:prstGeom>
          <a:noFill/>
          <a:ln>
            <a:noFill/>
          </a:ln>
        </p:spPr>
      </p:pic>
      <p:sp>
        <p:nvSpPr>
          <p:cNvPr id="723" name="Google Shape;723;p85"/>
          <p:cNvSpPr/>
          <p:nvPr/>
        </p:nvSpPr>
        <p:spPr>
          <a:xfrm>
            <a:off x="822183" y="76850"/>
            <a:ext cx="6514844" cy="1173168"/>
          </a:xfrm>
          <a:prstGeom prst="rect">
            <a:avLst/>
          </a:prstGeom>
        </p:spPr>
        <p:txBody>
          <a:bodyPr>
            <a:prstTxWarp prst="textPlain"/>
          </a:bodyPr>
          <a:lstStyle/>
          <a:p>
            <a:pPr lvl="0" algn="ctr"/>
            <a:r>
              <a:rPr b="0" i="0">
                <a:ln cap="flat" cmpd="sng" w="9525">
                  <a:solidFill>
                    <a:srgbClr val="F5F5F5"/>
                  </a:solidFill>
                  <a:prstDash val="solid"/>
                  <a:round/>
                  <a:headEnd len="sm" w="sm" type="none"/>
                  <a:tailEnd len="sm" w="sm" type="none"/>
                </a:ln>
                <a:solidFill>
                  <a:srgbClr val="F5F5F5"/>
                </a:solidFill>
                <a:latin typeface="Roboto;100"/>
              </a:rPr>
              <a:t>Moyenne ou</a:t>
            </a:r>
          </a:p>
        </p:txBody>
      </p:sp>
      <p:sp>
        <p:nvSpPr>
          <p:cNvPr id="724" name="Google Shape;724;p85"/>
          <p:cNvSpPr/>
          <p:nvPr/>
        </p:nvSpPr>
        <p:spPr>
          <a:xfrm>
            <a:off x="820822" y="80933"/>
            <a:ext cx="2239755" cy="1173168"/>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Moy</a:t>
            </a:r>
          </a:p>
        </p:txBody>
      </p:sp>
      <p:sp>
        <p:nvSpPr>
          <p:cNvPr id="725" name="Google Shape;725;p85"/>
          <p:cNvSpPr/>
          <p:nvPr/>
        </p:nvSpPr>
        <p:spPr>
          <a:xfrm>
            <a:off x="5950121" y="1094725"/>
            <a:ext cx="2834513" cy="472500"/>
          </a:xfrm>
          <a:prstGeom prst="rect">
            <a:avLst/>
          </a:prstGeom>
        </p:spPr>
        <p:txBody>
          <a:bodyPr>
            <a:prstTxWarp prst="textPlain"/>
          </a:bodyPr>
          <a:lstStyle/>
          <a:p>
            <a:pPr lvl="0" algn="ctr"/>
            <a:r>
              <a:rPr b="0" i="0">
                <a:ln cap="flat" cmpd="sng" w="9525">
                  <a:solidFill>
                    <a:srgbClr val="F5F5F5"/>
                  </a:solidFill>
                  <a:prstDash val="solid"/>
                  <a:round/>
                  <a:headEnd len="sm" w="sm" type="none"/>
                  <a:tailEnd len="sm" w="sm" type="none"/>
                </a:ln>
                <a:solidFill>
                  <a:srgbClr val="F5F5F5"/>
                </a:solidFill>
                <a:latin typeface="Roboto;900"/>
              </a:rPr>
              <a:t>médiane ?</a:t>
            </a: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729" name="Shape 729"/>
        <p:cNvGrpSpPr/>
        <p:nvPr/>
      </p:nvGrpSpPr>
      <p:grpSpPr>
        <a:xfrm>
          <a:off x="0" y="0"/>
          <a:ext cx="0" cy="0"/>
          <a:chOff x="0" y="0"/>
          <a:chExt cx="0" cy="0"/>
        </a:xfrm>
      </p:grpSpPr>
      <p:sp>
        <p:nvSpPr>
          <p:cNvPr id="730" name="Google Shape;730;p86"/>
          <p:cNvSpPr/>
          <p:nvPr/>
        </p:nvSpPr>
        <p:spPr>
          <a:xfrm rot="10800000">
            <a:off x="-1236669" y="4521671"/>
            <a:ext cx="10377720" cy="2327454"/>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86"/>
          <p:cNvSpPr/>
          <p:nvPr/>
        </p:nvSpPr>
        <p:spPr>
          <a:xfrm>
            <a:off x="25" y="0"/>
            <a:ext cx="9144000" cy="721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r">
              <a:spcBef>
                <a:spcPts val="0"/>
              </a:spcBef>
              <a:spcAft>
                <a:spcPts val="0"/>
              </a:spcAft>
              <a:buNone/>
            </a:pPr>
            <a:r>
              <a:rPr lang="fr-CA" sz="3600">
                <a:solidFill>
                  <a:srgbClr val="F5F5F5"/>
                </a:solidFill>
                <a:latin typeface="Roboto Light"/>
                <a:ea typeface="Roboto Light"/>
                <a:cs typeface="Roboto Light"/>
                <a:sym typeface="Roboto Light"/>
              </a:rPr>
              <a:t>Pistes pédagogiques</a:t>
            </a:r>
            <a:r>
              <a:rPr lang="fr-CA" sz="3600">
                <a:solidFill>
                  <a:srgbClr val="F5F5F5"/>
                </a:solidFill>
                <a:latin typeface="Roboto Light"/>
                <a:ea typeface="Roboto Light"/>
                <a:cs typeface="Roboto Light"/>
                <a:sym typeface="Roboto Light"/>
              </a:rPr>
              <a:t> </a:t>
            </a:r>
            <a:endParaRPr sz="3600">
              <a:solidFill>
                <a:srgbClr val="F5F5F5"/>
              </a:solidFill>
              <a:latin typeface="Roboto Light"/>
              <a:ea typeface="Roboto Light"/>
              <a:cs typeface="Roboto Light"/>
              <a:sym typeface="Roboto Light"/>
            </a:endParaRPr>
          </a:p>
        </p:txBody>
      </p:sp>
      <p:sp>
        <p:nvSpPr>
          <p:cNvPr id="732" name="Google Shape;732;p86"/>
          <p:cNvSpPr txBox="1"/>
          <p:nvPr/>
        </p:nvSpPr>
        <p:spPr>
          <a:xfrm>
            <a:off x="308475" y="937275"/>
            <a:ext cx="8374800" cy="3709500"/>
          </a:xfrm>
          <a:prstGeom prst="rect">
            <a:avLst/>
          </a:prstGeom>
          <a:noFill/>
          <a:ln>
            <a:noFill/>
          </a:ln>
        </p:spPr>
        <p:txBody>
          <a:bodyPr anchorCtr="0" anchor="t" bIns="91425" lIns="91425" spcFirstLastPara="1" rIns="91425" wrap="square" tIns="91425">
            <a:spAutoFit/>
          </a:bodyPr>
          <a:lstStyle/>
          <a:p>
            <a:pPr indent="-317500" lvl="0" marL="457200" rtl="0" algn="l">
              <a:lnSpc>
                <a:spcPct val="100000"/>
              </a:lnSpc>
              <a:spcBef>
                <a:spcPts val="0"/>
              </a:spcBef>
              <a:spcAft>
                <a:spcPts val="0"/>
              </a:spcAft>
              <a:buClr>
                <a:schemeClr val="dk1"/>
              </a:buClr>
              <a:buSzPts val="1400"/>
              <a:buFont typeface="Roboto"/>
              <a:buChar char="●"/>
            </a:pPr>
            <a:r>
              <a:rPr lang="fr-CA">
                <a:latin typeface="Roboto"/>
                <a:ea typeface="Roboto"/>
                <a:cs typeface="Roboto"/>
                <a:sym typeface="Roboto"/>
              </a:rPr>
              <a:t>Travailler sur le </a:t>
            </a:r>
            <a:r>
              <a:rPr b="1" lang="fr-CA">
                <a:latin typeface="Roboto"/>
                <a:ea typeface="Roboto"/>
                <a:cs typeface="Roboto"/>
                <a:sym typeface="Roboto"/>
              </a:rPr>
              <a:t>sens</a:t>
            </a:r>
            <a:r>
              <a:rPr lang="fr-CA">
                <a:latin typeface="Roboto"/>
                <a:ea typeface="Roboto"/>
                <a:cs typeface="Roboto"/>
                <a:sym typeface="Roboto"/>
              </a:rPr>
              <a:t> et le </a:t>
            </a:r>
            <a:r>
              <a:rPr b="1" lang="fr-CA">
                <a:latin typeface="Roboto"/>
                <a:ea typeface="Roboto"/>
                <a:cs typeface="Roboto"/>
                <a:sym typeface="Roboto"/>
              </a:rPr>
              <a:t>poids</a:t>
            </a:r>
            <a:r>
              <a:rPr lang="fr-CA">
                <a:latin typeface="Roboto"/>
                <a:ea typeface="Roboto"/>
                <a:cs typeface="Roboto"/>
                <a:sym typeface="Roboto"/>
              </a:rPr>
              <a:t> des mots</a:t>
            </a:r>
            <a:endParaRPr>
              <a:latin typeface="Roboto"/>
              <a:ea typeface="Roboto"/>
              <a:cs typeface="Roboto"/>
              <a:sym typeface="Roboto"/>
            </a:endParaRPr>
          </a:p>
          <a:p>
            <a:pPr indent="-317500" lvl="0" marL="457200" rtl="0" algn="l">
              <a:lnSpc>
                <a:spcPct val="100000"/>
              </a:lnSpc>
              <a:spcBef>
                <a:spcPts val="1000"/>
              </a:spcBef>
              <a:spcAft>
                <a:spcPts val="0"/>
              </a:spcAft>
              <a:buClr>
                <a:schemeClr val="dk1"/>
              </a:buClr>
              <a:buSzPts val="1400"/>
              <a:buFont typeface="Roboto"/>
              <a:buChar char="●"/>
            </a:pPr>
            <a:r>
              <a:rPr lang="fr-CA">
                <a:latin typeface="Roboto"/>
                <a:ea typeface="Roboto"/>
                <a:cs typeface="Roboto"/>
                <a:sym typeface="Roboto"/>
              </a:rPr>
              <a:t>S'habiliter</a:t>
            </a:r>
            <a:r>
              <a:rPr lang="fr-CA">
                <a:latin typeface="Roboto"/>
                <a:ea typeface="Roboto"/>
                <a:cs typeface="Roboto"/>
                <a:sym typeface="Roboto"/>
              </a:rPr>
              <a:t> à </a:t>
            </a:r>
            <a:r>
              <a:rPr b="1" lang="fr-CA">
                <a:latin typeface="Roboto"/>
                <a:ea typeface="Roboto"/>
                <a:cs typeface="Roboto"/>
                <a:sym typeface="Roboto"/>
              </a:rPr>
              <a:t>cibler l’intention </a:t>
            </a:r>
            <a:r>
              <a:rPr lang="fr-CA">
                <a:latin typeface="Roboto"/>
                <a:ea typeface="Roboto"/>
                <a:cs typeface="Roboto"/>
                <a:sym typeface="Roboto"/>
              </a:rPr>
              <a:t>derrière un contenu</a:t>
            </a:r>
            <a:endParaRPr>
              <a:latin typeface="Roboto"/>
              <a:ea typeface="Roboto"/>
              <a:cs typeface="Roboto"/>
              <a:sym typeface="Roboto"/>
            </a:endParaRPr>
          </a:p>
          <a:p>
            <a:pPr indent="-317500" lvl="0" marL="457200" rtl="0" algn="l">
              <a:lnSpc>
                <a:spcPct val="100000"/>
              </a:lnSpc>
              <a:spcBef>
                <a:spcPts val="1000"/>
              </a:spcBef>
              <a:spcAft>
                <a:spcPts val="0"/>
              </a:spcAft>
              <a:buClr>
                <a:schemeClr val="dk1"/>
              </a:buClr>
              <a:buSzPts val="1400"/>
              <a:buFont typeface="Roboto"/>
              <a:buChar char="●"/>
            </a:pPr>
            <a:r>
              <a:rPr lang="fr-CA">
                <a:latin typeface="Roboto"/>
                <a:ea typeface="Roboto"/>
                <a:cs typeface="Roboto"/>
                <a:sym typeface="Roboto"/>
              </a:rPr>
              <a:t>Être sensible aux </a:t>
            </a:r>
            <a:r>
              <a:rPr b="1" lang="fr-CA">
                <a:latin typeface="Roboto"/>
                <a:ea typeface="Roboto"/>
                <a:cs typeface="Roboto"/>
                <a:sym typeface="Roboto"/>
              </a:rPr>
              <a:t>émotions</a:t>
            </a:r>
            <a:r>
              <a:rPr lang="fr-CA">
                <a:latin typeface="Roboto"/>
                <a:ea typeface="Roboto"/>
                <a:cs typeface="Roboto"/>
                <a:sym typeface="Roboto"/>
              </a:rPr>
              <a:t> suscitées par un contenu</a:t>
            </a:r>
            <a:endParaRPr>
              <a:latin typeface="Roboto"/>
              <a:ea typeface="Roboto"/>
              <a:cs typeface="Roboto"/>
              <a:sym typeface="Roboto"/>
            </a:endParaRPr>
          </a:p>
          <a:p>
            <a:pPr indent="-317500" lvl="0" marL="457200" rtl="0" algn="l">
              <a:lnSpc>
                <a:spcPct val="100000"/>
              </a:lnSpc>
              <a:spcBef>
                <a:spcPts val="1000"/>
              </a:spcBef>
              <a:spcAft>
                <a:spcPts val="0"/>
              </a:spcAft>
              <a:buClr>
                <a:schemeClr val="dk1"/>
              </a:buClr>
              <a:buSzPts val="1400"/>
              <a:buFont typeface="Roboto"/>
              <a:buChar char="●"/>
            </a:pPr>
            <a:r>
              <a:rPr lang="fr-CA">
                <a:latin typeface="Roboto"/>
                <a:ea typeface="Roboto"/>
                <a:cs typeface="Roboto"/>
                <a:sym typeface="Roboto"/>
              </a:rPr>
              <a:t>Faire réfléchir sur les </a:t>
            </a:r>
            <a:r>
              <a:rPr b="1" lang="fr-CA">
                <a:latin typeface="Roboto"/>
                <a:ea typeface="Roboto"/>
                <a:cs typeface="Roboto"/>
                <a:sym typeface="Roboto"/>
              </a:rPr>
              <a:t>perception</a:t>
            </a:r>
            <a:r>
              <a:rPr lang="fr-CA">
                <a:latin typeface="Roboto"/>
                <a:ea typeface="Roboto"/>
                <a:cs typeface="Roboto"/>
                <a:sym typeface="Roboto"/>
              </a:rPr>
              <a:t>s possibles alimentées par un contenu</a:t>
            </a:r>
            <a:endParaRPr>
              <a:latin typeface="Roboto"/>
              <a:ea typeface="Roboto"/>
              <a:cs typeface="Roboto"/>
              <a:sym typeface="Roboto"/>
            </a:endParaRPr>
          </a:p>
          <a:p>
            <a:pPr indent="-317500" lvl="0" marL="457200" rtl="0" algn="l">
              <a:lnSpc>
                <a:spcPct val="100000"/>
              </a:lnSpc>
              <a:spcBef>
                <a:spcPts val="1000"/>
              </a:spcBef>
              <a:spcAft>
                <a:spcPts val="0"/>
              </a:spcAft>
              <a:buClr>
                <a:schemeClr val="dk1"/>
              </a:buClr>
              <a:buSzPts val="1400"/>
              <a:buFont typeface="Roboto"/>
              <a:buChar char="●"/>
            </a:pPr>
            <a:r>
              <a:rPr lang="fr-CA">
                <a:solidFill>
                  <a:schemeClr val="dk1"/>
                </a:solidFill>
                <a:latin typeface="Roboto"/>
                <a:ea typeface="Roboto"/>
                <a:cs typeface="Roboto"/>
                <a:sym typeface="Roboto"/>
              </a:rPr>
              <a:t>Cibler les </a:t>
            </a:r>
            <a:r>
              <a:rPr b="1" lang="fr-CA">
                <a:solidFill>
                  <a:schemeClr val="dk1"/>
                </a:solidFill>
                <a:latin typeface="Roboto"/>
                <a:ea typeface="Roboto"/>
                <a:cs typeface="Roboto"/>
                <a:sym typeface="Roboto"/>
              </a:rPr>
              <a:t>connaissances mathématiques</a:t>
            </a:r>
            <a:r>
              <a:rPr lang="fr-CA">
                <a:solidFill>
                  <a:schemeClr val="dk1"/>
                </a:solidFill>
                <a:latin typeface="Roboto"/>
                <a:ea typeface="Roboto"/>
                <a:cs typeface="Roboto"/>
                <a:sym typeface="Roboto"/>
              </a:rPr>
              <a:t> essentielles pour poser un regard critique face à un énoncé ou une représentation graphique</a:t>
            </a:r>
            <a:endParaRPr>
              <a:latin typeface="Roboto"/>
              <a:ea typeface="Roboto"/>
              <a:cs typeface="Roboto"/>
              <a:sym typeface="Roboto"/>
            </a:endParaRPr>
          </a:p>
          <a:p>
            <a:pPr indent="-317500" lvl="0" marL="457200" rtl="0" algn="l">
              <a:lnSpc>
                <a:spcPct val="100000"/>
              </a:lnSpc>
              <a:spcBef>
                <a:spcPts val="1000"/>
              </a:spcBef>
              <a:spcAft>
                <a:spcPts val="0"/>
              </a:spcAft>
              <a:buClr>
                <a:schemeClr val="dk1"/>
              </a:buClr>
              <a:buSzPts val="1400"/>
              <a:buFont typeface="Roboto"/>
              <a:buChar char="●"/>
            </a:pPr>
            <a:r>
              <a:rPr lang="fr-CA">
                <a:latin typeface="Roboto"/>
                <a:ea typeface="Roboto"/>
                <a:cs typeface="Roboto"/>
                <a:sym typeface="Roboto"/>
              </a:rPr>
              <a:t>Découvrir les </a:t>
            </a:r>
            <a:r>
              <a:rPr b="1" lang="fr-CA">
                <a:latin typeface="Roboto"/>
                <a:ea typeface="Roboto"/>
                <a:cs typeface="Roboto"/>
                <a:sym typeface="Roboto"/>
              </a:rPr>
              <a:t>données manquantes</a:t>
            </a:r>
            <a:r>
              <a:rPr lang="fr-CA">
                <a:latin typeface="Roboto"/>
                <a:ea typeface="Roboto"/>
                <a:cs typeface="Roboto"/>
                <a:sym typeface="Roboto"/>
              </a:rPr>
              <a:t> qui permettraient de valider ou non un contenu</a:t>
            </a:r>
            <a:endParaRPr>
              <a:latin typeface="Roboto"/>
              <a:ea typeface="Roboto"/>
              <a:cs typeface="Roboto"/>
              <a:sym typeface="Roboto"/>
            </a:endParaRPr>
          </a:p>
          <a:p>
            <a:pPr indent="-317500" lvl="0" marL="457200" rtl="0" algn="l">
              <a:lnSpc>
                <a:spcPct val="100000"/>
              </a:lnSpc>
              <a:spcBef>
                <a:spcPts val="1000"/>
              </a:spcBef>
              <a:spcAft>
                <a:spcPts val="0"/>
              </a:spcAft>
              <a:buClr>
                <a:schemeClr val="dk1"/>
              </a:buClr>
              <a:buSzPts val="1400"/>
              <a:buFont typeface="Roboto"/>
              <a:buChar char="●"/>
            </a:pPr>
            <a:r>
              <a:rPr lang="fr-CA">
                <a:latin typeface="Roboto"/>
                <a:ea typeface="Roboto"/>
                <a:cs typeface="Roboto"/>
                <a:sym typeface="Roboto"/>
              </a:rPr>
              <a:t>Faire des </a:t>
            </a:r>
            <a:r>
              <a:rPr b="1" lang="fr-CA">
                <a:latin typeface="Roboto"/>
                <a:ea typeface="Roboto"/>
                <a:cs typeface="Roboto"/>
                <a:sym typeface="Roboto"/>
              </a:rPr>
              <a:t>simulations </a:t>
            </a:r>
            <a:r>
              <a:rPr lang="fr-CA">
                <a:latin typeface="Roboto"/>
                <a:ea typeface="Roboto"/>
                <a:cs typeface="Roboto"/>
                <a:sym typeface="Roboto"/>
              </a:rPr>
              <a:t>qui démontrent la validité d’un contenu </a:t>
            </a:r>
            <a:endParaRPr>
              <a:latin typeface="Roboto"/>
              <a:ea typeface="Roboto"/>
              <a:cs typeface="Roboto"/>
              <a:sym typeface="Roboto"/>
            </a:endParaRPr>
          </a:p>
          <a:p>
            <a:pPr indent="-317500" lvl="0" marL="457200" rtl="0" algn="l">
              <a:lnSpc>
                <a:spcPct val="100000"/>
              </a:lnSpc>
              <a:spcBef>
                <a:spcPts val="1000"/>
              </a:spcBef>
              <a:spcAft>
                <a:spcPts val="0"/>
              </a:spcAft>
              <a:buClr>
                <a:schemeClr val="dk1"/>
              </a:buClr>
              <a:buSzPts val="1400"/>
              <a:buFont typeface="Roboto"/>
              <a:buChar char="●"/>
            </a:pPr>
            <a:r>
              <a:rPr b="1" lang="fr-CA">
                <a:latin typeface="Roboto"/>
                <a:ea typeface="Roboto"/>
                <a:cs typeface="Roboto"/>
                <a:sym typeface="Roboto"/>
              </a:rPr>
              <a:t>Généraliser</a:t>
            </a:r>
            <a:r>
              <a:rPr lang="fr-CA">
                <a:latin typeface="Roboto"/>
                <a:ea typeface="Roboto"/>
                <a:cs typeface="Roboto"/>
                <a:sym typeface="Roboto"/>
              </a:rPr>
              <a:t> des situations pour lesquelles un énoncé est vrai </a:t>
            </a:r>
            <a:endParaRPr>
              <a:latin typeface="Roboto"/>
              <a:ea typeface="Roboto"/>
              <a:cs typeface="Roboto"/>
              <a:sym typeface="Roboto"/>
            </a:endParaRPr>
          </a:p>
          <a:p>
            <a:pPr indent="-317500" lvl="0" marL="457200" rtl="0" algn="l">
              <a:lnSpc>
                <a:spcPct val="100000"/>
              </a:lnSpc>
              <a:spcBef>
                <a:spcPts val="1000"/>
              </a:spcBef>
              <a:spcAft>
                <a:spcPts val="0"/>
              </a:spcAft>
              <a:buClr>
                <a:schemeClr val="dk1"/>
              </a:buClr>
              <a:buSzPts val="1400"/>
              <a:buFont typeface="Roboto"/>
              <a:buChar char="●"/>
            </a:pPr>
            <a:r>
              <a:rPr lang="fr-CA">
                <a:latin typeface="Roboto"/>
                <a:ea typeface="Roboto"/>
                <a:cs typeface="Roboto"/>
                <a:sym typeface="Roboto"/>
              </a:rPr>
              <a:t>Utiliser un </a:t>
            </a:r>
            <a:r>
              <a:rPr b="1" lang="fr-CA">
                <a:latin typeface="Roboto"/>
                <a:ea typeface="Roboto"/>
                <a:cs typeface="Roboto"/>
                <a:sym typeface="Roboto"/>
              </a:rPr>
              <a:t>tableur </a:t>
            </a:r>
            <a:r>
              <a:rPr lang="fr-CA">
                <a:latin typeface="Roboto"/>
                <a:ea typeface="Roboto"/>
                <a:cs typeface="Roboto"/>
                <a:sym typeface="Roboto"/>
              </a:rPr>
              <a:t>pour effectuer différentes simulations, des calculs et des diagrammes</a:t>
            </a:r>
            <a:endParaRPr>
              <a:latin typeface="Roboto"/>
              <a:ea typeface="Roboto"/>
              <a:cs typeface="Roboto"/>
              <a:sym typeface="Roboto"/>
            </a:endParaRPr>
          </a:p>
          <a:p>
            <a:pPr indent="-317500" lvl="0" marL="457200" rtl="0" algn="l">
              <a:lnSpc>
                <a:spcPct val="100000"/>
              </a:lnSpc>
              <a:spcBef>
                <a:spcPts val="1000"/>
              </a:spcBef>
              <a:spcAft>
                <a:spcPts val="1000"/>
              </a:spcAft>
              <a:buClr>
                <a:schemeClr val="dk1"/>
              </a:buClr>
              <a:buSzPts val="1400"/>
              <a:buFont typeface="Roboto"/>
              <a:buChar char="●"/>
            </a:pPr>
            <a:r>
              <a:rPr b="1" lang="fr-CA">
                <a:latin typeface="Roboto"/>
                <a:ea typeface="Roboto"/>
                <a:cs typeface="Roboto"/>
                <a:sym typeface="Roboto"/>
              </a:rPr>
              <a:t>Corriger </a:t>
            </a:r>
            <a:r>
              <a:rPr lang="fr-CA">
                <a:latin typeface="Roboto"/>
                <a:ea typeface="Roboto"/>
                <a:cs typeface="Roboto"/>
                <a:sym typeface="Roboto"/>
              </a:rPr>
              <a:t>des contenus biaisés</a:t>
            </a:r>
            <a:endParaRPr>
              <a:latin typeface="Roboto"/>
              <a:ea typeface="Roboto"/>
              <a:cs typeface="Roboto"/>
              <a:sym typeface="Roboto"/>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736" name="Shape 736"/>
        <p:cNvGrpSpPr/>
        <p:nvPr/>
      </p:nvGrpSpPr>
      <p:grpSpPr>
        <a:xfrm>
          <a:off x="0" y="0"/>
          <a:ext cx="0" cy="0"/>
          <a:chOff x="0" y="0"/>
          <a:chExt cx="0" cy="0"/>
        </a:xfrm>
      </p:grpSpPr>
      <p:sp>
        <p:nvSpPr>
          <p:cNvPr id="737" name="Google Shape;737;p87"/>
          <p:cNvSpPr/>
          <p:nvPr/>
        </p:nvSpPr>
        <p:spPr>
          <a:xfrm>
            <a:off x="25" y="0"/>
            <a:ext cx="9144000" cy="721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r">
              <a:spcBef>
                <a:spcPts val="0"/>
              </a:spcBef>
              <a:spcAft>
                <a:spcPts val="0"/>
              </a:spcAft>
              <a:buNone/>
            </a:pPr>
            <a:r>
              <a:rPr lang="fr-CA" sz="3600">
                <a:solidFill>
                  <a:srgbClr val="F5F5F5"/>
                </a:solidFill>
                <a:latin typeface="Roboto Light"/>
                <a:ea typeface="Roboto Light"/>
                <a:cs typeface="Roboto Light"/>
                <a:sym typeface="Roboto Light"/>
              </a:rPr>
              <a:t> </a:t>
            </a:r>
            <a:r>
              <a:rPr lang="fr-CA" sz="3600">
                <a:solidFill>
                  <a:srgbClr val="F5F5F5"/>
                </a:solidFill>
                <a:latin typeface="Roboto Light"/>
                <a:ea typeface="Roboto Light"/>
                <a:cs typeface="Roboto Light"/>
                <a:sym typeface="Roboto Light"/>
              </a:rPr>
              <a:t>Ancrages  </a:t>
            </a:r>
            <a:endParaRPr sz="3600">
              <a:solidFill>
                <a:srgbClr val="F5F5F5"/>
              </a:solidFill>
              <a:latin typeface="Roboto Light"/>
              <a:ea typeface="Roboto Light"/>
              <a:cs typeface="Roboto Light"/>
              <a:sym typeface="Roboto Light"/>
            </a:endParaRPr>
          </a:p>
        </p:txBody>
      </p:sp>
      <p:pic>
        <p:nvPicPr>
          <p:cNvPr id="738" name="Google Shape;738;p87"/>
          <p:cNvPicPr preferRelativeResize="0"/>
          <p:nvPr/>
        </p:nvPicPr>
        <p:blipFill>
          <a:blip r:embed="rId3">
            <a:alphaModFix/>
          </a:blip>
          <a:stretch>
            <a:fillRect/>
          </a:stretch>
        </p:blipFill>
        <p:spPr>
          <a:xfrm>
            <a:off x="2178500" y="721500"/>
            <a:ext cx="4787004" cy="4422000"/>
          </a:xfrm>
          <a:prstGeom prst="rect">
            <a:avLst/>
          </a:prstGeom>
          <a:noFill/>
          <a:ln>
            <a:noFill/>
          </a:ln>
        </p:spPr>
      </p:pic>
      <p:sp>
        <p:nvSpPr>
          <p:cNvPr id="739" name="Google Shape;739;p87"/>
          <p:cNvSpPr/>
          <p:nvPr/>
        </p:nvSpPr>
        <p:spPr>
          <a:xfrm>
            <a:off x="2537125" y="1379325"/>
            <a:ext cx="822000" cy="313500"/>
          </a:xfrm>
          <a:prstGeom prst="roundRect">
            <a:avLst>
              <a:gd fmla="val 16667" name="adj"/>
            </a:avLst>
          </a:prstGeom>
          <a:noFill/>
          <a:ln cap="flat" cmpd="sng" w="2857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87"/>
          <p:cNvSpPr/>
          <p:nvPr/>
        </p:nvSpPr>
        <p:spPr>
          <a:xfrm>
            <a:off x="2604775" y="1946975"/>
            <a:ext cx="822000" cy="313500"/>
          </a:xfrm>
          <a:prstGeom prst="roundRect">
            <a:avLst>
              <a:gd fmla="val 16667" name="adj"/>
            </a:avLst>
          </a:prstGeom>
          <a:noFill/>
          <a:ln cap="flat" cmpd="sng" w="2857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87"/>
          <p:cNvSpPr/>
          <p:nvPr/>
        </p:nvSpPr>
        <p:spPr>
          <a:xfrm>
            <a:off x="5875800" y="1912925"/>
            <a:ext cx="822000" cy="313500"/>
          </a:xfrm>
          <a:prstGeom prst="roundRect">
            <a:avLst>
              <a:gd fmla="val 16667" name="adj"/>
            </a:avLst>
          </a:prstGeom>
          <a:noFill/>
          <a:ln cap="flat" cmpd="sng" w="2857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87"/>
          <p:cNvSpPr/>
          <p:nvPr/>
        </p:nvSpPr>
        <p:spPr>
          <a:xfrm>
            <a:off x="2248050" y="2960975"/>
            <a:ext cx="822000" cy="313500"/>
          </a:xfrm>
          <a:prstGeom prst="roundRect">
            <a:avLst>
              <a:gd fmla="val 16667" name="adj"/>
            </a:avLst>
          </a:prstGeom>
          <a:noFill/>
          <a:ln cap="flat" cmpd="sng" w="2857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87"/>
          <p:cNvSpPr/>
          <p:nvPr/>
        </p:nvSpPr>
        <p:spPr>
          <a:xfrm>
            <a:off x="4854700" y="802725"/>
            <a:ext cx="822000" cy="313500"/>
          </a:xfrm>
          <a:prstGeom prst="roundRect">
            <a:avLst>
              <a:gd fmla="val 16667" name="adj"/>
            </a:avLst>
          </a:prstGeom>
          <a:noFill/>
          <a:ln cap="flat" cmpd="sng" w="2857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747" name="Shape 747"/>
        <p:cNvGrpSpPr/>
        <p:nvPr/>
      </p:nvGrpSpPr>
      <p:grpSpPr>
        <a:xfrm>
          <a:off x="0" y="0"/>
          <a:ext cx="0" cy="0"/>
          <a:chOff x="0" y="0"/>
          <a:chExt cx="0" cy="0"/>
        </a:xfrm>
      </p:grpSpPr>
      <p:sp>
        <p:nvSpPr>
          <p:cNvPr id="748" name="Google Shape;748;p88"/>
          <p:cNvSpPr/>
          <p:nvPr/>
        </p:nvSpPr>
        <p:spPr>
          <a:xfrm>
            <a:off x="25" y="0"/>
            <a:ext cx="9144000" cy="721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r">
              <a:spcBef>
                <a:spcPts val="0"/>
              </a:spcBef>
              <a:spcAft>
                <a:spcPts val="0"/>
              </a:spcAft>
              <a:buNone/>
            </a:pPr>
            <a:r>
              <a:rPr lang="fr-CA" sz="3600">
                <a:solidFill>
                  <a:srgbClr val="F5F5F5"/>
                </a:solidFill>
                <a:latin typeface="Roboto Thin"/>
                <a:ea typeface="Roboto Thin"/>
                <a:cs typeface="Roboto Thin"/>
                <a:sym typeface="Roboto Thin"/>
              </a:rPr>
              <a:t>Ancrages </a:t>
            </a:r>
            <a:r>
              <a:rPr lang="fr-CA" sz="3600">
                <a:solidFill>
                  <a:srgbClr val="F5F5F5"/>
                </a:solidFill>
                <a:latin typeface="Roboto Thin"/>
                <a:ea typeface="Roboto Thin"/>
                <a:cs typeface="Roboto Thin"/>
                <a:sym typeface="Roboto Thin"/>
              </a:rPr>
              <a:t>disciplinaires</a:t>
            </a:r>
            <a:endParaRPr sz="3600">
              <a:solidFill>
                <a:srgbClr val="F5F5F5"/>
              </a:solidFill>
              <a:latin typeface="Roboto Thin"/>
              <a:ea typeface="Roboto Thin"/>
              <a:cs typeface="Roboto Thin"/>
              <a:sym typeface="Roboto Thin"/>
            </a:endParaRPr>
          </a:p>
        </p:txBody>
      </p:sp>
      <p:pic>
        <p:nvPicPr>
          <p:cNvPr id="749" name="Google Shape;749;p88"/>
          <p:cNvPicPr preferRelativeResize="0"/>
          <p:nvPr/>
        </p:nvPicPr>
        <p:blipFill rotWithShape="1">
          <a:blip r:embed="rId3">
            <a:alphaModFix/>
          </a:blip>
          <a:srcRect b="17293" l="0" r="0" t="0"/>
          <a:stretch/>
        </p:blipFill>
        <p:spPr>
          <a:xfrm>
            <a:off x="2573825" y="1305900"/>
            <a:ext cx="4072751" cy="3368500"/>
          </a:xfrm>
          <a:prstGeom prst="rect">
            <a:avLst/>
          </a:prstGeom>
          <a:noFill/>
          <a:ln>
            <a:noFill/>
          </a:ln>
        </p:spPr>
      </p:pic>
      <p:sp>
        <p:nvSpPr>
          <p:cNvPr id="750" name="Google Shape;750;p88"/>
          <p:cNvSpPr txBox="1"/>
          <p:nvPr/>
        </p:nvSpPr>
        <p:spPr>
          <a:xfrm>
            <a:off x="5328900" y="1305900"/>
            <a:ext cx="23772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100">
                <a:solidFill>
                  <a:srgbClr val="E06539"/>
                </a:solidFill>
                <a:uFill>
                  <a:noFill/>
                </a:uFill>
                <a:latin typeface="Roboto Mono"/>
                <a:ea typeface="Roboto Mono"/>
                <a:cs typeface="Roboto Mono"/>
                <a:sym typeface="Roboto Mono"/>
                <a:hlinkClick action="ppaction://hlinksldjump" r:id="rId4">
                  <a:extLst>
                    <a:ext uri="{A12FA001-AC4F-418D-AE19-62706E023703}">
                      <ahyp:hlinkClr val="tx"/>
                    </a:ext>
                  </a:extLst>
                </a:hlinkClick>
              </a:rPr>
              <a:t>Mathématiques</a:t>
            </a:r>
            <a:endParaRPr sz="2100">
              <a:solidFill>
                <a:srgbClr val="E06539"/>
              </a:solidFill>
              <a:latin typeface="Roboto Mono"/>
              <a:ea typeface="Roboto Mono"/>
              <a:cs typeface="Roboto Mono"/>
              <a:sym typeface="Roboto Mono"/>
            </a:endParaRPr>
          </a:p>
        </p:txBody>
      </p:sp>
      <p:sp>
        <p:nvSpPr>
          <p:cNvPr id="751" name="Google Shape;751;p88"/>
          <p:cNvSpPr txBox="1"/>
          <p:nvPr/>
        </p:nvSpPr>
        <p:spPr>
          <a:xfrm>
            <a:off x="6064100" y="3169727"/>
            <a:ext cx="22332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100">
                <a:solidFill>
                  <a:srgbClr val="E06539"/>
                </a:solidFill>
                <a:uFill>
                  <a:noFill/>
                </a:uFill>
                <a:latin typeface="Roboto Mono"/>
                <a:ea typeface="Roboto Mono"/>
                <a:cs typeface="Roboto Mono"/>
                <a:sym typeface="Roboto Mono"/>
                <a:hlinkClick action="ppaction://hlinksldjump" r:id="rId5">
                  <a:extLst>
                    <a:ext uri="{A12FA001-AC4F-418D-AE19-62706E023703}">
                      <ahyp:hlinkClr val="tx"/>
                    </a:ext>
                  </a:extLst>
                </a:hlinkClick>
              </a:rPr>
              <a:t>Français</a:t>
            </a:r>
            <a:endParaRPr sz="2100">
              <a:solidFill>
                <a:srgbClr val="E06539"/>
              </a:solidFill>
              <a:latin typeface="Roboto Mono"/>
              <a:ea typeface="Roboto Mono"/>
              <a:cs typeface="Roboto Mono"/>
              <a:sym typeface="Roboto Mono"/>
            </a:endParaRPr>
          </a:p>
        </p:txBody>
      </p:sp>
      <p:sp>
        <p:nvSpPr>
          <p:cNvPr id="752" name="Google Shape;752;p88"/>
          <p:cNvSpPr txBox="1"/>
          <p:nvPr/>
        </p:nvSpPr>
        <p:spPr>
          <a:xfrm>
            <a:off x="5085450" y="4078527"/>
            <a:ext cx="22332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100">
                <a:solidFill>
                  <a:srgbClr val="E06539"/>
                </a:solidFill>
                <a:uFill>
                  <a:noFill/>
                </a:uFill>
                <a:latin typeface="Roboto Mono"/>
                <a:ea typeface="Roboto Mono"/>
                <a:cs typeface="Roboto Mono"/>
                <a:sym typeface="Roboto Mono"/>
                <a:hlinkClick action="ppaction://hlinksldjump" r:id="rId6">
                  <a:extLst>
                    <a:ext uri="{A12FA001-AC4F-418D-AE19-62706E023703}">
                      <ahyp:hlinkClr val="tx"/>
                    </a:ext>
                  </a:extLst>
                </a:hlinkClick>
              </a:rPr>
              <a:t>Sciences</a:t>
            </a:r>
            <a:r>
              <a:rPr lang="fr-CA" sz="2100">
                <a:solidFill>
                  <a:srgbClr val="E06539"/>
                </a:solidFill>
                <a:latin typeface="Roboto Mono"/>
                <a:ea typeface="Roboto Mono"/>
                <a:cs typeface="Roboto Mono"/>
                <a:sym typeface="Roboto Mono"/>
              </a:rPr>
              <a:t> et</a:t>
            </a:r>
            <a:endParaRPr sz="2100">
              <a:solidFill>
                <a:srgbClr val="E06539"/>
              </a:solidFill>
              <a:latin typeface="Roboto Mono"/>
              <a:ea typeface="Roboto Mono"/>
              <a:cs typeface="Roboto Mono"/>
              <a:sym typeface="Roboto Mono"/>
            </a:endParaRPr>
          </a:p>
          <a:p>
            <a:pPr indent="0" lvl="0" marL="0" rtl="0" algn="l">
              <a:spcBef>
                <a:spcPts val="0"/>
              </a:spcBef>
              <a:spcAft>
                <a:spcPts val="0"/>
              </a:spcAft>
              <a:buNone/>
            </a:pPr>
            <a:r>
              <a:rPr lang="fr-CA" sz="2100">
                <a:solidFill>
                  <a:srgbClr val="E06539"/>
                </a:solidFill>
                <a:latin typeface="Roboto Mono"/>
                <a:ea typeface="Roboto Mono"/>
                <a:cs typeface="Roboto Mono"/>
                <a:sym typeface="Roboto Mono"/>
              </a:rPr>
              <a:t>technologies</a:t>
            </a:r>
            <a:endParaRPr sz="2100">
              <a:solidFill>
                <a:srgbClr val="E06539"/>
              </a:solidFill>
              <a:latin typeface="Roboto Mono"/>
              <a:ea typeface="Roboto Mono"/>
              <a:cs typeface="Roboto Mono"/>
              <a:sym typeface="Roboto Mono"/>
            </a:endParaRPr>
          </a:p>
        </p:txBody>
      </p:sp>
      <p:sp>
        <p:nvSpPr>
          <p:cNvPr id="753" name="Google Shape;753;p88"/>
          <p:cNvSpPr txBox="1"/>
          <p:nvPr/>
        </p:nvSpPr>
        <p:spPr>
          <a:xfrm>
            <a:off x="1562800" y="3677625"/>
            <a:ext cx="14850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fr-CA" sz="2100">
                <a:solidFill>
                  <a:srgbClr val="E06539"/>
                </a:solidFill>
                <a:uFill>
                  <a:noFill/>
                </a:uFill>
                <a:latin typeface="Roboto Mono"/>
                <a:ea typeface="Roboto Mono"/>
                <a:cs typeface="Roboto Mono"/>
                <a:sym typeface="Roboto Mono"/>
                <a:hlinkClick action="ppaction://hlinksldjump" r:id="rId7">
                  <a:extLst>
                    <a:ext uri="{A12FA001-AC4F-418D-AE19-62706E023703}">
                      <ahyp:hlinkClr val="tx"/>
                    </a:ext>
                  </a:extLst>
                </a:hlinkClick>
              </a:rPr>
              <a:t>CCQ</a:t>
            </a:r>
            <a:endParaRPr sz="2100">
              <a:solidFill>
                <a:srgbClr val="E06539"/>
              </a:solidFill>
              <a:latin typeface="Roboto Mono"/>
              <a:ea typeface="Roboto Mono"/>
              <a:cs typeface="Roboto Mono"/>
              <a:sym typeface="Roboto Mono"/>
            </a:endParaRPr>
          </a:p>
        </p:txBody>
      </p:sp>
      <p:sp>
        <p:nvSpPr>
          <p:cNvPr id="754" name="Google Shape;754;p88"/>
          <p:cNvSpPr/>
          <p:nvPr/>
        </p:nvSpPr>
        <p:spPr>
          <a:xfrm>
            <a:off x="3124000" y="1904550"/>
            <a:ext cx="667200" cy="6672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88"/>
          <p:cNvSpPr txBox="1"/>
          <p:nvPr/>
        </p:nvSpPr>
        <p:spPr>
          <a:xfrm>
            <a:off x="973525" y="1661400"/>
            <a:ext cx="2076600" cy="831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fr-CA" sz="2100">
                <a:solidFill>
                  <a:srgbClr val="E06539"/>
                </a:solidFill>
                <a:uFill>
                  <a:noFill/>
                </a:uFill>
                <a:latin typeface="Roboto Mono"/>
                <a:ea typeface="Roboto Mono"/>
                <a:cs typeface="Roboto Mono"/>
                <a:sym typeface="Roboto Mono"/>
                <a:hlinkClick action="ppaction://hlinksldjump" r:id="rId8">
                  <a:extLst>
                    <a:ext uri="{A12FA001-AC4F-418D-AE19-62706E023703}">
                      <ahyp:hlinkClr val="tx"/>
                    </a:ext>
                  </a:extLst>
                </a:hlinkClick>
              </a:rPr>
              <a:t>Univers social</a:t>
            </a:r>
            <a:endParaRPr sz="2100">
              <a:solidFill>
                <a:srgbClr val="E06539"/>
              </a:solidFill>
              <a:latin typeface="Roboto Mono"/>
              <a:ea typeface="Roboto Mono"/>
              <a:cs typeface="Roboto Mono"/>
              <a:sym typeface="Roboto Mono"/>
            </a:endParaRPr>
          </a:p>
        </p:txBody>
      </p:sp>
      <p:sp>
        <p:nvSpPr>
          <p:cNvPr id="756" name="Google Shape;756;p88"/>
          <p:cNvSpPr/>
          <p:nvPr/>
        </p:nvSpPr>
        <p:spPr>
          <a:xfrm>
            <a:off x="4418250" y="3815250"/>
            <a:ext cx="667200" cy="6672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60" name="Shape 760"/>
        <p:cNvGrpSpPr/>
        <p:nvPr/>
      </p:nvGrpSpPr>
      <p:grpSpPr>
        <a:xfrm>
          <a:off x="0" y="0"/>
          <a:ext cx="0" cy="0"/>
          <a:chOff x="0" y="0"/>
          <a:chExt cx="0" cy="0"/>
        </a:xfrm>
      </p:grpSpPr>
      <p:sp>
        <p:nvSpPr>
          <p:cNvPr id="761" name="Google Shape;761;p89"/>
          <p:cNvSpPr/>
          <p:nvPr/>
        </p:nvSpPr>
        <p:spPr>
          <a:xfrm>
            <a:off x="1690451" y="452625"/>
            <a:ext cx="1278523" cy="646883"/>
          </a:xfrm>
          <a:prstGeom prst="rect">
            <a:avLst/>
          </a:prstGeom>
        </p:spPr>
        <p:txBody>
          <a:bodyPr>
            <a:prstTxWarp prst="textPlain"/>
          </a:bodyPr>
          <a:lstStyle/>
          <a:p>
            <a:pPr lvl="0" algn="ctr"/>
            <a:r>
              <a:rPr b="0" i="0">
                <a:ln>
                  <a:noFill/>
                </a:ln>
                <a:solidFill>
                  <a:schemeClr val="dk1"/>
                </a:solidFill>
                <a:latin typeface="Roboto Mono;100"/>
              </a:rPr>
              <a:t>CCQ</a:t>
            </a:r>
          </a:p>
        </p:txBody>
      </p:sp>
      <p:pic>
        <p:nvPicPr>
          <p:cNvPr id="762" name="Google Shape;762;p89"/>
          <p:cNvPicPr preferRelativeResize="0"/>
          <p:nvPr/>
        </p:nvPicPr>
        <p:blipFill rotWithShape="1">
          <a:blip r:embed="rId3">
            <a:alphaModFix/>
          </a:blip>
          <a:srcRect b="0" l="63639" r="0" t="0"/>
          <a:stretch/>
        </p:blipFill>
        <p:spPr>
          <a:xfrm>
            <a:off x="0" y="0"/>
            <a:ext cx="1527575" cy="5236000"/>
          </a:xfrm>
          <a:prstGeom prst="rect">
            <a:avLst/>
          </a:prstGeom>
          <a:noFill/>
          <a:ln>
            <a:noFill/>
          </a:ln>
        </p:spPr>
      </p:pic>
      <p:grpSp>
        <p:nvGrpSpPr>
          <p:cNvPr id="763" name="Google Shape;763;p89"/>
          <p:cNvGrpSpPr/>
          <p:nvPr/>
        </p:nvGrpSpPr>
        <p:grpSpPr>
          <a:xfrm>
            <a:off x="7359147" y="4171922"/>
            <a:ext cx="1637458" cy="786552"/>
            <a:chOff x="603575" y="1126525"/>
            <a:chExt cx="2405550" cy="2493825"/>
          </a:xfrm>
        </p:grpSpPr>
        <p:pic>
          <p:nvPicPr>
            <p:cNvPr id="764" name="Google Shape;764;p89"/>
            <p:cNvPicPr preferRelativeResize="0"/>
            <p:nvPr/>
          </p:nvPicPr>
          <p:blipFill rotWithShape="1">
            <a:blip r:embed="rId4">
              <a:alphaModFix/>
            </a:blip>
            <a:srcRect b="7095" l="8835" r="8819" t="12724"/>
            <a:stretch/>
          </p:blipFill>
          <p:spPr>
            <a:xfrm>
              <a:off x="603575" y="1126525"/>
              <a:ext cx="2405550" cy="2493825"/>
            </a:xfrm>
            <a:prstGeom prst="rect">
              <a:avLst/>
            </a:prstGeom>
            <a:noFill/>
            <a:ln>
              <a:noFill/>
            </a:ln>
          </p:spPr>
        </p:pic>
        <p:sp>
          <p:nvSpPr>
            <p:cNvPr id="765" name="Google Shape;765;p89"/>
            <p:cNvSpPr txBox="1"/>
            <p:nvPr/>
          </p:nvSpPr>
          <p:spPr>
            <a:xfrm>
              <a:off x="1011090" y="1495064"/>
              <a:ext cx="1753800" cy="1756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fr-CA" sz="2400">
                  <a:solidFill>
                    <a:srgbClr val="E06539"/>
                  </a:solidFill>
                  <a:uFill>
                    <a:noFill/>
                  </a:uFill>
                  <a:latin typeface="Roboto Light"/>
                  <a:ea typeface="Roboto Light"/>
                  <a:cs typeface="Roboto Light"/>
                  <a:sym typeface="Roboto Light"/>
                  <a:hlinkClick action="ppaction://hlinksldjump" r:id="rId5">
                    <a:extLst>
                      <a:ext uri="{A12FA001-AC4F-418D-AE19-62706E023703}">
                        <ahyp:hlinkClr val="tx"/>
                      </a:ext>
                    </a:extLst>
                  </a:hlinkClick>
                </a:rPr>
                <a:t>Retour</a:t>
              </a:r>
              <a:r>
                <a:rPr lang="fr-CA" sz="1900">
                  <a:solidFill>
                    <a:schemeClr val="lt1"/>
                  </a:solidFill>
                  <a:latin typeface="Roboto Light"/>
                  <a:ea typeface="Roboto Light"/>
                  <a:cs typeface="Roboto Light"/>
                  <a:sym typeface="Roboto Light"/>
                </a:rPr>
                <a:t> </a:t>
              </a:r>
              <a:endParaRPr sz="1500">
                <a:solidFill>
                  <a:schemeClr val="lt1"/>
                </a:solidFill>
                <a:latin typeface="Roboto Light"/>
                <a:ea typeface="Roboto Light"/>
                <a:cs typeface="Roboto Light"/>
                <a:sym typeface="Roboto Light"/>
              </a:endParaRPr>
            </a:p>
          </p:txBody>
        </p:sp>
      </p:grpSp>
      <p:pic>
        <p:nvPicPr>
          <p:cNvPr id="766" name="Google Shape;766;p89"/>
          <p:cNvPicPr preferRelativeResize="0"/>
          <p:nvPr/>
        </p:nvPicPr>
        <p:blipFill>
          <a:blip r:embed="rId6">
            <a:alphaModFix/>
          </a:blip>
          <a:stretch>
            <a:fillRect/>
          </a:stretch>
        </p:blipFill>
        <p:spPr>
          <a:xfrm>
            <a:off x="1757650" y="1068700"/>
            <a:ext cx="1658775" cy="1777684"/>
          </a:xfrm>
          <a:prstGeom prst="rect">
            <a:avLst/>
          </a:prstGeom>
          <a:noFill/>
          <a:ln>
            <a:noFill/>
          </a:ln>
        </p:spPr>
      </p:pic>
      <p:sp>
        <p:nvSpPr>
          <p:cNvPr id="767" name="Google Shape;767;p89"/>
          <p:cNvSpPr txBox="1"/>
          <p:nvPr/>
        </p:nvSpPr>
        <p:spPr>
          <a:xfrm>
            <a:off x="1856950" y="1831675"/>
            <a:ext cx="148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a:latin typeface="Roboto Mono"/>
                <a:ea typeface="Roboto Mono"/>
                <a:cs typeface="Roboto Mono"/>
                <a:sym typeface="Roboto Mono"/>
              </a:rPr>
              <a:t>Primaire</a:t>
            </a:r>
            <a:endParaRPr>
              <a:latin typeface="Roboto Mono"/>
              <a:ea typeface="Roboto Mono"/>
              <a:cs typeface="Roboto Mono"/>
              <a:sym typeface="Roboto Mono"/>
            </a:endParaRPr>
          </a:p>
        </p:txBody>
      </p:sp>
      <p:pic>
        <p:nvPicPr>
          <p:cNvPr id="768" name="Google Shape;768;p89"/>
          <p:cNvPicPr preferRelativeResize="0"/>
          <p:nvPr/>
        </p:nvPicPr>
        <p:blipFill>
          <a:blip r:embed="rId6">
            <a:alphaModFix/>
          </a:blip>
          <a:stretch>
            <a:fillRect/>
          </a:stretch>
        </p:blipFill>
        <p:spPr>
          <a:xfrm>
            <a:off x="1722013" y="3028950"/>
            <a:ext cx="1658775" cy="1777684"/>
          </a:xfrm>
          <a:prstGeom prst="rect">
            <a:avLst/>
          </a:prstGeom>
          <a:noFill/>
          <a:ln>
            <a:noFill/>
          </a:ln>
        </p:spPr>
      </p:pic>
      <p:sp>
        <p:nvSpPr>
          <p:cNvPr id="769" name="Google Shape;769;p89"/>
          <p:cNvSpPr txBox="1"/>
          <p:nvPr/>
        </p:nvSpPr>
        <p:spPr>
          <a:xfrm>
            <a:off x="1856950" y="3717700"/>
            <a:ext cx="141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a:latin typeface="Roboto Mono"/>
                <a:ea typeface="Roboto Mono"/>
                <a:cs typeface="Roboto Mono"/>
                <a:sym typeface="Roboto Mono"/>
              </a:rPr>
              <a:t>Secondaire</a:t>
            </a:r>
            <a:endParaRPr>
              <a:latin typeface="Roboto Mono"/>
              <a:ea typeface="Roboto Mono"/>
              <a:cs typeface="Roboto Mono"/>
              <a:sym typeface="Roboto Mono"/>
            </a:endParaRPr>
          </a:p>
        </p:txBody>
      </p:sp>
      <p:sp>
        <p:nvSpPr>
          <p:cNvPr id="770" name="Google Shape;770;p89"/>
          <p:cNvSpPr/>
          <p:nvPr/>
        </p:nvSpPr>
        <p:spPr>
          <a:xfrm>
            <a:off x="3415650" y="1203025"/>
            <a:ext cx="4355700" cy="1833600"/>
          </a:xfrm>
          <a:prstGeom prst="roundRect">
            <a:avLst>
              <a:gd fmla="val 16667" name="adj"/>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fr-CA" sz="1200">
                <a:solidFill>
                  <a:schemeClr val="lt1"/>
                </a:solidFill>
                <a:latin typeface="Roboto"/>
                <a:ea typeface="Roboto"/>
                <a:cs typeface="Roboto"/>
                <a:sym typeface="Roboto"/>
              </a:rPr>
              <a:t>Compétence Explorer/Examiner une réalité culturelle </a:t>
            </a:r>
            <a:endParaRPr b="1"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Considérer des émotions (associer des réactions à des émotions, identifier des </a:t>
            </a:r>
            <a:r>
              <a:rPr lang="fr-CA" sz="1200">
                <a:solidFill>
                  <a:schemeClr val="lt1"/>
                </a:solidFill>
                <a:latin typeface="Roboto"/>
                <a:ea typeface="Roboto"/>
                <a:cs typeface="Roboto"/>
                <a:sym typeface="Roboto"/>
              </a:rPr>
              <a:t>déclencheurs</a:t>
            </a:r>
            <a:r>
              <a:rPr lang="fr-CA" sz="1200">
                <a:solidFill>
                  <a:schemeClr val="lt1"/>
                </a:solidFill>
                <a:latin typeface="Roboto"/>
                <a:ea typeface="Roboto"/>
                <a:cs typeface="Roboto"/>
                <a:sym typeface="Roboto"/>
              </a:rPr>
              <a:t> possibles des émotions)</a:t>
            </a:r>
            <a:endParaRPr sz="1200">
              <a:solidFill>
                <a:schemeClr val="lt1"/>
              </a:solidFill>
              <a:latin typeface="Roboto"/>
              <a:ea typeface="Roboto"/>
              <a:cs typeface="Roboto"/>
              <a:sym typeface="Roboto"/>
            </a:endParaRPr>
          </a:p>
          <a:p>
            <a:pPr indent="0" lvl="0" marL="0" rtl="0" algn="l">
              <a:lnSpc>
                <a:spcPct val="100000"/>
              </a:lnSpc>
              <a:spcBef>
                <a:spcPts val="0"/>
              </a:spcBef>
              <a:spcAft>
                <a:spcPts val="0"/>
              </a:spcAft>
              <a:buNone/>
            </a:pPr>
            <a:r>
              <a:t/>
            </a:r>
            <a:endParaRPr sz="1200">
              <a:solidFill>
                <a:schemeClr val="lt1"/>
              </a:solidFill>
              <a:latin typeface="Roboto"/>
              <a:ea typeface="Roboto"/>
              <a:cs typeface="Roboto"/>
              <a:sym typeface="Roboto"/>
            </a:endParaRPr>
          </a:p>
          <a:p>
            <a:pPr indent="0" lvl="0" marL="0" rtl="0" algn="l">
              <a:lnSpc>
                <a:spcPct val="100000"/>
              </a:lnSpc>
              <a:spcBef>
                <a:spcPts val="0"/>
              </a:spcBef>
              <a:spcAft>
                <a:spcPts val="0"/>
              </a:spcAft>
              <a:buNone/>
            </a:pPr>
            <a:r>
              <a:rPr b="1" lang="fr-CA" sz="1200">
                <a:solidFill>
                  <a:schemeClr val="lt1"/>
                </a:solidFill>
                <a:latin typeface="Roboto"/>
                <a:ea typeface="Roboto"/>
                <a:cs typeface="Roboto"/>
                <a:sym typeface="Roboto"/>
              </a:rPr>
              <a:t>Thème Médias et vie numérique</a:t>
            </a:r>
            <a:endParaRPr b="1"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Fiabilité de l’information sur les plateformes numériques (3e année)</a:t>
            </a:r>
            <a:endParaRPr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Médias d’information et médias sociaux (4e année)</a:t>
            </a:r>
            <a:endParaRPr sz="1200">
              <a:solidFill>
                <a:schemeClr val="lt1"/>
              </a:solidFill>
              <a:latin typeface="Roboto"/>
              <a:ea typeface="Roboto"/>
              <a:cs typeface="Roboto"/>
              <a:sym typeface="Roboto"/>
            </a:endParaRPr>
          </a:p>
        </p:txBody>
      </p:sp>
      <p:sp>
        <p:nvSpPr>
          <p:cNvPr id="771" name="Google Shape;771;p89"/>
          <p:cNvSpPr/>
          <p:nvPr/>
        </p:nvSpPr>
        <p:spPr>
          <a:xfrm>
            <a:off x="3429200" y="3303575"/>
            <a:ext cx="3417000" cy="1449600"/>
          </a:xfrm>
          <a:prstGeom prst="roundRect">
            <a:avLst>
              <a:gd fmla="val 16667" name="adj"/>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fr-CA" sz="1200">
                <a:solidFill>
                  <a:schemeClr val="lt1"/>
                </a:solidFill>
                <a:latin typeface="Roboto"/>
                <a:ea typeface="Roboto"/>
                <a:cs typeface="Roboto"/>
                <a:sym typeface="Roboto"/>
              </a:rPr>
              <a:t>Compétence Étudier une réalité culturelle</a:t>
            </a:r>
            <a:endParaRPr b="1"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Évaluer les savoirs (établir la pertinence des informations utilisées)</a:t>
            </a:r>
            <a:endParaRPr sz="1200">
              <a:solidFill>
                <a:schemeClr val="lt1"/>
              </a:solidFill>
              <a:latin typeface="Roboto"/>
              <a:ea typeface="Roboto"/>
              <a:cs typeface="Roboto"/>
              <a:sym typeface="Roboto"/>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75" name="Shape 775"/>
        <p:cNvGrpSpPr/>
        <p:nvPr/>
      </p:nvGrpSpPr>
      <p:grpSpPr>
        <a:xfrm>
          <a:off x="0" y="0"/>
          <a:ext cx="0" cy="0"/>
          <a:chOff x="0" y="0"/>
          <a:chExt cx="0" cy="0"/>
        </a:xfrm>
      </p:grpSpPr>
      <p:sp>
        <p:nvSpPr>
          <p:cNvPr id="776" name="Google Shape;776;p90"/>
          <p:cNvSpPr/>
          <p:nvPr/>
        </p:nvSpPr>
        <p:spPr>
          <a:xfrm>
            <a:off x="1856951" y="360100"/>
            <a:ext cx="5810497" cy="726124"/>
          </a:xfrm>
          <a:prstGeom prst="rect">
            <a:avLst/>
          </a:prstGeom>
        </p:spPr>
        <p:txBody>
          <a:bodyPr>
            <a:prstTxWarp prst="textPlain"/>
          </a:bodyPr>
          <a:lstStyle/>
          <a:p>
            <a:pPr lvl="0" algn="ctr"/>
            <a:r>
              <a:rPr b="0" i="0">
                <a:ln>
                  <a:noFill/>
                </a:ln>
                <a:solidFill>
                  <a:schemeClr val="dk1"/>
                </a:solidFill>
                <a:latin typeface="Roboto Mono;100"/>
              </a:rPr>
              <a:t>Mathématiques</a:t>
            </a:r>
          </a:p>
        </p:txBody>
      </p:sp>
      <p:pic>
        <p:nvPicPr>
          <p:cNvPr id="777" name="Google Shape;777;p90"/>
          <p:cNvPicPr preferRelativeResize="0"/>
          <p:nvPr/>
        </p:nvPicPr>
        <p:blipFill rotWithShape="1">
          <a:blip r:embed="rId3">
            <a:alphaModFix/>
          </a:blip>
          <a:srcRect b="0" l="63639" r="0" t="0"/>
          <a:stretch/>
        </p:blipFill>
        <p:spPr>
          <a:xfrm>
            <a:off x="0" y="0"/>
            <a:ext cx="1527575" cy="5236000"/>
          </a:xfrm>
          <a:prstGeom prst="rect">
            <a:avLst/>
          </a:prstGeom>
          <a:noFill/>
          <a:ln>
            <a:noFill/>
          </a:ln>
        </p:spPr>
      </p:pic>
      <p:pic>
        <p:nvPicPr>
          <p:cNvPr id="778" name="Google Shape;778;p90"/>
          <p:cNvPicPr preferRelativeResize="0"/>
          <p:nvPr/>
        </p:nvPicPr>
        <p:blipFill>
          <a:blip r:embed="rId4">
            <a:alphaModFix/>
          </a:blip>
          <a:stretch>
            <a:fillRect/>
          </a:stretch>
        </p:blipFill>
        <p:spPr>
          <a:xfrm>
            <a:off x="1757650" y="1068700"/>
            <a:ext cx="1658775" cy="1777684"/>
          </a:xfrm>
          <a:prstGeom prst="rect">
            <a:avLst/>
          </a:prstGeom>
          <a:noFill/>
          <a:ln>
            <a:noFill/>
          </a:ln>
        </p:spPr>
      </p:pic>
      <p:sp>
        <p:nvSpPr>
          <p:cNvPr id="779" name="Google Shape;779;p90"/>
          <p:cNvSpPr txBox="1"/>
          <p:nvPr/>
        </p:nvSpPr>
        <p:spPr>
          <a:xfrm>
            <a:off x="1856950" y="1831675"/>
            <a:ext cx="148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a:latin typeface="Roboto Mono"/>
                <a:ea typeface="Roboto Mono"/>
                <a:cs typeface="Roboto Mono"/>
                <a:sym typeface="Roboto Mono"/>
              </a:rPr>
              <a:t>Arithmétique</a:t>
            </a:r>
            <a:endParaRPr>
              <a:latin typeface="Roboto Mono"/>
              <a:ea typeface="Roboto Mono"/>
              <a:cs typeface="Roboto Mono"/>
              <a:sym typeface="Roboto Mono"/>
            </a:endParaRPr>
          </a:p>
        </p:txBody>
      </p:sp>
      <p:pic>
        <p:nvPicPr>
          <p:cNvPr id="780" name="Google Shape;780;p90"/>
          <p:cNvPicPr preferRelativeResize="0"/>
          <p:nvPr/>
        </p:nvPicPr>
        <p:blipFill>
          <a:blip r:embed="rId4">
            <a:alphaModFix/>
          </a:blip>
          <a:stretch>
            <a:fillRect/>
          </a:stretch>
        </p:blipFill>
        <p:spPr>
          <a:xfrm>
            <a:off x="1722013" y="2571750"/>
            <a:ext cx="1658775" cy="1777684"/>
          </a:xfrm>
          <a:prstGeom prst="rect">
            <a:avLst/>
          </a:prstGeom>
          <a:noFill/>
          <a:ln>
            <a:noFill/>
          </a:ln>
        </p:spPr>
      </p:pic>
      <p:sp>
        <p:nvSpPr>
          <p:cNvPr id="781" name="Google Shape;781;p90"/>
          <p:cNvSpPr txBox="1"/>
          <p:nvPr/>
        </p:nvSpPr>
        <p:spPr>
          <a:xfrm>
            <a:off x="1856950" y="3260500"/>
            <a:ext cx="141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a:latin typeface="Roboto Mono"/>
                <a:ea typeface="Roboto Mono"/>
                <a:cs typeface="Roboto Mono"/>
                <a:sym typeface="Roboto Mono"/>
              </a:rPr>
              <a:t>Statistique</a:t>
            </a:r>
            <a:endParaRPr>
              <a:latin typeface="Roboto Mono"/>
              <a:ea typeface="Roboto Mono"/>
              <a:cs typeface="Roboto Mono"/>
              <a:sym typeface="Roboto Mono"/>
            </a:endParaRPr>
          </a:p>
        </p:txBody>
      </p:sp>
      <p:sp>
        <p:nvSpPr>
          <p:cNvPr id="782" name="Google Shape;782;p90"/>
          <p:cNvSpPr/>
          <p:nvPr/>
        </p:nvSpPr>
        <p:spPr>
          <a:xfrm>
            <a:off x="3415650" y="1279225"/>
            <a:ext cx="4953900" cy="1449600"/>
          </a:xfrm>
          <a:prstGeom prst="roundRect">
            <a:avLst>
              <a:gd fmla="val 16667" name="adj"/>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304800" lvl="0" marL="457200" rtl="0" algn="l">
              <a:lnSpc>
                <a:spcPct val="15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Sens et écriture des nombres (réels)</a:t>
            </a:r>
            <a:endParaRPr sz="1200">
              <a:solidFill>
                <a:schemeClr val="lt1"/>
              </a:solidFill>
              <a:latin typeface="Roboto"/>
              <a:ea typeface="Roboto"/>
              <a:cs typeface="Roboto"/>
              <a:sym typeface="Roboto"/>
            </a:endParaRPr>
          </a:p>
          <a:p>
            <a:pPr indent="-304800" lvl="0" marL="457200" rtl="0" algn="l">
              <a:lnSpc>
                <a:spcPct val="15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Sens des opérations sur des nombres </a:t>
            </a:r>
            <a:r>
              <a:rPr lang="fr-CA" sz="1200">
                <a:solidFill>
                  <a:schemeClr val="lt1"/>
                </a:solidFill>
                <a:latin typeface="Roboto"/>
                <a:ea typeface="Roboto"/>
                <a:cs typeface="Roboto"/>
                <a:sym typeface="Roboto"/>
              </a:rPr>
              <a:t>(réels)</a:t>
            </a:r>
            <a:endParaRPr sz="1200">
              <a:solidFill>
                <a:schemeClr val="lt1"/>
              </a:solidFill>
              <a:latin typeface="Roboto"/>
              <a:ea typeface="Roboto"/>
              <a:cs typeface="Roboto"/>
              <a:sym typeface="Roboto"/>
            </a:endParaRPr>
          </a:p>
          <a:p>
            <a:pPr indent="-304800" lvl="0" marL="457200" rtl="0" algn="l">
              <a:lnSpc>
                <a:spcPct val="15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Opérations sur des nombres </a:t>
            </a:r>
            <a:r>
              <a:rPr lang="fr-CA" sz="1200">
                <a:solidFill>
                  <a:schemeClr val="lt1"/>
                </a:solidFill>
                <a:latin typeface="Roboto"/>
                <a:ea typeface="Roboto"/>
                <a:cs typeface="Roboto"/>
                <a:sym typeface="Roboto"/>
              </a:rPr>
              <a:t>(réels)</a:t>
            </a:r>
            <a:endParaRPr sz="1200">
              <a:solidFill>
                <a:schemeClr val="lt1"/>
              </a:solidFill>
              <a:latin typeface="Roboto"/>
              <a:ea typeface="Roboto"/>
              <a:cs typeface="Roboto"/>
              <a:sym typeface="Roboto"/>
            </a:endParaRPr>
          </a:p>
          <a:p>
            <a:pPr indent="-304800" lvl="0" marL="457200" rtl="0" algn="l">
              <a:lnSpc>
                <a:spcPct val="15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Sens et analyse de situations de proportionnalité</a:t>
            </a:r>
            <a:endParaRPr sz="1200">
              <a:solidFill>
                <a:schemeClr val="lt1"/>
              </a:solidFill>
              <a:latin typeface="Roboto"/>
              <a:ea typeface="Roboto"/>
              <a:cs typeface="Roboto"/>
              <a:sym typeface="Roboto"/>
            </a:endParaRPr>
          </a:p>
        </p:txBody>
      </p:sp>
      <p:sp>
        <p:nvSpPr>
          <p:cNvPr id="783" name="Google Shape;783;p90"/>
          <p:cNvSpPr/>
          <p:nvPr/>
        </p:nvSpPr>
        <p:spPr>
          <a:xfrm>
            <a:off x="3433475" y="2846375"/>
            <a:ext cx="4953900" cy="1449600"/>
          </a:xfrm>
          <a:prstGeom prst="roundRect">
            <a:avLst>
              <a:gd fmla="val 16667" name="adj"/>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304800" lvl="0" marL="457200" rtl="0" algn="l">
              <a:lnSpc>
                <a:spcPct val="15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Interpréter, organiser et représenter des données à l’aide de tableaux et diagrammes</a:t>
            </a:r>
            <a:endParaRPr sz="1200">
              <a:solidFill>
                <a:schemeClr val="lt1"/>
              </a:solidFill>
              <a:latin typeface="Roboto"/>
              <a:ea typeface="Roboto"/>
              <a:cs typeface="Roboto"/>
              <a:sym typeface="Roboto"/>
            </a:endParaRPr>
          </a:p>
          <a:p>
            <a:pPr indent="-304800" lvl="0" marL="457200" rtl="0" algn="l">
              <a:lnSpc>
                <a:spcPct val="15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Comprendre, calculer et interpréter la moyenne arithmétique</a:t>
            </a:r>
            <a:endParaRPr sz="1200">
              <a:solidFill>
                <a:schemeClr val="lt1"/>
              </a:solidFill>
              <a:latin typeface="Roboto"/>
              <a:ea typeface="Roboto"/>
              <a:cs typeface="Roboto"/>
              <a:sym typeface="Roboto"/>
            </a:endParaRPr>
          </a:p>
          <a:p>
            <a:pPr indent="-304800" lvl="0" marL="457200" rtl="0" algn="l">
              <a:lnSpc>
                <a:spcPct val="15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Déterminer et interpréter des mesures de tendance centrale</a:t>
            </a:r>
            <a:endParaRPr sz="1200">
              <a:solidFill>
                <a:schemeClr val="lt1"/>
              </a:solidFill>
              <a:latin typeface="Roboto"/>
              <a:ea typeface="Roboto"/>
              <a:cs typeface="Roboto"/>
              <a:sym typeface="Roboto"/>
            </a:endParaRPr>
          </a:p>
        </p:txBody>
      </p:sp>
      <p:grpSp>
        <p:nvGrpSpPr>
          <p:cNvPr id="784" name="Google Shape;784;p90"/>
          <p:cNvGrpSpPr/>
          <p:nvPr/>
        </p:nvGrpSpPr>
        <p:grpSpPr>
          <a:xfrm>
            <a:off x="7197222" y="4181447"/>
            <a:ext cx="1637458" cy="786552"/>
            <a:chOff x="603575" y="1126525"/>
            <a:chExt cx="2405550" cy="2493825"/>
          </a:xfrm>
        </p:grpSpPr>
        <p:pic>
          <p:nvPicPr>
            <p:cNvPr id="785" name="Google Shape;785;p90"/>
            <p:cNvPicPr preferRelativeResize="0"/>
            <p:nvPr/>
          </p:nvPicPr>
          <p:blipFill rotWithShape="1">
            <a:blip r:embed="rId5">
              <a:alphaModFix/>
            </a:blip>
            <a:srcRect b="7095" l="8835" r="8819" t="12724"/>
            <a:stretch/>
          </p:blipFill>
          <p:spPr>
            <a:xfrm>
              <a:off x="603575" y="1126525"/>
              <a:ext cx="2405550" cy="2493825"/>
            </a:xfrm>
            <a:prstGeom prst="rect">
              <a:avLst/>
            </a:prstGeom>
            <a:noFill/>
            <a:ln>
              <a:noFill/>
            </a:ln>
          </p:spPr>
        </p:pic>
        <p:sp>
          <p:nvSpPr>
            <p:cNvPr id="786" name="Google Shape;786;p90"/>
            <p:cNvSpPr txBox="1"/>
            <p:nvPr/>
          </p:nvSpPr>
          <p:spPr>
            <a:xfrm>
              <a:off x="1011090" y="1495064"/>
              <a:ext cx="1753800" cy="1756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fr-CA" sz="2400">
                  <a:solidFill>
                    <a:srgbClr val="E06539"/>
                  </a:solidFill>
                  <a:uFill>
                    <a:noFill/>
                  </a:uFill>
                  <a:latin typeface="Roboto Light"/>
                  <a:ea typeface="Roboto Light"/>
                  <a:cs typeface="Roboto Light"/>
                  <a:sym typeface="Roboto Light"/>
                  <a:hlinkClick action="ppaction://hlinksldjump" r:id="rId6">
                    <a:extLst>
                      <a:ext uri="{A12FA001-AC4F-418D-AE19-62706E023703}">
                        <ahyp:hlinkClr val="tx"/>
                      </a:ext>
                    </a:extLst>
                  </a:hlinkClick>
                </a:rPr>
                <a:t>Retour</a:t>
              </a:r>
              <a:r>
                <a:rPr lang="fr-CA" sz="1900">
                  <a:solidFill>
                    <a:schemeClr val="lt1"/>
                  </a:solidFill>
                  <a:latin typeface="Roboto Light"/>
                  <a:ea typeface="Roboto Light"/>
                  <a:cs typeface="Roboto Light"/>
                  <a:sym typeface="Roboto Light"/>
                </a:rPr>
                <a:t> </a:t>
              </a:r>
              <a:endParaRPr sz="1500">
                <a:solidFill>
                  <a:schemeClr val="lt1"/>
                </a:solidFill>
                <a:latin typeface="Roboto Light"/>
                <a:ea typeface="Roboto Light"/>
                <a:cs typeface="Roboto Light"/>
                <a:sym typeface="Roboto Light"/>
              </a:endParaRPr>
            </a:p>
          </p:txBody>
        </p:sp>
      </p:gr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90" name="Shape 790"/>
        <p:cNvGrpSpPr/>
        <p:nvPr/>
      </p:nvGrpSpPr>
      <p:grpSpPr>
        <a:xfrm>
          <a:off x="0" y="0"/>
          <a:ext cx="0" cy="0"/>
          <a:chOff x="0" y="0"/>
          <a:chExt cx="0" cy="0"/>
        </a:xfrm>
      </p:grpSpPr>
      <p:sp>
        <p:nvSpPr>
          <p:cNvPr id="791" name="Google Shape;791;p91"/>
          <p:cNvSpPr/>
          <p:nvPr/>
        </p:nvSpPr>
        <p:spPr>
          <a:xfrm>
            <a:off x="1727426" y="452625"/>
            <a:ext cx="3507937" cy="710123"/>
          </a:xfrm>
          <a:prstGeom prst="rect">
            <a:avLst/>
          </a:prstGeom>
        </p:spPr>
        <p:txBody>
          <a:bodyPr>
            <a:prstTxWarp prst="textPlain"/>
          </a:bodyPr>
          <a:lstStyle/>
          <a:p>
            <a:pPr lvl="0" algn="ctr"/>
            <a:r>
              <a:rPr b="0" i="0">
                <a:ln>
                  <a:noFill/>
                </a:ln>
                <a:solidFill>
                  <a:schemeClr val="dk1"/>
                </a:solidFill>
                <a:latin typeface="Roboto Mono;100"/>
              </a:rPr>
              <a:t>Français</a:t>
            </a:r>
          </a:p>
        </p:txBody>
      </p:sp>
      <p:pic>
        <p:nvPicPr>
          <p:cNvPr id="792" name="Google Shape;792;p91"/>
          <p:cNvPicPr preferRelativeResize="0"/>
          <p:nvPr/>
        </p:nvPicPr>
        <p:blipFill rotWithShape="1">
          <a:blip r:embed="rId3">
            <a:alphaModFix/>
          </a:blip>
          <a:srcRect b="0" l="63639" r="0" t="0"/>
          <a:stretch/>
        </p:blipFill>
        <p:spPr>
          <a:xfrm>
            <a:off x="0" y="0"/>
            <a:ext cx="1527575" cy="5236000"/>
          </a:xfrm>
          <a:prstGeom prst="rect">
            <a:avLst/>
          </a:prstGeom>
          <a:noFill/>
          <a:ln>
            <a:noFill/>
          </a:ln>
        </p:spPr>
      </p:pic>
      <p:grpSp>
        <p:nvGrpSpPr>
          <p:cNvPr id="793" name="Google Shape;793;p91"/>
          <p:cNvGrpSpPr/>
          <p:nvPr/>
        </p:nvGrpSpPr>
        <p:grpSpPr>
          <a:xfrm>
            <a:off x="7197222" y="4181447"/>
            <a:ext cx="1637458" cy="786552"/>
            <a:chOff x="603575" y="1126525"/>
            <a:chExt cx="2405550" cy="2493825"/>
          </a:xfrm>
        </p:grpSpPr>
        <p:pic>
          <p:nvPicPr>
            <p:cNvPr id="794" name="Google Shape;794;p91"/>
            <p:cNvPicPr preferRelativeResize="0"/>
            <p:nvPr/>
          </p:nvPicPr>
          <p:blipFill rotWithShape="1">
            <a:blip r:embed="rId4">
              <a:alphaModFix/>
            </a:blip>
            <a:srcRect b="7095" l="8835" r="8819" t="12724"/>
            <a:stretch/>
          </p:blipFill>
          <p:spPr>
            <a:xfrm>
              <a:off x="603575" y="1126525"/>
              <a:ext cx="2405550" cy="2493825"/>
            </a:xfrm>
            <a:prstGeom prst="rect">
              <a:avLst/>
            </a:prstGeom>
            <a:noFill/>
            <a:ln>
              <a:noFill/>
            </a:ln>
          </p:spPr>
        </p:pic>
        <p:sp>
          <p:nvSpPr>
            <p:cNvPr id="795" name="Google Shape;795;p91"/>
            <p:cNvSpPr txBox="1"/>
            <p:nvPr/>
          </p:nvSpPr>
          <p:spPr>
            <a:xfrm>
              <a:off x="1011090" y="1495064"/>
              <a:ext cx="1753800" cy="1756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fr-CA" sz="2400">
                  <a:solidFill>
                    <a:srgbClr val="E06539"/>
                  </a:solidFill>
                  <a:uFill>
                    <a:noFill/>
                  </a:uFill>
                  <a:latin typeface="Roboto Light"/>
                  <a:ea typeface="Roboto Light"/>
                  <a:cs typeface="Roboto Light"/>
                  <a:sym typeface="Roboto Light"/>
                  <a:hlinkClick action="ppaction://hlinksldjump" r:id="rId5">
                    <a:extLst>
                      <a:ext uri="{A12FA001-AC4F-418D-AE19-62706E023703}">
                        <ahyp:hlinkClr val="tx"/>
                      </a:ext>
                    </a:extLst>
                  </a:hlinkClick>
                </a:rPr>
                <a:t>Retour</a:t>
              </a:r>
              <a:r>
                <a:rPr lang="fr-CA" sz="1900">
                  <a:solidFill>
                    <a:schemeClr val="lt1"/>
                  </a:solidFill>
                  <a:latin typeface="Roboto Light"/>
                  <a:ea typeface="Roboto Light"/>
                  <a:cs typeface="Roboto Light"/>
                  <a:sym typeface="Roboto Light"/>
                </a:rPr>
                <a:t> </a:t>
              </a:r>
              <a:endParaRPr sz="1500">
                <a:solidFill>
                  <a:schemeClr val="lt1"/>
                </a:solidFill>
                <a:latin typeface="Roboto Light"/>
                <a:ea typeface="Roboto Light"/>
                <a:cs typeface="Roboto Light"/>
                <a:sym typeface="Roboto Light"/>
              </a:endParaRPr>
            </a:p>
          </p:txBody>
        </p:sp>
      </p:grpSp>
      <p:pic>
        <p:nvPicPr>
          <p:cNvPr id="796" name="Google Shape;796;p91"/>
          <p:cNvPicPr preferRelativeResize="0"/>
          <p:nvPr/>
        </p:nvPicPr>
        <p:blipFill>
          <a:blip r:embed="rId6">
            <a:alphaModFix/>
          </a:blip>
          <a:stretch>
            <a:fillRect/>
          </a:stretch>
        </p:blipFill>
        <p:spPr>
          <a:xfrm>
            <a:off x="1757650" y="1068700"/>
            <a:ext cx="1658775" cy="1777684"/>
          </a:xfrm>
          <a:prstGeom prst="rect">
            <a:avLst/>
          </a:prstGeom>
          <a:noFill/>
          <a:ln>
            <a:noFill/>
          </a:ln>
        </p:spPr>
      </p:pic>
      <p:sp>
        <p:nvSpPr>
          <p:cNvPr id="797" name="Google Shape;797;p91"/>
          <p:cNvSpPr txBox="1"/>
          <p:nvPr/>
        </p:nvSpPr>
        <p:spPr>
          <a:xfrm>
            <a:off x="1960338" y="1831675"/>
            <a:ext cx="1253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a:latin typeface="Roboto Mono"/>
                <a:ea typeface="Roboto Mono"/>
                <a:cs typeface="Roboto Mono"/>
                <a:sym typeface="Roboto Mono"/>
              </a:rPr>
              <a:t>Primaire</a:t>
            </a:r>
            <a:endParaRPr>
              <a:latin typeface="Roboto Mono"/>
              <a:ea typeface="Roboto Mono"/>
              <a:cs typeface="Roboto Mono"/>
              <a:sym typeface="Roboto Mono"/>
            </a:endParaRPr>
          </a:p>
        </p:txBody>
      </p:sp>
      <p:pic>
        <p:nvPicPr>
          <p:cNvPr id="798" name="Google Shape;798;p91"/>
          <p:cNvPicPr preferRelativeResize="0"/>
          <p:nvPr/>
        </p:nvPicPr>
        <p:blipFill>
          <a:blip r:embed="rId6">
            <a:alphaModFix/>
          </a:blip>
          <a:stretch>
            <a:fillRect/>
          </a:stretch>
        </p:blipFill>
        <p:spPr>
          <a:xfrm>
            <a:off x="1722013" y="2800350"/>
            <a:ext cx="1658775" cy="1777684"/>
          </a:xfrm>
          <a:prstGeom prst="rect">
            <a:avLst/>
          </a:prstGeom>
          <a:noFill/>
          <a:ln>
            <a:noFill/>
          </a:ln>
        </p:spPr>
      </p:pic>
      <p:sp>
        <p:nvSpPr>
          <p:cNvPr id="799" name="Google Shape;799;p91"/>
          <p:cNvSpPr txBox="1"/>
          <p:nvPr/>
        </p:nvSpPr>
        <p:spPr>
          <a:xfrm>
            <a:off x="1924713" y="3489088"/>
            <a:ext cx="1253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a:latin typeface="Roboto Mono"/>
                <a:ea typeface="Roboto Mono"/>
                <a:cs typeface="Roboto Mono"/>
                <a:sym typeface="Roboto Mono"/>
              </a:rPr>
              <a:t>Secondaire</a:t>
            </a:r>
            <a:endParaRPr>
              <a:latin typeface="Roboto Mono"/>
              <a:ea typeface="Roboto Mono"/>
              <a:cs typeface="Roboto Mono"/>
              <a:sym typeface="Roboto Mono"/>
            </a:endParaRPr>
          </a:p>
        </p:txBody>
      </p:sp>
      <p:sp>
        <p:nvSpPr>
          <p:cNvPr id="800" name="Google Shape;800;p91"/>
          <p:cNvSpPr/>
          <p:nvPr/>
        </p:nvSpPr>
        <p:spPr>
          <a:xfrm>
            <a:off x="3415650" y="1279225"/>
            <a:ext cx="3746700" cy="1449600"/>
          </a:xfrm>
          <a:prstGeom prst="roundRect">
            <a:avLst>
              <a:gd fmla="val 16667" name="adj"/>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fr-CA" sz="1200">
                <a:solidFill>
                  <a:schemeClr val="lt1"/>
                </a:solidFill>
                <a:latin typeface="Roboto"/>
                <a:ea typeface="Roboto"/>
                <a:cs typeface="Roboto"/>
                <a:sym typeface="Roboto"/>
              </a:rPr>
              <a:t>Compétences lire des textes variés et apprécier des oeuvres littéraires</a:t>
            </a:r>
            <a:endParaRPr b="1" sz="1200">
              <a:solidFill>
                <a:schemeClr val="lt1"/>
              </a:solidFill>
              <a:latin typeface="Roboto"/>
              <a:ea typeface="Roboto"/>
              <a:cs typeface="Roboto"/>
              <a:sym typeface="Roboto"/>
            </a:endParaRPr>
          </a:p>
          <a:p>
            <a:pPr indent="-304800" lvl="0" marL="457200" rtl="0" algn="l">
              <a:lnSpc>
                <a:spcPct val="15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Porter un jugement critique</a:t>
            </a:r>
            <a:endParaRPr sz="1200">
              <a:solidFill>
                <a:schemeClr val="lt1"/>
              </a:solidFill>
              <a:latin typeface="Roboto"/>
              <a:ea typeface="Roboto"/>
              <a:cs typeface="Roboto"/>
              <a:sym typeface="Roboto"/>
            </a:endParaRPr>
          </a:p>
        </p:txBody>
      </p:sp>
      <p:sp>
        <p:nvSpPr>
          <p:cNvPr id="801" name="Google Shape;801;p91"/>
          <p:cNvSpPr/>
          <p:nvPr/>
        </p:nvSpPr>
        <p:spPr>
          <a:xfrm>
            <a:off x="3433475" y="2846375"/>
            <a:ext cx="3746700" cy="1874100"/>
          </a:xfrm>
          <a:prstGeom prst="roundRect">
            <a:avLst>
              <a:gd fmla="val 16667" name="adj"/>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fr-CA" sz="1200">
                <a:solidFill>
                  <a:schemeClr val="lt1"/>
                </a:solidFill>
                <a:latin typeface="Roboto"/>
                <a:ea typeface="Roboto"/>
                <a:cs typeface="Roboto"/>
                <a:sym typeface="Roboto"/>
              </a:rPr>
              <a:t>Compétence </a:t>
            </a:r>
            <a:r>
              <a:rPr b="1" lang="fr-CA" sz="1200">
                <a:solidFill>
                  <a:schemeClr val="lt1"/>
                </a:solidFill>
                <a:latin typeface="Roboto"/>
                <a:ea typeface="Roboto"/>
                <a:cs typeface="Roboto"/>
                <a:sym typeface="Roboto"/>
              </a:rPr>
              <a:t>L</a:t>
            </a:r>
            <a:r>
              <a:rPr b="1" lang="fr-CA" sz="1200">
                <a:solidFill>
                  <a:schemeClr val="lt1"/>
                </a:solidFill>
                <a:latin typeface="Roboto"/>
                <a:ea typeface="Roboto"/>
                <a:cs typeface="Roboto"/>
                <a:sym typeface="Roboto"/>
              </a:rPr>
              <a:t>ire et apprécier des textes variée</a:t>
            </a:r>
            <a:endParaRPr b="1"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Porter un jugement critique</a:t>
            </a:r>
            <a:endParaRPr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Réfléchir à sa pratique de lecteur</a:t>
            </a:r>
            <a:endParaRPr sz="1200">
              <a:solidFill>
                <a:schemeClr val="lt1"/>
              </a:solidFill>
              <a:latin typeface="Roboto"/>
              <a:ea typeface="Roboto"/>
              <a:cs typeface="Roboto"/>
              <a:sym typeface="Roboto"/>
            </a:endParaRPr>
          </a:p>
          <a:p>
            <a:pPr indent="0" lvl="0" marL="0" rtl="0" algn="l">
              <a:lnSpc>
                <a:spcPct val="100000"/>
              </a:lnSpc>
              <a:spcBef>
                <a:spcPts val="0"/>
              </a:spcBef>
              <a:spcAft>
                <a:spcPts val="0"/>
              </a:spcAft>
              <a:buNone/>
            </a:pPr>
            <a:r>
              <a:t/>
            </a:r>
            <a:endParaRPr b="1" sz="1200">
              <a:solidFill>
                <a:schemeClr val="lt1"/>
              </a:solidFill>
              <a:latin typeface="Roboto"/>
              <a:ea typeface="Roboto"/>
              <a:cs typeface="Roboto"/>
              <a:sym typeface="Roboto"/>
            </a:endParaRPr>
          </a:p>
          <a:p>
            <a:pPr indent="0" lvl="0" marL="0" rtl="0" algn="l">
              <a:lnSpc>
                <a:spcPct val="100000"/>
              </a:lnSpc>
              <a:spcBef>
                <a:spcPts val="0"/>
              </a:spcBef>
              <a:spcAft>
                <a:spcPts val="0"/>
              </a:spcAft>
              <a:buNone/>
            </a:pPr>
            <a:r>
              <a:rPr b="1" lang="fr-CA" sz="1200">
                <a:solidFill>
                  <a:schemeClr val="lt1"/>
                </a:solidFill>
                <a:latin typeface="Roboto"/>
                <a:ea typeface="Roboto"/>
                <a:cs typeface="Roboto"/>
                <a:sym typeface="Roboto"/>
              </a:rPr>
              <a:t>Familles de situation </a:t>
            </a:r>
            <a:r>
              <a:rPr lang="fr-CA" sz="1200">
                <a:solidFill>
                  <a:schemeClr val="lt1"/>
                </a:solidFill>
                <a:latin typeface="Roboto"/>
                <a:ea typeface="Roboto"/>
                <a:cs typeface="Roboto"/>
                <a:sym typeface="Roboto"/>
              </a:rPr>
              <a:t>(PFEQ p. 57)</a:t>
            </a:r>
            <a:endParaRPr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S’informer</a:t>
            </a:r>
            <a:endParaRPr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Poser un regard critique</a:t>
            </a:r>
            <a:endParaRPr sz="1200">
              <a:solidFill>
                <a:schemeClr val="lt1"/>
              </a:solidFill>
              <a:latin typeface="Roboto"/>
              <a:ea typeface="Roboto"/>
              <a:cs typeface="Roboto"/>
              <a:sym typeface="Roboto"/>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5" name="Shape 805"/>
        <p:cNvGrpSpPr/>
        <p:nvPr/>
      </p:nvGrpSpPr>
      <p:grpSpPr>
        <a:xfrm>
          <a:off x="0" y="0"/>
          <a:ext cx="0" cy="0"/>
          <a:chOff x="0" y="0"/>
          <a:chExt cx="0" cy="0"/>
        </a:xfrm>
      </p:grpSpPr>
      <p:sp>
        <p:nvSpPr>
          <p:cNvPr id="806" name="Google Shape;806;p92"/>
          <p:cNvSpPr/>
          <p:nvPr/>
        </p:nvSpPr>
        <p:spPr>
          <a:xfrm>
            <a:off x="1708951" y="489625"/>
            <a:ext cx="6278324" cy="579071"/>
          </a:xfrm>
          <a:prstGeom prst="rect">
            <a:avLst/>
          </a:prstGeom>
        </p:spPr>
        <p:txBody>
          <a:bodyPr>
            <a:prstTxWarp prst="textPlain"/>
          </a:bodyPr>
          <a:lstStyle/>
          <a:p>
            <a:pPr lvl="0" algn="ctr"/>
            <a:r>
              <a:rPr b="0" i="0">
                <a:ln>
                  <a:noFill/>
                </a:ln>
                <a:solidFill>
                  <a:schemeClr val="dk1"/>
                </a:solidFill>
                <a:latin typeface="Roboto Mono;100"/>
              </a:rPr>
              <a:t>Univers social</a:t>
            </a:r>
          </a:p>
        </p:txBody>
      </p:sp>
      <p:pic>
        <p:nvPicPr>
          <p:cNvPr id="807" name="Google Shape;807;p92"/>
          <p:cNvPicPr preferRelativeResize="0"/>
          <p:nvPr/>
        </p:nvPicPr>
        <p:blipFill rotWithShape="1">
          <a:blip r:embed="rId3">
            <a:alphaModFix/>
          </a:blip>
          <a:srcRect b="0" l="63639" r="0" t="0"/>
          <a:stretch/>
        </p:blipFill>
        <p:spPr>
          <a:xfrm>
            <a:off x="0" y="0"/>
            <a:ext cx="1527575" cy="5236000"/>
          </a:xfrm>
          <a:prstGeom prst="rect">
            <a:avLst/>
          </a:prstGeom>
          <a:noFill/>
          <a:ln>
            <a:noFill/>
          </a:ln>
        </p:spPr>
      </p:pic>
      <p:grpSp>
        <p:nvGrpSpPr>
          <p:cNvPr id="808" name="Google Shape;808;p92"/>
          <p:cNvGrpSpPr/>
          <p:nvPr/>
        </p:nvGrpSpPr>
        <p:grpSpPr>
          <a:xfrm>
            <a:off x="7197222" y="4181447"/>
            <a:ext cx="1637458" cy="786552"/>
            <a:chOff x="603575" y="1126525"/>
            <a:chExt cx="2405550" cy="2493825"/>
          </a:xfrm>
        </p:grpSpPr>
        <p:pic>
          <p:nvPicPr>
            <p:cNvPr id="809" name="Google Shape;809;p92"/>
            <p:cNvPicPr preferRelativeResize="0"/>
            <p:nvPr/>
          </p:nvPicPr>
          <p:blipFill rotWithShape="1">
            <a:blip r:embed="rId4">
              <a:alphaModFix/>
            </a:blip>
            <a:srcRect b="7095" l="8835" r="8819" t="12724"/>
            <a:stretch/>
          </p:blipFill>
          <p:spPr>
            <a:xfrm>
              <a:off x="603575" y="1126525"/>
              <a:ext cx="2405550" cy="2493825"/>
            </a:xfrm>
            <a:prstGeom prst="rect">
              <a:avLst/>
            </a:prstGeom>
            <a:noFill/>
            <a:ln>
              <a:noFill/>
            </a:ln>
          </p:spPr>
        </p:pic>
        <p:sp>
          <p:nvSpPr>
            <p:cNvPr id="810" name="Google Shape;810;p92"/>
            <p:cNvSpPr txBox="1"/>
            <p:nvPr/>
          </p:nvSpPr>
          <p:spPr>
            <a:xfrm>
              <a:off x="1011090" y="1495064"/>
              <a:ext cx="1753800" cy="1756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fr-CA" sz="2400">
                  <a:solidFill>
                    <a:srgbClr val="E06539"/>
                  </a:solidFill>
                  <a:uFill>
                    <a:noFill/>
                  </a:uFill>
                  <a:latin typeface="Roboto Light"/>
                  <a:ea typeface="Roboto Light"/>
                  <a:cs typeface="Roboto Light"/>
                  <a:sym typeface="Roboto Light"/>
                  <a:hlinkClick action="ppaction://hlinksldjump" r:id="rId5">
                    <a:extLst>
                      <a:ext uri="{A12FA001-AC4F-418D-AE19-62706E023703}">
                        <ahyp:hlinkClr val="tx"/>
                      </a:ext>
                    </a:extLst>
                  </a:hlinkClick>
                </a:rPr>
                <a:t>Retour</a:t>
              </a:r>
              <a:r>
                <a:rPr lang="fr-CA" sz="1900">
                  <a:solidFill>
                    <a:schemeClr val="lt1"/>
                  </a:solidFill>
                  <a:latin typeface="Roboto Light"/>
                  <a:ea typeface="Roboto Light"/>
                  <a:cs typeface="Roboto Light"/>
                  <a:sym typeface="Roboto Light"/>
                </a:rPr>
                <a:t> </a:t>
              </a:r>
              <a:endParaRPr sz="1500">
                <a:solidFill>
                  <a:schemeClr val="lt1"/>
                </a:solidFill>
                <a:latin typeface="Roboto Light"/>
                <a:ea typeface="Roboto Light"/>
                <a:cs typeface="Roboto Light"/>
                <a:sym typeface="Roboto Light"/>
              </a:endParaRPr>
            </a:p>
          </p:txBody>
        </p:sp>
      </p:grpSp>
      <p:pic>
        <p:nvPicPr>
          <p:cNvPr id="811" name="Google Shape;811;p92"/>
          <p:cNvPicPr preferRelativeResize="0"/>
          <p:nvPr/>
        </p:nvPicPr>
        <p:blipFill>
          <a:blip r:embed="rId6">
            <a:alphaModFix/>
          </a:blip>
          <a:stretch>
            <a:fillRect/>
          </a:stretch>
        </p:blipFill>
        <p:spPr>
          <a:xfrm>
            <a:off x="1757650" y="1068700"/>
            <a:ext cx="1658775" cy="1777684"/>
          </a:xfrm>
          <a:prstGeom prst="rect">
            <a:avLst/>
          </a:prstGeom>
          <a:noFill/>
          <a:ln>
            <a:noFill/>
          </a:ln>
        </p:spPr>
      </p:pic>
      <p:sp>
        <p:nvSpPr>
          <p:cNvPr id="812" name="Google Shape;812;p92"/>
          <p:cNvSpPr txBox="1"/>
          <p:nvPr/>
        </p:nvSpPr>
        <p:spPr>
          <a:xfrm>
            <a:off x="1960338" y="1831675"/>
            <a:ext cx="1253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a:latin typeface="Roboto Mono"/>
                <a:ea typeface="Roboto Mono"/>
                <a:cs typeface="Roboto Mono"/>
                <a:sym typeface="Roboto Mono"/>
              </a:rPr>
              <a:t>Primaire</a:t>
            </a:r>
            <a:endParaRPr>
              <a:latin typeface="Roboto Mono"/>
              <a:ea typeface="Roboto Mono"/>
              <a:cs typeface="Roboto Mono"/>
              <a:sym typeface="Roboto Mono"/>
            </a:endParaRPr>
          </a:p>
        </p:txBody>
      </p:sp>
      <p:pic>
        <p:nvPicPr>
          <p:cNvPr id="813" name="Google Shape;813;p92"/>
          <p:cNvPicPr preferRelativeResize="0"/>
          <p:nvPr/>
        </p:nvPicPr>
        <p:blipFill>
          <a:blip r:embed="rId6">
            <a:alphaModFix/>
          </a:blip>
          <a:stretch>
            <a:fillRect/>
          </a:stretch>
        </p:blipFill>
        <p:spPr>
          <a:xfrm>
            <a:off x="1722013" y="2571750"/>
            <a:ext cx="1658775" cy="1777684"/>
          </a:xfrm>
          <a:prstGeom prst="rect">
            <a:avLst/>
          </a:prstGeom>
          <a:noFill/>
          <a:ln>
            <a:noFill/>
          </a:ln>
        </p:spPr>
      </p:pic>
      <p:sp>
        <p:nvSpPr>
          <p:cNvPr id="814" name="Google Shape;814;p92"/>
          <p:cNvSpPr txBox="1"/>
          <p:nvPr/>
        </p:nvSpPr>
        <p:spPr>
          <a:xfrm>
            <a:off x="1924713" y="3260488"/>
            <a:ext cx="1253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a:latin typeface="Roboto Mono"/>
                <a:ea typeface="Roboto Mono"/>
                <a:cs typeface="Roboto Mono"/>
                <a:sym typeface="Roboto Mono"/>
              </a:rPr>
              <a:t>Secondaire</a:t>
            </a:r>
            <a:endParaRPr>
              <a:latin typeface="Roboto Mono"/>
              <a:ea typeface="Roboto Mono"/>
              <a:cs typeface="Roboto Mono"/>
              <a:sym typeface="Roboto Mono"/>
            </a:endParaRPr>
          </a:p>
        </p:txBody>
      </p:sp>
      <p:sp>
        <p:nvSpPr>
          <p:cNvPr id="815" name="Google Shape;815;p92"/>
          <p:cNvSpPr/>
          <p:nvPr/>
        </p:nvSpPr>
        <p:spPr>
          <a:xfrm>
            <a:off x="3415650" y="1279225"/>
            <a:ext cx="3746700" cy="1449600"/>
          </a:xfrm>
          <a:prstGeom prst="roundRect">
            <a:avLst>
              <a:gd fmla="val 16667" name="adj"/>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fr-CA" sz="1200">
                <a:solidFill>
                  <a:schemeClr val="lt1"/>
                </a:solidFill>
                <a:latin typeface="Roboto"/>
                <a:ea typeface="Roboto"/>
                <a:cs typeface="Roboto"/>
                <a:sym typeface="Roboto"/>
              </a:rPr>
              <a:t>Démarche de recherche en univers social </a:t>
            </a:r>
            <a:r>
              <a:rPr lang="fr-CA" sz="1200">
                <a:solidFill>
                  <a:schemeClr val="lt1"/>
                </a:solidFill>
                <a:latin typeface="Roboto"/>
                <a:ea typeface="Roboto"/>
                <a:cs typeface="Roboto"/>
                <a:sym typeface="Roboto"/>
              </a:rPr>
              <a:t>(PDA)</a:t>
            </a:r>
            <a:endParaRPr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Cueillir et traiter l’information </a:t>
            </a:r>
            <a:endParaRPr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Organiser l’information </a:t>
            </a:r>
            <a:endParaRPr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Communiquer le résultat de sa recherche</a:t>
            </a:r>
            <a:endParaRPr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Etc… </a:t>
            </a:r>
            <a:endParaRPr sz="1200">
              <a:solidFill>
                <a:schemeClr val="lt1"/>
              </a:solidFill>
              <a:latin typeface="Roboto"/>
              <a:ea typeface="Roboto"/>
              <a:cs typeface="Roboto"/>
              <a:sym typeface="Roboto"/>
            </a:endParaRPr>
          </a:p>
        </p:txBody>
      </p:sp>
      <p:sp>
        <p:nvSpPr>
          <p:cNvPr id="816" name="Google Shape;816;p92"/>
          <p:cNvSpPr/>
          <p:nvPr/>
        </p:nvSpPr>
        <p:spPr>
          <a:xfrm>
            <a:off x="3433475" y="2846375"/>
            <a:ext cx="3746700" cy="1410000"/>
          </a:xfrm>
          <a:prstGeom prst="roundRect">
            <a:avLst>
              <a:gd fmla="val 16667" name="adj"/>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fr-CA" sz="1200">
                <a:solidFill>
                  <a:schemeClr val="lt1"/>
                </a:solidFill>
                <a:latin typeface="Roboto"/>
                <a:ea typeface="Roboto"/>
                <a:cs typeface="Roboto"/>
                <a:sym typeface="Roboto"/>
              </a:rPr>
              <a:t>Géographie et histoire: Techniques utilisées</a:t>
            </a:r>
            <a:r>
              <a:rPr lang="fr-CA" sz="1200">
                <a:solidFill>
                  <a:schemeClr val="lt1"/>
                </a:solidFill>
                <a:latin typeface="Roboto"/>
                <a:ea typeface="Roboto"/>
                <a:cs typeface="Roboto"/>
                <a:sym typeface="Roboto"/>
              </a:rPr>
              <a:t> (PDA)</a:t>
            </a:r>
            <a:endParaRPr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Interpréter un tableau et un diagramme</a:t>
            </a:r>
            <a:endParaRPr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Construire un tableau et un diagramme</a:t>
            </a:r>
            <a:endParaRPr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Etc.</a:t>
            </a:r>
            <a:endParaRPr sz="1200">
              <a:solidFill>
                <a:schemeClr val="lt1"/>
              </a:solidFill>
              <a:latin typeface="Roboto"/>
              <a:ea typeface="Roboto"/>
              <a:cs typeface="Roboto"/>
              <a:sym typeface="Roboto"/>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20" name="Shape 820"/>
        <p:cNvGrpSpPr/>
        <p:nvPr/>
      </p:nvGrpSpPr>
      <p:grpSpPr>
        <a:xfrm>
          <a:off x="0" y="0"/>
          <a:ext cx="0" cy="0"/>
          <a:chOff x="0" y="0"/>
          <a:chExt cx="0" cy="0"/>
        </a:xfrm>
      </p:grpSpPr>
      <p:sp>
        <p:nvSpPr>
          <p:cNvPr id="821" name="Google Shape;821;p93"/>
          <p:cNvSpPr/>
          <p:nvPr/>
        </p:nvSpPr>
        <p:spPr>
          <a:xfrm>
            <a:off x="1722024" y="268075"/>
            <a:ext cx="6604081" cy="487499"/>
          </a:xfrm>
          <a:prstGeom prst="rect">
            <a:avLst/>
          </a:prstGeom>
        </p:spPr>
        <p:txBody>
          <a:bodyPr>
            <a:prstTxWarp prst="textPlain"/>
          </a:bodyPr>
          <a:lstStyle/>
          <a:p>
            <a:pPr lvl="0" algn="ctr"/>
            <a:r>
              <a:rPr b="0" i="0">
                <a:ln>
                  <a:noFill/>
                </a:ln>
                <a:solidFill>
                  <a:schemeClr val="dk1"/>
                </a:solidFill>
                <a:latin typeface="Roboto Mono;100"/>
              </a:rPr>
              <a:t>Science et technologie</a:t>
            </a:r>
          </a:p>
        </p:txBody>
      </p:sp>
      <p:pic>
        <p:nvPicPr>
          <p:cNvPr id="822" name="Google Shape;822;p93"/>
          <p:cNvPicPr preferRelativeResize="0"/>
          <p:nvPr/>
        </p:nvPicPr>
        <p:blipFill rotWithShape="1">
          <a:blip r:embed="rId3">
            <a:alphaModFix/>
          </a:blip>
          <a:srcRect b="0" l="63639" r="0" t="0"/>
          <a:stretch/>
        </p:blipFill>
        <p:spPr>
          <a:xfrm>
            <a:off x="0" y="0"/>
            <a:ext cx="1527575" cy="5236000"/>
          </a:xfrm>
          <a:prstGeom prst="rect">
            <a:avLst/>
          </a:prstGeom>
          <a:noFill/>
          <a:ln>
            <a:noFill/>
          </a:ln>
        </p:spPr>
      </p:pic>
      <p:grpSp>
        <p:nvGrpSpPr>
          <p:cNvPr id="823" name="Google Shape;823;p93"/>
          <p:cNvGrpSpPr/>
          <p:nvPr/>
        </p:nvGrpSpPr>
        <p:grpSpPr>
          <a:xfrm>
            <a:off x="7197222" y="4181447"/>
            <a:ext cx="1637458" cy="786552"/>
            <a:chOff x="603575" y="1126525"/>
            <a:chExt cx="2405550" cy="2493825"/>
          </a:xfrm>
        </p:grpSpPr>
        <p:pic>
          <p:nvPicPr>
            <p:cNvPr id="824" name="Google Shape;824;p93"/>
            <p:cNvPicPr preferRelativeResize="0"/>
            <p:nvPr/>
          </p:nvPicPr>
          <p:blipFill rotWithShape="1">
            <a:blip r:embed="rId4">
              <a:alphaModFix/>
            </a:blip>
            <a:srcRect b="7095" l="8835" r="8819" t="12724"/>
            <a:stretch/>
          </p:blipFill>
          <p:spPr>
            <a:xfrm>
              <a:off x="603575" y="1126525"/>
              <a:ext cx="2405550" cy="2493825"/>
            </a:xfrm>
            <a:prstGeom prst="rect">
              <a:avLst/>
            </a:prstGeom>
            <a:noFill/>
            <a:ln>
              <a:noFill/>
            </a:ln>
          </p:spPr>
        </p:pic>
        <p:sp>
          <p:nvSpPr>
            <p:cNvPr id="825" name="Google Shape;825;p93"/>
            <p:cNvSpPr txBox="1"/>
            <p:nvPr/>
          </p:nvSpPr>
          <p:spPr>
            <a:xfrm>
              <a:off x="1011090" y="1495064"/>
              <a:ext cx="1753800" cy="1756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fr-CA" sz="2400">
                  <a:solidFill>
                    <a:srgbClr val="E06539"/>
                  </a:solidFill>
                  <a:uFill>
                    <a:noFill/>
                  </a:uFill>
                  <a:latin typeface="Roboto Light"/>
                  <a:ea typeface="Roboto Light"/>
                  <a:cs typeface="Roboto Light"/>
                  <a:sym typeface="Roboto Light"/>
                  <a:hlinkClick action="ppaction://hlinksldjump" r:id="rId5">
                    <a:extLst>
                      <a:ext uri="{A12FA001-AC4F-418D-AE19-62706E023703}">
                        <ahyp:hlinkClr val="tx"/>
                      </a:ext>
                    </a:extLst>
                  </a:hlinkClick>
                </a:rPr>
                <a:t>Retour</a:t>
              </a:r>
              <a:r>
                <a:rPr lang="fr-CA" sz="1900">
                  <a:solidFill>
                    <a:schemeClr val="lt1"/>
                  </a:solidFill>
                  <a:latin typeface="Roboto Light"/>
                  <a:ea typeface="Roboto Light"/>
                  <a:cs typeface="Roboto Light"/>
                  <a:sym typeface="Roboto Light"/>
                </a:rPr>
                <a:t> </a:t>
              </a:r>
              <a:endParaRPr sz="1500">
                <a:solidFill>
                  <a:schemeClr val="lt1"/>
                </a:solidFill>
                <a:latin typeface="Roboto Light"/>
                <a:ea typeface="Roboto Light"/>
                <a:cs typeface="Roboto Light"/>
                <a:sym typeface="Roboto Light"/>
              </a:endParaRPr>
            </a:p>
          </p:txBody>
        </p:sp>
      </p:grpSp>
      <p:pic>
        <p:nvPicPr>
          <p:cNvPr id="826" name="Google Shape;826;p93"/>
          <p:cNvPicPr preferRelativeResize="0"/>
          <p:nvPr/>
        </p:nvPicPr>
        <p:blipFill>
          <a:blip r:embed="rId6">
            <a:alphaModFix/>
          </a:blip>
          <a:stretch>
            <a:fillRect/>
          </a:stretch>
        </p:blipFill>
        <p:spPr>
          <a:xfrm>
            <a:off x="1722013" y="1581150"/>
            <a:ext cx="1658775" cy="1777684"/>
          </a:xfrm>
          <a:prstGeom prst="rect">
            <a:avLst/>
          </a:prstGeom>
          <a:noFill/>
          <a:ln>
            <a:noFill/>
          </a:ln>
        </p:spPr>
      </p:pic>
      <p:sp>
        <p:nvSpPr>
          <p:cNvPr id="827" name="Google Shape;827;p93"/>
          <p:cNvSpPr txBox="1"/>
          <p:nvPr/>
        </p:nvSpPr>
        <p:spPr>
          <a:xfrm>
            <a:off x="1924700" y="2106543"/>
            <a:ext cx="12534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a:latin typeface="Roboto Mono"/>
                <a:ea typeface="Roboto Mono"/>
                <a:cs typeface="Roboto Mono"/>
                <a:sym typeface="Roboto Mono"/>
              </a:rPr>
              <a:t>Primaire et secondaire</a:t>
            </a:r>
            <a:endParaRPr>
              <a:latin typeface="Roboto Mono"/>
              <a:ea typeface="Roboto Mono"/>
              <a:cs typeface="Roboto Mono"/>
              <a:sym typeface="Roboto Mono"/>
            </a:endParaRPr>
          </a:p>
        </p:txBody>
      </p:sp>
      <p:sp>
        <p:nvSpPr>
          <p:cNvPr id="828" name="Google Shape;828;p93"/>
          <p:cNvSpPr/>
          <p:nvPr/>
        </p:nvSpPr>
        <p:spPr>
          <a:xfrm>
            <a:off x="3433475" y="1058075"/>
            <a:ext cx="5322900" cy="3054900"/>
          </a:xfrm>
          <a:prstGeom prst="roundRect">
            <a:avLst>
              <a:gd fmla="val 16667" name="adj"/>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fr-CA" sz="1300">
                <a:solidFill>
                  <a:schemeClr val="lt1"/>
                </a:solidFill>
                <a:latin typeface="Roboto"/>
                <a:ea typeface="Roboto"/>
                <a:cs typeface="Roboto"/>
                <a:sym typeface="Roboto"/>
              </a:rPr>
              <a:t>Concepts généraux abordés régulièrement dans les médias</a:t>
            </a:r>
            <a:endParaRPr b="1" sz="1300">
              <a:solidFill>
                <a:schemeClr val="lt1"/>
              </a:solidFill>
              <a:latin typeface="Roboto"/>
              <a:ea typeface="Roboto"/>
              <a:cs typeface="Roboto"/>
              <a:sym typeface="Roboto"/>
            </a:endParaRPr>
          </a:p>
          <a:p>
            <a:pPr indent="-311150" lvl="0" marL="457200" rtl="0" algn="l">
              <a:lnSpc>
                <a:spcPct val="100000"/>
              </a:lnSpc>
              <a:spcBef>
                <a:spcPts val="0"/>
              </a:spcBef>
              <a:spcAft>
                <a:spcPts val="0"/>
              </a:spcAft>
              <a:buClr>
                <a:schemeClr val="lt1"/>
              </a:buClr>
              <a:buSzPts val="1300"/>
              <a:buFont typeface="Roboto"/>
              <a:buChar char="●"/>
            </a:pPr>
            <a:r>
              <a:rPr lang="fr-CA" sz="1300">
                <a:solidFill>
                  <a:schemeClr val="lt1"/>
                </a:solidFill>
                <a:latin typeface="Roboto"/>
                <a:ea typeface="Roboto"/>
                <a:cs typeface="Roboto"/>
                <a:sym typeface="Roboto"/>
              </a:rPr>
              <a:t>Écologie: étude des populations, extinctions d’espèces</a:t>
            </a:r>
            <a:endParaRPr sz="1300">
              <a:solidFill>
                <a:schemeClr val="lt1"/>
              </a:solidFill>
              <a:latin typeface="Roboto"/>
              <a:ea typeface="Roboto"/>
              <a:cs typeface="Roboto"/>
              <a:sym typeface="Roboto"/>
            </a:endParaRPr>
          </a:p>
          <a:p>
            <a:pPr indent="-311150" lvl="0" marL="457200" rtl="0" algn="l">
              <a:lnSpc>
                <a:spcPct val="100000"/>
              </a:lnSpc>
              <a:spcBef>
                <a:spcPts val="0"/>
              </a:spcBef>
              <a:spcAft>
                <a:spcPts val="0"/>
              </a:spcAft>
              <a:buClr>
                <a:schemeClr val="lt1"/>
              </a:buClr>
              <a:buSzPts val="1300"/>
              <a:buFont typeface="Roboto"/>
              <a:buChar char="●"/>
            </a:pPr>
            <a:r>
              <a:rPr lang="fr-CA" sz="1300">
                <a:solidFill>
                  <a:schemeClr val="lt1"/>
                </a:solidFill>
                <a:latin typeface="Roboto"/>
                <a:ea typeface="Roboto"/>
                <a:cs typeface="Roboto"/>
                <a:sym typeface="Roboto"/>
              </a:rPr>
              <a:t>Propriétés des solutions: contaminants, concentration des polluants dans l’air</a:t>
            </a:r>
            <a:endParaRPr sz="1300">
              <a:solidFill>
                <a:schemeClr val="lt1"/>
              </a:solidFill>
              <a:latin typeface="Roboto"/>
              <a:ea typeface="Roboto"/>
              <a:cs typeface="Roboto"/>
              <a:sym typeface="Roboto"/>
            </a:endParaRPr>
          </a:p>
          <a:p>
            <a:pPr indent="-311150" lvl="0" marL="457200" rtl="0" algn="l">
              <a:lnSpc>
                <a:spcPct val="100000"/>
              </a:lnSpc>
              <a:spcBef>
                <a:spcPts val="0"/>
              </a:spcBef>
              <a:spcAft>
                <a:spcPts val="0"/>
              </a:spcAft>
              <a:buClr>
                <a:schemeClr val="lt1"/>
              </a:buClr>
              <a:buSzPts val="1300"/>
              <a:buFont typeface="Roboto"/>
              <a:buChar char="●"/>
            </a:pPr>
            <a:r>
              <a:rPr lang="fr-CA" sz="1300">
                <a:solidFill>
                  <a:schemeClr val="lt1"/>
                </a:solidFill>
                <a:latin typeface="Roboto"/>
                <a:ea typeface="Roboto"/>
                <a:cs typeface="Roboto"/>
                <a:sym typeface="Roboto"/>
              </a:rPr>
              <a:t>Changements climatiques: réchauffement planétaire</a:t>
            </a:r>
            <a:endParaRPr sz="1300">
              <a:solidFill>
                <a:schemeClr val="lt1"/>
              </a:solidFill>
              <a:latin typeface="Roboto"/>
              <a:ea typeface="Roboto"/>
              <a:cs typeface="Roboto"/>
              <a:sym typeface="Roboto"/>
            </a:endParaRPr>
          </a:p>
          <a:p>
            <a:pPr indent="-311150" lvl="0" marL="457200" rtl="0" algn="l">
              <a:lnSpc>
                <a:spcPct val="100000"/>
              </a:lnSpc>
              <a:spcBef>
                <a:spcPts val="0"/>
              </a:spcBef>
              <a:spcAft>
                <a:spcPts val="0"/>
              </a:spcAft>
              <a:buClr>
                <a:schemeClr val="lt1"/>
              </a:buClr>
              <a:buSzPts val="1300"/>
              <a:buFont typeface="Roboto"/>
              <a:buChar char="●"/>
            </a:pPr>
            <a:r>
              <a:rPr lang="fr-CA" sz="1300">
                <a:solidFill>
                  <a:schemeClr val="lt1"/>
                </a:solidFill>
                <a:latin typeface="Roboto"/>
                <a:ea typeface="Roboto"/>
                <a:cs typeface="Roboto"/>
                <a:sym typeface="Roboto"/>
              </a:rPr>
              <a:t>Système digestif: valeur énergétique des aliments</a:t>
            </a:r>
            <a:endParaRPr sz="1300">
              <a:solidFill>
                <a:schemeClr val="lt1"/>
              </a:solidFill>
              <a:latin typeface="Roboto"/>
              <a:ea typeface="Roboto"/>
              <a:cs typeface="Roboto"/>
              <a:sym typeface="Roboto"/>
            </a:endParaRPr>
          </a:p>
          <a:p>
            <a:pPr indent="-311150" lvl="0" marL="457200" rtl="0" algn="l">
              <a:lnSpc>
                <a:spcPct val="100000"/>
              </a:lnSpc>
              <a:spcBef>
                <a:spcPts val="0"/>
              </a:spcBef>
              <a:spcAft>
                <a:spcPts val="0"/>
              </a:spcAft>
              <a:buClr>
                <a:schemeClr val="lt1"/>
              </a:buClr>
              <a:buSzPts val="1300"/>
              <a:buFont typeface="Roboto"/>
              <a:buChar char="●"/>
            </a:pPr>
            <a:r>
              <a:rPr lang="fr-CA" sz="1300">
                <a:solidFill>
                  <a:schemeClr val="lt1"/>
                </a:solidFill>
                <a:latin typeface="Roboto"/>
                <a:ea typeface="Roboto"/>
                <a:cs typeface="Roboto"/>
                <a:sym typeface="Roboto"/>
              </a:rPr>
              <a:t>Etc.</a:t>
            </a:r>
            <a:endParaRPr sz="1300">
              <a:solidFill>
                <a:schemeClr val="lt1"/>
              </a:solidFill>
              <a:latin typeface="Roboto"/>
              <a:ea typeface="Roboto"/>
              <a:cs typeface="Roboto"/>
              <a:sym typeface="Roboto"/>
            </a:endParaRPr>
          </a:p>
          <a:p>
            <a:pPr indent="0" lvl="0" marL="0" rtl="0" algn="l">
              <a:lnSpc>
                <a:spcPct val="100000"/>
              </a:lnSpc>
              <a:spcBef>
                <a:spcPts val="0"/>
              </a:spcBef>
              <a:spcAft>
                <a:spcPts val="0"/>
              </a:spcAft>
              <a:buNone/>
            </a:pPr>
            <a:r>
              <a:t/>
            </a:r>
            <a:endParaRPr sz="1300">
              <a:solidFill>
                <a:schemeClr val="lt1"/>
              </a:solidFill>
              <a:latin typeface="Roboto"/>
              <a:ea typeface="Roboto"/>
              <a:cs typeface="Roboto"/>
              <a:sym typeface="Roboto"/>
            </a:endParaRPr>
          </a:p>
          <a:p>
            <a:pPr indent="0" lvl="0" marL="0" rtl="0" algn="l">
              <a:lnSpc>
                <a:spcPct val="100000"/>
              </a:lnSpc>
              <a:spcBef>
                <a:spcPts val="0"/>
              </a:spcBef>
              <a:spcAft>
                <a:spcPts val="0"/>
              </a:spcAft>
              <a:buNone/>
            </a:pPr>
            <a:r>
              <a:rPr b="1" lang="fr-CA" sz="1300">
                <a:solidFill>
                  <a:schemeClr val="lt1"/>
                </a:solidFill>
                <a:latin typeface="Roboto"/>
                <a:ea typeface="Roboto"/>
                <a:cs typeface="Roboto"/>
                <a:sym typeface="Roboto"/>
              </a:rPr>
              <a:t>Stratégies (PDA)</a:t>
            </a:r>
            <a:endParaRPr b="1" sz="1300">
              <a:solidFill>
                <a:schemeClr val="lt1"/>
              </a:solidFill>
              <a:latin typeface="Roboto"/>
              <a:ea typeface="Roboto"/>
              <a:cs typeface="Roboto"/>
              <a:sym typeface="Roboto"/>
            </a:endParaRPr>
          </a:p>
          <a:p>
            <a:pPr indent="-311150" lvl="0" marL="457200" rtl="0" algn="l">
              <a:lnSpc>
                <a:spcPct val="100000"/>
              </a:lnSpc>
              <a:spcBef>
                <a:spcPts val="0"/>
              </a:spcBef>
              <a:spcAft>
                <a:spcPts val="0"/>
              </a:spcAft>
              <a:buClr>
                <a:schemeClr val="lt1"/>
              </a:buClr>
              <a:buSzPts val="1300"/>
              <a:buFont typeface="Roboto"/>
              <a:buChar char="●"/>
            </a:pPr>
            <a:r>
              <a:rPr lang="fr-CA" sz="1300">
                <a:solidFill>
                  <a:schemeClr val="lt1"/>
                </a:solidFill>
                <a:latin typeface="Roboto"/>
                <a:ea typeface="Roboto"/>
                <a:cs typeface="Roboto"/>
                <a:sym typeface="Roboto"/>
              </a:rPr>
              <a:t>Stratégies d’exploration</a:t>
            </a:r>
            <a:endParaRPr sz="1300">
              <a:solidFill>
                <a:schemeClr val="lt1"/>
              </a:solidFill>
              <a:latin typeface="Roboto"/>
              <a:ea typeface="Roboto"/>
              <a:cs typeface="Roboto"/>
              <a:sym typeface="Roboto"/>
            </a:endParaRPr>
          </a:p>
          <a:p>
            <a:pPr indent="-311150" lvl="0" marL="457200" rtl="0" algn="l">
              <a:lnSpc>
                <a:spcPct val="100000"/>
              </a:lnSpc>
              <a:spcBef>
                <a:spcPts val="0"/>
              </a:spcBef>
              <a:spcAft>
                <a:spcPts val="0"/>
              </a:spcAft>
              <a:buClr>
                <a:schemeClr val="lt1"/>
              </a:buClr>
              <a:buSzPts val="1300"/>
              <a:buFont typeface="Roboto"/>
              <a:buChar char="●"/>
            </a:pPr>
            <a:r>
              <a:rPr lang="fr-CA" sz="1300">
                <a:solidFill>
                  <a:schemeClr val="lt1"/>
                </a:solidFill>
                <a:latin typeface="Roboto"/>
                <a:ea typeface="Roboto"/>
                <a:cs typeface="Roboto"/>
                <a:sym typeface="Roboto"/>
              </a:rPr>
              <a:t>Stratégies d’instrumentation</a:t>
            </a:r>
            <a:endParaRPr sz="1300">
              <a:solidFill>
                <a:schemeClr val="lt1"/>
              </a:solidFill>
              <a:latin typeface="Roboto"/>
              <a:ea typeface="Roboto"/>
              <a:cs typeface="Roboto"/>
              <a:sym typeface="Roboto"/>
            </a:endParaRPr>
          </a:p>
          <a:p>
            <a:pPr indent="-311150" lvl="0" marL="457200" rtl="0" algn="l">
              <a:lnSpc>
                <a:spcPct val="100000"/>
              </a:lnSpc>
              <a:spcBef>
                <a:spcPts val="0"/>
              </a:spcBef>
              <a:spcAft>
                <a:spcPts val="0"/>
              </a:spcAft>
              <a:buClr>
                <a:schemeClr val="lt1"/>
              </a:buClr>
              <a:buSzPts val="1300"/>
              <a:buFont typeface="Roboto"/>
              <a:buChar char="●"/>
            </a:pPr>
            <a:r>
              <a:rPr lang="fr-CA" sz="1300">
                <a:solidFill>
                  <a:schemeClr val="lt1"/>
                </a:solidFill>
                <a:latin typeface="Roboto"/>
                <a:ea typeface="Roboto"/>
                <a:cs typeface="Roboto"/>
                <a:sym typeface="Roboto"/>
              </a:rPr>
              <a:t>Stratégies d’analyse</a:t>
            </a:r>
            <a:endParaRPr sz="1300">
              <a:solidFill>
                <a:schemeClr val="lt1"/>
              </a:solidFill>
              <a:latin typeface="Roboto"/>
              <a:ea typeface="Roboto"/>
              <a:cs typeface="Roboto"/>
              <a:sym typeface="Roboto"/>
            </a:endParaRPr>
          </a:p>
          <a:p>
            <a:pPr indent="-311150" lvl="0" marL="457200" rtl="0" algn="l">
              <a:lnSpc>
                <a:spcPct val="100000"/>
              </a:lnSpc>
              <a:spcBef>
                <a:spcPts val="0"/>
              </a:spcBef>
              <a:spcAft>
                <a:spcPts val="0"/>
              </a:spcAft>
              <a:buClr>
                <a:schemeClr val="lt1"/>
              </a:buClr>
              <a:buSzPts val="1300"/>
              <a:buFont typeface="Roboto"/>
              <a:buChar char="●"/>
            </a:pPr>
            <a:r>
              <a:rPr lang="fr-CA" sz="1300">
                <a:solidFill>
                  <a:schemeClr val="lt1"/>
                </a:solidFill>
                <a:latin typeface="Roboto"/>
                <a:ea typeface="Roboto"/>
                <a:cs typeface="Roboto"/>
                <a:sym typeface="Roboto"/>
              </a:rPr>
              <a:t>Stratégies de communication</a:t>
            </a:r>
            <a:endParaRPr sz="1300">
              <a:solidFill>
                <a:schemeClr val="lt1"/>
              </a:solidFill>
              <a:latin typeface="Roboto"/>
              <a:ea typeface="Roboto"/>
              <a:cs typeface="Roboto"/>
              <a:sym typeface="Roboto"/>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832" name="Shape 832"/>
        <p:cNvGrpSpPr/>
        <p:nvPr/>
      </p:nvGrpSpPr>
      <p:grpSpPr>
        <a:xfrm>
          <a:off x="0" y="0"/>
          <a:ext cx="0" cy="0"/>
          <a:chOff x="0" y="0"/>
          <a:chExt cx="0" cy="0"/>
        </a:xfrm>
      </p:grpSpPr>
      <p:sp>
        <p:nvSpPr>
          <p:cNvPr id="833" name="Google Shape;833;p94"/>
          <p:cNvSpPr/>
          <p:nvPr/>
        </p:nvSpPr>
        <p:spPr>
          <a:xfrm>
            <a:off x="1386400" y="279920"/>
            <a:ext cx="6371201" cy="970800"/>
          </a:xfrm>
          <a:prstGeom prst="rect">
            <a:avLst/>
          </a:prstGeom>
        </p:spPr>
        <p:txBody>
          <a:bodyPr>
            <a:prstTxWarp prst="textPlain"/>
          </a:bodyPr>
          <a:lstStyle/>
          <a:p>
            <a:pPr lvl="0" algn="ctr"/>
            <a:r>
              <a:rPr b="0" i="0">
                <a:ln>
                  <a:noFill/>
                </a:ln>
                <a:solidFill>
                  <a:srgbClr val="E06539"/>
                </a:solidFill>
                <a:latin typeface="Roboto Mono;100"/>
              </a:rPr>
              <a:t>Médiagraphie</a:t>
            </a:r>
          </a:p>
        </p:txBody>
      </p:sp>
      <p:sp>
        <p:nvSpPr>
          <p:cNvPr id="834" name="Google Shape;834;p94"/>
          <p:cNvSpPr txBox="1"/>
          <p:nvPr/>
        </p:nvSpPr>
        <p:spPr>
          <a:xfrm>
            <a:off x="490675" y="1472558"/>
            <a:ext cx="8068500" cy="3555600"/>
          </a:xfrm>
          <a:prstGeom prst="rect">
            <a:avLst/>
          </a:prstGeom>
          <a:noFill/>
          <a:ln>
            <a:noFill/>
          </a:ln>
        </p:spPr>
        <p:txBody>
          <a:bodyPr anchorCtr="0" anchor="t" bIns="91425" lIns="91425" spcFirstLastPara="1" rIns="91425" wrap="square" tIns="91425">
            <a:spAutoFit/>
          </a:bodyPr>
          <a:lstStyle/>
          <a:p>
            <a:pPr indent="-311150" lvl="0" marL="457200" rtl="0" algn="l">
              <a:spcBef>
                <a:spcPts val="0"/>
              </a:spcBef>
              <a:spcAft>
                <a:spcPts val="0"/>
              </a:spcAft>
              <a:buClr>
                <a:srgbClr val="E06539"/>
              </a:buClr>
              <a:buSzPts val="1300"/>
              <a:buFont typeface="Roboto Light"/>
              <a:buChar char="●"/>
            </a:pPr>
            <a:r>
              <a:rPr lang="fr-CA" sz="1300">
                <a:latin typeface="Roboto Light"/>
                <a:ea typeface="Roboto Light"/>
                <a:cs typeface="Roboto Light"/>
                <a:sym typeface="Roboto Light"/>
              </a:rPr>
              <a:t>Baillargeon, N. (2006). Petit cours d’autodéfense intellectuelle. Lux Éditeurs. 338 pages</a:t>
            </a:r>
            <a:endParaRPr sz="1300">
              <a:latin typeface="Roboto Light"/>
              <a:ea typeface="Roboto Light"/>
              <a:cs typeface="Roboto Light"/>
              <a:sym typeface="Roboto Light"/>
            </a:endParaRPr>
          </a:p>
          <a:p>
            <a:pPr indent="-311150" lvl="0" marL="457200" rtl="0" algn="l">
              <a:spcBef>
                <a:spcPts val="1000"/>
              </a:spcBef>
              <a:spcAft>
                <a:spcPts val="0"/>
              </a:spcAft>
              <a:buClr>
                <a:srgbClr val="E06539"/>
              </a:buClr>
              <a:buSzPts val="1300"/>
              <a:buFont typeface="Roboto Light"/>
              <a:buChar char="●"/>
            </a:pPr>
            <a:r>
              <a:rPr lang="fr-CA" sz="1300">
                <a:latin typeface="Roboto Light"/>
                <a:ea typeface="Roboto Light"/>
                <a:cs typeface="Roboto Light"/>
                <a:sym typeface="Roboto Light"/>
              </a:rPr>
              <a:t>Gauvrit, N. (2014). Statistiques, Méfiez-vous! Ellipses poche . 259 pages. </a:t>
            </a:r>
            <a:endParaRPr sz="1300">
              <a:latin typeface="Roboto Light"/>
              <a:ea typeface="Roboto Light"/>
              <a:cs typeface="Roboto Light"/>
              <a:sym typeface="Roboto Light"/>
            </a:endParaRPr>
          </a:p>
          <a:p>
            <a:pPr indent="-311150" lvl="0" marL="457200" rtl="0" algn="l">
              <a:spcBef>
                <a:spcPts val="1000"/>
              </a:spcBef>
              <a:spcAft>
                <a:spcPts val="0"/>
              </a:spcAft>
              <a:buClr>
                <a:srgbClr val="E06539"/>
              </a:buClr>
              <a:buSzPts val="1300"/>
              <a:buFont typeface="Roboto Light"/>
              <a:buChar char="●"/>
            </a:pPr>
            <a:r>
              <a:rPr lang="fr-CA" sz="1300">
                <a:latin typeface="Roboto Light"/>
                <a:ea typeface="Roboto Light"/>
                <a:cs typeface="Roboto Light"/>
                <a:sym typeface="Roboto Light"/>
              </a:rPr>
              <a:t>Reebs, S. (2021). Science et pensée critique. Notes de cours. 142 pages.  </a:t>
            </a:r>
            <a:r>
              <a:rPr lang="fr-CA" sz="1300">
                <a:solidFill>
                  <a:schemeClr val="dk1"/>
                </a:solidFill>
                <a:uFill>
                  <a:noFill/>
                </a:uFill>
                <a:latin typeface="Roboto Light"/>
                <a:ea typeface="Roboto Light"/>
                <a:cs typeface="Roboto Light"/>
                <a:sym typeface="Roboto Light"/>
                <a:hlinkClick r:id="rId3">
                  <a:extLst>
                    <a:ext uri="{A12FA001-AC4F-418D-AE19-62706E023703}">
                      <ahyp:hlinkClr val="tx"/>
                    </a:ext>
                  </a:extLst>
                </a:hlinkClick>
              </a:rPr>
              <a:t>https://www.umoncton.ca/umcm-sciences/sites/umcm-sciences.prod.umoncton.ca/files/wf/notes_de_cours_pensee_critique.pdf</a:t>
            </a:r>
            <a:r>
              <a:rPr lang="fr-CA" sz="1300">
                <a:solidFill>
                  <a:schemeClr val="dk1"/>
                </a:solidFill>
                <a:latin typeface="Roboto Light"/>
                <a:ea typeface="Roboto Light"/>
                <a:cs typeface="Roboto Light"/>
                <a:sym typeface="Roboto Light"/>
              </a:rPr>
              <a:t> </a:t>
            </a:r>
            <a:endParaRPr sz="1300">
              <a:latin typeface="Roboto Light"/>
              <a:ea typeface="Roboto Light"/>
              <a:cs typeface="Roboto Light"/>
              <a:sym typeface="Roboto Light"/>
            </a:endParaRPr>
          </a:p>
          <a:p>
            <a:pPr indent="-311150" lvl="0" marL="457200" rtl="0" algn="l">
              <a:spcBef>
                <a:spcPts val="1000"/>
              </a:spcBef>
              <a:spcAft>
                <a:spcPts val="0"/>
              </a:spcAft>
              <a:buClr>
                <a:srgbClr val="E06539"/>
              </a:buClr>
              <a:buSzPts val="1300"/>
              <a:buFont typeface="Roboto Light"/>
              <a:buChar char="●"/>
            </a:pPr>
            <a:r>
              <a:rPr lang="fr-CA" sz="1300">
                <a:latin typeface="Roboto Light"/>
                <a:ea typeface="Roboto Light"/>
                <a:cs typeface="Roboto Light"/>
                <a:sym typeface="Roboto Light"/>
              </a:rPr>
              <a:t>Villeneuve, J-P. (2019). Comment les mathématiques peuvent-elles être utilisées pour développer la pensée critique ? </a:t>
            </a:r>
            <a:r>
              <a:rPr i="1" lang="fr-CA" sz="1300">
                <a:latin typeface="Roboto Light"/>
                <a:ea typeface="Roboto Light"/>
                <a:cs typeface="Roboto Light"/>
                <a:sym typeface="Roboto Light"/>
              </a:rPr>
              <a:t>Bulletin AMQ</a:t>
            </a:r>
            <a:r>
              <a:rPr lang="fr-CA" sz="1300">
                <a:latin typeface="Roboto Light"/>
                <a:ea typeface="Roboto Light"/>
                <a:cs typeface="Roboto Light"/>
                <a:sym typeface="Roboto Light"/>
              </a:rPr>
              <a:t>, (Volume 59, No. 3), 24 pages. </a:t>
            </a:r>
            <a:r>
              <a:rPr lang="fr-CA" sz="1300">
                <a:solidFill>
                  <a:schemeClr val="dk1"/>
                </a:solidFill>
                <a:uFill>
                  <a:noFill/>
                </a:uFill>
                <a:latin typeface="Roboto Light"/>
                <a:ea typeface="Roboto Light"/>
                <a:cs typeface="Roboto Light"/>
                <a:sym typeface="Roboto Light"/>
                <a:hlinkClick r:id="rId4">
                  <a:extLst>
                    <a:ext uri="{A12FA001-AC4F-418D-AE19-62706E023703}">
                      <ahyp:hlinkClr val="tx"/>
                    </a:ext>
                  </a:extLst>
                </a:hlinkClick>
              </a:rPr>
              <a:t>https://www.amq.math.ca/wp-content/uploads/bulletin/vol59/no3/10-maitre-pensee-critique.pdf</a:t>
            </a:r>
            <a:r>
              <a:rPr lang="fr-CA" sz="1300">
                <a:solidFill>
                  <a:schemeClr val="dk1"/>
                </a:solidFill>
                <a:latin typeface="Roboto Light"/>
                <a:ea typeface="Roboto Light"/>
                <a:cs typeface="Roboto Light"/>
                <a:sym typeface="Roboto Light"/>
              </a:rPr>
              <a:t> </a:t>
            </a:r>
            <a:endParaRPr sz="1300">
              <a:solidFill>
                <a:schemeClr val="dk1"/>
              </a:solidFill>
              <a:latin typeface="Roboto Light"/>
              <a:ea typeface="Roboto Light"/>
              <a:cs typeface="Roboto Light"/>
              <a:sym typeface="Roboto Light"/>
            </a:endParaRPr>
          </a:p>
          <a:p>
            <a:pPr indent="-311150" lvl="0" marL="457200" rtl="0" algn="l">
              <a:spcBef>
                <a:spcPts val="1000"/>
              </a:spcBef>
              <a:spcAft>
                <a:spcPts val="0"/>
              </a:spcAft>
              <a:buClr>
                <a:srgbClr val="E06539"/>
              </a:buClr>
              <a:buSzPts val="1300"/>
              <a:buFont typeface="Roboto Light"/>
              <a:buChar char="●"/>
            </a:pPr>
            <a:r>
              <a:rPr lang="fr-CA" sz="1300">
                <a:solidFill>
                  <a:schemeClr val="dk1"/>
                </a:solidFill>
                <a:latin typeface="Roboto Light"/>
                <a:ea typeface="Roboto Light"/>
                <a:cs typeface="Roboto Light"/>
                <a:sym typeface="Roboto Light"/>
              </a:rPr>
              <a:t>Bévues mathématiques. #bévuemath, </a:t>
            </a:r>
            <a:r>
              <a:rPr lang="fr-CA" sz="1300">
                <a:solidFill>
                  <a:schemeClr val="dk1"/>
                </a:solidFill>
                <a:uFill>
                  <a:noFill/>
                </a:uFill>
                <a:latin typeface="Roboto Light"/>
                <a:ea typeface="Roboto Light"/>
                <a:cs typeface="Roboto Light"/>
                <a:sym typeface="Roboto Light"/>
                <a:hlinkClick r:id="rId5">
                  <a:extLst>
                    <a:ext uri="{A12FA001-AC4F-418D-AE19-62706E023703}">
                      <ahyp:hlinkClr val="tx"/>
                    </a:ext>
                  </a:extLst>
                </a:hlinkClick>
              </a:rPr>
              <a:t>https://www.facebook.com/groups/617500062971825</a:t>
            </a:r>
            <a:r>
              <a:rPr lang="fr-CA" sz="1300">
                <a:solidFill>
                  <a:schemeClr val="dk1"/>
                </a:solidFill>
                <a:latin typeface="Roboto Light"/>
                <a:ea typeface="Roboto Light"/>
                <a:cs typeface="Roboto Light"/>
                <a:sym typeface="Roboto Light"/>
              </a:rPr>
              <a:t> </a:t>
            </a:r>
            <a:endParaRPr sz="1300">
              <a:solidFill>
                <a:schemeClr val="dk1"/>
              </a:solidFill>
              <a:highlight>
                <a:schemeClr val="accent6"/>
              </a:highlight>
              <a:latin typeface="Roboto Light"/>
              <a:ea typeface="Roboto Light"/>
              <a:cs typeface="Roboto Light"/>
              <a:sym typeface="Roboto Light"/>
            </a:endParaRPr>
          </a:p>
          <a:p>
            <a:pPr indent="-311150" lvl="0" marL="457200" rtl="0" algn="l">
              <a:spcBef>
                <a:spcPts val="1000"/>
              </a:spcBef>
              <a:spcAft>
                <a:spcPts val="0"/>
              </a:spcAft>
              <a:buClr>
                <a:srgbClr val="E06539"/>
              </a:buClr>
              <a:buSzPts val="1300"/>
              <a:buFont typeface="Roboto Light"/>
              <a:buChar char="●"/>
            </a:pPr>
            <a:r>
              <a:rPr lang="fr-CA" sz="1300">
                <a:solidFill>
                  <a:schemeClr val="dk1"/>
                </a:solidFill>
                <a:latin typeface="Roboto Light"/>
                <a:ea typeface="Roboto Light"/>
                <a:cs typeface="Roboto Light"/>
                <a:sym typeface="Roboto Light"/>
              </a:rPr>
              <a:t>Alloprof. Les sources de biais, </a:t>
            </a:r>
            <a:r>
              <a:rPr lang="fr-CA" sz="1300">
                <a:solidFill>
                  <a:schemeClr val="dk1"/>
                </a:solidFill>
                <a:uFill>
                  <a:noFill/>
                </a:uFill>
                <a:latin typeface="Roboto Light"/>
                <a:ea typeface="Roboto Light"/>
                <a:cs typeface="Roboto Light"/>
                <a:sym typeface="Roboto Light"/>
                <a:hlinkClick r:id="rId6">
                  <a:extLst>
                    <a:ext uri="{A12FA001-AC4F-418D-AE19-62706E023703}">
                      <ahyp:hlinkClr val="tx"/>
                    </a:ext>
                  </a:extLst>
                </a:hlinkClick>
              </a:rPr>
              <a:t>www.alloprof.qc.ca/fr/eleves/bv/mathematiques/les-sources-de-biais-m1363</a:t>
            </a:r>
            <a:endParaRPr sz="1300">
              <a:solidFill>
                <a:schemeClr val="dk1"/>
              </a:solidFill>
              <a:latin typeface="Roboto Light"/>
              <a:ea typeface="Roboto Light"/>
              <a:cs typeface="Roboto Light"/>
              <a:sym typeface="Roboto Light"/>
            </a:endParaRPr>
          </a:p>
          <a:p>
            <a:pPr indent="-311150" lvl="0" marL="457200" rtl="0" algn="l">
              <a:spcBef>
                <a:spcPts val="1000"/>
              </a:spcBef>
              <a:spcAft>
                <a:spcPts val="0"/>
              </a:spcAft>
              <a:buClr>
                <a:srgbClr val="E06539"/>
              </a:buClr>
              <a:buSzPts val="1300"/>
              <a:buFont typeface="Roboto Light"/>
              <a:buChar char="●"/>
            </a:pPr>
            <a:r>
              <a:rPr lang="fr-CA" sz="1300">
                <a:solidFill>
                  <a:schemeClr val="dk1"/>
                </a:solidFill>
                <a:latin typeface="Roboto Light"/>
                <a:ea typeface="Roboto Light"/>
                <a:cs typeface="Roboto Light"/>
                <a:sym typeface="Roboto Light"/>
              </a:rPr>
              <a:t>ChatGPT, (GPT4). (06/04/23 à 5h27 am) Assistance à la rédaction de dernière minute d’une citation à l’humour douteux. </a:t>
            </a:r>
            <a:endParaRPr sz="1300">
              <a:solidFill>
                <a:schemeClr val="dk1"/>
              </a:solidFill>
              <a:latin typeface="Roboto Light"/>
              <a:ea typeface="Roboto Light"/>
              <a:cs typeface="Roboto Light"/>
              <a:sym typeface="Roboto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C7E3F5"/>
        </a:solidFill>
      </p:bgPr>
    </p:bg>
    <p:spTree>
      <p:nvGrpSpPr>
        <p:cNvPr id="174" name="Shape 174"/>
        <p:cNvGrpSpPr/>
        <p:nvPr/>
      </p:nvGrpSpPr>
      <p:grpSpPr>
        <a:xfrm>
          <a:off x="0" y="0"/>
          <a:ext cx="0" cy="0"/>
          <a:chOff x="0" y="0"/>
          <a:chExt cx="0" cy="0"/>
        </a:xfrm>
      </p:grpSpPr>
      <p:sp>
        <p:nvSpPr>
          <p:cNvPr id="175" name="Google Shape;175;p32"/>
          <p:cNvSpPr/>
          <p:nvPr/>
        </p:nvSpPr>
        <p:spPr>
          <a:xfrm rot="10800000">
            <a:off x="-10782" y="3398868"/>
            <a:ext cx="9165582" cy="1744632"/>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32">
            <a:hlinkClick r:id="rId3"/>
          </p:cNvPr>
          <p:cNvSpPr/>
          <p:nvPr/>
        </p:nvSpPr>
        <p:spPr>
          <a:xfrm>
            <a:off x="709650" y="1568775"/>
            <a:ext cx="3838400" cy="558544"/>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100"/>
              </a:rPr>
              <a:t>recitmst.qc.ca/</a:t>
            </a:r>
          </a:p>
        </p:txBody>
      </p:sp>
      <p:pic>
        <p:nvPicPr>
          <p:cNvPr id="177" name="Google Shape;177;p32"/>
          <p:cNvPicPr preferRelativeResize="0"/>
          <p:nvPr/>
        </p:nvPicPr>
        <p:blipFill>
          <a:blip r:embed="rId4">
            <a:alphaModFix/>
          </a:blip>
          <a:stretch>
            <a:fillRect/>
          </a:stretch>
        </p:blipFill>
        <p:spPr>
          <a:xfrm>
            <a:off x="3540675" y="2448200"/>
            <a:ext cx="2211500" cy="2211500"/>
          </a:xfrm>
          <a:prstGeom prst="rect">
            <a:avLst/>
          </a:prstGeom>
          <a:noFill/>
          <a:ln>
            <a:noFill/>
          </a:ln>
        </p:spPr>
      </p:pic>
      <p:sp>
        <p:nvSpPr>
          <p:cNvPr id="178" name="Google Shape;178;p32">
            <a:hlinkClick r:id="rId5"/>
          </p:cNvPr>
          <p:cNvSpPr/>
          <p:nvPr/>
        </p:nvSpPr>
        <p:spPr>
          <a:xfrm>
            <a:off x="4556425" y="1546314"/>
            <a:ext cx="3635298" cy="579097"/>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a:rPr>
              <a:t>artsubtilgrms</a:t>
            </a: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38" name="Shape 838"/>
        <p:cNvGrpSpPr/>
        <p:nvPr/>
      </p:nvGrpSpPr>
      <p:grpSpPr>
        <a:xfrm>
          <a:off x="0" y="0"/>
          <a:ext cx="0" cy="0"/>
          <a:chOff x="0" y="0"/>
          <a:chExt cx="0" cy="0"/>
        </a:xfrm>
      </p:grpSpPr>
      <p:sp>
        <p:nvSpPr>
          <p:cNvPr id="839" name="Google Shape;839;p95"/>
          <p:cNvSpPr/>
          <p:nvPr/>
        </p:nvSpPr>
        <p:spPr>
          <a:xfrm>
            <a:off x="6011050" y="258135"/>
            <a:ext cx="3801900" cy="594000"/>
          </a:xfrm>
          <a:prstGeom prst="roundRect">
            <a:avLst>
              <a:gd fmla="val 50000" name="adj"/>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179999" rtl="0" algn="l">
              <a:spcBef>
                <a:spcPts val="0"/>
              </a:spcBef>
              <a:spcAft>
                <a:spcPts val="0"/>
              </a:spcAft>
              <a:buNone/>
            </a:pPr>
            <a:r>
              <a:rPr lang="fr-CA" sz="2400">
                <a:solidFill>
                  <a:schemeClr val="lt1"/>
                </a:solidFill>
                <a:latin typeface="Raleway Black"/>
                <a:ea typeface="Raleway Black"/>
                <a:cs typeface="Raleway Black"/>
                <a:sym typeface="Raleway Black"/>
              </a:rPr>
              <a:t>Revue d’actualité</a:t>
            </a:r>
            <a:endParaRPr sz="100">
              <a:latin typeface="Raleway Black"/>
              <a:ea typeface="Raleway Black"/>
              <a:cs typeface="Raleway Black"/>
              <a:sym typeface="Raleway Black"/>
            </a:endParaRPr>
          </a:p>
        </p:txBody>
      </p:sp>
      <p:sp>
        <p:nvSpPr>
          <p:cNvPr id="840" name="Google Shape;840;p95"/>
          <p:cNvSpPr txBox="1"/>
          <p:nvPr/>
        </p:nvSpPr>
        <p:spPr>
          <a:xfrm>
            <a:off x="138150" y="2369125"/>
            <a:ext cx="81057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lang="fr-CA" sz="3200">
                <a:solidFill>
                  <a:schemeClr val="dk1"/>
                </a:solidFill>
                <a:latin typeface="Raleway"/>
                <a:ea typeface="Raleway"/>
                <a:cs typeface="Raleway"/>
                <a:sym typeface="Raleway"/>
              </a:rPr>
              <a:t>Y a-t-il des changements dans vos habitudes de consommation de l’information depuis le projet de loi 18?</a:t>
            </a:r>
            <a:endParaRPr sz="3200">
              <a:solidFill>
                <a:schemeClr val="dk1"/>
              </a:solidFill>
              <a:latin typeface="Raleway"/>
              <a:ea typeface="Raleway"/>
              <a:cs typeface="Raleway"/>
              <a:sym typeface="Raleway"/>
            </a:endParaRPr>
          </a:p>
        </p:txBody>
      </p:sp>
      <p:sp>
        <p:nvSpPr>
          <p:cNvPr id="841" name="Google Shape;841;p95"/>
          <p:cNvSpPr/>
          <p:nvPr/>
        </p:nvSpPr>
        <p:spPr>
          <a:xfrm rot="-14">
            <a:off x="235475" y="1563348"/>
            <a:ext cx="8105698" cy="542760"/>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Oswald"/>
              </a:rPr>
              <a:t>Réflexion éducation aux médias</a:t>
            </a: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845" name="Shape 845"/>
        <p:cNvGrpSpPr/>
        <p:nvPr/>
      </p:nvGrpSpPr>
      <p:grpSpPr>
        <a:xfrm>
          <a:off x="0" y="0"/>
          <a:ext cx="0" cy="0"/>
          <a:chOff x="0" y="0"/>
          <a:chExt cx="0" cy="0"/>
        </a:xfrm>
      </p:grpSpPr>
      <p:sp>
        <p:nvSpPr>
          <p:cNvPr id="846" name="Google Shape;846;p96"/>
          <p:cNvSpPr/>
          <p:nvPr/>
        </p:nvSpPr>
        <p:spPr>
          <a:xfrm rot="10800000">
            <a:off x="-10782" y="3086100"/>
            <a:ext cx="9165582" cy="2057400"/>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96"/>
          <p:cNvSpPr/>
          <p:nvPr/>
        </p:nvSpPr>
        <p:spPr>
          <a:xfrm>
            <a:off x="302300" y="321175"/>
            <a:ext cx="7211674" cy="951450"/>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 Mono;100"/>
              </a:rPr>
              <a:t>L'art subtil</a:t>
            </a:r>
          </a:p>
        </p:txBody>
      </p:sp>
      <p:sp>
        <p:nvSpPr>
          <p:cNvPr id="848" name="Google Shape;848;p96"/>
          <p:cNvSpPr/>
          <p:nvPr/>
        </p:nvSpPr>
        <p:spPr>
          <a:xfrm>
            <a:off x="2653188" y="1440274"/>
            <a:ext cx="5536367" cy="393442"/>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Mono"/>
              </a:rPr>
              <a:t>de faire parler les chiffres</a:t>
            </a:r>
          </a:p>
        </p:txBody>
      </p:sp>
      <p:pic>
        <p:nvPicPr>
          <p:cNvPr id="849" name="Google Shape;849;p96"/>
          <p:cNvPicPr preferRelativeResize="0"/>
          <p:nvPr/>
        </p:nvPicPr>
        <p:blipFill>
          <a:blip r:embed="rId3">
            <a:alphaModFix/>
          </a:blip>
          <a:stretch>
            <a:fillRect/>
          </a:stretch>
        </p:blipFill>
        <p:spPr>
          <a:xfrm>
            <a:off x="996000" y="2826839"/>
            <a:ext cx="2265344" cy="2330742"/>
          </a:xfrm>
          <a:prstGeom prst="rect">
            <a:avLst/>
          </a:prstGeom>
          <a:noFill/>
          <a:ln>
            <a:noFill/>
          </a:ln>
        </p:spPr>
      </p:pic>
      <p:pic>
        <p:nvPicPr>
          <p:cNvPr id="850" name="Google Shape;850;p96"/>
          <p:cNvPicPr preferRelativeResize="0"/>
          <p:nvPr/>
        </p:nvPicPr>
        <p:blipFill>
          <a:blip r:embed="rId4">
            <a:alphaModFix/>
          </a:blip>
          <a:stretch>
            <a:fillRect/>
          </a:stretch>
        </p:blipFill>
        <p:spPr>
          <a:xfrm>
            <a:off x="237050" y="4264263"/>
            <a:ext cx="774125" cy="812450"/>
          </a:xfrm>
          <a:prstGeom prst="rect">
            <a:avLst/>
          </a:prstGeom>
          <a:noFill/>
          <a:ln>
            <a:noFill/>
          </a:ln>
        </p:spPr>
      </p:pic>
      <p:sp>
        <p:nvSpPr>
          <p:cNvPr id="851" name="Google Shape;851;p96"/>
          <p:cNvSpPr txBox="1"/>
          <p:nvPr/>
        </p:nvSpPr>
        <p:spPr>
          <a:xfrm>
            <a:off x="197037" y="4922826"/>
            <a:ext cx="8091900" cy="277200"/>
          </a:xfrm>
          <a:prstGeom prst="rect">
            <a:avLst/>
          </a:prstGeom>
          <a:noFill/>
          <a:ln>
            <a:noFill/>
          </a:ln>
        </p:spPr>
        <p:txBody>
          <a:bodyPr anchorCtr="0" anchor="t" bIns="45725" lIns="45725" spcFirstLastPara="1" rIns="45725" wrap="square" tIns="45725">
            <a:spAutoFit/>
          </a:bodyPr>
          <a:lstStyle/>
          <a:p>
            <a:pPr indent="0" lvl="0" marL="0" rtl="0" algn="r">
              <a:spcBef>
                <a:spcPts val="0"/>
              </a:spcBef>
              <a:spcAft>
                <a:spcPts val="0"/>
              </a:spcAft>
              <a:buNone/>
            </a:pPr>
            <a:r>
              <a:rPr lang="fr-CA" sz="600">
                <a:solidFill>
                  <a:schemeClr val="dk1"/>
                </a:solidFill>
              </a:rPr>
              <a:t>À moins d'indications contraires, cette présentation est mise à disposition selon les termes de la </a:t>
            </a:r>
            <a:endParaRPr sz="600">
              <a:solidFill>
                <a:schemeClr val="dk1"/>
              </a:solidFill>
            </a:endParaRPr>
          </a:p>
          <a:p>
            <a:pPr indent="0" lvl="0" marL="0" rtl="0" algn="r">
              <a:spcBef>
                <a:spcPts val="0"/>
              </a:spcBef>
              <a:spcAft>
                <a:spcPts val="0"/>
              </a:spcAft>
              <a:buNone/>
            </a:pPr>
            <a:r>
              <a:rPr lang="fr-CA" sz="600" u="sng">
                <a:solidFill>
                  <a:schemeClr val="dk1"/>
                </a:solidFill>
                <a:hlinkClick r:id="rId5">
                  <a:extLst>
                    <a:ext uri="{A12FA001-AC4F-418D-AE19-62706E023703}">
                      <ahyp:hlinkClr val="tx"/>
                    </a:ext>
                  </a:extLst>
                </a:hlinkClick>
              </a:rPr>
              <a:t>Licence Creative Commons:  Attribution - Pas d’Utilisation Commerciale - Partage dans les Mêmes Conditions 4.0 International</a:t>
            </a:r>
            <a:r>
              <a:rPr lang="fr-CA" sz="600">
                <a:solidFill>
                  <a:schemeClr val="dk1"/>
                </a:solidFill>
              </a:rPr>
              <a:t>.</a:t>
            </a:r>
            <a:endParaRPr sz="600">
              <a:solidFill>
                <a:schemeClr val="dk1"/>
              </a:solidFill>
            </a:endParaRPr>
          </a:p>
        </p:txBody>
      </p:sp>
      <p:pic>
        <p:nvPicPr>
          <p:cNvPr id="852" name="Google Shape;852;p96">
            <a:hlinkClick r:id="rId6"/>
          </p:cNvPr>
          <p:cNvPicPr preferRelativeResize="0"/>
          <p:nvPr/>
        </p:nvPicPr>
        <p:blipFill>
          <a:blip r:embed="rId7">
            <a:alphaModFix/>
          </a:blip>
          <a:stretch>
            <a:fillRect/>
          </a:stretch>
        </p:blipFill>
        <p:spPr>
          <a:xfrm>
            <a:off x="8314588" y="4984511"/>
            <a:ext cx="735399" cy="193464"/>
          </a:xfrm>
          <a:prstGeom prst="rect">
            <a:avLst/>
          </a:prstGeom>
          <a:noFill/>
          <a:ln>
            <a:noFill/>
          </a:ln>
        </p:spPr>
      </p:pic>
      <p:sp>
        <p:nvSpPr>
          <p:cNvPr id="853" name="Google Shape;853;p96">
            <a:hlinkClick r:id="rId8"/>
          </p:cNvPr>
          <p:cNvSpPr/>
          <p:nvPr/>
        </p:nvSpPr>
        <p:spPr>
          <a:xfrm>
            <a:off x="5565300" y="2579875"/>
            <a:ext cx="3283800" cy="635100"/>
          </a:xfrm>
          <a:prstGeom prst="roundRect">
            <a:avLst>
              <a:gd fmla="val 16667" name="adj"/>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fr-CA" sz="2100">
                <a:solidFill>
                  <a:schemeClr val="lt1"/>
                </a:solidFill>
                <a:uFill>
                  <a:noFill/>
                </a:uFill>
                <a:latin typeface="Roboto Light"/>
                <a:ea typeface="Roboto Light"/>
                <a:cs typeface="Roboto Light"/>
                <a:sym typeface="Roboto Light"/>
                <a:hlinkClick r:id="rId9">
                  <a:extLst>
                    <a:ext uri="{A12FA001-AC4F-418D-AE19-62706E023703}">
                      <ahyp:hlinkClr val="tx"/>
                    </a:ext>
                  </a:extLst>
                </a:hlinkClick>
              </a:rPr>
              <a:t>Accéder à la présentation</a:t>
            </a:r>
            <a:endParaRPr sz="2100">
              <a:solidFill>
                <a:schemeClr val="lt1"/>
              </a:solidFill>
              <a:latin typeface="Roboto Light"/>
              <a:ea typeface="Roboto Light"/>
              <a:cs typeface="Roboto Light"/>
              <a:sym typeface="Roboto Light"/>
            </a:endParaRPr>
          </a:p>
        </p:txBody>
      </p:sp>
      <p:sp>
        <p:nvSpPr>
          <p:cNvPr id="854" name="Google Shape;854;p96">
            <a:hlinkClick r:id="rId10"/>
          </p:cNvPr>
          <p:cNvSpPr/>
          <p:nvPr/>
        </p:nvSpPr>
        <p:spPr>
          <a:xfrm>
            <a:off x="5565300" y="3378300"/>
            <a:ext cx="3283800" cy="812400"/>
          </a:xfrm>
          <a:prstGeom prst="roundRect">
            <a:avLst>
              <a:gd fmla="val 16667" name="adj"/>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CA" sz="2100">
                <a:solidFill>
                  <a:schemeClr val="lt1"/>
                </a:solidFill>
                <a:uFill>
                  <a:noFill/>
                </a:uFill>
                <a:latin typeface="Roboto Light"/>
                <a:ea typeface="Roboto Light"/>
                <a:cs typeface="Roboto Light"/>
                <a:sym typeface="Roboto Light"/>
                <a:hlinkClick r:id="rId11">
                  <a:extLst>
                    <a:ext uri="{A12FA001-AC4F-418D-AE19-62706E023703}">
                      <ahyp:hlinkClr val="tx"/>
                    </a:ext>
                  </a:extLst>
                </a:hlinkClick>
              </a:rPr>
              <a:t>Créer une copie de la présentation</a:t>
            </a:r>
            <a:endParaRPr sz="2100">
              <a:solidFill>
                <a:schemeClr val="lt1"/>
              </a:solidFill>
              <a:latin typeface="Roboto Light"/>
              <a:ea typeface="Roboto Light"/>
              <a:cs typeface="Roboto Light"/>
              <a:sym typeface="Roboto Light"/>
            </a:endParaRPr>
          </a:p>
        </p:txBody>
      </p:sp>
      <p:pic>
        <p:nvPicPr>
          <p:cNvPr id="855" name="Google Shape;855;p96"/>
          <p:cNvPicPr preferRelativeResize="0"/>
          <p:nvPr/>
        </p:nvPicPr>
        <p:blipFill rotWithShape="1">
          <a:blip r:embed="rId12">
            <a:alphaModFix/>
          </a:blip>
          <a:srcRect b="12126" l="21060" r="0" t="0"/>
          <a:stretch/>
        </p:blipFill>
        <p:spPr>
          <a:xfrm>
            <a:off x="2293900" y="2989301"/>
            <a:ext cx="1893101" cy="216827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8AFC"/>
        </a:solidFill>
      </p:bgPr>
    </p:bg>
    <p:spTree>
      <p:nvGrpSpPr>
        <p:cNvPr id="859" name="Shape 859"/>
        <p:cNvGrpSpPr/>
        <p:nvPr/>
      </p:nvGrpSpPr>
      <p:grpSpPr>
        <a:xfrm>
          <a:off x="0" y="0"/>
          <a:ext cx="0" cy="0"/>
          <a:chOff x="0" y="0"/>
          <a:chExt cx="0" cy="0"/>
        </a:xfrm>
      </p:grpSpPr>
      <p:pic>
        <p:nvPicPr>
          <p:cNvPr id="860" name="Google Shape;860;p97"/>
          <p:cNvPicPr preferRelativeResize="0"/>
          <p:nvPr/>
        </p:nvPicPr>
        <p:blipFill>
          <a:blip r:embed="rId3">
            <a:alphaModFix/>
          </a:blip>
          <a:stretch>
            <a:fillRect/>
          </a:stretch>
        </p:blipFill>
        <p:spPr>
          <a:xfrm>
            <a:off x="94126" y="67250"/>
            <a:ext cx="1423148" cy="835975"/>
          </a:xfrm>
          <a:prstGeom prst="rect">
            <a:avLst/>
          </a:prstGeom>
          <a:noFill/>
          <a:ln>
            <a:noFill/>
          </a:ln>
        </p:spPr>
      </p:pic>
      <p:sp>
        <p:nvSpPr>
          <p:cNvPr id="861" name="Google Shape;861;p97"/>
          <p:cNvSpPr txBox="1"/>
          <p:nvPr/>
        </p:nvSpPr>
        <p:spPr>
          <a:xfrm>
            <a:off x="0" y="244000"/>
            <a:ext cx="9144000" cy="1046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fr-CA" sz="2800">
                <a:solidFill>
                  <a:schemeClr val="dk1"/>
                </a:solidFill>
                <a:latin typeface="Comfortaa"/>
                <a:ea typeface="Comfortaa"/>
                <a:cs typeface="Comfortaa"/>
                <a:sym typeface="Comfortaa"/>
              </a:rPr>
              <a:t>Merci à nos commanditaires</a:t>
            </a:r>
            <a:endParaRPr b="1" sz="2800">
              <a:solidFill>
                <a:schemeClr val="dk1"/>
              </a:solidFill>
              <a:latin typeface="Comfortaa"/>
              <a:ea typeface="Comfortaa"/>
              <a:cs typeface="Comfortaa"/>
              <a:sym typeface="Comfortaa"/>
            </a:endParaRPr>
          </a:p>
          <a:p>
            <a:pPr indent="0" lvl="0" marL="0" rtl="0" algn="ctr">
              <a:spcBef>
                <a:spcPts val="0"/>
              </a:spcBef>
              <a:spcAft>
                <a:spcPts val="0"/>
              </a:spcAft>
              <a:buNone/>
            </a:pPr>
            <a:r>
              <a:t/>
            </a:r>
            <a:endParaRPr b="1" sz="2800">
              <a:solidFill>
                <a:schemeClr val="dk1"/>
              </a:solidFill>
              <a:latin typeface="Comfortaa"/>
              <a:ea typeface="Comfortaa"/>
              <a:cs typeface="Comfortaa"/>
              <a:sym typeface="Comfortaa"/>
            </a:endParaRPr>
          </a:p>
        </p:txBody>
      </p:sp>
      <p:pic>
        <p:nvPicPr>
          <p:cNvPr id="862" name="Google Shape;862;p97"/>
          <p:cNvPicPr preferRelativeResize="0"/>
          <p:nvPr/>
        </p:nvPicPr>
        <p:blipFill>
          <a:blip r:embed="rId4">
            <a:alphaModFix/>
          </a:blip>
          <a:stretch>
            <a:fillRect/>
          </a:stretch>
        </p:blipFill>
        <p:spPr>
          <a:xfrm>
            <a:off x="6657075" y="1911206"/>
            <a:ext cx="2119444" cy="919032"/>
          </a:xfrm>
          <a:prstGeom prst="rect">
            <a:avLst/>
          </a:prstGeom>
          <a:noFill/>
          <a:ln>
            <a:noFill/>
          </a:ln>
        </p:spPr>
      </p:pic>
      <p:pic>
        <p:nvPicPr>
          <p:cNvPr id="863" name="Google Shape;863;p97"/>
          <p:cNvPicPr preferRelativeResize="0"/>
          <p:nvPr/>
        </p:nvPicPr>
        <p:blipFill rotWithShape="1">
          <a:blip r:embed="rId5">
            <a:alphaModFix/>
          </a:blip>
          <a:srcRect b="0" l="2317" r="2308" t="6375"/>
          <a:stretch/>
        </p:blipFill>
        <p:spPr>
          <a:xfrm>
            <a:off x="333448" y="1889271"/>
            <a:ext cx="2439187" cy="919032"/>
          </a:xfrm>
          <a:prstGeom prst="rect">
            <a:avLst/>
          </a:prstGeom>
          <a:noFill/>
          <a:ln>
            <a:noFill/>
          </a:ln>
        </p:spPr>
      </p:pic>
      <p:pic>
        <p:nvPicPr>
          <p:cNvPr id="864" name="Google Shape;864;p97"/>
          <p:cNvPicPr preferRelativeResize="0"/>
          <p:nvPr/>
        </p:nvPicPr>
        <p:blipFill>
          <a:blip r:embed="rId6">
            <a:alphaModFix/>
          </a:blip>
          <a:stretch>
            <a:fillRect/>
          </a:stretch>
        </p:blipFill>
        <p:spPr>
          <a:xfrm>
            <a:off x="3621868" y="4216276"/>
            <a:ext cx="1542848" cy="698969"/>
          </a:xfrm>
          <a:prstGeom prst="rect">
            <a:avLst/>
          </a:prstGeom>
          <a:noFill/>
          <a:ln>
            <a:noFill/>
          </a:ln>
        </p:spPr>
      </p:pic>
      <p:pic>
        <p:nvPicPr>
          <p:cNvPr id="865" name="Google Shape;865;p97"/>
          <p:cNvPicPr preferRelativeResize="0"/>
          <p:nvPr/>
        </p:nvPicPr>
        <p:blipFill>
          <a:blip r:embed="rId7">
            <a:alphaModFix/>
          </a:blip>
          <a:stretch>
            <a:fillRect/>
          </a:stretch>
        </p:blipFill>
        <p:spPr>
          <a:xfrm>
            <a:off x="3289576" y="3316726"/>
            <a:ext cx="2889458" cy="611775"/>
          </a:xfrm>
          <a:prstGeom prst="rect">
            <a:avLst/>
          </a:prstGeom>
          <a:noFill/>
          <a:ln>
            <a:noFill/>
          </a:ln>
        </p:spPr>
      </p:pic>
      <p:pic>
        <p:nvPicPr>
          <p:cNvPr id="866" name="Google Shape;866;p97"/>
          <p:cNvPicPr preferRelativeResize="0"/>
          <p:nvPr/>
        </p:nvPicPr>
        <p:blipFill>
          <a:blip r:embed="rId8">
            <a:alphaModFix/>
          </a:blip>
          <a:stretch>
            <a:fillRect/>
          </a:stretch>
        </p:blipFill>
        <p:spPr>
          <a:xfrm>
            <a:off x="181126" y="2990268"/>
            <a:ext cx="2836596" cy="661406"/>
          </a:xfrm>
          <a:prstGeom prst="rect">
            <a:avLst/>
          </a:prstGeom>
          <a:noFill/>
          <a:ln>
            <a:noFill/>
          </a:ln>
        </p:spPr>
      </p:pic>
      <p:pic>
        <p:nvPicPr>
          <p:cNvPr id="867" name="Google Shape;867;p97"/>
          <p:cNvPicPr preferRelativeResize="0"/>
          <p:nvPr/>
        </p:nvPicPr>
        <p:blipFill>
          <a:blip r:embed="rId9">
            <a:alphaModFix/>
          </a:blip>
          <a:stretch>
            <a:fillRect/>
          </a:stretch>
        </p:blipFill>
        <p:spPr>
          <a:xfrm>
            <a:off x="6313801" y="3618924"/>
            <a:ext cx="2559887" cy="698975"/>
          </a:xfrm>
          <a:prstGeom prst="rect">
            <a:avLst/>
          </a:prstGeom>
          <a:noFill/>
          <a:ln>
            <a:noFill/>
          </a:ln>
        </p:spPr>
      </p:pic>
      <p:pic>
        <p:nvPicPr>
          <p:cNvPr id="868" name="Google Shape;868;p97"/>
          <p:cNvPicPr preferRelativeResize="0"/>
          <p:nvPr/>
        </p:nvPicPr>
        <p:blipFill>
          <a:blip r:embed="rId10">
            <a:alphaModFix/>
          </a:blip>
          <a:stretch>
            <a:fillRect/>
          </a:stretch>
        </p:blipFill>
        <p:spPr>
          <a:xfrm>
            <a:off x="2932744" y="1840112"/>
            <a:ext cx="1542844" cy="1017345"/>
          </a:xfrm>
          <a:prstGeom prst="rect">
            <a:avLst/>
          </a:prstGeom>
          <a:noFill/>
          <a:ln>
            <a:noFill/>
          </a:ln>
        </p:spPr>
      </p:pic>
      <p:pic>
        <p:nvPicPr>
          <p:cNvPr id="869" name="Google Shape;869;p97"/>
          <p:cNvPicPr preferRelativeResize="0"/>
          <p:nvPr/>
        </p:nvPicPr>
        <p:blipFill>
          <a:blip r:embed="rId11">
            <a:alphaModFix/>
          </a:blip>
          <a:stretch>
            <a:fillRect/>
          </a:stretch>
        </p:blipFill>
        <p:spPr>
          <a:xfrm>
            <a:off x="4575223" y="1897708"/>
            <a:ext cx="1874176" cy="919031"/>
          </a:xfrm>
          <a:prstGeom prst="rect">
            <a:avLst/>
          </a:prstGeom>
          <a:noFill/>
          <a:ln>
            <a:noFill/>
          </a:ln>
        </p:spPr>
      </p:pic>
      <p:pic>
        <p:nvPicPr>
          <p:cNvPr id="870" name="Google Shape;870;p97"/>
          <p:cNvPicPr preferRelativeResize="0"/>
          <p:nvPr/>
        </p:nvPicPr>
        <p:blipFill>
          <a:blip r:embed="rId12">
            <a:alphaModFix/>
          </a:blip>
          <a:stretch>
            <a:fillRect/>
          </a:stretch>
        </p:blipFill>
        <p:spPr>
          <a:xfrm>
            <a:off x="7781606" y="174807"/>
            <a:ext cx="1120800" cy="1258611"/>
          </a:xfrm>
          <a:prstGeom prst="rect">
            <a:avLst/>
          </a:prstGeom>
          <a:noFill/>
          <a:ln>
            <a:noFill/>
          </a:ln>
        </p:spPr>
      </p:pic>
      <p:pic>
        <p:nvPicPr>
          <p:cNvPr id="871" name="Google Shape;871;p97"/>
          <p:cNvPicPr preferRelativeResize="0"/>
          <p:nvPr/>
        </p:nvPicPr>
        <p:blipFill>
          <a:blip r:embed="rId13">
            <a:alphaModFix/>
          </a:blip>
          <a:stretch>
            <a:fillRect/>
          </a:stretch>
        </p:blipFill>
        <p:spPr>
          <a:xfrm>
            <a:off x="5564768" y="4375049"/>
            <a:ext cx="1926405" cy="597001"/>
          </a:xfrm>
          <a:prstGeom prst="rect">
            <a:avLst/>
          </a:prstGeom>
          <a:noFill/>
          <a:ln>
            <a:noFill/>
          </a:ln>
        </p:spPr>
      </p:pic>
      <p:pic>
        <p:nvPicPr>
          <p:cNvPr id="872" name="Google Shape;872;p97"/>
          <p:cNvPicPr preferRelativeResize="0"/>
          <p:nvPr/>
        </p:nvPicPr>
        <p:blipFill>
          <a:blip r:embed="rId14">
            <a:alphaModFix/>
          </a:blip>
          <a:stretch>
            <a:fillRect/>
          </a:stretch>
        </p:blipFill>
        <p:spPr>
          <a:xfrm>
            <a:off x="539700" y="3883791"/>
            <a:ext cx="2119444" cy="75501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8AFC"/>
        </a:solidFill>
      </p:bgPr>
    </p:bg>
    <p:spTree>
      <p:nvGrpSpPr>
        <p:cNvPr id="876" name="Shape 876"/>
        <p:cNvGrpSpPr/>
        <p:nvPr/>
      </p:nvGrpSpPr>
      <p:grpSpPr>
        <a:xfrm>
          <a:off x="0" y="0"/>
          <a:ext cx="0" cy="0"/>
          <a:chOff x="0" y="0"/>
          <a:chExt cx="0" cy="0"/>
        </a:xfrm>
      </p:grpSpPr>
      <p:pic>
        <p:nvPicPr>
          <p:cNvPr id="877" name="Google Shape;877;p98"/>
          <p:cNvPicPr preferRelativeResize="0"/>
          <p:nvPr/>
        </p:nvPicPr>
        <p:blipFill>
          <a:blip r:embed="rId3">
            <a:alphaModFix/>
          </a:blip>
          <a:stretch>
            <a:fillRect/>
          </a:stretch>
        </p:blipFill>
        <p:spPr>
          <a:xfrm>
            <a:off x="94126" y="67250"/>
            <a:ext cx="1423148" cy="835975"/>
          </a:xfrm>
          <a:prstGeom prst="rect">
            <a:avLst/>
          </a:prstGeom>
          <a:noFill/>
          <a:ln>
            <a:noFill/>
          </a:ln>
        </p:spPr>
      </p:pic>
      <p:sp>
        <p:nvSpPr>
          <p:cNvPr id="878" name="Google Shape;878;p98"/>
          <p:cNvSpPr txBox="1"/>
          <p:nvPr/>
        </p:nvSpPr>
        <p:spPr>
          <a:xfrm>
            <a:off x="0" y="1234600"/>
            <a:ext cx="9144000" cy="6156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fr-CA" sz="2800">
                <a:solidFill>
                  <a:schemeClr val="dk1"/>
                </a:solidFill>
                <a:latin typeface="Comfortaa"/>
                <a:ea typeface="Comfortaa"/>
                <a:cs typeface="Comfortaa"/>
                <a:sym typeface="Comfortaa"/>
              </a:rPr>
              <a:t>Invitation à l’assemblée générale</a:t>
            </a:r>
            <a:endParaRPr b="1" sz="2800">
              <a:solidFill>
                <a:schemeClr val="dk1"/>
              </a:solidFill>
              <a:latin typeface="Comfortaa"/>
              <a:ea typeface="Comfortaa"/>
              <a:cs typeface="Comfortaa"/>
              <a:sym typeface="Comfortaa"/>
            </a:endParaRPr>
          </a:p>
        </p:txBody>
      </p:sp>
      <p:sp>
        <p:nvSpPr>
          <p:cNvPr id="879" name="Google Shape;879;p98"/>
          <p:cNvSpPr txBox="1"/>
          <p:nvPr/>
        </p:nvSpPr>
        <p:spPr>
          <a:xfrm>
            <a:off x="392200" y="2005850"/>
            <a:ext cx="8382000" cy="2878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fr-CA" sz="2300">
                <a:solidFill>
                  <a:schemeClr val="dk1"/>
                </a:solidFill>
                <a:latin typeface="Comfortaa"/>
                <a:ea typeface="Comfortaa"/>
                <a:cs typeface="Comfortaa"/>
                <a:sym typeface="Comfortaa"/>
              </a:rPr>
              <a:t>Assemblée générale du GRMS</a:t>
            </a:r>
            <a:endParaRPr b="1" sz="23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b="1" sz="2300">
              <a:solidFill>
                <a:schemeClr val="dk1"/>
              </a:solidFill>
              <a:latin typeface="Comfortaa"/>
              <a:ea typeface="Comfortaa"/>
              <a:cs typeface="Comfortaa"/>
              <a:sym typeface="Comfortaa"/>
            </a:endParaRPr>
          </a:p>
          <a:p>
            <a:pPr indent="0" lvl="0" marL="0" rtl="0" algn="l">
              <a:spcBef>
                <a:spcPts val="0"/>
              </a:spcBef>
              <a:spcAft>
                <a:spcPts val="0"/>
              </a:spcAft>
              <a:buNone/>
            </a:pPr>
            <a:r>
              <a:rPr b="1" lang="fr-CA" sz="2300">
                <a:solidFill>
                  <a:schemeClr val="dk1"/>
                </a:solidFill>
                <a:latin typeface="Comfortaa"/>
                <a:ea typeface="Comfortaa"/>
                <a:cs typeface="Comfortaa"/>
                <a:sym typeface="Comfortaa"/>
              </a:rPr>
              <a:t>En virtuel </a:t>
            </a:r>
            <a:r>
              <a:rPr b="1" lang="fr-CA" sz="2000">
                <a:solidFill>
                  <a:schemeClr val="dk1"/>
                </a:solidFill>
                <a:latin typeface="Comfortaa"/>
                <a:ea typeface="Comfortaa"/>
                <a:cs typeface="Comfortaa"/>
                <a:sym typeface="Comfortaa"/>
              </a:rPr>
              <a:t>(un lien vous sera envoyé la semaine précédente)</a:t>
            </a:r>
            <a:endParaRPr b="1" i="1" sz="2000">
              <a:solidFill>
                <a:schemeClr val="dk1"/>
              </a:solidFill>
              <a:latin typeface="Comfortaa"/>
              <a:ea typeface="Comfortaa"/>
              <a:cs typeface="Comfortaa"/>
              <a:sym typeface="Comfortaa"/>
            </a:endParaRPr>
          </a:p>
          <a:p>
            <a:pPr indent="0" lvl="0" marL="0" rtl="0" algn="l">
              <a:spcBef>
                <a:spcPts val="0"/>
              </a:spcBef>
              <a:spcAft>
                <a:spcPts val="0"/>
              </a:spcAft>
              <a:buNone/>
            </a:pPr>
            <a:r>
              <a:rPr b="1" lang="fr-CA" sz="2300">
                <a:solidFill>
                  <a:schemeClr val="dk1"/>
                </a:solidFill>
                <a:latin typeface="Comfortaa"/>
                <a:ea typeface="Comfortaa"/>
                <a:cs typeface="Comfortaa"/>
                <a:sym typeface="Comfortaa"/>
              </a:rPr>
              <a:t> </a:t>
            </a:r>
            <a:endParaRPr b="1" sz="2300">
              <a:solidFill>
                <a:schemeClr val="dk1"/>
              </a:solidFill>
              <a:latin typeface="Comfortaa"/>
              <a:ea typeface="Comfortaa"/>
              <a:cs typeface="Comfortaa"/>
              <a:sym typeface="Comfortaa"/>
            </a:endParaRPr>
          </a:p>
          <a:p>
            <a:pPr indent="0" lvl="0" marL="0" rtl="0" algn="l">
              <a:spcBef>
                <a:spcPts val="0"/>
              </a:spcBef>
              <a:spcAft>
                <a:spcPts val="0"/>
              </a:spcAft>
              <a:buNone/>
            </a:pPr>
            <a:r>
              <a:rPr b="1" lang="fr-CA" sz="2300">
                <a:solidFill>
                  <a:schemeClr val="dk1"/>
                </a:solidFill>
                <a:latin typeface="Comfortaa"/>
                <a:ea typeface="Comfortaa"/>
                <a:cs typeface="Comfortaa"/>
                <a:sym typeface="Comfortaa"/>
              </a:rPr>
              <a:t>Date : le lundi 6 novembre 2023</a:t>
            </a:r>
            <a:endParaRPr b="1" sz="23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b="1" sz="2300">
              <a:solidFill>
                <a:schemeClr val="dk1"/>
              </a:solidFill>
              <a:latin typeface="Comfortaa"/>
              <a:ea typeface="Comfortaa"/>
              <a:cs typeface="Comfortaa"/>
              <a:sym typeface="Comfortaa"/>
            </a:endParaRPr>
          </a:p>
          <a:p>
            <a:pPr indent="0" lvl="0" marL="0" rtl="0" algn="l">
              <a:spcBef>
                <a:spcPts val="0"/>
              </a:spcBef>
              <a:spcAft>
                <a:spcPts val="0"/>
              </a:spcAft>
              <a:buNone/>
            </a:pPr>
            <a:r>
              <a:rPr b="1" lang="fr-CA" sz="2300">
                <a:solidFill>
                  <a:schemeClr val="dk1"/>
                </a:solidFill>
                <a:latin typeface="Comfortaa"/>
                <a:ea typeface="Comfortaa"/>
                <a:cs typeface="Comfortaa"/>
                <a:sym typeface="Comfortaa"/>
              </a:rPr>
              <a:t>Heure : 19h</a:t>
            </a:r>
            <a:endParaRPr b="1" sz="23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1400">
              <a:latin typeface="Short Stack"/>
              <a:ea typeface="Short Stack"/>
              <a:cs typeface="Short Stack"/>
              <a:sym typeface="Short Stack"/>
            </a:endParaRPr>
          </a:p>
        </p:txBody>
      </p:sp>
      <p:pic>
        <p:nvPicPr>
          <p:cNvPr id="880" name="Google Shape;880;p98"/>
          <p:cNvPicPr preferRelativeResize="0"/>
          <p:nvPr/>
        </p:nvPicPr>
        <p:blipFill>
          <a:blip r:embed="rId4">
            <a:alphaModFix/>
          </a:blip>
          <a:stretch>
            <a:fillRect/>
          </a:stretch>
        </p:blipFill>
        <p:spPr>
          <a:xfrm>
            <a:off x="7781606" y="174807"/>
            <a:ext cx="1120800" cy="1258611"/>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8AFC"/>
        </a:solidFill>
      </p:bgPr>
    </p:bg>
    <p:spTree>
      <p:nvGrpSpPr>
        <p:cNvPr id="884" name="Shape 884"/>
        <p:cNvGrpSpPr/>
        <p:nvPr/>
      </p:nvGrpSpPr>
      <p:grpSpPr>
        <a:xfrm>
          <a:off x="0" y="0"/>
          <a:ext cx="0" cy="0"/>
          <a:chOff x="0" y="0"/>
          <a:chExt cx="0" cy="0"/>
        </a:xfrm>
      </p:grpSpPr>
      <p:pic>
        <p:nvPicPr>
          <p:cNvPr id="885" name="Google Shape;885;p99"/>
          <p:cNvPicPr preferRelativeResize="0"/>
          <p:nvPr/>
        </p:nvPicPr>
        <p:blipFill>
          <a:blip r:embed="rId3">
            <a:alphaModFix/>
          </a:blip>
          <a:stretch>
            <a:fillRect/>
          </a:stretch>
        </p:blipFill>
        <p:spPr>
          <a:xfrm>
            <a:off x="94126" y="67250"/>
            <a:ext cx="1423148" cy="835975"/>
          </a:xfrm>
          <a:prstGeom prst="rect">
            <a:avLst/>
          </a:prstGeom>
          <a:noFill/>
          <a:ln>
            <a:noFill/>
          </a:ln>
        </p:spPr>
      </p:pic>
      <p:sp>
        <p:nvSpPr>
          <p:cNvPr id="886" name="Google Shape;886;p99"/>
          <p:cNvSpPr txBox="1"/>
          <p:nvPr/>
        </p:nvSpPr>
        <p:spPr>
          <a:xfrm>
            <a:off x="0" y="377350"/>
            <a:ext cx="9144000" cy="37710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lang="fr-CA" sz="3800">
                <a:solidFill>
                  <a:schemeClr val="dk1"/>
                </a:solidFill>
                <a:latin typeface="Oswald"/>
                <a:ea typeface="Oswald"/>
                <a:cs typeface="Oswald"/>
                <a:sym typeface="Oswald"/>
              </a:rPr>
              <a:t>C’est IMPORTANT pour nous…</a:t>
            </a:r>
            <a:endParaRPr sz="3800">
              <a:solidFill>
                <a:schemeClr val="dk1"/>
              </a:solidFill>
              <a:latin typeface="Oswald"/>
              <a:ea typeface="Oswald"/>
              <a:cs typeface="Oswald"/>
              <a:sym typeface="Oswald"/>
            </a:endParaRPr>
          </a:p>
          <a:p>
            <a:pPr indent="0" lvl="0" marL="0" rtl="0" algn="ctr">
              <a:spcBef>
                <a:spcPts val="0"/>
              </a:spcBef>
              <a:spcAft>
                <a:spcPts val="0"/>
              </a:spcAft>
              <a:buNone/>
            </a:pPr>
            <a:r>
              <a:t/>
            </a:r>
            <a:endParaRPr sz="2700">
              <a:solidFill>
                <a:schemeClr val="dk1"/>
              </a:solidFill>
              <a:latin typeface="Oswald"/>
              <a:ea typeface="Oswald"/>
              <a:cs typeface="Oswald"/>
              <a:sym typeface="Oswald"/>
            </a:endParaRPr>
          </a:p>
          <a:p>
            <a:pPr indent="0" lvl="0" marL="0" rtl="0" algn="ctr">
              <a:spcBef>
                <a:spcPts val="0"/>
              </a:spcBef>
              <a:spcAft>
                <a:spcPts val="0"/>
              </a:spcAft>
              <a:buNone/>
            </a:pPr>
            <a:r>
              <a:rPr lang="fr-CA" sz="2700">
                <a:solidFill>
                  <a:schemeClr val="dk1"/>
                </a:solidFill>
                <a:latin typeface="Oswald"/>
                <a:ea typeface="Oswald"/>
                <a:cs typeface="Oswald"/>
                <a:sym typeface="Oswald"/>
              </a:rPr>
              <a:t>Pour évaluer les ateliers auxquels </a:t>
            </a:r>
            <a:endParaRPr sz="2700">
              <a:solidFill>
                <a:schemeClr val="dk1"/>
              </a:solidFill>
              <a:latin typeface="Oswald"/>
              <a:ea typeface="Oswald"/>
              <a:cs typeface="Oswald"/>
              <a:sym typeface="Oswald"/>
            </a:endParaRPr>
          </a:p>
          <a:p>
            <a:pPr indent="0" lvl="0" marL="0" rtl="0" algn="ctr">
              <a:spcBef>
                <a:spcPts val="0"/>
              </a:spcBef>
              <a:spcAft>
                <a:spcPts val="0"/>
              </a:spcAft>
              <a:buNone/>
            </a:pPr>
            <a:r>
              <a:rPr lang="fr-CA" sz="2700">
                <a:solidFill>
                  <a:schemeClr val="dk1"/>
                </a:solidFill>
                <a:latin typeface="Oswald"/>
                <a:ea typeface="Oswald"/>
                <a:cs typeface="Oswald"/>
                <a:sym typeface="Oswald"/>
              </a:rPr>
              <a:t>vous avez assisté durant le congrès, </a:t>
            </a:r>
            <a:endParaRPr sz="2700">
              <a:solidFill>
                <a:schemeClr val="dk1"/>
              </a:solidFill>
              <a:latin typeface="Oswald"/>
              <a:ea typeface="Oswald"/>
              <a:cs typeface="Oswald"/>
              <a:sym typeface="Oswald"/>
            </a:endParaRPr>
          </a:p>
          <a:p>
            <a:pPr indent="0" lvl="0" marL="0" rtl="0" algn="ctr">
              <a:spcBef>
                <a:spcPts val="0"/>
              </a:spcBef>
              <a:spcAft>
                <a:spcPts val="0"/>
              </a:spcAft>
              <a:buNone/>
            </a:pPr>
            <a:r>
              <a:rPr lang="fr-CA" sz="2700">
                <a:solidFill>
                  <a:schemeClr val="dk1"/>
                </a:solidFill>
                <a:latin typeface="Oswald"/>
                <a:ea typeface="Oswald"/>
                <a:cs typeface="Oswald"/>
                <a:sym typeface="Oswald"/>
              </a:rPr>
              <a:t>merci de cliquer sur le lien ci-dessous </a:t>
            </a:r>
            <a:endParaRPr sz="2700">
              <a:solidFill>
                <a:schemeClr val="dk1"/>
              </a:solidFill>
              <a:latin typeface="Oswald"/>
              <a:ea typeface="Oswald"/>
              <a:cs typeface="Oswald"/>
              <a:sym typeface="Oswald"/>
            </a:endParaRPr>
          </a:p>
          <a:p>
            <a:pPr indent="0" lvl="0" marL="0" rtl="0" algn="ctr">
              <a:spcBef>
                <a:spcPts val="0"/>
              </a:spcBef>
              <a:spcAft>
                <a:spcPts val="0"/>
              </a:spcAft>
              <a:buClr>
                <a:schemeClr val="dk1"/>
              </a:buClr>
              <a:buSzPts val="800"/>
              <a:buFont typeface="Arial"/>
              <a:buNone/>
            </a:pPr>
            <a:r>
              <a:rPr lang="fr-CA" sz="2700">
                <a:solidFill>
                  <a:schemeClr val="dk1"/>
                </a:solidFill>
                <a:latin typeface="Oswald"/>
                <a:ea typeface="Oswald"/>
                <a:cs typeface="Oswald"/>
                <a:sym typeface="Oswald"/>
              </a:rPr>
              <a:t>ou de prendre l’adresse en note:</a:t>
            </a:r>
            <a:endParaRPr sz="2700">
              <a:solidFill>
                <a:schemeClr val="dk1"/>
              </a:solidFill>
              <a:latin typeface="Oswald"/>
              <a:ea typeface="Oswald"/>
              <a:cs typeface="Oswald"/>
              <a:sym typeface="Oswald"/>
            </a:endParaRPr>
          </a:p>
          <a:p>
            <a:pPr indent="0" lvl="0" marL="0" rtl="0" algn="ctr">
              <a:spcBef>
                <a:spcPts val="0"/>
              </a:spcBef>
              <a:spcAft>
                <a:spcPts val="0"/>
              </a:spcAft>
              <a:buClr>
                <a:schemeClr val="dk1"/>
              </a:buClr>
              <a:buSzPts val="800"/>
              <a:buFont typeface="Arial"/>
              <a:buNone/>
            </a:pPr>
            <a:r>
              <a:t/>
            </a:r>
            <a:endParaRPr sz="2700">
              <a:solidFill>
                <a:schemeClr val="dk1"/>
              </a:solidFill>
              <a:latin typeface="Oswald"/>
              <a:ea typeface="Oswald"/>
              <a:cs typeface="Oswald"/>
              <a:sym typeface="Oswald"/>
            </a:endParaRPr>
          </a:p>
          <a:p>
            <a:pPr indent="0" lvl="0" marL="0" rtl="0" algn="l">
              <a:spcBef>
                <a:spcPts val="0"/>
              </a:spcBef>
              <a:spcAft>
                <a:spcPts val="0"/>
              </a:spcAft>
              <a:buClr>
                <a:schemeClr val="dk1"/>
              </a:buClr>
              <a:buSzPts val="800"/>
              <a:buFont typeface="Arial"/>
              <a:buNone/>
            </a:pPr>
            <a:r>
              <a:rPr b="1" lang="fr-CA" sz="3300">
                <a:solidFill>
                  <a:schemeClr val="dk1"/>
                </a:solidFill>
                <a:latin typeface="Comfortaa"/>
                <a:ea typeface="Comfortaa"/>
                <a:cs typeface="Comfortaa"/>
                <a:sym typeface="Comfortaa"/>
              </a:rPr>
              <a:t>    bit.ly/ateliers_GRMS50</a:t>
            </a:r>
            <a:endParaRPr b="1" sz="3900">
              <a:solidFill>
                <a:schemeClr val="dk1"/>
              </a:solidFill>
              <a:latin typeface="Comfortaa"/>
              <a:ea typeface="Comfortaa"/>
              <a:cs typeface="Comfortaa"/>
              <a:sym typeface="Comfortaa"/>
            </a:endParaRPr>
          </a:p>
        </p:txBody>
      </p:sp>
      <p:pic>
        <p:nvPicPr>
          <p:cNvPr id="887" name="Google Shape;887;p99"/>
          <p:cNvPicPr preferRelativeResize="0"/>
          <p:nvPr/>
        </p:nvPicPr>
        <p:blipFill>
          <a:blip r:embed="rId4">
            <a:alphaModFix/>
          </a:blip>
          <a:stretch>
            <a:fillRect/>
          </a:stretch>
        </p:blipFill>
        <p:spPr>
          <a:xfrm>
            <a:off x="7781606" y="174807"/>
            <a:ext cx="1120800" cy="1258611"/>
          </a:xfrm>
          <a:prstGeom prst="rect">
            <a:avLst/>
          </a:prstGeom>
          <a:noFill/>
          <a:ln>
            <a:noFill/>
          </a:ln>
        </p:spPr>
      </p:pic>
      <p:pic>
        <p:nvPicPr>
          <p:cNvPr id="888" name="Google Shape;888;p99"/>
          <p:cNvPicPr preferRelativeResize="0"/>
          <p:nvPr/>
        </p:nvPicPr>
        <p:blipFill>
          <a:blip r:embed="rId5">
            <a:alphaModFix/>
          </a:blip>
          <a:stretch>
            <a:fillRect/>
          </a:stretch>
        </p:blipFill>
        <p:spPr>
          <a:xfrm>
            <a:off x="6382575" y="3114975"/>
            <a:ext cx="1870969" cy="187096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182" name="Shape 182"/>
        <p:cNvGrpSpPr/>
        <p:nvPr/>
      </p:nvGrpSpPr>
      <p:grpSpPr>
        <a:xfrm>
          <a:off x="0" y="0"/>
          <a:ext cx="0" cy="0"/>
          <a:chOff x="0" y="0"/>
          <a:chExt cx="0" cy="0"/>
        </a:xfrm>
      </p:grpSpPr>
      <p:sp>
        <p:nvSpPr>
          <p:cNvPr id="183" name="Google Shape;183;p33"/>
          <p:cNvSpPr/>
          <p:nvPr/>
        </p:nvSpPr>
        <p:spPr>
          <a:xfrm rot="10800000">
            <a:off x="-10782" y="3398868"/>
            <a:ext cx="9165582" cy="1744632"/>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33"/>
          <p:cNvSpPr/>
          <p:nvPr/>
        </p:nvSpPr>
        <p:spPr>
          <a:xfrm>
            <a:off x="1900050" y="8482"/>
            <a:ext cx="5343900" cy="5143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33"/>
          <p:cNvSpPr/>
          <p:nvPr/>
        </p:nvSpPr>
        <p:spPr>
          <a:xfrm>
            <a:off x="662329" y="250725"/>
            <a:ext cx="1314865" cy="1232745"/>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a:rPr>
              <a:t>«</a:t>
            </a:r>
          </a:p>
        </p:txBody>
      </p:sp>
      <p:sp>
        <p:nvSpPr>
          <p:cNvPr id="186" name="Google Shape;186;p33"/>
          <p:cNvSpPr txBox="1"/>
          <p:nvPr/>
        </p:nvSpPr>
        <p:spPr>
          <a:xfrm>
            <a:off x="2325150" y="1525875"/>
            <a:ext cx="4493700" cy="237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500">
                <a:solidFill>
                  <a:schemeClr val="lt1"/>
                </a:solidFill>
                <a:latin typeface="Roboto Mono Light"/>
                <a:ea typeface="Roboto Mono Light"/>
                <a:cs typeface="Roboto Mono Light"/>
                <a:sym typeface="Roboto Mono Light"/>
              </a:rPr>
              <a:t>« </a:t>
            </a:r>
            <a:r>
              <a:rPr i="1" lang="fr-CA" sz="2300">
                <a:solidFill>
                  <a:schemeClr val="lt1"/>
                </a:solidFill>
                <a:latin typeface="Roboto Mono Light"/>
                <a:ea typeface="Roboto Mono Light"/>
                <a:cs typeface="Roboto Mono Light"/>
                <a:sym typeface="Roboto Mono Light"/>
              </a:rPr>
              <a:t>Il y a trois sortes de personnes : ceux qui savent compter et ceux qui ne savent pas</a:t>
            </a:r>
            <a:r>
              <a:rPr lang="fr-CA" sz="2500">
                <a:solidFill>
                  <a:schemeClr val="lt1"/>
                </a:solidFill>
                <a:latin typeface="Roboto Mono Light"/>
                <a:ea typeface="Roboto Mono Light"/>
                <a:cs typeface="Roboto Mono Light"/>
                <a:sym typeface="Roboto Mono Light"/>
              </a:rPr>
              <a:t> »</a:t>
            </a:r>
            <a:endParaRPr sz="2500">
              <a:solidFill>
                <a:schemeClr val="lt1"/>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sz="2500">
              <a:solidFill>
                <a:schemeClr val="lt1"/>
              </a:solidFill>
              <a:latin typeface="Roboto Mono Light"/>
              <a:ea typeface="Roboto Mono Light"/>
              <a:cs typeface="Roboto Mono Light"/>
              <a:sym typeface="Roboto Mono Light"/>
            </a:endParaRPr>
          </a:p>
          <a:p>
            <a:pPr indent="0" lvl="0" marL="0" rtl="0" algn="r">
              <a:spcBef>
                <a:spcPts val="0"/>
              </a:spcBef>
              <a:spcAft>
                <a:spcPts val="0"/>
              </a:spcAft>
              <a:buNone/>
            </a:pPr>
            <a:r>
              <a:rPr lang="fr-CA" sz="2100">
                <a:solidFill>
                  <a:schemeClr val="lt1"/>
                </a:solidFill>
                <a:latin typeface="Roboto Mono Light"/>
                <a:ea typeface="Roboto Mono Light"/>
                <a:cs typeface="Roboto Mono Light"/>
                <a:sym typeface="Roboto Mono Light"/>
              </a:rPr>
              <a:t>Benjamin Dereca</a:t>
            </a:r>
            <a:endParaRPr sz="2100">
              <a:solidFill>
                <a:schemeClr val="lt1"/>
              </a:solidFill>
              <a:latin typeface="Roboto Mono Light"/>
              <a:ea typeface="Roboto Mono Light"/>
              <a:cs typeface="Roboto Mono Light"/>
              <a:sym typeface="Roboto Mono Light"/>
            </a:endParaRPr>
          </a:p>
        </p:txBody>
      </p:sp>
      <p:sp>
        <p:nvSpPr>
          <p:cNvPr id="187" name="Google Shape;187;p33"/>
          <p:cNvSpPr/>
          <p:nvPr/>
        </p:nvSpPr>
        <p:spPr>
          <a:xfrm>
            <a:off x="-69025" y="4858700"/>
            <a:ext cx="4206600" cy="215700"/>
          </a:xfrm>
          <a:prstGeom prst="rect">
            <a:avLst/>
          </a:prstGeom>
          <a:solidFill>
            <a:srgbClr val="C7E3F5"/>
          </a:solidFill>
          <a:ln cap="flat" cmpd="sng" w="9525">
            <a:solidFill>
              <a:srgbClr val="C7E3F5"/>
            </a:solidFill>
            <a:prstDash val="solid"/>
            <a:round/>
            <a:headEnd len="sm" w="sm" type="none"/>
            <a:tailEnd len="sm" w="sm" type="none"/>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lang="fr-CA" sz="700">
                <a:solidFill>
                  <a:schemeClr val="dk1"/>
                </a:solidFill>
                <a:latin typeface="Roboto Mono Light"/>
                <a:ea typeface="Roboto Mono Light"/>
                <a:cs typeface="Roboto Mono Light"/>
                <a:sym typeface="Roboto Mono Light"/>
              </a:rPr>
              <a:t>Cité par Normand Baillargeon dans Petit cours d'autodéfense intellectuelle</a:t>
            </a:r>
            <a:endParaRPr sz="700">
              <a:solidFill>
                <a:schemeClr val="dk1"/>
              </a:solidFill>
              <a:latin typeface="Roboto Mono Light"/>
              <a:ea typeface="Roboto Mono Light"/>
              <a:cs typeface="Roboto Mono Light"/>
              <a:sym typeface="Roboto Mono 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191" name="Shape 191"/>
        <p:cNvGrpSpPr/>
        <p:nvPr/>
      </p:nvGrpSpPr>
      <p:grpSpPr>
        <a:xfrm>
          <a:off x="0" y="0"/>
          <a:ext cx="0" cy="0"/>
          <a:chOff x="0" y="0"/>
          <a:chExt cx="0" cy="0"/>
        </a:xfrm>
      </p:grpSpPr>
      <p:sp>
        <p:nvSpPr>
          <p:cNvPr id="192" name="Google Shape;192;p34"/>
          <p:cNvSpPr/>
          <p:nvPr/>
        </p:nvSpPr>
        <p:spPr>
          <a:xfrm rot="10800000">
            <a:off x="-10782" y="2449872"/>
            <a:ext cx="9165582" cy="2693628"/>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3" name="Google Shape;193;p34"/>
          <p:cNvPicPr preferRelativeResize="0"/>
          <p:nvPr/>
        </p:nvPicPr>
        <p:blipFill rotWithShape="1">
          <a:blip r:embed="rId3">
            <a:alphaModFix/>
          </a:blip>
          <a:srcRect b="8122" l="0" r="0" t="0"/>
          <a:stretch/>
        </p:blipFill>
        <p:spPr>
          <a:xfrm rot="-467695">
            <a:off x="2344748" y="1165270"/>
            <a:ext cx="5881637" cy="3595987"/>
          </a:xfrm>
          <a:prstGeom prst="rect">
            <a:avLst/>
          </a:prstGeom>
          <a:noFill/>
          <a:ln>
            <a:noFill/>
          </a:ln>
          <a:effectLst>
            <a:outerShdw blurRad="57150" rotWithShape="0" algn="bl" dir="5400000" dist="19050">
              <a:srgbClr val="000000">
                <a:alpha val="50000"/>
              </a:srgbClr>
            </a:outerShdw>
          </a:effectLst>
        </p:spPr>
      </p:pic>
      <p:sp>
        <p:nvSpPr>
          <p:cNvPr id="194" name="Google Shape;194;p34"/>
          <p:cNvSpPr/>
          <p:nvPr/>
        </p:nvSpPr>
        <p:spPr>
          <a:xfrm>
            <a:off x="244575" y="172175"/>
            <a:ext cx="5886387" cy="859505"/>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C'est arrivé...</a:t>
            </a: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