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6"/>
    <p:sldMasterId id="2147483680" r:id="rId7"/>
    <p:sldMasterId id="2147483681" r:id="rId8"/>
    <p:sldMasterId id="214748368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Lst>
  <p:sldSz cy="5143500" cx="9144000"/>
  <p:notesSz cx="6858000" cy="9144000"/>
  <p:embeddedFontLst>
    <p:embeddedFont>
      <p:font typeface="Roboto Thin"/>
      <p:regular r:id="rId83"/>
      <p:bold r:id="rId84"/>
      <p:italic r:id="rId85"/>
      <p:boldItalic r:id="rId86"/>
    </p:embeddedFont>
    <p:embeddedFont>
      <p:font typeface="Raleway"/>
      <p:regular r:id="rId87"/>
      <p:bold r:id="rId88"/>
      <p:italic r:id="rId89"/>
      <p:boldItalic r:id="rId90"/>
    </p:embeddedFont>
    <p:embeddedFont>
      <p:font typeface="Roboto"/>
      <p:regular r:id="rId91"/>
      <p:bold r:id="rId92"/>
      <p:italic r:id="rId93"/>
      <p:boldItalic r:id="rId94"/>
    </p:embeddedFont>
    <p:embeddedFont>
      <p:font typeface="Roboto Mono Light"/>
      <p:regular r:id="rId95"/>
      <p:bold r:id="rId96"/>
      <p:italic r:id="rId97"/>
      <p:boldItalic r:id="rId98"/>
    </p:embeddedFont>
    <p:embeddedFont>
      <p:font typeface="Lora"/>
      <p:regular r:id="rId99"/>
      <p:bold r:id="rId100"/>
      <p:italic r:id="rId101"/>
      <p:boldItalic r:id="rId102"/>
    </p:embeddedFont>
    <p:embeddedFont>
      <p:font typeface="Raleway Black"/>
      <p:bold r:id="rId103"/>
      <p:boldItalic r:id="rId104"/>
    </p:embeddedFont>
    <p:embeddedFont>
      <p:font typeface="Roboto Light"/>
      <p:regular r:id="rId105"/>
      <p:bold r:id="rId106"/>
      <p:italic r:id="rId107"/>
      <p:boldItalic r:id="rId108"/>
    </p:embeddedFont>
    <p:embeddedFont>
      <p:font typeface="Roboto Mono"/>
      <p:regular r:id="rId109"/>
      <p:bold r:id="rId110"/>
      <p:italic r:id="rId111"/>
      <p:boldItalic r:id="rId112"/>
    </p:embeddedFont>
    <p:embeddedFont>
      <p:font typeface="Barlow Semi Condensed"/>
      <p:regular r:id="rId113"/>
      <p:bold r:id="rId114"/>
      <p:italic r:id="rId115"/>
      <p:boldItalic r:id="rId116"/>
    </p:embeddedFont>
    <p:embeddedFont>
      <p:font typeface="Open Sans"/>
      <p:regular r:id="rId117"/>
      <p:bold r:id="rId118"/>
      <p:italic r:id="rId119"/>
      <p:boldItalic r:id="rId1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nnie Turbid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E5B470-6DF9-401E-BF0E-02785DBD0D13}">
  <a:tblStyle styleId="{91E5B470-6DF9-401E-BF0E-02785DBD0D1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RobotoLight-italic.fntdata"/><Relationship Id="rId106" Type="http://schemas.openxmlformats.org/officeDocument/2006/relationships/font" Target="fonts/RobotoLight-bold.fntdata"/><Relationship Id="rId105" Type="http://schemas.openxmlformats.org/officeDocument/2006/relationships/font" Target="fonts/RobotoLight-regular.fntdata"/><Relationship Id="rId104" Type="http://schemas.openxmlformats.org/officeDocument/2006/relationships/font" Target="fonts/RalewayBlack-boldItalic.fntdata"/><Relationship Id="rId109" Type="http://schemas.openxmlformats.org/officeDocument/2006/relationships/font" Target="fonts/RobotoMono-regular.fntdata"/><Relationship Id="rId108" Type="http://schemas.openxmlformats.org/officeDocument/2006/relationships/font" Target="fonts/RobotoLight-boldItalic.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RalewayBlack-bold.fntdata"/><Relationship Id="rId102" Type="http://schemas.openxmlformats.org/officeDocument/2006/relationships/font" Target="fonts/Lora-boldItalic.fntdata"/><Relationship Id="rId101" Type="http://schemas.openxmlformats.org/officeDocument/2006/relationships/font" Target="fonts/Lora-italic.fntdata"/><Relationship Id="rId100" Type="http://schemas.openxmlformats.org/officeDocument/2006/relationships/font" Target="fonts/Lora-bold.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120" Type="http://schemas.openxmlformats.org/officeDocument/2006/relationships/font" Target="fonts/OpenSans-boldItalic.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RobotoMonoLight-regular.fntdata"/><Relationship Id="rId94" Type="http://schemas.openxmlformats.org/officeDocument/2006/relationships/font" Target="fonts/Roboto-boldItalic.fntdata"/><Relationship Id="rId97" Type="http://schemas.openxmlformats.org/officeDocument/2006/relationships/font" Target="fonts/RobotoMonoLight-italic.fntdata"/><Relationship Id="rId96" Type="http://schemas.openxmlformats.org/officeDocument/2006/relationships/font" Target="fonts/RobotoMonoLight-bold.fntdata"/><Relationship Id="rId11" Type="http://schemas.openxmlformats.org/officeDocument/2006/relationships/slide" Target="slides/slide1.xml"/><Relationship Id="rId99" Type="http://schemas.openxmlformats.org/officeDocument/2006/relationships/font" Target="fonts/Lora-regular.fntdata"/><Relationship Id="rId10" Type="http://schemas.openxmlformats.org/officeDocument/2006/relationships/notesMaster" Target="notesMasters/notesMaster1.xml"/><Relationship Id="rId98" Type="http://schemas.openxmlformats.org/officeDocument/2006/relationships/font" Target="fonts/RobotoMonoLight-boldItalic.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Roboto-regular.fntdata"/><Relationship Id="rId90" Type="http://schemas.openxmlformats.org/officeDocument/2006/relationships/font" Target="fonts/Raleway-boldItalic.fntdata"/><Relationship Id="rId93" Type="http://schemas.openxmlformats.org/officeDocument/2006/relationships/font" Target="fonts/Roboto-italic.fntdata"/><Relationship Id="rId92" Type="http://schemas.openxmlformats.org/officeDocument/2006/relationships/font" Target="fonts/Roboto-bold.fntdata"/><Relationship Id="rId118" Type="http://schemas.openxmlformats.org/officeDocument/2006/relationships/font" Target="fonts/OpenSans-bold.fntdata"/><Relationship Id="rId117" Type="http://schemas.openxmlformats.org/officeDocument/2006/relationships/font" Target="fonts/OpenSans-regular.fntdata"/><Relationship Id="rId116" Type="http://schemas.openxmlformats.org/officeDocument/2006/relationships/font" Target="fonts/BarlowSemiCondensed-boldItalic.fntdata"/><Relationship Id="rId115" Type="http://schemas.openxmlformats.org/officeDocument/2006/relationships/font" Target="fonts/BarlowSemiCondensed-italic.fntdata"/><Relationship Id="rId119" Type="http://schemas.openxmlformats.org/officeDocument/2006/relationships/font" Target="fonts/OpenSans-italic.fntdata"/><Relationship Id="rId15" Type="http://schemas.openxmlformats.org/officeDocument/2006/relationships/slide" Target="slides/slide5.xml"/><Relationship Id="rId110" Type="http://schemas.openxmlformats.org/officeDocument/2006/relationships/font" Target="fonts/RobotoMono-bold.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BarlowSemiCondensed-bold.fntdata"/><Relationship Id="rId18" Type="http://schemas.openxmlformats.org/officeDocument/2006/relationships/slide" Target="slides/slide8.xml"/><Relationship Id="rId113" Type="http://schemas.openxmlformats.org/officeDocument/2006/relationships/font" Target="fonts/BarlowSemiCondensed-regular.fntdata"/><Relationship Id="rId112" Type="http://schemas.openxmlformats.org/officeDocument/2006/relationships/font" Target="fonts/RobotoMono-boldItalic.fntdata"/><Relationship Id="rId111" Type="http://schemas.openxmlformats.org/officeDocument/2006/relationships/font" Target="fonts/RobotoMono-italic.fntdata"/><Relationship Id="rId84" Type="http://schemas.openxmlformats.org/officeDocument/2006/relationships/font" Target="fonts/RobotoThin-bold.fntdata"/><Relationship Id="rId83" Type="http://schemas.openxmlformats.org/officeDocument/2006/relationships/font" Target="fonts/RobotoThin-regular.fntdata"/><Relationship Id="rId86" Type="http://schemas.openxmlformats.org/officeDocument/2006/relationships/font" Target="fonts/RobotoThin-boldItalic.fntdata"/><Relationship Id="rId85" Type="http://schemas.openxmlformats.org/officeDocument/2006/relationships/font" Target="fonts/RobotoThin-italic.fntdata"/><Relationship Id="rId88" Type="http://schemas.openxmlformats.org/officeDocument/2006/relationships/font" Target="fonts/Raleway-bold.fntdata"/><Relationship Id="rId87" Type="http://schemas.openxmlformats.org/officeDocument/2006/relationships/font" Target="fonts/Raleway-regular.fntdata"/><Relationship Id="rId89" Type="http://schemas.openxmlformats.org/officeDocument/2006/relationships/font" Target="fonts/Raleway-italic.fntdata"/><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4.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0-26T15:59:00.069">
    <p:pos x="4572" y="2062"/>
    <p:text>On laisse le mentimeter ou on le fait à l'oral?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10-26T16:00:32.880">
    <p:pos x="963" y="909"/>
    <p:text>On laisse ou pas?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ctualite.com/societe/etats-unis-calcul-mcdonalds-a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dt.oqlf.gouv.qc.ca/ficheOqlf.aspx?Id_Fiche=8363202"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q.math.ca/wp-content/uploads/bulletin/vol59/no3/10-maitre-pensee-critique.pdf" TargetMode="External"/><Relationship Id="rId3" Type="http://schemas.openxmlformats.org/officeDocument/2006/relationships/hyperlink" Target="https://www.amq.math.ca/wp-content/uploads/bulletin/vol59/no3/10-maitre-pensee-critique.pdf" TargetMode="External"/><Relationship Id="rId4" Type="http://schemas.openxmlformats.org/officeDocument/2006/relationships/hyperlink" Target="https://www.amq.math.ca/wp-content/uploads/bulletin/vol59/no3/10-maitre-pensee-critique.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cCassivi/status/1613293643187605505"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ci.radio-canada.ca/nouvelle/1947511/bye-bye-2022-2e-emission-la-plus-ecoutee-histoire-tele-quebecoise-4-millions-peronnes?depuisRecherche=tru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te.fr/story/119811/reseaux-sociaux-lisent-titre?amp"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stique.quebec.ca/fr/produit/tableau/population-par-groupe-dage-canada-et-regions" TargetMode="External"/><Relationship Id="rId3" Type="http://schemas.openxmlformats.org/officeDocument/2006/relationships/hyperlink" Target="https://fr.checkmarket.com/calculateur-taille-echantillo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presse.ca/sports/baseball/2023-02-27/en-2022/le-salaire-moyen-au-baseball-majeur-a-fait-un-bond-record-de-14-8.php" TargetMode="External"/><Relationship Id="rId3" Type="http://schemas.openxmlformats.org/officeDocument/2006/relationships/hyperlink" Target="https://www.spotrac.com/mlb/rankings/salary/"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mariejoharnois/status/1616412190860541954"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nchestereveningnews.co.uk/news/greater-manchester-news/kick-in-the-teeth-over-toothpaste-ads-979028" TargetMode="External"/><Relationship Id="rId3" Type="http://schemas.openxmlformats.org/officeDocument/2006/relationships/hyperlink" Target="https://picwish.com/unblur-image-portrait" TargetMode="External"/><Relationship Id="rId4" Type="http://schemas.openxmlformats.org/officeDocument/2006/relationships/hyperlink" Target="https://www.mentimeter.com/app/presentation/alh7bk6355yssvmjp868117nuxe85mh7" TargetMode="External"/><Relationship Id="rId5" Type="http://schemas.openxmlformats.org/officeDocument/2006/relationships/hyperlink" Target="https://www.menti.com/ali3ho1cpxs6"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rketinglaw.osborneclarke.com/retailing/colgates-80-of-dentists-recommend-claim-under-fire/"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cefa72bce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5cefa72bce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fr-CA" sz="2200">
                <a:solidFill>
                  <a:schemeClr val="lt1"/>
                </a:solidFill>
                <a:highlight>
                  <a:schemeClr val="accent2"/>
                </a:highlight>
              </a:rPr>
              <a:t>Annie</a:t>
            </a:r>
            <a:endParaRPr b="1" sz="2200">
              <a:solidFill>
                <a:schemeClr val="lt1"/>
              </a:solidFill>
              <a:highlight>
                <a:schemeClr val="accent2"/>
              </a:highlight>
            </a:endParaRPr>
          </a:p>
        </p:txBody>
      </p:sp>
      <p:sp>
        <p:nvSpPr>
          <p:cNvPr id="130" name="Google Shape;130;g25cefa72bce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b622d398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b622d398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4c30d5437a1ddd8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c30d5437a1ddd8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uFill>
                <a:noFill/>
              </a:uFill>
              <a:hlinkClick r:id="rId2"/>
            </a:endParaRPr>
          </a:p>
          <a:p>
            <a:pPr indent="0" lvl="0" marL="0" rtl="0" algn="l">
              <a:spcBef>
                <a:spcPts val="0"/>
              </a:spcBef>
              <a:spcAft>
                <a:spcPts val="0"/>
              </a:spcAft>
              <a:buNone/>
            </a:pPr>
            <a:r>
              <a:t/>
            </a:r>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115304fc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115304fc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u="sng">
                <a:solidFill>
                  <a:schemeClr val="hlink"/>
                </a:solidFill>
                <a:hlinkClick r:id="rId2"/>
              </a:rPr>
              <a:t>https://lactualite.com/societe/etats-unis-calcul-mcdonalds-aw/</a:t>
            </a:r>
            <a:r>
              <a:rPr lang="fr-CA"/>
              <a:t> </a:t>
            </a:r>
            <a:endParaRPr/>
          </a:p>
          <a:p>
            <a:pPr indent="0" lvl="0" marL="0" rtl="0" algn="l">
              <a:spcBef>
                <a:spcPts val="0"/>
              </a:spcBef>
              <a:spcAft>
                <a:spcPts val="0"/>
              </a:spcAft>
              <a:buNone/>
            </a:pPr>
            <a:r>
              <a:t/>
            </a:r>
            <a:endParaRPr/>
          </a:p>
          <a:p>
            <a:pPr indent="0" lvl="0" marL="1625600" marR="1625600" rtl="0" algn="l">
              <a:lnSpc>
                <a:spcPct val="115000"/>
              </a:lnSpc>
              <a:spcBef>
                <a:spcPts val="0"/>
              </a:spcBef>
              <a:spcAft>
                <a:spcPts val="0"/>
              </a:spcAft>
              <a:buClr>
                <a:schemeClr val="dk1"/>
              </a:buClr>
              <a:buSzPts val="1100"/>
              <a:buFont typeface="Arial"/>
              <a:buNone/>
            </a:pPr>
            <a:r>
              <a:rPr lang="fr-CA" sz="1350">
                <a:solidFill>
                  <a:srgbClr val="212529"/>
                </a:solidFill>
                <a:highlight>
                  <a:srgbClr val="FFFFFF"/>
                </a:highlight>
                <a:latin typeface="Lora"/>
                <a:ea typeface="Lora"/>
                <a:cs typeface="Lora"/>
                <a:sym typeface="Lora"/>
              </a:rPr>
              <a:t>À l’époque, pour concurrencer le quart de livre de McDonald’s, le restaurant A&amp;W a lancé un nouveau hamburger, le tiers de livre. Coûtant moins cher que le sandwich rival et offrant plus de viande, le tiers de livre semblait partie pour la gloire, d’autant qu’il obtenait de meilleurs résultats aux tests gustatifs des consommateurs. Et pourtant, les clients l’ont snobé.</a:t>
            </a:r>
            <a:endParaRPr sz="1350">
              <a:solidFill>
                <a:srgbClr val="212529"/>
              </a:solidFill>
              <a:highlight>
                <a:srgbClr val="FFFFFF"/>
              </a:highlight>
              <a:latin typeface="Lora"/>
              <a:ea typeface="Lora"/>
              <a:cs typeface="Lora"/>
              <a:sym typeface="Lora"/>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15b037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115b0373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Ajouter l’explication sur le dénominateur différent qui est plus grand ou plus petit</a:t>
            </a:r>
            <a:endParaRPr b="1" sz="1800">
              <a:solidFill>
                <a:schemeClr val="dk1"/>
              </a:solidFill>
              <a:highlight>
                <a:schemeClr val="accent4"/>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15304fc4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115304fc4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1800">
              <a:solidFill>
                <a:srgbClr val="E06539"/>
              </a:solidFill>
            </a:endParaRPr>
          </a:p>
          <a:p>
            <a:pPr indent="0" lvl="0" marL="0" rtl="0" algn="l">
              <a:spcBef>
                <a:spcPts val="0"/>
              </a:spcBef>
              <a:spcAft>
                <a:spcPts val="0"/>
              </a:spcAft>
              <a:buClr>
                <a:schemeClr val="dk1"/>
              </a:buClr>
              <a:buSzPts val="1100"/>
              <a:buFont typeface="Arial"/>
              <a:buNone/>
            </a:pPr>
            <a:r>
              <a:t/>
            </a:r>
            <a:endParaRPr b="1" sz="1800">
              <a:solidFill>
                <a:srgbClr val="E06539"/>
              </a:solidFill>
            </a:endParaRPr>
          </a:p>
          <a:p>
            <a:pPr indent="0" lvl="0" marL="0" rtl="0" algn="l">
              <a:spcBef>
                <a:spcPts val="0"/>
              </a:spcBef>
              <a:spcAft>
                <a:spcPts val="0"/>
              </a:spcAft>
              <a:buNone/>
            </a:pPr>
            <a:r>
              <a:rPr lang="fr-CA"/>
              <a:t>Et si </a:t>
            </a:r>
            <a:r>
              <a:rPr lang="fr-CA"/>
              <a:t>Mcdo</a:t>
            </a:r>
            <a:r>
              <a:rPr lang="fr-CA"/>
              <a:t> revenait avec une pub: 3/12 LB?</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290d36f17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290d36f17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Si on ne comprend pas l’information quantitative d’un énoncé, on ne peut pas déterminer sa valeur de vérité.</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lang="fr-CA" sz="1200">
                <a:solidFill>
                  <a:schemeClr val="dk1"/>
                </a:solidFill>
                <a:highlight>
                  <a:srgbClr val="FFFF00"/>
                </a:highlight>
              </a:rPr>
              <a:t>Est-ce qu’il y a un minimum de connaissances maths à maîtriser pour être fonctionnel? </a:t>
            </a:r>
            <a:endParaRPr sz="12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Selon Le grand dictionnaire terminologique de l’Office québécois de la langue française,</a:t>
            </a:r>
            <a:r>
              <a:rPr b="1" lang="fr-CA" sz="1200">
                <a:solidFill>
                  <a:schemeClr val="dk1"/>
                </a:solidFill>
              </a:rPr>
              <a:t> la numératie</a:t>
            </a:r>
            <a:r>
              <a:rPr lang="fr-CA" sz="1200">
                <a:solidFill>
                  <a:schemeClr val="dk1"/>
                </a:solidFill>
              </a:rPr>
              <a:t> est définie comme suit :</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Capacité d’une personne à comprendre et à utiliser des concepts mathématiques, lui permettant de maîtriser suffisamment l’information quantitative et spatiale pour</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a:solidFill>
                  <a:schemeClr val="dk1"/>
                </a:solidFill>
              </a:rPr>
              <a:t>être fonctionnelle en société</a:t>
            </a:r>
            <a:endParaRPr sz="1200">
              <a:solidFill>
                <a:schemeClr val="dk1"/>
              </a:solidFill>
            </a:endParaRPr>
          </a:p>
          <a:p>
            <a:pPr indent="0" lvl="0" marL="0" rtl="0" algn="l">
              <a:spcBef>
                <a:spcPts val="0"/>
              </a:spcBef>
              <a:spcAft>
                <a:spcPts val="0"/>
              </a:spcAft>
              <a:buClr>
                <a:schemeClr val="dk1"/>
              </a:buClr>
              <a:buSzPts val="1100"/>
              <a:buFont typeface="Arial"/>
              <a:buNone/>
            </a:pPr>
            <a:r>
              <a:rPr lang="fr-CA" sz="1200" u="sng">
                <a:solidFill>
                  <a:schemeClr val="hlink"/>
                </a:solidFill>
                <a:hlinkClick r:id="rId2"/>
              </a:rPr>
              <a:t>http://www.gdt.oqlf.gouv.qc.ca/ficheOqlf.aspx?Id_Fiche=8363202</a:t>
            </a:r>
            <a:r>
              <a:rPr lang="fr-CA"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accent4"/>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b62078eb2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b62078eb2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38e0f610f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38e0f610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uFill>
                <a:noFill/>
              </a:uFill>
              <a:hlinkClick r:id="rId2">
                <a:extLst>
                  <a:ext uri="{A12FA001-AC4F-418D-AE19-62706E023703}">
                    <ahyp:hlinkClr val="tx"/>
                  </a:ext>
                </a:extLst>
              </a:hlinkClick>
            </a:endParaRPr>
          </a:p>
          <a:p>
            <a:pPr indent="0" lvl="0" marL="0" rtl="0" algn="l">
              <a:spcBef>
                <a:spcPts val="0"/>
              </a:spcBef>
              <a:spcAft>
                <a:spcPts val="0"/>
              </a:spcAft>
              <a:buNone/>
            </a:pPr>
            <a:r>
              <a:rPr lang="fr-CA">
                <a:uFill>
                  <a:noFill/>
                </a:uFill>
                <a:hlinkClick r:id="rId3"/>
              </a:rPr>
              <a:t>Source: </a:t>
            </a:r>
            <a:r>
              <a:rPr lang="fr-CA" u="sng">
                <a:solidFill>
                  <a:schemeClr val="hlink"/>
                </a:solidFill>
                <a:hlinkClick r:id="rId4"/>
              </a:rPr>
              <a:t>https://www.amq.math.ca/wp-content/uploads/bulletin/vol59/no3/10-maitre-pensee-critique.pdf</a:t>
            </a:r>
            <a:r>
              <a:rPr lang="fr-CA"/>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f8a437942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f8a437942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b622d398f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b622d398f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5cefa72bce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5cefa72bce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
        <p:nvSpPr>
          <p:cNvPr id="137" name="Google Shape;137;g25cefa72bce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b622d398fb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b622d398fb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b622d398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b622d398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b622d398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b622d398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1a9f27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81a9f27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290d36f17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290d36f17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28cd3ca6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28cd3ca6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28cd3ca6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28cd3ca6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27b644fde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27b644fde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2367a4571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2367a4571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b="1" sz="2100">
              <a:solidFill>
                <a:schemeClr val="lt1"/>
              </a:solidFill>
              <a:highlight>
                <a:srgbClr val="E06539"/>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b62078eb2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b62078eb2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f8a437942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f8a437942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115304fc48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115304fc48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Citée par Nicolas Gauvrit dans Statistiques, méfiez vous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27b644fde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27b644fde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2100">
              <a:solidFill>
                <a:schemeClr val="lt1"/>
              </a:solidFill>
              <a:highlight>
                <a:srgbClr val="E06539"/>
              </a:highlight>
            </a:endParaRPr>
          </a:p>
          <a:p>
            <a:pPr indent="0" lvl="0" marL="0" rtl="0" algn="l">
              <a:spcBef>
                <a:spcPts val="0"/>
              </a:spcBef>
              <a:spcAft>
                <a:spcPts val="0"/>
              </a:spcAft>
              <a:buClr>
                <a:schemeClr val="dk1"/>
              </a:buClr>
              <a:buSzPts val="1100"/>
              <a:buFont typeface="Arial"/>
              <a:buNone/>
            </a:pPr>
            <a:r>
              <a:t/>
            </a:r>
            <a:endParaRPr b="1" sz="2100">
              <a:solidFill>
                <a:schemeClr val="lt1"/>
              </a:solidFill>
              <a:highlight>
                <a:srgbClr val="E06539"/>
              </a:highlight>
            </a:endParaRPr>
          </a:p>
          <a:p>
            <a:pPr indent="0" lvl="0" marL="0" rtl="0" algn="l">
              <a:spcBef>
                <a:spcPts val="0"/>
              </a:spcBef>
              <a:spcAft>
                <a:spcPts val="0"/>
              </a:spcAft>
              <a:buNone/>
            </a:pPr>
            <a:r>
              <a:rPr lang="fr-CA"/>
              <a:t>Image tirée d’un tweet de Marc Cassivi: </a:t>
            </a:r>
            <a:r>
              <a:rPr lang="fr-CA" u="sng">
                <a:solidFill>
                  <a:schemeClr val="hlink"/>
                </a:solidFill>
                <a:hlinkClick r:id="rId2"/>
              </a:rPr>
              <a:t>https://twitter.com/MarcCassivi/status/1613293643187605505</a:t>
            </a:r>
            <a:r>
              <a:rPr lang="fr-CA"/>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15304fc4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115304fc4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9417ed566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9417ed566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9417ed5664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9417ed5664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chemeClr val="dk1"/>
              </a:solidFill>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https://ici.radio-canada.ca/nouvelle/1947511/bye-bye-2022-2e-emission-la-plus-ecoutee-histoire-tele-quebecoise-4-millions-peronnes?depuisRecherche=true</a:t>
            </a:r>
            <a:r>
              <a:rPr lang="fr-CA"/>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27b644fde7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27b644fde7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Il faut aller au-delà du titre et contextualiser les données…</a:t>
            </a:r>
            <a:endParaRPr/>
          </a:p>
          <a:p>
            <a:pPr indent="0" lvl="0" marL="0" rtl="0" algn="l">
              <a:spcBef>
                <a:spcPts val="0"/>
              </a:spcBef>
              <a:spcAft>
                <a:spcPts val="0"/>
              </a:spcAft>
              <a:buNone/>
            </a:pPr>
            <a:r>
              <a:rPr lang="fr-CA"/>
              <a:t>OU</a:t>
            </a:r>
            <a:endParaRPr/>
          </a:p>
          <a:p>
            <a:pPr indent="0" lvl="0" marL="0" rtl="0" algn="l">
              <a:spcBef>
                <a:spcPts val="0"/>
              </a:spcBef>
              <a:spcAft>
                <a:spcPts val="0"/>
              </a:spcAft>
              <a:buNone/>
            </a:pPr>
            <a:r>
              <a:rPr lang="fr-CA"/>
              <a:t>De quel contexte faut-il tenir compte</a:t>
            </a:r>
            <a:endParaRPr/>
          </a:p>
          <a:p>
            <a:pPr indent="0" lvl="0" marL="0" rtl="0" algn="l">
              <a:spcBef>
                <a:spcPts val="0"/>
              </a:spcBef>
              <a:spcAft>
                <a:spcPts val="0"/>
              </a:spcAft>
              <a:buClr>
                <a:schemeClr val="dk1"/>
              </a:buClr>
              <a:buSzPts val="1100"/>
              <a:buFont typeface="Arial"/>
              <a:buNone/>
            </a:pPr>
            <a:r>
              <a:rPr lang="fr-CA"/>
              <a:t>En quoi le titre peut-il orienter mon opinion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CA" u="sng">
                <a:solidFill>
                  <a:schemeClr val="hlink"/>
                </a:solidFill>
                <a:hlinkClick r:id="rId2"/>
              </a:rPr>
              <a:t>https://www.slate.fr/story/119811/reseaux-sociaux-lisent-titre?amp</a:t>
            </a:r>
            <a:r>
              <a:rPr lang="fr-CA"/>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15a5b448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15a5b448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1c6e325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1c6e325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On peut même se questionner sur le choix des couleurs…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1c6e325e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1c6e325e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2367a4571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2367a4571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291741997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291741997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highlight>
                <a:srgbClr val="00FF00"/>
              </a:highlight>
            </a:endParaRPr>
          </a:p>
          <a:p>
            <a:pPr indent="0" lvl="0" marL="0" rtl="0" algn="l">
              <a:spcBef>
                <a:spcPts val="0"/>
              </a:spcBef>
              <a:spcAft>
                <a:spcPts val="0"/>
              </a:spcAft>
              <a:buNone/>
            </a:pPr>
            <a:r>
              <a:rPr lang="fr-CA"/>
              <a:t>Cité par Normand Baillargeon dans Petit cours d’autodéfense intellectuelle</a:t>
            </a:r>
            <a:endParaRPr/>
          </a:p>
          <a:p>
            <a:pPr indent="0" lvl="0" marL="0" rtl="0" algn="l">
              <a:spcBef>
                <a:spcPts val="0"/>
              </a:spcBef>
              <a:spcAft>
                <a:spcPts val="0"/>
              </a:spcAft>
              <a:buNone/>
            </a:pPr>
            <a:r>
              <a:rPr lang="fr-CA"/>
              <a:t>Benjamin Dereca a plusieurs citations qui circulent sur le web, mais aucune bio…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1c6e325ef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1c6e325ef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4,2%</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27b64511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27b64511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3f44311e3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3f44311e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27b644fde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27b644fde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JF</a:t>
            </a:r>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80a3871e8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80a3871e8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80a3871e8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80a3871e8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Cité par Stéphan Reebs dans Sciences et pensées critique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Le proverbe « Une hirondelle ne fait pas le printemps » illustre le danger de tirer des conclusions basées sur des échantillons trop petits.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80a3871e8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80a3871e8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80a3871e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80a3871e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a:solidFill>
                  <a:srgbClr val="223654"/>
                </a:solidFill>
                <a:highlight>
                  <a:srgbClr val="FFFFFF"/>
                </a:highlight>
                <a:latin typeface="Open Sans"/>
                <a:ea typeface="Open Sans"/>
                <a:cs typeface="Open Sans"/>
                <a:sym typeface="Open Sans"/>
              </a:rPr>
              <a:t>436 654 </a:t>
            </a:r>
            <a:r>
              <a:rPr lang="fr-CA"/>
              <a:t>jeunes de 15 à 19 ans au Québec. (</a:t>
            </a:r>
            <a:r>
              <a:rPr lang="fr-CA" u="sng">
                <a:solidFill>
                  <a:schemeClr val="hlink"/>
                </a:solidFill>
                <a:hlinkClick r:id="rId2"/>
              </a:rPr>
              <a:t>https://statistique.quebec.ca/fr/produit/tableau/population-par-groupe-dage-canada-et-regions</a:t>
            </a:r>
            <a:r>
              <a:rPr lang="fr-CA">
                <a:solidFill>
                  <a:srgbClr val="223654"/>
                </a:solidFill>
                <a:highlight>
                  <a:srgbClr val="FFFFFF"/>
                </a:highlight>
                <a:latin typeface="Open Sans"/>
                <a:ea typeface="Open Sans"/>
                <a:cs typeface="Open Sans"/>
                <a:sym typeface="Open Sans"/>
              </a:rPr>
              <a:t>)</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fr-CA">
                <a:solidFill>
                  <a:srgbClr val="223654"/>
                </a:solidFill>
                <a:highlight>
                  <a:srgbClr val="FFFFFF"/>
                </a:highlight>
                <a:latin typeface="Open Sans"/>
                <a:ea typeface="Open Sans"/>
                <a:cs typeface="Open Sans"/>
                <a:sym typeface="Open Sans"/>
              </a:rPr>
              <a:t>Calculateur d’échantillon: </a:t>
            </a:r>
            <a:r>
              <a:rPr lang="fr-CA" u="sng">
                <a:solidFill>
                  <a:schemeClr val="hlink"/>
                </a:solidFill>
                <a:hlinkClick r:id="rId3"/>
              </a:rPr>
              <a:t>https://fr.checkmarket.com/calculateur-taille-echantillon/</a:t>
            </a:r>
            <a:r>
              <a:rPr lang="fr-CA">
                <a:solidFill>
                  <a:schemeClr val="dk1"/>
                </a:solidFill>
              </a:rPr>
              <a:t>  </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80a3871e8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80a3871e8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Dans la vie de tous les jours, les échantillons trop petits mènent à des généralisations trop hâtives ou des stéréotypes non justifiés, du genre :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 « Ma fille en est à son premier cours dans cette école, et le prof est pourri, donc l’école n’est pas à recommander. » (Un seul prof…) </a:t>
            </a:r>
            <a:endParaRPr/>
          </a:p>
          <a:p>
            <a:pPr indent="0" lvl="0" marL="0" rtl="0" algn="l">
              <a:spcBef>
                <a:spcPts val="0"/>
              </a:spcBef>
              <a:spcAft>
                <a:spcPts val="0"/>
              </a:spcAft>
              <a:buNone/>
            </a:pPr>
            <a:r>
              <a:rPr lang="fr-CA"/>
              <a:t>• « Mon voisin a acheté une voiture de cette marque, et elle a plein de problèmes, donc cette marque est à éviter. » (Une seule voiture…)</a:t>
            </a:r>
            <a:endParaRPr/>
          </a:p>
          <a:p>
            <a:pPr indent="0" lvl="0" marL="0" rtl="0" algn="l">
              <a:spcBef>
                <a:spcPts val="0"/>
              </a:spcBef>
              <a:spcAft>
                <a:spcPts val="0"/>
              </a:spcAft>
              <a:buNone/>
            </a:pPr>
            <a:r>
              <a:rPr lang="fr-CA"/>
              <a:t>• « Les Américains sont impolis; je le sais parce que j’ai rencontré un groupe de touristes américains très impolis lors de mon dernier voyage. » (Un seul groupe…) </a:t>
            </a:r>
            <a:endParaRPr/>
          </a:p>
          <a:p>
            <a:pPr indent="0" lvl="0" marL="0" rtl="0" algn="l">
              <a:spcBef>
                <a:spcPts val="0"/>
              </a:spcBef>
              <a:spcAft>
                <a:spcPts val="0"/>
              </a:spcAft>
              <a:buNone/>
            </a:pPr>
            <a:r>
              <a:rPr lang="fr-CA"/>
              <a:t>• « Mon cousin est alcoolique et il est au chômage, preuve que l’alcoolisme mène au chômage. » (Une seule personne…) </a:t>
            </a:r>
            <a:endParaRPr/>
          </a:p>
          <a:p>
            <a:pPr indent="0" lvl="0" marL="0" rtl="0" algn="l">
              <a:spcBef>
                <a:spcPts val="0"/>
              </a:spcBef>
              <a:spcAft>
                <a:spcPts val="0"/>
              </a:spcAft>
              <a:buNone/>
            </a:pPr>
            <a:r>
              <a:rPr lang="fr-CA"/>
              <a:t>• « Le réchauffement de la planète, mon œil! Il a fait plus froid que d’habitude l’hiver passé. » (Une seule saison, pendant une seule année, à un seul endroit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On entend seulement parler des cas frappants, mais pas des bien plus nombreux cas ordinaires (</a:t>
            </a:r>
            <a:r>
              <a:rPr b="1" lang="fr-CA" sz="1800">
                <a:solidFill>
                  <a:schemeClr val="dk1"/>
                </a:solidFill>
                <a:latin typeface="Roboto"/>
                <a:ea typeface="Roboto"/>
                <a:cs typeface="Roboto"/>
                <a:sym typeface="Roboto"/>
              </a:rPr>
              <a:t>les cas bizarres font plus souvent les nouvelles ou les potins</a:t>
            </a:r>
            <a:r>
              <a:rPr lang="fr-CA" sz="1800">
                <a:solidFill>
                  <a:schemeClr val="dk1"/>
                </a:solidFill>
                <a:latin typeface="Roboto Light"/>
                <a:ea typeface="Roboto Light"/>
                <a:cs typeface="Roboto Light"/>
                <a:sym typeface="Roboto Light"/>
              </a:rPr>
              <a:t>), donc notre petit échantillon (le petit</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nombre de cas dont notre mémoire se souvient) ne comprend que les cas bizarres, et donc on a</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1800">
                <a:solidFill>
                  <a:schemeClr val="dk1"/>
                </a:solidFill>
                <a:latin typeface="Roboto Light"/>
                <a:ea typeface="Roboto Light"/>
                <a:cs typeface="Roboto Light"/>
                <a:sym typeface="Roboto Light"/>
              </a:rPr>
              <a:t>tendance à </a:t>
            </a:r>
            <a:r>
              <a:rPr b="1" lang="fr-CA" sz="1800">
                <a:solidFill>
                  <a:schemeClr val="dk1"/>
                </a:solidFill>
                <a:latin typeface="Roboto"/>
                <a:ea typeface="Roboto"/>
                <a:cs typeface="Roboto"/>
                <a:sym typeface="Roboto"/>
              </a:rPr>
              <a:t>faussement se faire une mauvaise opinion de la population d’où viennent ces cas</a:t>
            </a:r>
            <a:endParaRPr b="1" sz="18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b="1" lang="fr-CA" sz="1800">
                <a:solidFill>
                  <a:schemeClr val="dk1"/>
                </a:solidFill>
                <a:latin typeface="Roboto"/>
                <a:ea typeface="Roboto"/>
                <a:cs typeface="Roboto"/>
                <a:sym typeface="Roboto"/>
              </a:rPr>
              <a:t>bizarres</a:t>
            </a:r>
            <a:r>
              <a:rPr lang="fr-CA" sz="1800">
                <a:solidFill>
                  <a:schemeClr val="dk1"/>
                </a:solidFill>
                <a:latin typeface="Roboto Light"/>
                <a:ea typeface="Roboto Light"/>
                <a:cs typeface="Roboto Light"/>
                <a:sym typeface="Roboto Light"/>
              </a:rPr>
              <a:t>, sans se rendre compte que les cas bizarres représentent mal toute la population.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80a3871e8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80a3871e8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38e0f610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238e0f610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80a3871e8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80a3871e8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rPr lang="fr-CA"/>
              <a:t>La dernière de chaque section!</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80a3871e8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80a3871e8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80a3871e86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80a3871e86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rgbClr val="E06539"/>
                </a:solidFill>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238e0f610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238e0f610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115304fc4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115304fc4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238e0f610f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238e0f610f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9417ed5664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9417ed5664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rgbClr val="223654"/>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fr-CA" u="sng">
                <a:solidFill>
                  <a:schemeClr val="hlink"/>
                </a:solidFill>
                <a:hlinkClick r:id="rId2"/>
              </a:rPr>
              <a:t>https://www.lapresse.ca/sports/baseball/2023-02-27/en-2022/le-salaire-moyen-au-baseball-majeur-a-fait-un-bond-record-de-14-8.php</a:t>
            </a:r>
            <a:endParaRPr/>
          </a:p>
          <a:p>
            <a:pPr indent="0" lvl="0" marL="0" rtl="0" algn="l">
              <a:spcBef>
                <a:spcPts val="0"/>
              </a:spcBef>
              <a:spcAft>
                <a:spcPts val="0"/>
              </a:spcAft>
              <a:buNone/>
            </a:pPr>
            <a:r>
              <a:rPr lang="fr-CA" u="sng">
                <a:solidFill>
                  <a:schemeClr val="hlink"/>
                </a:solidFill>
                <a:hlinkClick r:id="rId3"/>
              </a:rPr>
              <a:t>https://www.spotrac.com/mlb/rankings/salary/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238e0f610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238e0f610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2367a4571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2367a4571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solidFill>
                <a:schemeClr val="dk1"/>
              </a:solidFill>
            </a:endParaRPr>
          </a:p>
          <a:p>
            <a:pPr indent="0" lvl="0" marL="0" rtl="0" algn="l">
              <a:spcBef>
                <a:spcPts val="0"/>
              </a:spcBef>
              <a:spcAft>
                <a:spcPts val="0"/>
              </a:spcAft>
              <a:buClr>
                <a:schemeClr val="dk1"/>
              </a:buClr>
              <a:buSzPts val="1100"/>
              <a:buFont typeface="Arial"/>
              <a:buNone/>
            </a:pPr>
            <a:r>
              <a:rPr lang="fr-CA">
                <a:solidFill>
                  <a:schemeClr val="dk1"/>
                </a:solidFill>
              </a:rPr>
              <a:t>Source: </a:t>
            </a:r>
            <a:r>
              <a:rPr lang="fr-CA" u="sng">
                <a:solidFill>
                  <a:schemeClr val="hlink"/>
                </a:solidFill>
                <a:hlinkClick r:id="rId2"/>
              </a:rPr>
              <a:t>https://twitter.com/mariejoharnois/status/1616412190860541954</a:t>
            </a:r>
            <a:r>
              <a:rPr lang="fr-CA">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290d36f17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290d36f17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chemeClr val="accent4"/>
                </a:highlight>
              </a:rPr>
              <a:t>Steph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7b644fd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7b644fd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Source: </a:t>
            </a:r>
            <a:r>
              <a:rPr lang="fr-CA" u="sng">
                <a:solidFill>
                  <a:schemeClr val="hlink"/>
                </a:solidFill>
                <a:hlinkClick r:id="rId2"/>
              </a:rPr>
              <a:t>https://www.manchestereveningnews.co.uk/news/greater-manchester-news/kick-in-the-teeth-over-toothpaste-ads-979028</a:t>
            </a:r>
            <a:r>
              <a:rPr lang="fr-CA"/>
              <a:t> </a:t>
            </a:r>
            <a:endParaRPr/>
          </a:p>
          <a:p>
            <a:pPr indent="0" lvl="0" marL="0" rtl="0" algn="l">
              <a:spcBef>
                <a:spcPts val="0"/>
              </a:spcBef>
              <a:spcAft>
                <a:spcPts val="0"/>
              </a:spcAft>
              <a:buNone/>
            </a:pPr>
            <a:r>
              <a:rPr lang="fr-CA"/>
              <a:t>Clarifier l’image: </a:t>
            </a:r>
            <a:r>
              <a:rPr lang="fr-CA" u="sng">
                <a:solidFill>
                  <a:schemeClr val="hlink"/>
                </a:solidFill>
                <a:hlinkClick r:id="rId3"/>
              </a:rPr>
              <a:t>https://picwish.com/unblur-image-portrait</a:t>
            </a:r>
            <a:r>
              <a:rPr lang="fr-CA"/>
              <a:t> </a:t>
            </a:r>
            <a:endParaRPr/>
          </a:p>
          <a:p>
            <a:pPr indent="0" lvl="0" marL="0" rtl="0" algn="l">
              <a:spcBef>
                <a:spcPts val="0"/>
              </a:spcBef>
              <a:spcAft>
                <a:spcPts val="0"/>
              </a:spcAft>
              <a:buNone/>
            </a:pPr>
            <a:r>
              <a:t/>
            </a:r>
            <a:endParaRPr/>
          </a:p>
          <a:p>
            <a:pPr indent="0" lvl="0" marL="0" rtl="0" algn="l">
              <a:spcBef>
                <a:spcPts val="0"/>
              </a:spcBef>
              <a:spcAft>
                <a:spcPts val="0"/>
              </a:spcAft>
              <a:buNone/>
            </a:pPr>
            <a:r>
              <a:rPr lang="fr-CA"/>
              <a:t>Lien vers les résultats du Menti : </a:t>
            </a:r>
            <a:r>
              <a:rPr lang="fr-CA" u="sng">
                <a:solidFill>
                  <a:schemeClr val="hlink"/>
                </a:solidFill>
                <a:hlinkClick r:id="rId4"/>
              </a:rPr>
              <a:t>https://www.mentimeter.com/app/presentation/alh7bk6355yssvmjp868117nuxe85mh7</a:t>
            </a:r>
            <a:r>
              <a:rPr lang="fr-CA"/>
              <a:t> </a:t>
            </a:r>
            <a:endParaRPr/>
          </a:p>
          <a:p>
            <a:pPr indent="0" lvl="0" marL="0" rtl="0" algn="l">
              <a:spcBef>
                <a:spcPts val="0"/>
              </a:spcBef>
              <a:spcAft>
                <a:spcPts val="0"/>
              </a:spcAft>
              <a:buNone/>
            </a:pPr>
            <a:r>
              <a:rPr lang="fr-CA"/>
              <a:t>Lien de votation : </a:t>
            </a:r>
            <a:r>
              <a:rPr lang="fr-CA" u="sng">
                <a:solidFill>
                  <a:schemeClr val="hlink"/>
                </a:solidFill>
                <a:hlinkClick r:id="rId5"/>
              </a:rPr>
              <a:t>https://www.menti.com/ali3ho1cpxs6</a:t>
            </a:r>
            <a:r>
              <a:rPr lang="fr-CA"/>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b622d398fb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b622d398fb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fr-CA"/>
              <a:t>Pistes en éducation aux médias : </a:t>
            </a:r>
            <a:endParaRPr/>
          </a:p>
          <a:p>
            <a:pPr indent="-298450" lvl="0" marL="457200" rtl="0" algn="l">
              <a:spcBef>
                <a:spcPts val="0"/>
              </a:spcBef>
              <a:spcAft>
                <a:spcPts val="0"/>
              </a:spcAft>
              <a:buSzPts val="1100"/>
              <a:buChar char="-"/>
            </a:pPr>
            <a:r>
              <a:rPr lang="fr-CA"/>
              <a:t>Est-ce qu’il me manque des informations pour juger ? </a:t>
            </a:r>
            <a:endParaRPr/>
          </a:p>
          <a:p>
            <a:pPr indent="-298450" lvl="0" marL="457200" rtl="0" algn="l">
              <a:spcBef>
                <a:spcPts val="0"/>
              </a:spcBef>
              <a:spcAft>
                <a:spcPts val="0"/>
              </a:spcAft>
              <a:buSzPts val="1100"/>
              <a:buChar char="-"/>
            </a:pPr>
            <a:r>
              <a:rPr lang="fr-CA"/>
              <a:t>Est-ce que j’ai l’impression qu’on me dit quoi penser ? </a:t>
            </a:r>
            <a:endParaRPr/>
          </a:p>
          <a:p>
            <a:pPr indent="-298450" lvl="0" marL="457200" rtl="0" algn="l">
              <a:spcBef>
                <a:spcPts val="0"/>
              </a:spcBef>
              <a:spcAft>
                <a:spcPts val="0"/>
              </a:spcAft>
              <a:buSzPts val="1100"/>
              <a:buChar char="-"/>
            </a:pPr>
            <a:r>
              <a:rPr lang="fr-CA"/>
              <a:t>Est-ce que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1c45ffa76d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1c45ffa76d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50000"/>
              </a:lnSpc>
              <a:spcBef>
                <a:spcPts val="0"/>
              </a:spcBef>
              <a:spcAft>
                <a:spcPts val="0"/>
              </a:spcAft>
              <a:buNone/>
            </a:pPr>
            <a:r>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Compétences transversales</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Exploiter l’information</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Exercer son jugement critique</a:t>
            </a:r>
            <a:endParaRPr sz="1200">
              <a:solidFill>
                <a:schemeClr val="dk1"/>
              </a:solidFill>
              <a:latin typeface="Roboto"/>
              <a:ea typeface="Roboto"/>
              <a:cs typeface="Roboto"/>
              <a:sym typeface="Roboto"/>
            </a:endParaRPr>
          </a:p>
          <a:p>
            <a:pPr indent="-304800" lvl="1" marL="914400" rtl="0" algn="l">
              <a:lnSpc>
                <a:spcPct val="150000"/>
              </a:lnSpc>
              <a:spcBef>
                <a:spcPts val="0"/>
              </a:spcBef>
              <a:spcAft>
                <a:spcPts val="0"/>
              </a:spcAft>
              <a:buClr>
                <a:schemeClr val="dk1"/>
              </a:buClr>
              <a:buSzPts val="1200"/>
              <a:buFont typeface="Roboto"/>
              <a:buChar char="○"/>
            </a:pPr>
            <a:r>
              <a:rPr lang="fr-CA" sz="1200">
                <a:solidFill>
                  <a:schemeClr val="dk1"/>
                </a:solidFill>
                <a:latin typeface="Roboto"/>
                <a:ea typeface="Roboto"/>
                <a:cs typeface="Roboto"/>
                <a:sym typeface="Roboto"/>
              </a:rPr>
              <a:t>Communiquer de façon appropriée</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238e0f610f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238e0f610f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238e0f610f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238e0f610f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dff792143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dff79214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238e0f610f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238e0f610f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238e0f610f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238e0f610f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238e0f610f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238e0f610f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27b645117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27b64511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963c8c887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2963c8c8876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2963c8c8876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38e0f610f_4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238e0f610f_4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00">
                <a:solidFill>
                  <a:schemeClr val="dk1"/>
                </a:solidFill>
                <a:highlight>
                  <a:srgbClr val="00FF00"/>
                </a:highlight>
              </a:rPr>
              <a:t>JEFF</a:t>
            </a:r>
            <a:endParaRPr/>
          </a:p>
          <a:p>
            <a:pPr indent="0" lvl="0" marL="0" rtl="0" algn="l">
              <a:spcBef>
                <a:spcPts val="0"/>
              </a:spcBef>
              <a:spcAft>
                <a:spcPts val="0"/>
              </a:spcAft>
              <a:buNone/>
            </a:pPr>
            <a:r>
              <a:rPr lang="fr-CA" u="sng">
                <a:solidFill>
                  <a:schemeClr val="hlink"/>
                </a:solidFill>
                <a:hlinkClick r:id="rId2"/>
              </a:rPr>
              <a:t>https://marketinglaw.osborneclarke.com/retailing/colgates-80-of-dentists-recommend-claim-under-fire/</a:t>
            </a:r>
            <a:r>
              <a:rPr lang="fr-CA"/>
              <a:t>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9417ed5664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9417ed5664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80a3871e86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80a3871e86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5cefa72bc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5cefa72bc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2100">
                <a:solidFill>
                  <a:schemeClr val="lt1"/>
                </a:solidFill>
                <a:highlight>
                  <a:srgbClr val="E06539"/>
                </a:highlight>
              </a:rPr>
              <a:t>Annie</a:t>
            </a:r>
            <a:endParaRPr b="1" sz="1800">
              <a:solidFill>
                <a:srgbClr val="E06539"/>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dda02c6f4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dda02c6f4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c45ffa76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1c45ffa76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fr-CA" sz="2200">
                <a:solidFill>
                  <a:schemeClr val="lt1"/>
                </a:solidFill>
                <a:highlight>
                  <a:schemeClr val="accent2"/>
                </a:highlight>
              </a:rPr>
              <a:t>Annie</a:t>
            </a:r>
            <a:endParaRPr b="1" sz="1800">
              <a:solidFill>
                <a:srgbClr val="E06539"/>
              </a:solidFill>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75% des Québécois affirment que l’environnement n’est peut-être pas une priorité. La dépendance au téléphone intelligent ne touche que 0,5% de la population.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Ces fameuses statistiques! Présentes massivement dans les médias, elles se présentent comme figure de proue de la rigueur. Pourtant, il y a de multiples façons de les utiliser, de leur faire dire tout et son contraire.</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t/>
            </a:r>
            <a:endParaRPr>
              <a:solidFill>
                <a:schemeClr val="dk1"/>
              </a:solidFill>
              <a:latin typeface="Roboto Mono"/>
              <a:ea typeface="Roboto Mono"/>
              <a:cs typeface="Roboto Mono"/>
              <a:sym typeface="Roboto Mono"/>
            </a:endParaRPr>
          </a:p>
          <a:p>
            <a:pPr indent="0" lvl="0" marL="0" rtl="0" algn="l">
              <a:lnSpc>
                <a:spcPct val="115000"/>
              </a:lnSpc>
              <a:spcBef>
                <a:spcPts val="0"/>
              </a:spcBef>
              <a:spcAft>
                <a:spcPts val="0"/>
              </a:spcAft>
              <a:buNone/>
            </a:pPr>
            <a:r>
              <a:rPr lang="fr-CA">
                <a:solidFill>
                  <a:schemeClr val="dk1"/>
                </a:solidFill>
                <a:latin typeface="Roboto Mono"/>
                <a:ea typeface="Roboto Mono"/>
                <a:cs typeface="Roboto Mono"/>
                <a:sym typeface="Roboto Mono"/>
              </a:rPr>
              <a:t>Cet atelier se veut l’occasion de développer notre capacité à décoder l’univers médiatique sous l’angle tout particulier des statistiques. Une bonne dose de lucidité au service de la pensée critique, et pas seulement pour les cartésien·es d’entre-nous!</a:t>
            </a:r>
            <a:endParaRPr>
              <a:solidFill>
                <a:schemeClr val="dk1"/>
              </a:solidFill>
              <a:latin typeface="Roboto Mono"/>
              <a:ea typeface="Roboto Mono"/>
              <a:cs typeface="Roboto Mono"/>
              <a:sym typeface="Roboto Mon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1200"/>
              </a:spcBef>
              <a:spcAft>
                <a:spcPts val="0"/>
              </a:spcAft>
              <a:buSzPts val="1400"/>
              <a:buChar char="○"/>
              <a:defRPr/>
            </a:lvl2pPr>
            <a:lvl3pPr indent="-317500" lvl="2" marL="1371600" rtl="0" algn="l">
              <a:lnSpc>
                <a:spcPct val="90000"/>
              </a:lnSpc>
              <a:spcBef>
                <a:spcPts val="1200"/>
              </a:spcBef>
              <a:spcAft>
                <a:spcPts val="0"/>
              </a:spcAft>
              <a:buSzPts val="1400"/>
              <a:buChar char="■"/>
              <a:defRPr/>
            </a:lvl3pPr>
            <a:lvl4pPr indent="-317500" lvl="3" marL="1828800" rtl="0" algn="l">
              <a:lnSpc>
                <a:spcPct val="90000"/>
              </a:lnSpc>
              <a:spcBef>
                <a:spcPts val="1200"/>
              </a:spcBef>
              <a:spcAft>
                <a:spcPts val="0"/>
              </a:spcAft>
              <a:buSzPts val="1400"/>
              <a:buChar char="●"/>
              <a:defRPr/>
            </a:lvl4pPr>
            <a:lvl5pPr indent="-317500" lvl="4" marL="2286000" rtl="0" algn="l">
              <a:lnSpc>
                <a:spcPct val="90000"/>
              </a:lnSpc>
              <a:spcBef>
                <a:spcPts val="1200"/>
              </a:spcBef>
              <a:spcAft>
                <a:spcPts val="0"/>
              </a:spcAft>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type="title">
  <p:cSld name="TITLE">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5"/>
          <p:cNvSpPr txBox="1"/>
          <p:nvPr>
            <p:ph type="ctrTitle"/>
          </p:nvPr>
        </p:nvSpPr>
        <p:spPr>
          <a:xfrm>
            <a:off x="1572906" y="-824419"/>
            <a:ext cx="6357600" cy="5022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rgbClr val="355777"/>
              </a:buClr>
              <a:buSzPts val="3000"/>
              <a:buFont typeface="Arial"/>
              <a:buNone/>
              <a:defRPr b="1" i="0" sz="3000" u="none" cap="none" strike="noStrike">
                <a:solidFill>
                  <a:srgbClr val="355777"/>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6" name="Google Shape;56;p15"/>
          <p:cNvSpPr txBox="1"/>
          <p:nvPr>
            <p:ph idx="1" type="subTitle"/>
          </p:nvPr>
        </p:nvSpPr>
        <p:spPr>
          <a:xfrm>
            <a:off x="1572905" y="-394743"/>
            <a:ext cx="6357600" cy="3363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rgbClr val="55969C"/>
              </a:buClr>
              <a:buSzPts val="1800"/>
              <a:buFont typeface="Arial"/>
              <a:buNone/>
              <a:defRPr b="0" i="0" sz="1800" u="none" cap="none" strike="noStrike">
                <a:solidFill>
                  <a:srgbClr val="55969C"/>
                </a:solidFill>
                <a:latin typeface="Arial"/>
                <a:ea typeface="Arial"/>
                <a:cs typeface="Arial"/>
                <a:sym typeface="Arial"/>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descr="Gouvernement du Québec" id="57" name="Google Shape;57;p15"/>
          <p:cNvPicPr preferRelativeResize="0"/>
          <p:nvPr/>
        </p:nvPicPr>
        <p:blipFill rotWithShape="1">
          <a:blip r:embed="rId3">
            <a:alphaModFix/>
          </a:blip>
          <a:srcRect b="0" l="0" r="0" t="0"/>
          <a:stretch/>
        </p:blipFill>
        <p:spPr>
          <a:xfrm>
            <a:off x="6190482" y="4026245"/>
            <a:ext cx="2953515" cy="1115569"/>
          </a:xfrm>
          <a:prstGeom prst="rect">
            <a:avLst/>
          </a:prstGeom>
          <a:noFill/>
          <a:ln>
            <a:noFill/>
          </a:ln>
        </p:spPr>
      </p:pic>
      <p:pic>
        <p:nvPicPr>
          <p:cNvPr descr="Votre gouvernement" id="58" name="Google Shape;58;p15"/>
          <p:cNvPicPr preferRelativeResize="0"/>
          <p:nvPr/>
        </p:nvPicPr>
        <p:blipFill rotWithShape="1">
          <a:blip r:embed="rId4">
            <a:alphaModFix/>
          </a:blip>
          <a:srcRect b="0" l="0" r="0" t="0"/>
          <a:stretch/>
        </p:blipFill>
        <p:spPr>
          <a:xfrm>
            <a:off x="-127002" y="4030436"/>
            <a:ext cx="2764417" cy="11130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ésentation">
  <p:cSld name="Présentation">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7"/>
          <p:cNvSpPr txBox="1"/>
          <p:nvPr>
            <p:ph type="ctrTitle"/>
          </p:nvPr>
        </p:nvSpPr>
        <p:spPr>
          <a:xfrm>
            <a:off x="516119" y="1265748"/>
            <a:ext cx="4056000" cy="125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bg>
      <p:bgPr>
        <a:solidFill>
          <a:schemeClr val="lt1"/>
        </a:solidFill>
      </p:bgPr>
    </p:bg>
    <p:spTree>
      <p:nvGrpSpPr>
        <p:cNvPr id="66" name="Shape 66"/>
        <p:cNvGrpSpPr/>
        <p:nvPr/>
      </p:nvGrpSpPr>
      <p:grpSpPr>
        <a:xfrm>
          <a:off x="0" y="0"/>
          <a:ext cx="0" cy="0"/>
          <a:chOff x="0" y="0"/>
          <a:chExt cx="0" cy="0"/>
        </a:xfrm>
      </p:grpSpPr>
      <p:sp>
        <p:nvSpPr>
          <p:cNvPr id="67" name="Google Shape;67;p18"/>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69" name="Shape 69"/>
        <p:cNvGrpSpPr/>
        <p:nvPr/>
      </p:nvGrpSpPr>
      <p:grpSpPr>
        <a:xfrm>
          <a:off x="0" y="0"/>
          <a:ext cx="0" cy="0"/>
          <a:chOff x="0" y="0"/>
          <a:chExt cx="0" cy="0"/>
        </a:xfrm>
      </p:grpSpPr>
      <p:sp>
        <p:nvSpPr>
          <p:cNvPr id="70" name="Google Shape;70;p19"/>
          <p:cNvSpPr txBox="1"/>
          <p:nvPr>
            <p:ph type="title"/>
          </p:nvPr>
        </p:nvSpPr>
        <p:spPr>
          <a:xfrm>
            <a:off x="623888" y="597311"/>
            <a:ext cx="7886700" cy="4128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1" name="Google Shape;71;p19"/>
          <p:cNvSpPr txBox="1"/>
          <p:nvPr>
            <p:ph idx="1" type="body"/>
          </p:nvPr>
        </p:nvSpPr>
        <p:spPr>
          <a:xfrm>
            <a:off x="623888" y="1393724"/>
            <a:ext cx="7886700" cy="2514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2100"/>
              <a:buNone/>
              <a:defRPr sz="2100">
                <a:solidFill>
                  <a:schemeClr val="dk1"/>
                </a:solidFill>
              </a:defRPr>
            </a:lvl1pPr>
            <a:lvl2pPr indent="-228600" lvl="1" marL="914400" rtl="0" algn="l">
              <a:lnSpc>
                <a:spcPct val="90000"/>
              </a:lnSpc>
              <a:spcBef>
                <a:spcPts val="400"/>
              </a:spcBef>
              <a:spcAft>
                <a:spcPts val="0"/>
              </a:spcAft>
              <a:buSzPts val="1500"/>
              <a:buNone/>
              <a:defRPr sz="1500">
                <a:solidFill>
                  <a:srgbClr val="8D98A6"/>
                </a:solidFill>
              </a:defRPr>
            </a:lvl2pPr>
            <a:lvl3pPr indent="-228600" lvl="2" marL="1371600" rtl="0" algn="l">
              <a:lnSpc>
                <a:spcPct val="90000"/>
              </a:lnSpc>
              <a:spcBef>
                <a:spcPts val="400"/>
              </a:spcBef>
              <a:spcAft>
                <a:spcPts val="0"/>
              </a:spcAft>
              <a:buSzPts val="1400"/>
              <a:buNone/>
              <a:defRPr sz="1400">
                <a:solidFill>
                  <a:srgbClr val="8D98A6"/>
                </a:solidFill>
              </a:defRPr>
            </a:lvl3pPr>
            <a:lvl4pPr indent="-228600" lvl="3" marL="1828800" rtl="0" algn="l">
              <a:lnSpc>
                <a:spcPct val="90000"/>
              </a:lnSpc>
              <a:spcBef>
                <a:spcPts val="400"/>
              </a:spcBef>
              <a:spcAft>
                <a:spcPts val="0"/>
              </a:spcAft>
              <a:buSzPts val="1200"/>
              <a:buNone/>
              <a:defRPr sz="1200">
                <a:solidFill>
                  <a:srgbClr val="8D98A6"/>
                </a:solidFill>
              </a:defRPr>
            </a:lvl4pPr>
            <a:lvl5pPr indent="-228600" lvl="4" marL="2286000" rtl="0" algn="l">
              <a:lnSpc>
                <a:spcPct val="90000"/>
              </a:lnSpc>
              <a:spcBef>
                <a:spcPts val="400"/>
              </a:spcBef>
              <a:spcAft>
                <a:spcPts val="0"/>
              </a:spcAft>
              <a:buSzPts val="1200"/>
              <a:buNone/>
              <a:defRPr sz="1200">
                <a:solidFill>
                  <a:srgbClr val="8D98A6"/>
                </a:solidFill>
              </a:defRPr>
            </a:lvl5pPr>
            <a:lvl6pPr indent="-228600" lvl="5" marL="2743200" rtl="0" algn="l">
              <a:lnSpc>
                <a:spcPct val="90000"/>
              </a:lnSpc>
              <a:spcBef>
                <a:spcPts val="400"/>
              </a:spcBef>
              <a:spcAft>
                <a:spcPts val="0"/>
              </a:spcAft>
              <a:buClr>
                <a:srgbClr val="8D98A6"/>
              </a:buClr>
              <a:buSzPts val="1200"/>
              <a:buNone/>
              <a:defRPr sz="1200">
                <a:solidFill>
                  <a:srgbClr val="8D98A6"/>
                </a:solidFill>
              </a:defRPr>
            </a:lvl6pPr>
            <a:lvl7pPr indent="-228600" lvl="6" marL="3200400" rtl="0" algn="l">
              <a:lnSpc>
                <a:spcPct val="90000"/>
              </a:lnSpc>
              <a:spcBef>
                <a:spcPts val="400"/>
              </a:spcBef>
              <a:spcAft>
                <a:spcPts val="0"/>
              </a:spcAft>
              <a:buClr>
                <a:srgbClr val="8D98A6"/>
              </a:buClr>
              <a:buSzPts val="1200"/>
              <a:buNone/>
              <a:defRPr sz="1200">
                <a:solidFill>
                  <a:srgbClr val="8D98A6"/>
                </a:solidFill>
              </a:defRPr>
            </a:lvl7pPr>
            <a:lvl8pPr indent="-228600" lvl="7" marL="3657600" rtl="0" algn="l">
              <a:lnSpc>
                <a:spcPct val="90000"/>
              </a:lnSpc>
              <a:spcBef>
                <a:spcPts val="400"/>
              </a:spcBef>
              <a:spcAft>
                <a:spcPts val="0"/>
              </a:spcAft>
              <a:buClr>
                <a:srgbClr val="8D98A6"/>
              </a:buClr>
              <a:buSzPts val="1200"/>
              <a:buNone/>
              <a:defRPr sz="1200">
                <a:solidFill>
                  <a:srgbClr val="8D98A6"/>
                </a:solidFill>
              </a:defRPr>
            </a:lvl8pPr>
            <a:lvl9pPr indent="-228600" lvl="8" marL="4114800" rtl="0" algn="l">
              <a:lnSpc>
                <a:spcPct val="90000"/>
              </a:lnSpc>
              <a:spcBef>
                <a:spcPts val="400"/>
              </a:spcBef>
              <a:spcAft>
                <a:spcPts val="0"/>
              </a:spcAft>
              <a:buClr>
                <a:srgbClr val="8D98A6"/>
              </a:buClr>
              <a:buSzPts val="1200"/>
              <a:buNone/>
              <a:defRPr sz="1200">
                <a:solidFill>
                  <a:srgbClr val="8D98A6"/>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72" name="Shape 72"/>
        <p:cNvGrpSpPr/>
        <p:nvPr/>
      </p:nvGrpSpPr>
      <p:grpSpPr>
        <a:xfrm>
          <a:off x="0" y="0"/>
          <a:ext cx="0" cy="0"/>
          <a:chOff x="0" y="0"/>
          <a:chExt cx="0" cy="0"/>
        </a:xfrm>
      </p:grpSpPr>
      <p:sp>
        <p:nvSpPr>
          <p:cNvPr id="73" name="Google Shape;73;p20"/>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4" name="Google Shape;74;p2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2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76" name="Shape 76"/>
        <p:cNvGrpSpPr/>
        <p:nvPr/>
      </p:nvGrpSpPr>
      <p:grpSpPr>
        <a:xfrm>
          <a:off x="0" y="0"/>
          <a:ext cx="0" cy="0"/>
          <a:chOff x="0" y="0"/>
          <a:chExt cx="0" cy="0"/>
        </a:xfrm>
      </p:grpSpPr>
      <p:sp>
        <p:nvSpPr>
          <p:cNvPr id="77" name="Google Shape;77;p21"/>
          <p:cNvSpPr txBox="1"/>
          <p:nvPr>
            <p:ph type="title"/>
          </p:nvPr>
        </p:nvSpPr>
        <p:spPr>
          <a:xfrm>
            <a:off x="629841" y="471949"/>
            <a:ext cx="2949000" cy="752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rial"/>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8" name="Google Shape;78;p21"/>
          <p:cNvSpPr txBox="1"/>
          <p:nvPr>
            <p:ph idx="1" type="body"/>
          </p:nvPr>
        </p:nvSpPr>
        <p:spPr>
          <a:xfrm>
            <a:off x="3887391" y="1452716"/>
            <a:ext cx="4128300" cy="24777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sz="2100"/>
            </a:lvl1pPr>
            <a:lvl2pPr indent="-342900" lvl="1" marL="914400" rtl="0" algn="l">
              <a:lnSpc>
                <a:spcPct val="90000"/>
              </a:lnSpc>
              <a:spcBef>
                <a:spcPts val="400"/>
              </a:spcBef>
              <a:spcAft>
                <a:spcPts val="0"/>
              </a:spcAft>
              <a:buSzPts val="1800"/>
              <a:buChar char="•"/>
              <a:defRPr sz="1800"/>
            </a:lvl2pPr>
            <a:lvl3pPr indent="-323850" lvl="2" marL="1371600" rtl="0" algn="l">
              <a:lnSpc>
                <a:spcPct val="90000"/>
              </a:lnSpc>
              <a:spcBef>
                <a:spcPts val="400"/>
              </a:spcBef>
              <a:spcAft>
                <a:spcPts val="0"/>
              </a:spcAft>
              <a:buSzPts val="1500"/>
              <a:buChar char="•"/>
              <a:defRPr sz="1500"/>
            </a:lvl3pPr>
            <a:lvl4pPr indent="-317500" lvl="3" marL="1828800" rtl="0" algn="l">
              <a:lnSpc>
                <a:spcPct val="90000"/>
              </a:lnSpc>
              <a:spcBef>
                <a:spcPts val="400"/>
              </a:spcBef>
              <a:spcAft>
                <a:spcPts val="0"/>
              </a:spcAft>
              <a:buSzPts val="1400"/>
              <a:buChar char="•"/>
              <a:defRPr sz="1400"/>
            </a:lvl4pPr>
            <a:lvl5pPr indent="-317500" lvl="4" marL="2286000" rtl="0" algn="l">
              <a:lnSpc>
                <a:spcPct val="90000"/>
              </a:lnSpc>
              <a:spcBef>
                <a:spcPts val="400"/>
              </a:spcBef>
              <a:spcAft>
                <a:spcPts val="0"/>
              </a:spcAft>
              <a:buSzPts val="1400"/>
              <a:buChar char="•"/>
              <a:defRPr sz="14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79" name="Google Shape;79;p21"/>
          <p:cNvSpPr txBox="1"/>
          <p:nvPr>
            <p:ph idx="2" type="body"/>
          </p:nvPr>
        </p:nvSpPr>
        <p:spPr>
          <a:xfrm>
            <a:off x="629841" y="1452715"/>
            <a:ext cx="2949000" cy="24828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80" name="Shape 80"/>
        <p:cNvGrpSpPr/>
        <p:nvPr/>
      </p:nvGrpSpPr>
      <p:grpSpPr>
        <a:xfrm>
          <a:off x="0" y="0"/>
          <a:ext cx="0" cy="0"/>
          <a:chOff x="0" y="0"/>
          <a:chExt cx="0" cy="0"/>
        </a:xfrm>
      </p:grpSpPr>
      <p:sp>
        <p:nvSpPr>
          <p:cNvPr id="81" name="Google Shape;81;p22"/>
          <p:cNvSpPr txBox="1"/>
          <p:nvPr>
            <p:ph type="title"/>
          </p:nvPr>
        </p:nvSpPr>
        <p:spPr>
          <a:xfrm>
            <a:off x="629841" y="286688"/>
            <a:ext cx="2949000" cy="947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rial"/>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22"/>
          <p:cNvSpPr/>
          <p:nvPr>
            <p:ph idx="2" type="pic"/>
          </p:nvPr>
        </p:nvSpPr>
        <p:spPr>
          <a:xfrm>
            <a:off x="3887391" y="1430593"/>
            <a:ext cx="3346800" cy="2595900"/>
          </a:xfrm>
          <a:prstGeom prst="rect">
            <a:avLst/>
          </a:prstGeom>
          <a:noFill/>
          <a:ln>
            <a:noFill/>
          </a:ln>
        </p:spPr>
      </p:sp>
      <p:sp>
        <p:nvSpPr>
          <p:cNvPr id="83" name="Google Shape;83;p22"/>
          <p:cNvSpPr txBox="1"/>
          <p:nvPr>
            <p:ph idx="1" type="body"/>
          </p:nvPr>
        </p:nvSpPr>
        <p:spPr>
          <a:xfrm>
            <a:off x="629841" y="1453094"/>
            <a:ext cx="2949000" cy="2483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84" name="Shape 84"/>
        <p:cNvGrpSpPr/>
        <p:nvPr/>
      </p:nvGrpSpPr>
      <p:grpSpPr>
        <a:xfrm>
          <a:off x="0" y="0"/>
          <a:ext cx="0" cy="0"/>
          <a:chOff x="0" y="0"/>
          <a:chExt cx="0" cy="0"/>
        </a:xfrm>
      </p:grpSpPr>
      <p:sp>
        <p:nvSpPr>
          <p:cNvPr id="85" name="Google Shape;85;p23"/>
          <p:cNvSpPr txBox="1"/>
          <p:nvPr>
            <p:ph type="title"/>
          </p:nvPr>
        </p:nvSpPr>
        <p:spPr>
          <a:xfrm>
            <a:off x="629841" y="451821"/>
            <a:ext cx="7886700" cy="30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sz="27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23"/>
          <p:cNvSpPr txBox="1"/>
          <p:nvPr>
            <p:ph idx="1" type="body"/>
          </p:nvPr>
        </p:nvSpPr>
        <p:spPr>
          <a:xfrm>
            <a:off x="629842" y="1023053"/>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7" name="Google Shape;87;p23"/>
          <p:cNvSpPr txBox="1"/>
          <p:nvPr>
            <p:ph idx="2" type="body"/>
          </p:nvPr>
        </p:nvSpPr>
        <p:spPr>
          <a:xfrm>
            <a:off x="629842" y="1908072"/>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rgbClr val="FFE4B7"/>
              </a:buClr>
              <a:buSzPts val="1800"/>
              <a:buChar char="•"/>
              <a:defRPr sz="1800"/>
            </a:lvl1pPr>
            <a:lvl2pPr indent="-323850" lvl="1" marL="914400" rtl="0" algn="l">
              <a:lnSpc>
                <a:spcPct val="90000"/>
              </a:lnSpc>
              <a:spcBef>
                <a:spcPts val="400"/>
              </a:spcBef>
              <a:spcAft>
                <a:spcPts val="0"/>
              </a:spcAft>
              <a:buClr>
                <a:srgbClr val="FFE4B7"/>
              </a:buClr>
              <a:buSzPts val="1500"/>
              <a:buChar char="•"/>
              <a:defRPr sz="1500"/>
            </a:lvl2pPr>
            <a:lvl3pPr indent="-317500" lvl="2" marL="1371600" rtl="0" algn="l">
              <a:lnSpc>
                <a:spcPct val="90000"/>
              </a:lnSpc>
              <a:spcBef>
                <a:spcPts val="400"/>
              </a:spcBef>
              <a:spcAft>
                <a:spcPts val="0"/>
              </a:spcAft>
              <a:buClr>
                <a:srgbClr val="FFE4B7"/>
              </a:buClr>
              <a:buSzPts val="1400"/>
              <a:buChar char="•"/>
              <a:defRPr sz="1400"/>
            </a:lvl3pPr>
            <a:lvl4pPr indent="-304800" lvl="3" marL="1828800" rtl="0" algn="l">
              <a:lnSpc>
                <a:spcPct val="90000"/>
              </a:lnSpc>
              <a:spcBef>
                <a:spcPts val="400"/>
              </a:spcBef>
              <a:spcAft>
                <a:spcPts val="0"/>
              </a:spcAft>
              <a:buClr>
                <a:srgbClr val="FFE4B7"/>
              </a:buClr>
              <a:buSzPts val="1200"/>
              <a:buChar char="•"/>
              <a:defRPr sz="1200"/>
            </a:lvl4pPr>
            <a:lvl5pPr indent="-304800" lvl="4" marL="2286000" rtl="0" algn="l">
              <a:lnSpc>
                <a:spcPct val="90000"/>
              </a:lnSpc>
              <a:spcBef>
                <a:spcPts val="400"/>
              </a:spcBef>
              <a:spcAft>
                <a:spcPts val="0"/>
              </a:spcAft>
              <a:buClr>
                <a:srgbClr val="FFE4B7"/>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23"/>
          <p:cNvSpPr txBox="1"/>
          <p:nvPr>
            <p:ph idx="3" type="body"/>
          </p:nvPr>
        </p:nvSpPr>
        <p:spPr>
          <a:xfrm>
            <a:off x="4629151" y="1023053"/>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9" name="Google Shape;89;p23"/>
          <p:cNvSpPr txBox="1"/>
          <p:nvPr>
            <p:ph idx="4" type="body"/>
          </p:nvPr>
        </p:nvSpPr>
        <p:spPr>
          <a:xfrm>
            <a:off x="4647010" y="1895281"/>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rgbClr val="FFE4B7"/>
              </a:buClr>
              <a:buSzPts val="1800"/>
              <a:buChar char="•"/>
              <a:defRPr sz="1800"/>
            </a:lvl1pPr>
            <a:lvl2pPr indent="-323850" lvl="1" marL="914400" rtl="0" algn="l">
              <a:lnSpc>
                <a:spcPct val="90000"/>
              </a:lnSpc>
              <a:spcBef>
                <a:spcPts val="400"/>
              </a:spcBef>
              <a:spcAft>
                <a:spcPts val="0"/>
              </a:spcAft>
              <a:buClr>
                <a:srgbClr val="FFE4B7"/>
              </a:buClr>
              <a:buSzPts val="1500"/>
              <a:buChar char="•"/>
              <a:defRPr sz="1500"/>
            </a:lvl2pPr>
            <a:lvl3pPr indent="-317500" lvl="2" marL="1371600" rtl="0" algn="l">
              <a:lnSpc>
                <a:spcPct val="90000"/>
              </a:lnSpc>
              <a:spcBef>
                <a:spcPts val="400"/>
              </a:spcBef>
              <a:spcAft>
                <a:spcPts val="0"/>
              </a:spcAft>
              <a:buClr>
                <a:srgbClr val="FFE4B7"/>
              </a:buClr>
              <a:buSzPts val="1400"/>
              <a:buChar char="•"/>
              <a:defRPr sz="1400"/>
            </a:lvl3pPr>
            <a:lvl4pPr indent="-304800" lvl="3" marL="1828800" rtl="0" algn="l">
              <a:lnSpc>
                <a:spcPct val="90000"/>
              </a:lnSpc>
              <a:spcBef>
                <a:spcPts val="400"/>
              </a:spcBef>
              <a:spcAft>
                <a:spcPts val="0"/>
              </a:spcAft>
              <a:buClr>
                <a:srgbClr val="FFE4B7"/>
              </a:buClr>
              <a:buSzPts val="1200"/>
              <a:buChar char="•"/>
              <a:defRPr sz="1200"/>
            </a:lvl4pPr>
            <a:lvl5pPr indent="-304800" lvl="4" marL="2286000" rtl="0" algn="l">
              <a:lnSpc>
                <a:spcPct val="90000"/>
              </a:lnSpc>
              <a:spcBef>
                <a:spcPts val="400"/>
              </a:spcBef>
              <a:spcAft>
                <a:spcPts val="0"/>
              </a:spcAft>
              <a:buClr>
                <a:srgbClr val="FFE4B7"/>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90" name="Shape 90"/>
        <p:cNvGrpSpPr/>
        <p:nvPr/>
      </p:nvGrpSpPr>
      <p:grpSpPr>
        <a:xfrm>
          <a:off x="0" y="0"/>
          <a:ext cx="0" cy="0"/>
          <a:chOff x="0" y="0"/>
          <a:chExt cx="0" cy="0"/>
        </a:xfrm>
      </p:grpSpPr>
      <p:sp>
        <p:nvSpPr>
          <p:cNvPr id="91" name="Google Shape;91;p24"/>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p:cSld name="Accueil">
    <p:bg>
      <p:bgPr>
        <a:blipFill>
          <a:blip r:embed="rId2">
            <a:alphaModFix/>
          </a:blip>
          <a:stretch>
            <a:fillRect/>
          </a:stretch>
        </a:blipFill>
      </p:bgPr>
    </p:bg>
    <p:spTree>
      <p:nvGrpSpPr>
        <p:cNvPr id="92" name="Shape 9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bg>
      <p:bgPr>
        <a:solidFill>
          <a:schemeClr val="lt1"/>
        </a:solidFill>
      </p:bgPr>
    </p:bg>
    <p:spTree>
      <p:nvGrpSpPr>
        <p:cNvPr id="98" name="Shape 98"/>
        <p:cNvGrpSpPr/>
        <p:nvPr/>
      </p:nvGrpSpPr>
      <p:grpSpPr>
        <a:xfrm>
          <a:off x="0" y="0"/>
          <a:ext cx="0" cy="0"/>
          <a:chOff x="0" y="0"/>
          <a:chExt cx="0" cy="0"/>
        </a:xfrm>
      </p:grpSpPr>
      <p:sp>
        <p:nvSpPr>
          <p:cNvPr id="99" name="Google Shape;99;p27"/>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0" name="Google Shape;100;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ésentation">
  <p:cSld name="Présentation">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8"/>
          <p:cNvSpPr txBox="1"/>
          <p:nvPr>
            <p:ph type="ctrTitle"/>
          </p:nvPr>
        </p:nvSpPr>
        <p:spPr>
          <a:xfrm>
            <a:off x="516119" y="1265748"/>
            <a:ext cx="4056000" cy="125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03" name="Shape 103"/>
        <p:cNvGrpSpPr/>
        <p:nvPr/>
      </p:nvGrpSpPr>
      <p:grpSpPr>
        <a:xfrm>
          <a:off x="0" y="0"/>
          <a:ext cx="0" cy="0"/>
          <a:chOff x="0" y="0"/>
          <a:chExt cx="0" cy="0"/>
        </a:xfrm>
      </p:grpSpPr>
      <p:sp>
        <p:nvSpPr>
          <p:cNvPr id="104" name="Google Shape;104;p29"/>
          <p:cNvSpPr txBox="1"/>
          <p:nvPr>
            <p:ph type="title"/>
          </p:nvPr>
        </p:nvSpPr>
        <p:spPr>
          <a:xfrm>
            <a:off x="623888" y="597311"/>
            <a:ext cx="7886700" cy="4128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9"/>
          <p:cNvSpPr txBox="1"/>
          <p:nvPr>
            <p:ph idx="1" type="body"/>
          </p:nvPr>
        </p:nvSpPr>
        <p:spPr>
          <a:xfrm>
            <a:off x="623888" y="1393724"/>
            <a:ext cx="7886700" cy="2514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2100"/>
              <a:buNone/>
              <a:defRPr sz="2100">
                <a:solidFill>
                  <a:schemeClr val="dk1"/>
                </a:solidFill>
              </a:defRPr>
            </a:lvl1pPr>
            <a:lvl2pPr indent="-228600" lvl="1" marL="914400" rtl="0" algn="l">
              <a:lnSpc>
                <a:spcPct val="90000"/>
              </a:lnSpc>
              <a:spcBef>
                <a:spcPts val="400"/>
              </a:spcBef>
              <a:spcAft>
                <a:spcPts val="0"/>
              </a:spcAft>
              <a:buSzPts val="1500"/>
              <a:buNone/>
              <a:defRPr sz="1500">
                <a:solidFill>
                  <a:srgbClr val="8D98A6"/>
                </a:solidFill>
              </a:defRPr>
            </a:lvl2pPr>
            <a:lvl3pPr indent="-228600" lvl="2" marL="1371600" rtl="0" algn="l">
              <a:lnSpc>
                <a:spcPct val="90000"/>
              </a:lnSpc>
              <a:spcBef>
                <a:spcPts val="400"/>
              </a:spcBef>
              <a:spcAft>
                <a:spcPts val="0"/>
              </a:spcAft>
              <a:buSzPts val="1400"/>
              <a:buNone/>
              <a:defRPr sz="1400">
                <a:solidFill>
                  <a:srgbClr val="8D98A6"/>
                </a:solidFill>
              </a:defRPr>
            </a:lvl3pPr>
            <a:lvl4pPr indent="-228600" lvl="3" marL="1828800" rtl="0" algn="l">
              <a:lnSpc>
                <a:spcPct val="90000"/>
              </a:lnSpc>
              <a:spcBef>
                <a:spcPts val="400"/>
              </a:spcBef>
              <a:spcAft>
                <a:spcPts val="0"/>
              </a:spcAft>
              <a:buSzPts val="1200"/>
              <a:buNone/>
              <a:defRPr sz="1200">
                <a:solidFill>
                  <a:srgbClr val="8D98A6"/>
                </a:solidFill>
              </a:defRPr>
            </a:lvl4pPr>
            <a:lvl5pPr indent="-228600" lvl="4" marL="2286000" rtl="0" algn="l">
              <a:lnSpc>
                <a:spcPct val="90000"/>
              </a:lnSpc>
              <a:spcBef>
                <a:spcPts val="400"/>
              </a:spcBef>
              <a:spcAft>
                <a:spcPts val="0"/>
              </a:spcAft>
              <a:buSzPts val="1200"/>
              <a:buNone/>
              <a:defRPr sz="1200">
                <a:solidFill>
                  <a:srgbClr val="8D98A6"/>
                </a:solidFill>
              </a:defRPr>
            </a:lvl5pPr>
            <a:lvl6pPr indent="-228600" lvl="5" marL="2743200" rtl="0" algn="l">
              <a:lnSpc>
                <a:spcPct val="90000"/>
              </a:lnSpc>
              <a:spcBef>
                <a:spcPts val="400"/>
              </a:spcBef>
              <a:spcAft>
                <a:spcPts val="0"/>
              </a:spcAft>
              <a:buClr>
                <a:srgbClr val="8D98A6"/>
              </a:buClr>
              <a:buSzPts val="1200"/>
              <a:buNone/>
              <a:defRPr sz="1200">
                <a:solidFill>
                  <a:srgbClr val="8D98A6"/>
                </a:solidFill>
              </a:defRPr>
            </a:lvl6pPr>
            <a:lvl7pPr indent="-228600" lvl="6" marL="3200400" rtl="0" algn="l">
              <a:lnSpc>
                <a:spcPct val="90000"/>
              </a:lnSpc>
              <a:spcBef>
                <a:spcPts val="400"/>
              </a:spcBef>
              <a:spcAft>
                <a:spcPts val="0"/>
              </a:spcAft>
              <a:buClr>
                <a:srgbClr val="8D98A6"/>
              </a:buClr>
              <a:buSzPts val="1200"/>
              <a:buNone/>
              <a:defRPr sz="1200">
                <a:solidFill>
                  <a:srgbClr val="8D98A6"/>
                </a:solidFill>
              </a:defRPr>
            </a:lvl7pPr>
            <a:lvl8pPr indent="-228600" lvl="7" marL="3657600" rtl="0" algn="l">
              <a:lnSpc>
                <a:spcPct val="90000"/>
              </a:lnSpc>
              <a:spcBef>
                <a:spcPts val="400"/>
              </a:spcBef>
              <a:spcAft>
                <a:spcPts val="0"/>
              </a:spcAft>
              <a:buClr>
                <a:srgbClr val="8D98A6"/>
              </a:buClr>
              <a:buSzPts val="1200"/>
              <a:buNone/>
              <a:defRPr sz="1200">
                <a:solidFill>
                  <a:srgbClr val="8D98A6"/>
                </a:solidFill>
              </a:defRPr>
            </a:lvl8pPr>
            <a:lvl9pPr indent="-228600" lvl="8" marL="4114800" rtl="0" algn="l">
              <a:lnSpc>
                <a:spcPct val="90000"/>
              </a:lnSpc>
              <a:spcBef>
                <a:spcPts val="400"/>
              </a:spcBef>
              <a:spcAft>
                <a:spcPts val="0"/>
              </a:spcAft>
              <a:buClr>
                <a:srgbClr val="8D98A6"/>
              </a:buClr>
              <a:buSzPts val="1200"/>
              <a:buNone/>
              <a:defRPr sz="1200">
                <a:solidFill>
                  <a:srgbClr val="8D98A6"/>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06" name="Shape 106"/>
        <p:cNvGrpSpPr/>
        <p:nvPr/>
      </p:nvGrpSpPr>
      <p:grpSpPr>
        <a:xfrm>
          <a:off x="0" y="0"/>
          <a:ext cx="0" cy="0"/>
          <a:chOff x="0" y="0"/>
          <a:chExt cx="0" cy="0"/>
        </a:xfrm>
      </p:grpSpPr>
      <p:sp>
        <p:nvSpPr>
          <p:cNvPr id="107" name="Google Shape;107;p30"/>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3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9" name="Google Shape;109;p3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10" name="Shape 110"/>
        <p:cNvGrpSpPr/>
        <p:nvPr/>
      </p:nvGrpSpPr>
      <p:grpSpPr>
        <a:xfrm>
          <a:off x="0" y="0"/>
          <a:ext cx="0" cy="0"/>
          <a:chOff x="0" y="0"/>
          <a:chExt cx="0" cy="0"/>
        </a:xfrm>
      </p:grpSpPr>
      <p:sp>
        <p:nvSpPr>
          <p:cNvPr id="111" name="Google Shape;111;p31"/>
          <p:cNvSpPr txBox="1"/>
          <p:nvPr>
            <p:ph type="title"/>
          </p:nvPr>
        </p:nvSpPr>
        <p:spPr>
          <a:xfrm>
            <a:off x="629841" y="471949"/>
            <a:ext cx="2949000" cy="752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rial"/>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2" name="Google Shape;112;p31"/>
          <p:cNvSpPr txBox="1"/>
          <p:nvPr>
            <p:ph idx="1" type="body"/>
          </p:nvPr>
        </p:nvSpPr>
        <p:spPr>
          <a:xfrm>
            <a:off x="3887391" y="1452716"/>
            <a:ext cx="4128300" cy="24777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sz="2100"/>
            </a:lvl1pPr>
            <a:lvl2pPr indent="-342900" lvl="1" marL="914400" rtl="0" algn="l">
              <a:lnSpc>
                <a:spcPct val="90000"/>
              </a:lnSpc>
              <a:spcBef>
                <a:spcPts val="400"/>
              </a:spcBef>
              <a:spcAft>
                <a:spcPts val="0"/>
              </a:spcAft>
              <a:buSzPts val="1800"/>
              <a:buChar char="•"/>
              <a:defRPr sz="1800"/>
            </a:lvl2pPr>
            <a:lvl3pPr indent="-323850" lvl="2" marL="1371600" rtl="0" algn="l">
              <a:lnSpc>
                <a:spcPct val="90000"/>
              </a:lnSpc>
              <a:spcBef>
                <a:spcPts val="400"/>
              </a:spcBef>
              <a:spcAft>
                <a:spcPts val="0"/>
              </a:spcAft>
              <a:buSzPts val="1500"/>
              <a:buChar char="•"/>
              <a:defRPr sz="1500"/>
            </a:lvl3pPr>
            <a:lvl4pPr indent="-317500" lvl="3" marL="1828800" rtl="0" algn="l">
              <a:lnSpc>
                <a:spcPct val="90000"/>
              </a:lnSpc>
              <a:spcBef>
                <a:spcPts val="400"/>
              </a:spcBef>
              <a:spcAft>
                <a:spcPts val="0"/>
              </a:spcAft>
              <a:buSzPts val="1400"/>
              <a:buChar char="•"/>
              <a:defRPr sz="1400"/>
            </a:lvl4pPr>
            <a:lvl5pPr indent="-317500" lvl="4" marL="2286000" rtl="0" algn="l">
              <a:lnSpc>
                <a:spcPct val="90000"/>
              </a:lnSpc>
              <a:spcBef>
                <a:spcPts val="400"/>
              </a:spcBef>
              <a:spcAft>
                <a:spcPts val="0"/>
              </a:spcAft>
              <a:buSzPts val="1400"/>
              <a:buChar char="•"/>
              <a:defRPr sz="14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13" name="Google Shape;113;p31"/>
          <p:cNvSpPr txBox="1"/>
          <p:nvPr>
            <p:ph idx="2" type="body"/>
          </p:nvPr>
        </p:nvSpPr>
        <p:spPr>
          <a:xfrm>
            <a:off x="629841" y="1452715"/>
            <a:ext cx="2949000" cy="24828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114" name="Shape 114"/>
        <p:cNvGrpSpPr/>
        <p:nvPr/>
      </p:nvGrpSpPr>
      <p:grpSpPr>
        <a:xfrm>
          <a:off x="0" y="0"/>
          <a:ext cx="0" cy="0"/>
          <a:chOff x="0" y="0"/>
          <a:chExt cx="0" cy="0"/>
        </a:xfrm>
      </p:grpSpPr>
      <p:sp>
        <p:nvSpPr>
          <p:cNvPr id="115" name="Google Shape;115;p32"/>
          <p:cNvSpPr txBox="1"/>
          <p:nvPr>
            <p:ph type="title"/>
          </p:nvPr>
        </p:nvSpPr>
        <p:spPr>
          <a:xfrm>
            <a:off x="629841" y="286688"/>
            <a:ext cx="2949000" cy="9474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rial"/>
              <a:buNone/>
              <a:defRPr sz="24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6" name="Google Shape;116;p32"/>
          <p:cNvSpPr/>
          <p:nvPr>
            <p:ph idx="2" type="pic"/>
          </p:nvPr>
        </p:nvSpPr>
        <p:spPr>
          <a:xfrm>
            <a:off x="3887391" y="1430593"/>
            <a:ext cx="3346800" cy="2595900"/>
          </a:xfrm>
          <a:prstGeom prst="rect">
            <a:avLst/>
          </a:prstGeom>
          <a:noFill/>
          <a:ln>
            <a:noFill/>
          </a:ln>
        </p:spPr>
      </p:sp>
      <p:sp>
        <p:nvSpPr>
          <p:cNvPr id="117" name="Google Shape;117;p32"/>
          <p:cNvSpPr txBox="1"/>
          <p:nvPr>
            <p:ph idx="1" type="body"/>
          </p:nvPr>
        </p:nvSpPr>
        <p:spPr>
          <a:xfrm>
            <a:off x="629841" y="1453094"/>
            <a:ext cx="2949000" cy="2483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sz="1800"/>
            </a:lvl1pPr>
            <a:lvl2pPr indent="-228600" lvl="1" marL="914400" rtl="0" algn="l">
              <a:lnSpc>
                <a:spcPct val="90000"/>
              </a:lnSpc>
              <a:spcBef>
                <a:spcPts val="400"/>
              </a:spcBef>
              <a:spcAft>
                <a:spcPts val="0"/>
              </a:spcAft>
              <a:buSzPts val="1100"/>
              <a:buNone/>
              <a:defRPr sz="1100"/>
            </a:lvl2pPr>
            <a:lvl3pPr indent="-228600" lvl="2" marL="1371600" rtl="0" algn="l">
              <a:lnSpc>
                <a:spcPct val="90000"/>
              </a:lnSpc>
              <a:spcBef>
                <a:spcPts val="400"/>
              </a:spcBef>
              <a:spcAft>
                <a:spcPts val="0"/>
              </a:spcAft>
              <a:buSzPts val="900"/>
              <a:buNone/>
              <a:defRPr sz="900"/>
            </a:lvl3pPr>
            <a:lvl4pPr indent="-228600" lvl="3" marL="1828800" rtl="0" algn="l">
              <a:lnSpc>
                <a:spcPct val="90000"/>
              </a:lnSpc>
              <a:spcBef>
                <a:spcPts val="400"/>
              </a:spcBef>
              <a:spcAft>
                <a:spcPts val="0"/>
              </a:spcAft>
              <a:buSzPts val="800"/>
              <a:buNone/>
              <a:defRPr sz="800"/>
            </a:lvl4pPr>
            <a:lvl5pPr indent="-228600" lvl="4" marL="2286000" rtl="0" algn="l">
              <a:lnSpc>
                <a:spcPct val="9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118" name="Shape 118"/>
        <p:cNvGrpSpPr/>
        <p:nvPr/>
      </p:nvGrpSpPr>
      <p:grpSpPr>
        <a:xfrm>
          <a:off x="0" y="0"/>
          <a:ext cx="0" cy="0"/>
          <a:chOff x="0" y="0"/>
          <a:chExt cx="0" cy="0"/>
        </a:xfrm>
      </p:grpSpPr>
      <p:sp>
        <p:nvSpPr>
          <p:cNvPr id="119" name="Google Shape;119;p33"/>
          <p:cNvSpPr txBox="1"/>
          <p:nvPr>
            <p:ph type="title"/>
          </p:nvPr>
        </p:nvSpPr>
        <p:spPr>
          <a:xfrm>
            <a:off x="629841" y="451821"/>
            <a:ext cx="7886700" cy="30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Calibri"/>
              <a:buNone/>
              <a:defRPr sz="2700">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0" name="Google Shape;120;p33"/>
          <p:cNvSpPr txBox="1"/>
          <p:nvPr>
            <p:ph idx="1" type="body"/>
          </p:nvPr>
        </p:nvSpPr>
        <p:spPr>
          <a:xfrm>
            <a:off x="629842" y="1023053"/>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1" name="Google Shape;121;p33"/>
          <p:cNvSpPr txBox="1"/>
          <p:nvPr>
            <p:ph idx="2" type="body"/>
          </p:nvPr>
        </p:nvSpPr>
        <p:spPr>
          <a:xfrm>
            <a:off x="629842" y="1908072"/>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rgbClr val="FFE4B7"/>
              </a:buClr>
              <a:buSzPts val="1800"/>
              <a:buChar char="•"/>
              <a:defRPr sz="1800"/>
            </a:lvl1pPr>
            <a:lvl2pPr indent="-323850" lvl="1" marL="914400" rtl="0" algn="l">
              <a:lnSpc>
                <a:spcPct val="90000"/>
              </a:lnSpc>
              <a:spcBef>
                <a:spcPts val="400"/>
              </a:spcBef>
              <a:spcAft>
                <a:spcPts val="0"/>
              </a:spcAft>
              <a:buClr>
                <a:srgbClr val="FFE4B7"/>
              </a:buClr>
              <a:buSzPts val="1500"/>
              <a:buChar char="•"/>
              <a:defRPr sz="1500"/>
            </a:lvl2pPr>
            <a:lvl3pPr indent="-317500" lvl="2" marL="1371600" rtl="0" algn="l">
              <a:lnSpc>
                <a:spcPct val="90000"/>
              </a:lnSpc>
              <a:spcBef>
                <a:spcPts val="400"/>
              </a:spcBef>
              <a:spcAft>
                <a:spcPts val="0"/>
              </a:spcAft>
              <a:buClr>
                <a:srgbClr val="FFE4B7"/>
              </a:buClr>
              <a:buSzPts val="1400"/>
              <a:buChar char="•"/>
              <a:defRPr sz="1400"/>
            </a:lvl3pPr>
            <a:lvl4pPr indent="-304800" lvl="3" marL="1828800" rtl="0" algn="l">
              <a:lnSpc>
                <a:spcPct val="90000"/>
              </a:lnSpc>
              <a:spcBef>
                <a:spcPts val="400"/>
              </a:spcBef>
              <a:spcAft>
                <a:spcPts val="0"/>
              </a:spcAft>
              <a:buClr>
                <a:srgbClr val="FFE4B7"/>
              </a:buClr>
              <a:buSzPts val="1200"/>
              <a:buChar char="•"/>
              <a:defRPr sz="1200"/>
            </a:lvl4pPr>
            <a:lvl5pPr indent="-304800" lvl="4" marL="2286000" rtl="0" algn="l">
              <a:lnSpc>
                <a:spcPct val="90000"/>
              </a:lnSpc>
              <a:spcBef>
                <a:spcPts val="400"/>
              </a:spcBef>
              <a:spcAft>
                <a:spcPts val="0"/>
              </a:spcAft>
              <a:buClr>
                <a:srgbClr val="FFE4B7"/>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33"/>
          <p:cNvSpPr txBox="1"/>
          <p:nvPr>
            <p:ph idx="3" type="body"/>
          </p:nvPr>
        </p:nvSpPr>
        <p:spPr>
          <a:xfrm>
            <a:off x="4629151" y="1023053"/>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800"/>
              </a:spcBef>
              <a:spcAft>
                <a:spcPts val="0"/>
              </a:spcAft>
              <a:buSzPts val="1800"/>
              <a:buNone/>
              <a:defRPr b="1" sz="1800">
                <a:solidFill>
                  <a:schemeClr val="accent2"/>
                </a:solidFill>
              </a:defRPr>
            </a:lvl1pPr>
            <a:lvl2pPr indent="-228600" lvl="1" marL="914400" rtl="0" algn="l">
              <a:lnSpc>
                <a:spcPct val="90000"/>
              </a:lnSpc>
              <a:spcBef>
                <a:spcPts val="400"/>
              </a:spcBef>
              <a:spcAft>
                <a:spcPts val="0"/>
              </a:spcAft>
              <a:buSzPts val="1500"/>
              <a:buNone/>
              <a:defRPr b="1" sz="1500"/>
            </a:lvl2pPr>
            <a:lvl3pPr indent="-228600" lvl="2" marL="1371600" rtl="0" algn="l">
              <a:lnSpc>
                <a:spcPct val="90000"/>
              </a:lnSpc>
              <a:spcBef>
                <a:spcPts val="400"/>
              </a:spcBef>
              <a:spcAft>
                <a:spcPts val="0"/>
              </a:spcAft>
              <a:buSzPts val="14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3" name="Google Shape;123;p33"/>
          <p:cNvSpPr txBox="1"/>
          <p:nvPr>
            <p:ph idx="4" type="body"/>
          </p:nvPr>
        </p:nvSpPr>
        <p:spPr>
          <a:xfrm>
            <a:off x="4647010" y="1895281"/>
            <a:ext cx="3868500" cy="23010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rgbClr val="FFE4B7"/>
              </a:buClr>
              <a:buSzPts val="1800"/>
              <a:buChar char="•"/>
              <a:defRPr sz="1800"/>
            </a:lvl1pPr>
            <a:lvl2pPr indent="-323850" lvl="1" marL="914400" rtl="0" algn="l">
              <a:lnSpc>
                <a:spcPct val="90000"/>
              </a:lnSpc>
              <a:spcBef>
                <a:spcPts val="400"/>
              </a:spcBef>
              <a:spcAft>
                <a:spcPts val="0"/>
              </a:spcAft>
              <a:buClr>
                <a:srgbClr val="FFE4B7"/>
              </a:buClr>
              <a:buSzPts val="1500"/>
              <a:buChar char="•"/>
              <a:defRPr sz="1500"/>
            </a:lvl2pPr>
            <a:lvl3pPr indent="-317500" lvl="2" marL="1371600" rtl="0" algn="l">
              <a:lnSpc>
                <a:spcPct val="90000"/>
              </a:lnSpc>
              <a:spcBef>
                <a:spcPts val="400"/>
              </a:spcBef>
              <a:spcAft>
                <a:spcPts val="0"/>
              </a:spcAft>
              <a:buClr>
                <a:srgbClr val="FFE4B7"/>
              </a:buClr>
              <a:buSzPts val="1400"/>
              <a:buChar char="•"/>
              <a:defRPr sz="1400"/>
            </a:lvl3pPr>
            <a:lvl4pPr indent="-304800" lvl="3" marL="1828800" rtl="0" algn="l">
              <a:lnSpc>
                <a:spcPct val="90000"/>
              </a:lnSpc>
              <a:spcBef>
                <a:spcPts val="400"/>
              </a:spcBef>
              <a:spcAft>
                <a:spcPts val="0"/>
              </a:spcAft>
              <a:buClr>
                <a:srgbClr val="FFE4B7"/>
              </a:buClr>
              <a:buSzPts val="1200"/>
              <a:buChar char="•"/>
              <a:defRPr sz="1200"/>
            </a:lvl4pPr>
            <a:lvl5pPr indent="-304800" lvl="4" marL="2286000" rtl="0" algn="l">
              <a:lnSpc>
                <a:spcPct val="90000"/>
              </a:lnSpc>
              <a:spcBef>
                <a:spcPts val="400"/>
              </a:spcBef>
              <a:spcAft>
                <a:spcPts val="0"/>
              </a:spcAft>
              <a:buClr>
                <a:srgbClr val="FFE4B7"/>
              </a:buClr>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24" name="Shape 124"/>
        <p:cNvGrpSpPr/>
        <p:nvPr/>
      </p:nvGrpSpPr>
      <p:grpSpPr>
        <a:xfrm>
          <a:off x="0" y="0"/>
          <a:ext cx="0" cy="0"/>
          <a:chOff x="0" y="0"/>
          <a:chExt cx="0" cy="0"/>
        </a:xfrm>
      </p:grpSpPr>
      <p:sp>
        <p:nvSpPr>
          <p:cNvPr id="125" name="Google Shape;125;p34"/>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p:cSld name="Accueil">
    <p:bg>
      <p:bgPr>
        <a:blipFill>
          <a:blip r:embed="rId2">
            <a:alphaModFix/>
          </a:blip>
          <a:stretch>
            <a:fillRect/>
          </a:stretch>
        </a:blipFill>
      </p:bgPr>
    </p:bg>
    <p:spTree>
      <p:nvGrpSpPr>
        <p:cNvPr id="126" name="Shape 12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8.jpg"/><Relationship Id="rId2" Type="http://schemas.openxmlformats.org/officeDocument/2006/relationships/image" Target="../media/image13.png"/><Relationship Id="rId3" Type="http://schemas.openxmlformats.org/officeDocument/2006/relationships/image" Target="../media/image18.png"/><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1.xml"/><Relationship Id="rId12" Type="http://schemas.openxmlformats.org/officeDocument/2006/relationships/slideLayout" Target="../slideLayouts/slideLayout31.xml"/><Relationship Id="rId1" Type="http://schemas.openxmlformats.org/officeDocument/2006/relationships/image" Target="../media/image8.jpg"/><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9" name="Shape 59"/>
        <p:cNvGrpSpPr/>
        <p:nvPr/>
      </p:nvGrpSpPr>
      <p:grpSpPr>
        <a:xfrm>
          <a:off x="0" y="0"/>
          <a:ext cx="0" cy="0"/>
          <a:chOff x="0" y="0"/>
          <a:chExt cx="0" cy="0"/>
        </a:xfrm>
      </p:grpSpPr>
      <p:sp>
        <p:nvSpPr>
          <p:cNvPr id="60" name="Google Shape;60;p16"/>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1" name="Google Shape;61;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FFE4B7"/>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rgbClr val="FFE4B7"/>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rgbClr val="FFE4B7"/>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rgbClr val="FFE4B7"/>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FFE4B7"/>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descr="Gouvernement du Québec" id="62" name="Google Shape;62;p16"/>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descr="Votre gouvernement" id="63" name="Google Shape;63;p16"/>
          <p:cNvPicPr preferRelativeResize="0"/>
          <p:nvPr/>
        </p:nvPicPr>
        <p:blipFill rotWithShape="1">
          <a:blip r:embed="rId3">
            <a:alphaModFix/>
          </a:blip>
          <a:srcRect b="0" l="0" r="0" t="0"/>
          <a:stretch/>
        </p:blipFill>
        <p:spPr>
          <a:xfrm>
            <a:off x="0" y="4252085"/>
            <a:ext cx="1525826" cy="8914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3" name="Shape 93"/>
        <p:cNvGrpSpPr/>
        <p:nvPr/>
      </p:nvGrpSpPr>
      <p:grpSpPr>
        <a:xfrm>
          <a:off x="0" y="0"/>
          <a:ext cx="0" cy="0"/>
          <a:chOff x="0" y="0"/>
          <a:chExt cx="0" cy="0"/>
        </a:xfrm>
      </p:grpSpPr>
      <p:sp>
        <p:nvSpPr>
          <p:cNvPr id="94" name="Google Shape;94;p26"/>
          <p:cNvSpPr txBox="1"/>
          <p:nvPr>
            <p:ph type="title"/>
          </p:nvPr>
        </p:nvSpPr>
        <p:spPr>
          <a:xfrm>
            <a:off x="628650" y="604684"/>
            <a:ext cx="7886700" cy="412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5" name="Google Shape;95;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FFE4B7"/>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rgbClr val="FFE4B7"/>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rgbClr val="FFE4B7"/>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rgbClr val="FFE4B7"/>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rgbClr val="FFE4B7"/>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descr="Gouvernement du Québec" id="96" name="Google Shape;96;p26"/>
          <p:cNvPicPr preferRelativeResize="0"/>
          <p:nvPr/>
        </p:nvPicPr>
        <p:blipFill rotWithShape="1">
          <a:blip r:embed="rId2">
            <a:alphaModFix/>
          </a:blip>
          <a:srcRect b="0" l="0" r="0" t="0"/>
          <a:stretch/>
        </p:blipFill>
        <p:spPr>
          <a:xfrm>
            <a:off x="7450070" y="4268279"/>
            <a:ext cx="1693930" cy="880111"/>
          </a:xfrm>
          <a:prstGeom prst="rect">
            <a:avLst/>
          </a:prstGeom>
          <a:noFill/>
          <a:ln>
            <a:noFill/>
          </a:ln>
        </p:spPr>
      </p:pic>
      <p:pic>
        <p:nvPicPr>
          <p:cNvPr descr="Votre gouvernement" id="97" name="Google Shape;97;p26"/>
          <p:cNvPicPr preferRelativeResize="0"/>
          <p:nvPr/>
        </p:nvPicPr>
        <p:blipFill rotWithShape="1">
          <a:blip r:embed="rId3">
            <a:alphaModFix/>
          </a:blip>
          <a:srcRect b="0" l="0" r="0" t="0"/>
          <a:stretch/>
        </p:blipFill>
        <p:spPr>
          <a:xfrm>
            <a:off x="0" y="4252085"/>
            <a:ext cx="1525826" cy="8914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lactualite.com/societe/etats-unis-calcul-mcdonalds-aw/"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hyperlink" Target="https://www.youtube.com/watch?v=EMNqJQaf08E" TargetMode="External"/><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amq.math.ca/wp-content/uploads/bulletin/vol59/no3/10-maitre-pensee-critiqu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twitter.com/foo_teuses/status/1615693799971340290" TargetMode="External"/><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hyperlink" Target="https://www.lesnouvellesnews.fr/au-pays-de-galles-les-footballeuses-toucheront-les-memes-primes-que-les-hommes/#:~:text=Lettre%20d'info-,Au%20Pays%20de%20Galles%2C%20les%20footballeuses%20toucheront,m%C3%AAmes%20primes%20que%20les%20hommes&amp;text=Un%20communiqu%C3%A9%20de%20la%20F%C3%A9d%C3%A9ration,25%25%20de%20plus%20pour%20elles." TargetMode="External"/><Relationship Id="rId7"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71.png"/><Relationship Id="rId6" Type="http://schemas.openxmlformats.org/officeDocument/2006/relationships/image" Target="../media/image46.png"/><Relationship Id="rId7" Type="http://schemas.openxmlformats.org/officeDocument/2006/relationships/image" Target="../media/image7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hyperlink" Target="https://docs.google.com/spreadsheets/d/19zdWbZcX49dXjQ8MquZfa3ZDpR3f14sryOcqu9BOlI0/edit#gid=0" TargetMode="External"/><Relationship Id="rId5" Type="http://schemas.openxmlformats.org/officeDocument/2006/relationships/hyperlink" Target="https://docs.google.com/spreadsheets/d/19zdWbZcX49dXjQ8MquZfa3ZDpR3f14sryOcqu9BOlI0/edit#gid=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36.png"/><Relationship Id="rId6"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ici.radio-canada.ca/nouvelle/2008554/surete-quebec-sq-augmentations-salariales" TargetMode="External"/><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comments" Target="../comments/comment2.xml"/><Relationship Id="rId4" Type="http://schemas.openxmlformats.org/officeDocument/2006/relationships/hyperlink" Target="https://ici.radio-canada.ca/tele/infoman/site/segments/chronique/432937/canular-astronomie-sante-risques-science?isAutoPlay=1" TargetMode="External"/><Relationship Id="rId5" Type="http://schemas.openxmlformats.org/officeDocument/2006/relationships/image" Target="../media/image49.png"/><Relationship Id="rId6" Type="http://schemas.openxmlformats.org/officeDocument/2006/relationships/hyperlink" Target="https://www.ccsa.ca/sites/default/files/2023-01/CCSA_Canada_Guidance_on_Alcohol_and_Health_Final_Report_fr_0.pdf?fbclid=IwAR1mdjhSDCjSwhg2e8aLXXpOeGyUGkj5_zOk-y8S6L5tSeacChJfQzkz0XE" TargetMode="External"/><Relationship Id="rId7" Type="http://schemas.openxmlformats.org/officeDocument/2006/relationships/hyperlink" Target="https://lepharmachien.com/alcool-202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ici.radio-canada.ca/tele/infoman/site/segments/chronique/432937/canular-astronomie-sante-risques-science?isAutoPlay=1" TargetMode="Externa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9.png"/><Relationship Id="rId4" Type="http://schemas.openxmlformats.org/officeDocument/2006/relationships/hyperlink" Target="https://sante.lefigaro.fr/actualite/2015/10/26/24249-lexces-viande-rouge-classe-cancerogen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20" Type="http://schemas.openxmlformats.org/officeDocument/2006/relationships/image" Target="../media/image23.png"/><Relationship Id="rId11" Type="http://schemas.openxmlformats.org/officeDocument/2006/relationships/hyperlink" Target="https://twitter.com/ATurbide" TargetMode="External"/><Relationship Id="rId10" Type="http://schemas.openxmlformats.org/officeDocument/2006/relationships/image" Target="../media/image25.png"/><Relationship Id="rId13" Type="http://schemas.openxmlformats.org/officeDocument/2006/relationships/hyperlink" Target="mailto:annie.turbide@recit.qc.ca" TargetMode="External"/><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hyperlink" Target="https://creativecommons.org/licenses/by-nc-sa/4.0/deed.fr" TargetMode="External"/><Relationship Id="rId15" Type="http://schemas.openxmlformats.org/officeDocument/2006/relationships/hyperlink" Target="https://twitter.com/StephanieRioux6" TargetMode="External"/><Relationship Id="rId14" Type="http://schemas.openxmlformats.org/officeDocument/2006/relationships/image" Target="../media/image19.png"/><Relationship Id="rId17" Type="http://schemas.openxmlformats.org/officeDocument/2006/relationships/image" Target="../media/image71.png"/><Relationship Id="rId16" Type="http://schemas.openxmlformats.org/officeDocument/2006/relationships/hyperlink" Target="mailto:stephanie.rioux@recitmst.qc.ca" TargetMode="External"/><Relationship Id="rId5" Type="http://schemas.openxmlformats.org/officeDocument/2006/relationships/image" Target="../media/image74.png"/><Relationship Id="rId19" Type="http://schemas.openxmlformats.org/officeDocument/2006/relationships/hyperlink" Target="mailto:mercure.jean-francois@cscapitale.qc.ca" TargetMode="External"/><Relationship Id="rId6" Type="http://schemas.openxmlformats.org/officeDocument/2006/relationships/image" Target="../media/image46.png"/><Relationship Id="rId18" Type="http://schemas.openxmlformats.org/officeDocument/2006/relationships/hyperlink" Target="https://twitter.com/JeanFranoisMer5" TargetMode="External"/><Relationship Id="rId7" Type="http://schemas.openxmlformats.org/officeDocument/2006/relationships/image" Target="../media/image11.png"/><Relationship Id="rId8" Type="http://schemas.openxmlformats.org/officeDocument/2006/relationships/hyperlink" Target="http://creativecommons.org/licenses/by-nc-sa/4.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image" Target="../media/image44.png"/><Relationship Id="rId6"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lesoleil.com/2022/12/23/11-million-de-deces-a-cause-des-vaccins-vraiment-864f7cb9eb745d4046f5d38799089ca1" TargetMode="External"/><Relationship Id="rId4" Type="http://schemas.openxmlformats.org/officeDocument/2006/relationships/hyperlink" Target="https://yournews.com/2022/12/04/2465994/cdc-report-reveals-at-least-1-1-million-americans-have-died/" TargetMode="External"/><Relationship Id="rId5"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quoidansmonassiette.fr/tromper-avec-graphiques-representations-visuelles-pour-manipuler-opinion-publique-guide/" TargetMode="Externa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facebook.com/photo/?fbid=10159984963606281&amp;set=g.617500062971825" TargetMode="Externa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www.liberation.fr/checknews/2018/04/27/est-ce-que-bfmtv-a-vraiment-affiche-un-graphique-a-camembert-trompeur-sur-le-soutien-a-la-greve-des-_1653615/" TargetMode="Externa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www.journaldequebec.com/2023/02/27/les-reseaux-sociaux-sont-extremement-dangereux-pour-les-jeunes" TargetMode="Externa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4.png"/><Relationship Id="rId4" Type="http://schemas.openxmlformats.org/officeDocument/2006/relationships/hyperlink" Target="https://fr.checkmarket.com/calculateur-taille-echantill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hyperlink" Target="https://www.umoncton.ca/prof/sites/prof.prod.umoncton.ca/files/users/user109/NOTES%20DE%20COURS%20PENS%C3%89E%20CRITIQUE.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4.png"/><Relationship Id="rId4" Type="http://schemas.openxmlformats.org/officeDocument/2006/relationships/hyperlink" Target="https://www.lesoleil.com/2022/12/23/11-million-de-deces-a-cause-des-vaccins-vraiment-864f7cb9eb745d4046f5d38799089ca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hyperlink" Target="https://www.umoncton.ca/prof/sites/prof.prod.umoncton.ca/files/users/user109/NOTES%20DE%20COURS%20PENS%C3%89E%20CRITIQUE.pdf" TargetMode="External"/><Relationship Id="rId4" Type="http://schemas.openxmlformats.org/officeDocument/2006/relationships/hyperlink" Target="https://www.doctissimo.fr/nutrition/equilibre-et-plaisir/chocolat/avc-manger-trop-de-chocolat-augmenterait-le-risque-de-10/64c1a7_ar.html" TargetMode="External"/><Relationship Id="rId5" Type="http://schemas.openxmlformats.org/officeDocument/2006/relationships/image" Target="../media/image70.png"/><Relationship Id="rId6" Type="http://schemas.openxmlformats.org/officeDocument/2006/relationships/hyperlink" Target="https://www.medisite.fr/sommeil-une-etude-revele-quun-sommeil-perturbe-peut-augmenter-le-risque-de-maladies-cardiaques.5684083.524189.html" TargetMode="External"/><Relationship Id="rId7" Type="http://schemas.openxmlformats.org/officeDocument/2006/relationships/image" Target="../media/image68.png"/><Relationship Id="rId8"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2.png"/><Relationship Id="rId4" Type="http://schemas.openxmlformats.org/officeDocument/2006/relationships/hyperlink" Target="https://www.youtube.com/watch?v=NNYhaDjmQ0k&amp;ab_channel=Lesasdel%27info" TargetMode="External"/><Relationship Id="rId5"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7.png"/><Relationship Id="rId4" Type="http://schemas.openxmlformats.org/officeDocument/2006/relationships/hyperlink" Target="https://www.lapresse.ca/sports/baseball/2023-02-27/en-2022/le-salaire-moyen-au-baseball-majeur-a-fait-un-bond-record-de-14-8.php"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hyperlink" Target="https://www.spotrac.com/mlb/rankings/2023/salary/" TargetMode="External"/><Relationship Id="rId4" Type="http://schemas.openxmlformats.org/officeDocument/2006/relationships/image" Target="../media/image55.png"/><Relationship Id="rId5"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29.png"/><Relationship Id="rId9"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hyperlink" Target="https://www.menti.com/ali3ho1cpxs6" TargetMode="External"/><Relationship Id="rId8" Type="http://schemas.openxmlformats.org/officeDocument/2006/relationships/hyperlink" Target="https://www.menti.com/ali3ho1cpxs6"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6.png"/><Relationship Id="rId4" Type="http://schemas.openxmlformats.org/officeDocument/2006/relationships/slide" Target="/ppt/slides/slide64.xml"/><Relationship Id="rId5" Type="http://schemas.openxmlformats.org/officeDocument/2006/relationships/slide" Target="/ppt/slides/slide65.xml"/><Relationship Id="rId6" Type="http://schemas.openxmlformats.org/officeDocument/2006/relationships/slide" Target="/ppt/slides/slide67.xml"/><Relationship Id="rId7" Type="http://schemas.openxmlformats.org/officeDocument/2006/relationships/slide" Target="/ppt/slides/slide63.xml"/><Relationship Id="rId8" Type="http://schemas.openxmlformats.org/officeDocument/2006/relationships/slide" Target="/ppt/slides/slide6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slide" Target="/ppt/slides/slide62.xml"/><Relationship Id="rId6"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7.png"/><Relationship Id="rId4" Type="http://schemas.openxmlformats.org/officeDocument/2006/relationships/image" Target="../media/image34.png"/><Relationship Id="rId5" Type="http://schemas.openxmlformats.org/officeDocument/2006/relationships/image" Target="../media/image22.png"/><Relationship Id="rId6" Type="http://schemas.openxmlformats.org/officeDocument/2006/relationships/slide" Target="/ppt/slid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slide" Target="/ppt/slides/slide62.xml"/><Relationship Id="rId6"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slide" Target="/ppt/slides/slide62.xml"/><Relationship Id="rId6"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slide" Target="/ppt/slides/slide62.xml"/><Relationship Id="rId6"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hyperlink" Target="https://www.umoncton.ca/umcm-sciences/sites/umcm-sciences.prod.umoncton.ca/files/wf/notes_de_cours_pensee_critique.pdf" TargetMode="External"/><Relationship Id="rId4" Type="http://schemas.openxmlformats.org/officeDocument/2006/relationships/hyperlink" Target="https://www.amq.math.ca/wp-content/uploads/bulletin/vol59/no3/10-maitre-pensee-critique.pdf" TargetMode="External"/><Relationship Id="rId5" Type="http://schemas.openxmlformats.org/officeDocument/2006/relationships/hyperlink" Target="https://www.facebook.com/groups/617500062971825" TargetMode="External"/><Relationship Id="rId6" Type="http://schemas.openxmlformats.org/officeDocument/2006/relationships/hyperlink" Target="https://www.alloprof.qc.ca/fr/eleves/bv/mathematiques/les-sources-de-biais-m1363" TargetMode="External"/></Relationships>
</file>

<file path=ppt/slides/_rels/slide69.xml.rels><?xml version="1.0" encoding="UTF-8" standalone="yes"?><Relationships xmlns="http://schemas.openxmlformats.org/package/2006/relationships"><Relationship Id="rId11" Type="http://schemas.openxmlformats.org/officeDocument/2006/relationships/hyperlink" Target="https://campus.recit.qc.ca/mod/feedback/view.php?id=21597" TargetMode="External"/><Relationship Id="rId10" Type="http://schemas.openxmlformats.org/officeDocument/2006/relationships/hyperlink" Target="https://campus.recit.qc.ca/mod/feedback/view.php?id=21597" TargetMode="External"/><Relationship Id="rId13" Type="http://schemas.openxmlformats.org/officeDocument/2006/relationships/image" Target="../media/image62.png"/><Relationship Id="rId12" Type="http://schemas.openxmlformats.org/officeDocument/2006/relationships/hyperlink" Target="https://campus.recit.qc.ca/mod/feedback/view.php?id=21597" TargetMode="External"/><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8.jpg"/><Relationship Id="rId4" Type="http://schemas.openxmlformats.org/officeDocument/2006/relationships/hyperlink" Target="https://campus.recit.qc.ca/login/index.php" TargetMode="External"/><Relationship Id="rId9" Type="http://schemas.openxmlformats.org/officeDocument/2006/relationships/hyperlink" Target="https://campus.recit.qc.ca/mod/feedback/view.php?id=21597" TargetMode="External"/><Relationship Id="rId14" Type="http://schemas.openxmlformats.org/officeDocument/2006/relationships/image" Target="../media/image66.png"/><Relationship Id="rId5" Type="http://schemas.openxmlformats.org/officeDocument/2006/relationships/hyperlink" Target="https://campus.recit.qc.ca/pluginfile.php/15342/mod_page/content/58/Proc%C3%A9dure%20pour%20cr%C3%A9er%20un%20compte%20sur%20Campus%20septembre%202023.pdf" TargetMode="External"/><Relationship Id="rId6" Type="http://schemas.openxmlformats.org/officeDocument/2006/relationships/hyperlink" Target="https://campus.recit.qc.ca/mod/feedback/view.php?id=21597" TargetMode="External"/><Relationship Id="rId7" Type="http://schemas.openxmlformats.org/officeDocument/2006/relationships/hyperlink" Target="https://campus.recit.qc.ca/mod/feedback/view.php?id=21597" TargetMode="External"/><Relationship Id="rId8" Type="http://schemas.openxmlformats.org/officeDocument/2006/relationships/hyperlink" Target="https://campus.recit.qc.ca/mod/feedback/view.php?id=2159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20" Type="http://schemas.openxmlformats.org/officeDocument/2006/relationships/hyperlink" Target="https://docs.google.com/presentation/d/e/2PACX-1vR0KZs8do7pW9akJrtc8OADQCFxjSvMEeqZjg7WTvPktzQf7-llpZI6FmJQZg06pGUiu106_7zQt7Mk/pub?start=false&amp;loop=false&amp;delayms=3000" TargetMode="External"/><Relationship Id="rId11" Type="http://schemas.openxmlformats.org/officeDocument/2006/relationships/hyperlink" Target="mailto:annie.turbide@recit.qc.ca" TargetMode="External"/><Relationship Id="rId22" Type="http://schemas.openxmlformats.org/officeDocument/2006/relationships/hyperlink" Target="https://docs.google.com/presentation/d/1lE9nmP-MSGMW5E4pBraM0a-P5cYPau-BCTbBvrGN1dY/copy" TargetMode="External"/><Relationship Id="rId10" Type="http://schemas.openxmlformats.org/officeDocument/2006/relationships/image" Target="../media/image14.png"/><Relationship Id="rId21" Type="http://schemas.openxmlformats.org/officeDocument/2006/relationships/hyperlink" Target="https://docs.google.com/presentation/d/e/2PACX-1vR0KZs8do7pW9akJrtc8OADQCFxjSvMEeqZjg7WTvPktzQf7-llpZI6FmJQZg06pGUiu106_7zQt7Mk/pub?start=false&amp;loop=false&amp;delayms=3000" TargetMode="External"/><Relationship Id="rId13" Type="http://schemas.openxmlformats.org/officeDocument/2006/relationships/hyperlink" Target="https://twitter.com/StephanieRioux6" TargetMode="External"/><Relationship Id="rId12" Type="http://schemas.openxmlformats.org/officeDocument/2006/relationships/image" Target="../media/image19.png"/><Relationship Id="rId23" Type="http://schemas.openxmlformats.org/officeDocument/2006/relationships/hyperlink" Target="https://docs.google.com/presentation/d/1lE9nmP-MSGMW5E4pBraM0a-P5cYPau-BCTbBvrGN1dY/copy" TargetMode="External"/><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4.png"/><Relationship Id="rId4" Type="http://schemas.openxmlformats.org/officeDocument/2006/relationships/image" Target="../media/image46.png"/><Relationship Id="rId9" Type="http://schemas.openxmlformats.org/officeDocument/2006/relationships/hyperlink" Target="https://twitter.com/ATurbide" TargetMode="External"/><Relationship Id="rId15" Type="http://schemas.openxmlformats.org/officeDocument/2006/relationships/image" Target="../media/image71.png"/><Relationship Id="rId14" Type="http://schemas.openxmlformats.org/officeDocument/2006/relationships/hyperlink" Target="mailto:stephanie.rioux@recitmst.qc.ca" TargetMode="External"/><Relationship Id="rId17" Type="http://schemas.openxmlformats.org/officeDocument/2006/relationships/hyperlink" Target="https://twitter.com/JeanFranoisMer5" TargetMode="External"/><Relationship Id="rId16" Type="http://schemas.openxmlformats.org/officeDocument/2006/relationships/image" Target="../media/image22.png"/><Relationship Id="rId5" Type="http://schemas.openxmlformats.org/officeDocument/2006/relationships/image" Target="../media/image11.png"/><Relationship Id="rId19" Type="http://schemas.openxmlformats.org/officeDocument/2006/relationships/image" Target="../media/image23.png"/><Relationship Id="rId6" Type="http://schemas.openxmlformats.org/officeDocument/2006/relationships/hyperlink" Target="http://creativecommons.org/licenses/by-nc-sa/4.0/" TargetMode="External"/><Relationship Id="rId18" Type="http://schemas.openxmlformats.org/officeDocument/2006/relationships/hyperlink" Target="mailto:jean-francois.mercure@recit.qc.ca"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36"/>
          <p:cNvSpPr txBox="1"/>
          <p:nvPr>
            <p:ph type="ctrTitle"/>
          </p:nvPr>
        </p:nvSpPr>
        <p:spPr>
          <a:xfrm>
            <a:off x="1572906" y="-824419"/>
            <a:ext cx="6357600" cy="5022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355777"/>
              </a:buClr>
              <a:buSzPts val="3000"/>
              <a:buFont typeface="Arial"/>
              <a:buNone/>
            </a:pPr>
            <a:r>
              <a:rPr lang="fr-CA"/>
              <a:t>Journée du numérique en éducation</a:t>
            </a:r>
            <a:endParaRPr/>
          </a:p>
        </p:txBody>
      </p:sp>
      <p:sp>
        <p:nvSpPr>
          <p:cNvPr id="133" name="Google Shape;133;p36"/>
          <p:cNvSpPr txBox="1"/>
          <p:nvPr>
            <p:ph idx="1" type="subTitle"/>
          </p:nvPr>
        </p:nvSpPr>
        <p:spPr>
          <a:xfrm>
            <a:off x="1572905" y="-394743"/>
            <a:ext cx="6357600" cy="3363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55969C"/>
              </a:buClr>
              <a:buSzPts val="1800"/>
              <a:buNone/>
            </a:pPr>
            <a:r>
              <a:rPr lang="fr-CA"/>
              <a:t>Cinquième édition – 3 novembre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50" name="Shape 250"/>
        <p:cNvGrpSpPr/>
        <p:nvPr/>
      </p:nvGrpSpPr>
      <p:grpSpPr>
        <a:xfrm>
          <a:off x="0" y="0"/>
          <a:ext cx="0" cy="0"/>
          <a:chOff x="0" y="0"/>
          <a:chExt cx="0" cy="0"/>
        </a:xfrm>
      </p:grpSpPr>
      <p:pic>
        <p:nvPicPr>
          <p:cNvPr id="251" name="Google Shape;251;p45"/>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252" name="Google Shape;252;p45"/>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5"/>
          <p:cNvSpPr/>
          <p:nvPr/>
        </p:nvSpPr>
        <p:spPr>
          <a:xfrm>
            <a:off x="7898184" y="1607644"/>
            <a:ext cx="960775" cy="3535849"/>
          </a:xfrm>
          <a:prstGeom prst="rect">
            <a:avLst/>
          </a:prstGeom>
        </p:spPr>
        <p:txBody>
          <a:bodyPr>
            <a:prstTxWarp prst="textPlain"/>
          </a:bodyPr>
          <a:lstStyle/>
          <a:p>
            <a:pPr lvl="0" algn="ctr"/>
            <a:r>
              <a:rPr b="0" i="0">
                <a:ln>
                  <a:noFill/>
                </a:ln>
                <a:solidFill>
                  <a:srgbClr val="E06539"/>
                </a:solidFill>
                <a:latin typeface="Roboto Mono;100"/>
              </a:rPr>
              <a:t>1</a:t>
            </a:r>
          </a:p>
        </p:txBody>
      </p:sp>
      <p:sp>
        <p:nvSpPr>
          <p:cNvPr id="254" name="Google Shape;254;p45"/>
          <p:cNvSpPr/>
          <p:nvPr/>
        </p:nvSpPr>
        <p:spPr>
          <a:xfrm>
            <a:off x="148063" y="165674"/>
            <a:ext cx="7372093" cy="105513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fractions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58" name="Shape 258"/>
        <p:cNvGrpSpPr/>
        <p:nvPr/>
      </p:nvGrpSpPr>
      <p:grpSpPr>
        <a:xfrm>
          <a:off x="0" y="0"/>
          <a:ext cx="0" cy="0"/>
          <a:chOff x="0" y="0"/>
          <a:chExt cx="0" cy="0"/>
        </a:xfrm>
      </p:grpSpPr>
      <p:sp>
        <p:nvSpPr>
          <p:cNvPr id="259" name="Google Shape;259;p4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6"/>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6"/>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262" name="Google Shape;262;p46"/>
          <p:cNvSpPr txBox="1"/>
          <p:nvPr/>
        </p:nvSpPr>
        <p:spPr>
          <a:xfrm>
            <a:off x="2325138" y="1298025"/>
            <a:ext cx="4493700" cy="25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Les fractions équivalentes sont comme des jumeaux identiques : même les parents ont du mal à les distinguer</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ChatGPT?  </a:t>
            </a:r>
            <a:endParaRPr sz="1500">
              <a:solidFill>
                <a:schemeClr val="lt1"/>
              </a:solidFill>
              <a:latin typeface="Roboto Mono Light"/>
              <a:ea typeface="Roboto Mono Light"/>
              <a:cs typeface="Roboto Mono Light"/>
              <a:sym typeface="Roboto Mono Light"/>
            </a:endParaRPr>
          </a:p>
        </p:txBody>
      </p:sp>
      <p:sp>
        <p:nvSpPr>
          <p:cNvPr id="263" name="Google Shape;263;p46"/>
          <p:cNvSpPr/>
          <p:nvPr/>
        </p:nvSpPr>
        <p:spPr>
          <a:xfrm>
            <a:off x="189124" y="4863575"/>
            <a:ext cx="2136000" cy="153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latin typeface="Roboto Mono Light"/>
                <a:ea typeface="Roboto Mono Light"/>
                <a:cs typeface="Roboto Mono Light"/>
                <a:sym typeface="Roboto Mono Light"/>
              </a:rPr>
              <a:t>ChatGPT, (GPT4).05/04/23 à 5h27 am</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67" name="Shape 267"/>
        <p:cNvGrpSpPr/>
        <p:nvPr/>
      </p:nvGrpSpPr>
      <p:grpSpPr>
        <a:xfrm>
          <a:off x="0" y="0"/>
          <a:ext cx="0" cy="0"/>
          <a:chOff x="0" y="0"/>
          <a:chExt cx="0" cy="0"/>
        </a:xfrm>
      </p:grpSpPr>
      <p:sp>
        <p:nvSpPr>
          <p:cNvPr id="268" name="Google Shape;268;p47"/>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Mon burger est plus gros que le tien! </a:t>
            </a:r>
            <a:endParaRPr sz="3600">
              <a:solidFill>
                <a:srgbClr val="F5F5F5"/>
              </a:solidFill>
              <a:latin typeface="Roboto Thin"/>
              <a:ea typeface="Roboto Thin"/>
              <a:cs typeface="Roboto Thin"/>
              <a:sym typeface="Roboto Thin"/>
            </a:endParaRPr>
          </a:p>
        </p:txBody>
      </p:sp>
      <p:pic>
        <p:nvPicPr>
          <p:cNvPr id="270" name="Google Shape;270;p47">
            <a:hlinkClick r:id="rId3"/>
          </p:cNvPr>
          <p:cNvPicPr preferRelativeResize="0"/>
          <p:nvPr/>
        </p:nvPicPr>
        <p:blipFill>
          <a:blip r:embed="rId4">
            <a:alphaModFix/>
          </a:blip>
          <a:stretch>
            <a:fillRect/>
          </a:stretch>
        </p:blipFill>
        <p:spPr>
          <a:xfrm rot="-260360">
            <a:off x="1612375" y="993675"/>
            <a:ext cx="5522127" cy="374162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74" name="Shape 274"/>
        <p:cNvGrpSpPr/>
        <p:nvPr/>
      </p:nvGrpSpPr>
      <p:grpSpPr>
        <a:xfrm>
          <a:off x="0" y="0"/>
          <a:ext cx="0" cy="0"/>
          <a:chOff x="0" y="0"/>
          <a:chExt cx="0" cy="0"/>
        </a:xfrm>
      </p:grpSpPr>
      <p:sp>
        <p:nvSpPr>
          <p:cNvPr id="275" name="Google Shape;275;p48"/>
          <p:cNvSpPr/>
          <p:nvPr/>
        </p:nvSpPr>
        <p:spPr>
          <a:xfrm rot="10800000">
            <a:off x="-654319" y="4098246"/>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8"/>
          <p:cNvSpPr/>
          <p:nvPr/>
        </p:nvSpPr>
        <p:spPr>
          <a:xfrm>
            <a:off x="3186439" y="1033200"/>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77" name="Google Shape;277;p48"/>
          <p:cNvSpPr/>
          <p:nvPr/>
        </p:nvSpPr>
        <p:spPr>
          <a:xfrm>
            <a:off x="3127990" y="2633045"/>
            <a:ext cx="641077" cy="106119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78" name="Google Shape;278;p48"/>
          <p:cNvSpPr/>
          <p:nvPr/>
        </p:nvSpPr>
        <p:spPr>
          <a:xfrm>
            <a:off x="5599931" y="1076632"/>
            <a:ext cx="334349" cy="103648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a:t>
            </a:r>
          </a:p>
        </p:txBody>
      </p:sp>
      <p:sp>
        <p:nvSpPr>
          <p:cNvPr id="279" name="Google Shape;279;p48"/>
          <p:cNvSpPr/>
          <p:nvPr/>
        </p:nvSpPr>
        <p:spPr>
          <a:xfrm>
            <a:off x="5464335" y="2643952"/>
            <a:ext cx="718123" cy="1033579"/>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cxnSp>
        <p:nvCxnSpPr>
          <p:cNvPr id="280" name="Google Shape;280;p48"/>
          <p:cNvCxnSpPr/>
          <p:nvPr/>
        </p:nvCxnSpPr>
        <p:spPr>
          <a:xfrm flipH="1" rot="10800000">
            <a:off x="5483575" y="2382850"/>
            <a:ext cx="871800" cy="8700"/>
          </a:xfrm>
          <a:prstGeom prst="straightConnector1">
            <a:avLst/>
          </a:prstGeom>
          <a:noFill/>
          <a:ln cap="flat" cmpd="sng" w="28575">
            <a:solidFill>
              <a:srgbClr val="E06539"/>
            </a:solidFill>
            <a:prstDash val="solid"/>
            <a:round/>
            <a:headEnd len="med" w="med" type="none"/>
            <a:tailEnd len="med" w="med" type="none"/>
          </a:ln>
        </p:spPr>
      </p:cxnSp>
      <p:sp>
        <p:nvSpPr>
          <p:cNvPr id="281" name="Google Shape;281;p48"/>
          <p:cNvSpPr/>
          <p:nvPr/>
        </p:nvSpPr>
        <p:spPr>
          <a:xfrm rot="-5400000">
            <a:off x="4055008" y="1926058"/>
            <a:ext cx="1294585" cy="106119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500"/>
              </a:rPr>
              <a:t>v</a:t>
            </a:r>
          </a:p>
        </p:txBody>
      </p:sp>
      <p:cxnSp>
        <p:nvCxnSpPr>
          <p:cNvPr id="282" name="Google Shape;282;p48"/>
          <p:cNvCxnSpPr/>
          <p:nvPr/>
        </p:nvCxnSpPr>
        <p:spPr>
          <a:xfrm flipH="1" rot="10800000">
            <a:off x="3018125" y="2405329"/>
            <a:ext cx="871800" cy="8700"/>
          </a:xfrm>
          <a:prstGeom prst="straightConnector1">
            <a:avLst/>
          </a:prstGeom>
          <a:noFill/>
          <a:ln cap="flat" cmpd="sng" w="28575">
            <a:solidFill>
              <a:srgbClr val="E06539"/>
            </a:solidFill>
            <a:prstDash val="solid"/>
            <a:round/>
            <a:headEnd len="med" w="med" type="none"/>
            <a:tailEnd len="med" w="med" type="none"/>
          </a:ln>
        </p:spPr>
      </p:cxnSp>
      <p:grpSp>
        <p:nvGrpSpPr>
          <p:cNvPr id="283" name="Google Shape;283;p48"/>
          <p:cNvGrpSpPr/>
          <p:nvPr/>
        </p:nvGrpSpPr>
        <p:grpSpPr>
          <a:xfrm>
            <a:off x="6622875" y="1217694"/>
            <a:ext cx="2348250" cy="2330407"/>
            <a:chOff x="6622875" y="1217694"/>
            <a:chExt cx="2348250" cy="2330407"/>
          </a:xfrm>
        </p:grpSpPr>
        <p:pic>
          <p:nvPicPr>
            <p:cNvPr id="284" name="Google Shape;284;p48"/>
            <p:cNvPicPr preferRelativeResize="0"/>
            <p:nvPr/>
          </p:nvPicPr>
          <p:blipFill rotWithShape="1">
            <a:blip r:embed="rId3">
              <a:alphaModFix/>
            </a:blip>
            <a:srcRect b="23837" l="14164" r="14222" t="5088"/>
            <a:stretch/>
          </p:blipFill>
          <p:spPr>
            <a:xfrm>
              <a:off x="6622875" y="1217694"/>
              <a:ext cx="2348250" cy="2330407"/>
            </a:xfrm>
            <a:prstGeom prst="rect">
              <a:avLst/>
            </a:prstGeom>
            <a:noFill/>
            <a:ln>
              <a:noFill/>
            </a:ln>
          </p:spPr>
        </p:pic>
        <p:sp>
          <p:nvSpPr>
            <p:cNvPr id="285" name="Google Shape;285;p48"/>
            <p:cNvSpPr/>
            <p:nvPr/>
          </p:nvSpPr>
          <p:spPr>
            <a:xfrm>
              <a:off x="8149192" y="1561275"/>
              <a:ext cx="154234" cy="2552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3</a:t>
              </a:r>
            </a:p>
          </p:txBody>
        </p:sp>
        <p:sp>
          <p:nvSpPr>
            <p:cNvPr id="286" name="Google Shape;286;p48"/>
            <p:cNvSpPr/>
            <p:nvPr/>
          </p:nvSpPr>
          <p:spPr>
            <a:xfrm>
              <a:off x="8066400" y="1936442"/>
              <a:ext cx="334349" cy="2521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87" name="Google Shape;287;p48"/>
            <p:cNvCxnSpPr/>
            <p:nvPr/>
          </p:nvCxnSpPr>
          <p:spPr>
            <a:xfrm flipH="1" rot="10800000">
              <a:off x="8121198" y="1875502"/>
              <a:ext cx="209700" cy="2100"/>
            </a:xfrm>
            <a:prstGeom prst="straightConnector1">
              <a:avLst/>
            </a:prstGeom>
            <a:noFill/>
            <a:ln cap="flat" cmpd="sng" w="28575">
              <a:solidFill>
                <a:srgbClr val="E06539"/>
              </a:solidFill>
              <a:prstDash val="solid"/>
              <a:round/>
              <a:headEnd len="med" w="med" type="none"/>
              <a:tailEnd len="med" w="med" type="none"/>
            </a:ln>
          </p:spPr>
        </p:cxnSp>
      </p:grpSp>
      <p:grpSp>
        <p:nvGrpSpPr>
          <p:cNvPr id="288" name="Google Shape;288;p48"/>
          <p:cNvGrpSpPr/>
          <p:nvPr/>
        </p:nvGrpSpPr>
        <p:grpSpPr>
          <a:xfrm>
            <a:off x="235688" y="1160402"/>
            <a:ext cx="2348262" cy="2327449"/>
            <a:chOff x="235688" y="1160402"/>
            <a:chExt cx="2348262" cy="2327449"/>
          </a:xfrm>
        </p:grpSpPr>
        <p:pic>
          <p:nvPicPr>
            <p:cNvPr id="289" name="Google Shape;289;p48"/>
            <p:cNvPicPr preferRelativeResize="0"/>
            <p:nvPr/>
          </p:nvPicPr>
          <p:blipFill rotWithShape="1">
            <a:blip r:embed="rId4">
              <a:alphaModFix/>
            </a:blip>
            <a:srcRect b="23789" l="13668" r="13857" t="4381"/>
            <a:stretch/>
          </p:blipFill>
          <p:spPr>
            <a:xfrm>
              <a:off x="235688" y="1160402"/>
              <a:ext cx="2348262" cy="2327449"/>
            </a:xfrm>
            <a:prstGeom prst="rect">
              <a:avLst/>
            </a:prstGeom>
            <a:noFill/>
            <a:ln>
              <a:noFill/>
            </a:ln>
          </p:spPr>
        </p:pic>
        <p:sp>
          <p:nvSpPr>
            <p:cNvPr id="290" name="Google Shape;290;p48"/>
            <p:cNvSpPr/>
            <p:nvPr/>
          </p:nvSpPr>
          <p:spPr>
            <a:xfrm>
              <a:off x="1778992" y="1631825"/>
              <a:ext cx="172770" cy="24549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4</a:t>
              </a:r>
            </a:p>
          </p:txBody>
        </p:sp>
        <p:sp>
          <p:nvSpPr>
            <p:cNvPr id="291" name="Google Shape;291;p48"/>
            <p:cNvSpPr/>
            <p:nvPr/>
          </p:nvSpPr>
          <p:spPr>
            <a:xfrm>
              <a:off x="1696200" y="2002232"/>
              <a:ext cx="334349" cy="24894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12</a:t>
              </a:r>
            </a:p>
          </p:txBody>
        </p:sp>
        <p:cxnSp>
          <p:nvCxnSpPr>
            <p:cNvPr id="292" name="Google Shape;292;p48"/>
            <p:cNvCxnSpPr/>
            <p:nvPr/>
          </p:nvCxnSpPr>
          <p:spPr>
            <a:xfrm flipH="1" rot="10800000">
              <a:off x="1750998" y="1942039"/>
              <a:ext cx="209700" cy="2100"/>
            </a:xfrm>
            <a:prstGeom prst="straightConnector1">
              <a:avLst/>
            </a:prstGeom>
            <a:noFill/>
            <a:ln cap="flat" cmpd="sng" w="28575">
              <a:solidFill>
                <a:srgbClr val="E06539"/>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96" name="Shape 296"/>
        <p:cNvGrpSpPr/>
        <p:nvPr/>
      </p:nvGrpSpPr>
      <p:grpSpPr>
        <a:xfrm>
          <a:off x="0" y="0"/>
          <a:ext cx="0" cy="0"/>
          <a:chOff x="0" y="0"/>
          <a:chExt cx="0" cy="0"/>
        </a:xfrm>
      </p:grpSpPr>
      <p:sp>
        <p:nvSpPr>
          <p:cNvPr id="297" name="Google Shape;297;p49"/>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49"/>
          <p:cNvPicPr preferRelativeResize="0"/>
          <p:nvPr/>
        </p:nvPicPr>
        <p:blipFill>
          <a:blip r:embed="rId3">
            <a:alphaModFix/>
          </a:blip>
          <a:stretch>
            <a:fillRect/>
          </a:stretch>
        </p:blipFill>
        <p:spPr>
          <a:xfrm>
            <a:off x="4864975" y="1953425"/>
            <a:ext cx="4063731" cy="2976150"/>
          </a:xfrm>
          <a:prstGeom prst="rect">
            <a:avLst/>
          </a:prstGeom>
          <a:noFill/>
          <a:ln>
            <a:noFill/>
          </a:ln>
          <a:effectLst>
            <a:outerShdw blurRad="57150" rotWithShape="0" algn="bl" dir="5400000" dist="19050">
              <a:srgbClr val="000000">
                <a:alpha val="50000"/>
              </a:srgbClr>
            </a:outerShdw>
          </a:effectLst>
        </p:spPr>
      </p:pic>
      <p:sp>
        <p:nvSpPr>
          <p:cNvPr id="299" name="Google Shape;299;p49"/>
          <p:cNvSpPr/>
          <p:nvPr/>
        </p:nvSpPr>
        <p:spPr>
          <a:xfrm>
            <a:off x="271700" y="375700"/>
            <a:ext cx="8440712" cy="72456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 Mono;100"/>
              </a:rPr>
              <a:t>40 ans plus tard...</a:t>
            </a:r>
          </a:p>
        </p:txBody>
      </p:sp>
      <p:pic>
        <p:nvPicPr>
          <p:cNvPr id="300" name="Google Shape;300;p49">
            <a:hlinkClick r:id="rId4"/>
          </p:cNvPr>
          <p:cNvPicPr preferRelativeResize="0"/>
          <p:nvPr/>
        </p:nvPicPr>
        <p:blipFill rotWithShape="1">
          <a:blip r:embed="rId5">
            <a:alphaModFix/>
          </a:blip>
          <a:srcRect b="1135" l="435" r="564" t="959"/>
          <a:stretch/>
        </p:blipFill>
        <p:spPr>
          <a:xfrm rot="-180858">
            <a:off x="718277" y="1593837"/>
            <a:ext cx="4855795" cy="2724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04" name="Shape 304"/>
        <p:cNvGrpSpPr/>
        <p:nvPr/>
      </p:nvGrpSpPr>
      <p:grpSpPr>
        <a:xfrm>
          <a:off x="0" y="0"/>
          <a:ext cx="0" cy="0"/>
          <a:chOff x="0" y="0"/>
          <a:chExt cx="0" cy="0"/>
        </a:xfrm>
      </p:grpSpPr>
      <p:sp>
        <p:nvSpPr>
          <p:cNvPr id="305" name="Google Shape;305;p50"/>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0"/>
          <p:cNvSpPr txBox="1"/>
          <p:nvPr/>
        </p:nvSpPr>
        <p:spPr>
          <a:xfrm>
            <a:off x="4711950" y="2119888"/>
            <a:ext cx="3899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A-t-on les </a:t>
            </a:r>
            <a:r>
              <a:rPr b="1" lang="fr-CA" sz="2200">
                <a:solidFill>
                  <a:srgbClr val="E06539"/>
                </a:solidFill>
                <a:latin typeface="Roboto"/>
                <a:ea typeface="Roboto"/>
                <a:cs typeface="Roboto"/>
                <a:sym typeface="Roboto"/>
              </a:rPr>
              <a:t>connaissances mathématiques</a:t>
            </a:r>
            <a:r>
              <a:rPr lang="fr-CA" sz="2200">
                <a:solidFill>
                  <a:schemeClr val="lt1"/>
                </a:solidFill>
                <a:latin typeface="Roboto Light"/>
                <a:ea typeface="Roboto Light"/>
                <a:cs typeface="Roboto Light"/>
                <a:sym typeface="Roboto Light"/>
              </a:rPr>
              <a:t> suffisantes pour comprendre les informations?</a:t>
            </a:r>
            <a:endParaRPr sz="2200">
              <a:solidFill>
                <a:schemeClr val="lt1"/>
              </a:solidFill>
              <a:latin typeface="Roboto Light"/>
              <a:ea typeface="Roboto Light"/>
              <a:cs typeface="Roboto Light"/>
              <a:sym typeface="Roboto Light"/>
            </a:endParaRPr>
          </a:p>
        </p:txBody>
      </p:sp>
      <p:pic>
        <p:nvPicPr>
          <p:cNvPr id="307" name="Google Shape;307;p50"/>
          <p:cNvPicPr preferRelativeResize="0"/>
          <p:nvPr/>
        </p:nvPicPr>
        <p:blipFill>
          <a:blip r:embed="rId3">
            <a:alphaModFix/>
          </a:blip>
          <a:stretch>
            <a:fillRect/>
          </a:stretch>
        </p:blipFill>
        <p:spPr>
          <a:xfrm>
            <a:off x="-406700" y="1647850"/>
            <a:ext cx="4434700" cy="3814475"/>
          </a:xfrm>
          <a:prstGeom prst="rect">
            <a:avLst/>
          </a:prstGeom>
          <a:noFill/>
          <a:ln>
            <a:noFill/>
          </a:ln>
        </p:spPr>
      </p:pic>
      <p:sp>
        <p:nvSpPr>
          <p:cNvPr id="308" name="Google Shape;308;p50"/>
          <p:cNvSpPr/>
          <p:nvPr/>
        </p:nvSpPr>
        <p:spPr>
          <a:xfrm>
            <a:off x="3083833" y="220625"/>
            <a:ext cx="2910158" cy="9636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ératie</a:t>
            </a:r>
          </a:p>
        </p:txBody>
      </p:sp>
      <p:sp>
        <p:nvSpPr>
          <p:cNvPr id="309" name="Google Shape;309;p50"/>
          <p:cNvSpPr/>
          <p:nvPr/>
        </p:nvSpPr>
        <p:spPr>
          <a:xfrm>
            <a:off x="399785" y="244755"/>
            <a:ext cx="251147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Num</a:t>
            </a:r>
          </a:p>
        </p:txBody>
      </p:sp>
      <p:sp>
        <p:nvSpPr>
          <p:cNvPr id="310" name="Google Shape;310;p50"/>
          <p:cNvSpPr/>
          <p:nvPr/>
        </p:nvSpPr>
        <p:spPr>
          <a:xfrm>
            <a:off x="3811021" y="1160175"/>
            <a:ext cx="5017442" cy="5931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et pensée critique</a:t>
            </a:r>
          </a:p>
        </p:txBody>
      </p:sp>
      <p:sp>
        <p:nvSpPr>
          <p:cNvPr id="311" name="Google Shape;311;p50"/>
          <p:cNvSpPr/>
          <p:nvPr/>
        </p:nvSpPr>
        <p:spPr>
          <a:xfrm>
            <a:off x="3299375" y="3800475"/>
            <a:ext cx="5579400" cy="104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solidFill>
                  <a:schemeClr val="dk1"/>
                </a:solidFill>
                <a:latin typeface="Roboto Light"/>
                <a:ea typeface="Roboto Light"/>
                <a:cs typeface="Roboto Light"/>
                <a:sym typeface="Roboto Light"/>
              </a:rPr>
              <a:t>Numératie: « </a:t>
            </a:r>
            <a:r>
              <a:rPr i="1" lang="fr-CA" sz="1300">
                <a:solidFill>
                  <a:schemeClr val="dk1"/>
                </a:solidFill>
                <a:latin typeface="Roboto Light"/>
                <a:ea typeface="Roboto Light"/>
                <a:cs typeface="Roboto Light"/>
                <a:sym typeface="Roboto Light"/>
              </a:rPr>
              <a:t>Capacité d’une personne à comprendre et à utiliser des concepts mathématiques, lui permettant de maîtriser suffisamment l’information quantitative et spatiale pour être fonctionnelle en société</a:t>
            </a:r>
            <a:r>
              <a:rPr lang="fr-CA" sz="1200">
                <a:solidFill>
                  <a:schemeClr val="dk1"/>
                </a:solidFill>
                <a:latin typeface="Roboto Light"/>
                <a:ea typeface="Roboto Light"/>
                <a:cs typeface="Roboto Light"/>
                <a:sym typeface="Roboto Light"/>
              </a:rPr>
              <a:t> ».</a:t>
            </a:r>
            <a:endParaRPr sz="1200">
              <a:solidFill>
                <a:schemeClr val="dk1"/>
              </a:solidFill>
              <a:latin typeface="Roboto Light"/>
              <a:ea typeface="Roboto Light"/>
              <a:cs typeface="Roboto Light"/>
              <a:sym typeface="Roboto Light"/>
            </a:endParaRPr>
          </a:p>
          <a:p>
            <a:pPr indent="0" lvl="0" marL="0" rtl="0" algn="r">
              <a:spcBef>
                <a:spcPts val="0"/>
              </a:spcBef>
              <a:spcAft>
                <a:spcPts val="0"/>
              </a:spcAft>
              <a:buClr>
                <a:schemeClr val="dk1"/>
              </a:buClr>
              <a:buSzPts val="1100"/>
              <a:buFont typeface="Arial"/>
              <a:buNone/>
            </a:pPr>
            <a:r>
              <a:rPr lang="fr-CA" sz="1200">
                <a:solidFill>
                  <a:schemeClr val="dk1"/>
                </a:solidFill>
                <a:latin typeface="Roboto Light"/>
                <a:ea typeface="Roboto Light"/>
                <a:cs typeface="Roboto Light"/>
                <a:sym typeface="Roboto Light"/>
              </a:rPr>
              <a:t>OQLF</a:t>
            </a:r>
            <a:endParaRPr sz="1200">
              <a:solidFill>
                <a:schemeClr val="dk1"/>
              </a:solidFill>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15" name="Shape 315"/>
        <p:cNvGrpSpPr/>
        <p:nvPr/>
      </p:nvGrpSpPr>
      <p:grpSpPr>
        <a:xfrm>
          <a:off x="0" y="0"/>
          <a:ext cx="0" cy="0"/>
          <a:chOff x="0" y="0"/>
          <a:chExt cx="0" cy="0"/>
        </a:xfrm>
      </p:grpSpPr>
      <p:pic>
        <p:nvPicPr>
          <p:cNvPr id="316" name="Google Shape;316;p51"/>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317" name="Google Shape;317;p51"/>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1"/>
          <p:cNvSpPr/>
          <p:nvPr/>
        </p:nvSpPr>
        <p:spPr>
          <a:xfrm>
            <a:off x="7343625" y="1484394"/>
            <a:ext cx="1811163" cy="3585580"/>
          </a:xfrm>
          <a:prstGeom prst="rect">
            <a:avLst/>
          </a:prstGeom>
        </p:spPr>
        <p:txBody>
          <a:bodyPr>
            <a:prstTxWarp prst="textPlain"/>
          </a:bodyPr>
          <a:lstStyle/>
          <a:p>
            <a:pPr lvl="0" algn="ctr"/>
            <a:r>
              <a:rPr b="0" i="0">
                <a:ln>
                  <a:noFill/>
                </a:ln>
                <a:solidFill>
                  <a:srgbClr val="E06539"/>
                </a:solidFill>
                <a:latin typeface="Roboto Mono;100"/>
              </a:rPr>
              <a:t>2</a:t>
            </a:r>
          </a:p>
        </p:txBody>
      </p:sp>
      <p:sp>
        <p:nvSpPr>
          <p:cNvPr id="319" name="Google Shape;319;p51"/>
          <p:cNvSpPr/>
          <p:nvPr/>
        </p:nvSpPr>
        <p:spPr>
          <a:xfrm>
            <a:off x="90474" y="80523"/>
            <a:ext cx="8625628" cy="10597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pourcentages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23" name="Shape 323"/>
        <p:cNvGrpSpPr/>
        <p:nvPr/>
      </p:nvGrpSpPr>
      <p:grpSpPr>
        <a:xfrm>
          <a:off x="0" y="0"/>
          <a:ext cx="0" cy="0"/>
          <a:chOff x="0" y="0"/>
          <a:chExt cx="0" cy="0"/>
        </a:xfrm>
      </p:grpSpPr>
      <p:sp>
        <p:nvSpPr>
          <p:cNvPr id="324" name="Google Shape;324;p52"/>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2"/>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2"/>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27" name="Google Shape;327;p52"/>
          <p:cNvSpPr txBox="1"/>
          <p:nvPr/>
        </p:nvSpPr>
        <p:spPr>
          <a:xfrm>
            <a:off x="2325138" y="1298025"/>
            <a:ext cx="44937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La personne la plus grande d’un groupe de personnes n’est pas nécessairement une grande personne</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1500">
                <a:solidFill>
                  <a:schemeClr val="lt1"/>
                </a:solidFill>
                <a:latin typeface="Roboto Mono Light"/>
                <a:ea typeface="Roboto Mono Light"/>
                <a:cs typeface="Roboto Mono Light"/>
                <a:sym typeface="Roboto Mono Light"/>
              </a:rPr>
              <a:t>Jean-Philippe Villeneuve</a:t>
            </a:r>
            <a:endParaRPr sz="1500">
              <a:solidFill>
                <a:schemeClr val="lt1"/>
              </a:solidFill>
              <a:latin typeface="Roboto Mono Light"/>
              <a:ea typeface="Roboto Mono Light"/>
              <a:cs typeface="Roboto Mono Light"/>
              <a:sym typeface="Roboto Mono Light"/>
            </a:endParaRPr>
          </a:p>
        </p:txBody>
      </p:sp>
      <p:sp>
        <p:nvSpPr>
          <p:cNvPr id="328" name="Google Shape;328;p52"/>
          <p:cNvSpPr/>
          <p:nvPr/>
        </p:nvSpPr>
        <p:spPr>
          <a:xfrm>
            <a:off x="-69025" y="4858700"/>
            <a:ext cx="64461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3">
                  <a:extLst>
                    <a:ext uri="{A12FA001-AC4F-418D-AE19-62706E023703}">
                      <ahyp:hlinkClr val="tx"/>
                    </a:ext>
                  </a:extLst>
                </a:hlinkClick>
              </a:rPr>
              <a:t>Comment les mathématiques peuvent-elles être utilisées pour développer la pensée critique ? (Bulletin AMQ , 2019)</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6539"/>
        </a:solidFill>
      </p:bgPr>
    </p:bg>
    <p:spTree>
      <p:nvGrpSpPr>
        <p:cNvPr id="332" name="Shape 332"/>
        <p:cNvGrpSpPr/>
        <p:nvPr/>
      </p:nvGrpSpPr>
      <p:grpSpPr>
        <a:xfrm>
          <a:off x="0" y="0"/>
          <a:ext cx="0" cy="0"/>
          <a:chOff x="0" y="0"/>
          <a:chExt cx="0" cy="0"/>
        </a:xfrm>
      </p:grpSpPr>
      <p:sp>
        <p:nvSpPr>
          <p:cNvPr id="333" name="Google Shape;333;p53"/>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3"/>
          <p:cNvSpPr txBox="1"/>
          <p:nvPr/>
        </p:nvSpPr>
        <p:spPr>
          <a:xfrm>
            <a:off x="628400" y="691300"/>
            <a:ext cx="35559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3700">
                <a:solidFill>
                  <a:schemeClr val="lt1"/>
                </a:solidFill>
                <a:latin typeface="Roboto Light"/>
                <a:ea typeface="Roboto Light"/>
                <a:cs typeface="Roboto Light"/>
                <a:sym typeface="Roboto Light"/>
              </a:rPr>
              <a:t>Votre première impression?</a:t>
            </a:r>
            <a:endParaRPr sz="3700">
              <a:solidFill>
                <a:schemeClr val="lt1"/>
              </a:solidFill>
              <a:latin typeface="Roboto Light"/>
              <a:ea typeface="Roboto Light"/>
              <a:cs typeface="Roboto Light"/>
              <a:sym typeface="Roboto Light"/>
            </a:endParaRPr>
          </a:p>
        </p:txBody>
      </p:sp>
      <p:pic>
        <p:nvPicPr>
          <p:cNvPr id="335" name="Google Shape;335;p53">
            <a:hlinkClick r:id="rId3"/>
          </p:cNvPr>
          <p:cNvPicPr preferRelativeResize="0"/>
          <p:nvPr/>
        </p:nvPicPr>
        <p:blipFill>
          <a:blip r:embed="rId4">
            <a:alphaModFix/>
          </a:blip>
          <a:stretch>
            <a:fillRect/>
          </a:stretch>
        </p:blipFill>
        <p:spPr>
          <a:xfrm rot="267914">
            <a:off x="4793125" y="152400"/>
            <a:ext cx="3674774" cy="4991100"/>
          </a:xfrm>
          <a:prstGeom prst="rect">
            <a:avLst/>
          </a:prstGeom>
          <a:noFill/>
          <a:ln>
            <a:noFill/>
          </a:ln>
        </p:spPr>
      </p:pic>
      <p:pic>
        <p:nvPicPr>
          <p:cNvPr id="336" name="Google Shape;336;p53"/>
          <p:cNvPicPr preferRelativeResize="0"/>
          <p:nvPr/>
        </p:nvPicPr>
        <p:blipFill>
          <a:blip r:embed="rId5">
            <a:alphaModFix/>
          </a:blip>
          <a:stretch>
            <a:fillRect/>
          </a:stretch>
        </p:blipFill>
        <p:spPr>
          <a:xfrm>
            <a:off x="1178225" y="2877275"/>
            <a:ext cx="7942476" cy="1698800"/>
          </a:xfrm>
          <a:prstGeom prst="rect">
            <a:avLst/>
          </a:prstGeom>
          <a:noFill/>
          <a:ln cap="flat" cmpd="sng" w="19050">
            <a:solidFill>
              <a:schemeClr val="dk1"/>
            </a:solidFill>
            <a:prstDash val="solid"/>
            <a:round/>
            <a:headEnd len="sm" w="sm" type="none"/>
            <a:tailEnd len="sm" w="sm" type="none"/>
          </a:ln>
        </p:spPr>
      </p:pic>
      <p:sp>
        <p:nvSpPr>
          <p:cNvPr id="337" name="Google Shape;337;p53"/>
          <p:cNvSpPr/>
          <p:nvPr/>
        </p:nvSpPr>
        <p:spPr>
          <a:xfrm>
            <a:off x="-69025" y="4858700"/>
            <a:ext cx="45393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latin typeface="Roboto Mono Light"/>
                <a:ea typeface="Roboto Mono Light"/>
                <a:cs typeface="Roboto Mono Light"/>
                <a:sym typeface="Roboto Mono Light"/>
              </a:rPr>
              <a:t>A</a:t>
            </a:r>
            <a:r>
              <a:rPr lang="fr-CA" sz="700">
                <a:solidFill>
                  <a:schemeClr val="dk1"/>
                </a:solidFill>
                <a:uFill>
                  <a:noFill/>
                </a:uFill>
                <a:latin typeface="Roboto Mono Light"/>
                <a:ea typeface="Roboto Mono Light"/>
                <a:cs typeface="Roboto Mono Light"/>
                <a:sym typeface="Roboto Mono Light"/>
                <a:hlinkClick r:id="rId6">
                  <a:extLst>
                    <a:ext uri="{A12FA001-AC4F-418D-AE19-62706E023703}">
                      <ahyp:hlinkClr val="tx"/>
                    </a:ext>
                  </a:extLst>
                </a:hlinkClick>
              </a:rPr>
              <a:t>u pays de galles, les footballeuses toucheront les mêmes primes que les hommes</a:t>
            </a:r>
            <a:r>
              <a:rPr lang="fr-CA" sz="100">
                <a:solidFill>
                  <a:schemeClr val="dk1"/>
                </a:solidFill>
                <a:latin typeface="Roboto Mono Light"/>
                <a:ea typeface="Roboto Mono Light"/>
                <a:cs typeface="Roboto Mono Light"/>
                <a:sym typeface="Roboto Mono Light"/>
              </a:rPr>
              <a:t> (le </a:t>
            </a:r>
            <a:endParaRPr sz="100">
              <a:solidFill>
                <a:schemeClr val="dk1"/>
              </a:solidFill>
              <a:latin typeface="Roboto Mono Light"/>
              <a:ea typeface="Roboto Mono Light"/>
              <a:cs typeface="Roboto Mono Light"/>
              <a:sym typeface="Roboto Mono Light"/>
            </a:endParaRPr>
          </a:p>
        </p:txBody>
      </p:sp>
      <p:pic>
        <p:nvPicPr>
          <p:cNvPr id="338" name="Google Shape;338;p53"/>
          <p:cNvPicPr preferRelativeResize="0"/>
          <p:nvPr/>
        </p:nvPicPr>
        <p:blipFill>
          <a:blip r:embed="rId7">
            <a:alphaModFix/>
          </a:blip>
          <a:stretch>
            <a:fillRect/>
          </a:stretch>
        </p:blipFill>
        <p:spPr>
          <a:xfrm>
            <a:off x="1185548" y="2907550"/>
            <a:ext cx="7880701" cy="1638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000"/>
                                        <p:tgtEl>
                                          <p:spTgt spid="33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42" name="Shape 342"/>
        <p:cNvGrpSpPr/>
        <p:nvPr/>
      </p:nvGrpSpPr>
      <p:grpSpPr>
        <a:xfrm>
          <a:off x="0" y="0"/>
          <a:ext cx="0" cy="0"/>
          <a:chOff x="0" y="0"/>
          <a:chExt cx="0" cy="0"/>
        </a:xfrm>
      </p:grpSpPr>
      <p:pic>
        <p:nvPicPr>
          <p:cNvPr id="343" name="Google Shape;343;p54"/>
          <p:cNvPicPr preferRelativeResize="0"/>
          <p:nvPr/>
        </p:nvPicPr>
        <p:blipFill rotWithShape="1">
          <a:blip r:embed="rId3">
            <a:alphaModFix/>
          </a:blip>
          <a:srcRect b="7095" l="8835" r="8819" t="12724"/>
          <a:stretch/>
        </p:blipFill>
        <p:spPr>
          <a:xfrm>
            <a:off x="424400" y="1145341"/>
            <a:ext cx="2715025" cy="2594585"/>
          </a:xfrm>
          <a:prstGeom prst="rect">
            <a:avLst/>
          </a:prstGeom>
          <a:noFill/>
          <a:ln>
            <a:noFill/>
          </a:ln>
        </p:spPr>
      </p:pic>
      <p:sp>
        <p:nvSpPr>
          <p:cNvPr id="344" name="Google Shape;344;p54"/>
          <p:cNvSpPr/>
          <p:nvPr/>
        </p:nvSpPr>
        <p:spPr>
          <a:xfrm rot="10800000">
            <a:off x="-4459" y="3245321"/>
            <a:ext cx="9212184" cy="2327454"/>
          </a:xfrm>
          <a:prstGeom prst="flowChartDocumen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4"/>
          <p:cNvSpPr/>
          <p:nvPr/>
        </p:nvSpPr>
        <p:spPr>
          <a:xfrm>
            <a:off x="1740141" y="1431922"/>
            <a:ext cx="150150" cy="55260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pic>
        <p:nvPicPr>
          <p:cNvPr id="346" name="Google Shape;346;p54"/>
          <p:cNvPicPr preferRelativeResize="0"/>
          <p:nvPr/>
        </p:nvPicPr>
        <p:blipFill rotWithShape="1">
          <a:blip r:embed="rId3">
            <a:alphaModFix/>
          </a:blip>
          <a:srcRect b="7095" l="8835" r="8819" t="12724"/>
          <a:stretch/>
        </p:blipFill>
        <p:spPr>
          <a:xfrm>
            <a:off x="5987000" y="1069141"/>
            <a:ext cx="2715025" cy="2594585"/>
          </a:xfrm>
          <a:prstGeom prst="rect">
            <a:avLst/>
          </a:prstGeom>
          <a:noFill/>
          <a:ln>
            <a:noFill/>
          </a:ln>
        </p:spPr>
      </p:pic>
      <p:pic>
        <p:nvPicPr>
          <p:cNvPr id="347" name="Google Shape;347;p54"/>
          <p:cNvPicPr preferRelativeResize="0"/>
          <p:nvPr/>
        </p:nvPicPr>
        <p:blipFill rotWithShape="1">
          <a:blip r:embed="rId3">
            <a:alphaModFix/>
          </a:blip>
          <a:srcRect b="7095" l="8835" r="8819" t="12724"/>
          <a:stretch/>
        </p:blipFill>
        <p:spPr>
          <a:xfrm>
            <a:off x="3167600" y="1069141"/>
            <a:ext cx="2715025" cy="2594585"/>
          </a:xfrm>
          <a:prstGeom prst="rect">
            <a:avLst/>
          </a:prstGeom>
          <a:noFill/>
          <a:ln>
            <a:noFill/>
          </a:ln>
        </p:spPr>
      </p:pic>
      <p:sp>
        <p:nvSpPr>
          <p:cNvPr id="348" name="Google Shape;348;p54"/>
          <p:cNvSpPr/>
          <p:nvPr/>
        </p:nvSpPr>
        <p:spPr>
          <a:xfrm>
            <a:off x="4462325" y="1379097"/>
            <a:ext cx="273562" cy="54156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349" name="Google Shape;349;p54"/>
          <p:cNvSpPr/>
          <p:nvPr/>
        </p:nvSpPr>
        <p:spPr>
          <a:xfrm>
            <a:off x="7224578" y="1432828"/>
            <a:ext cx="273550" cy="550790"/>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sp>
        <p:nvSpPr>
          <p:cNvPr id="350" name="Google Shape;350;p54"/>
          <p:cNvSpPr txBox="1"/>
          <p:nvPr/>
        </p:nvSpPr>
        <p:spPr>
          <a:xfrm>
            <a:off x="889300" y="2214725"/>
            <a:ext cx="1895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Salaire</a:t>
            </a:r>
            <a:r>
              <a:rPr lang="fr-CA" sz="2000">
                <a:solidFill>
                  <a:srgbClr val="F5F5F5"/>
                </a:solidFill>
                <a:latin typeface="Roboto"/>
                <a:ea typeface="Roboto"/>
                <a:cs typeface="Roboto"/>
                <a:sym typeface="Roboto"/>
              </a:rPr>
              <a:t> des femmes</a:t>
            </a:r>
            <a:endParaRPr sz="2000">
              <a:solidFill>
                <a:srgbClr val="F5F5F5"/>
              </a:solidFill>
              <a:latin typeface="Roboto"/>
              <a:ea typeface="Roboto"/>
              <a:cs typeface="Roboto"/>
              <a:sym typeface="Roboto"/>
            </a:endParaRPr>
          </a:p>
        </p:txBody>
      </p:sp>
      <p:sp>
        <p:nvSpPr>
          <p:cNvPr id="351" name="Google Shape;351;p54"/>
          <p:cNvSpPr txBox="1"/>
          <p:nvPr/>
        </p:nvSpPr>
        <p:spPr>
          <a:xfrm>
            <a:off x="3686925" y="2274300"/>
            <a:ext cx="1895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000">
                <a:solidFill>
                  <a:srgbClr val="F5F5F5"/>
                </a:solidFill>
                <a:latin typeface="Roboto"/>
                <a:ea typeface="Roboto"/>
                <a:cs typeface="Roboto"/>
                <a:sym typeface="Roboto"/>
              </a:rPr>
              <a:t>Salaire des hommes</a:t>
            </a:r>
            <a:endParaRPr sz="2000">
              <a:solidFill>
                <a:srgbClr val="F5F5F5"/>
              </a:solidFill>
            </a:endParaRPr>
          </a:p>
        </p:txBody>
      </p:sp>
      <p:sp>
        <p:nvSpPr>
          <p:cNvPr id="352" name="Google Shape;352;p54"/>
          <p:cNvSpPr txBox="1"/>
          <p:nvPr/>
        </p:nvSpPr>
        <p:spPr>
          <a:xfrm>
            <a:off x="6089050" y="2060375"/>
            <a:ext cx="25446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CA" sz="2000">
                <a:solidFill>
                  <a:srgbClr val="F5F5F5"/>
                </a:solidFill>
                <a:latin typeface="Roboto"/>
                <a:ea typeface="Roboto"/>
                <a:cs typeface="Roboto"/>
                <a:sym typeface="Roboto"/>
              </a:rPr>
              <a:t>Nombre de femmes et nombre d’hommes</a:t>
            </a:r>
            <a:endParaRPr sz="2000">
              <a:solidFill>
                <a:srgbClr val="F5F5F5"/>
              </a:solidFill>
            </a:endParaRPr>
          </a:p>
        </p:txBody>
      </p:sp>
      <p:sp>
        <p:nvSpPr>
          <p:cNvPr id="353" name="Google Shape;353;p54"/>
          <p:cNvSpPr/>
          <p:nvPr/>
        </p:nvSpPr>
        <p:spPr>
          <a:xfrm>
            <a:off x="128053" y="72675"/>
            <a:ext cx="8429387" cy="8004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Données manquantes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7"/>
          <p:cNvSpPr/>
          <p:nvPr/>
        </p:nvSpPr>
        <p:spPr>
          <a:xfrm>
            <a:off x="6128126" y="348724"/>
            <a:ext cx="2531700" cy="2585700"/>
          </a:xfrm>
          <a:prstGeom prst="ellipse">
            <a:avLst/>
          </a:prstGeom>
          <a:noFill/>
          <a:ln cap="flat" cmpd="sng" w="38100">
            <a:solidFill>
              <a:srgbClr val="EAA943"/>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latin typeface="Calibri"/>
              <a:ea typeface="Calibri"/>
              <a:cs typeface="Calibri"/>
              <a:sym typeface="Calibri"/>
            </a:endParaRPr>
          </a:p>
        </p:txBody>
      </p:sp>
      <p:sp>
        <p:nvSpPr>
          <p:cNvPr id="140" name="Google Shape;140;p37"/>
          <p:cNvSpPr/>
          <p:nvPr/>
        </p:nvSpPr>
        <p:spPr>
          <a:xfrm>
            <a:off x="5918667" y="2873479"/>
            <a:ext cx="1405800" cy="1405800"/>
          </a:xfrm>
          <a:prstGeom prst="ellipse">
            <a:avLst/>
          </a:prstGeom>
          <a:noFill/>
          <a:ln cap="flat" cmpd="sng" w="38100">
            <a:solidFill>
              <a:srgbClr val="EAA943"/>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latin typeface="Calibri"/>
              <a:ea typeface="Calibri"/>
              <a:cs typeface="Calibri"/>
              <a:sym typeface="Calibri"/>
            </a:endParaRPr>
          </a:p>
        </p:txBody>
      </p:sp>
      <p:sp>
        <p:nvSpPr>
          <p:cNvPr id="141" name="Google Shape;141;p37"/>
          <p:cNvSpPr/>
          <p:nvPr/>
        </p:nvSpPr>
        <p:spPr>
          <a:xfrm>
            <a:off x="4658380" y="1868838"/>
            <a:ext cx="1405800" cy="1405800"/>
          </a:xfrm>
          <a:prstGeom prst="ellipse">
            <a:avLst/>
          </a:prstGeom>
          <a:noFill/>
          <a:ln cap="flat" cmpd="sng" w="38100">
            <a:solidFill>
              <a:srgbClr val="EAA943"/>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latin typeface="Calibri"/>
              <a:ea typeface="Calibri"/>
              <a:cs typeface="Calibri"/>
              <a:sym typeface="Calibri"/>
            </a:endParaRPr>
          </a:p>
        </p:txBody>
      </p:sp>
      <p:sp>
        <p:nvSpPr>
          <p:cNvPr id="142" name="Google Shape;142;p37"/>
          <p:cNvSpPr txBox="1"/>
          <p:nvPr/>
        </p:nvSpPr>
        <p:spPr>
          <a:xfrm>
            <a:off x="267575" y="1404088"/>
            <a:ext cx="43908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3300">
                <a:solidFill>
                  <a:schemeClr val="lt1"/>
                </a:solidFill>
                <a:latin typeface="Arial Rounded"/>
                <a:ea typeface="Arial Rounded"/>
                <a:cs typeface="Arial Rounded"/>
                <a:sym typeface="Arial Rounded"/>
              </a:rPr>
              <a:t>L’art subtil de faire parler les chiffres</a:t>
            </a:r>
            <a:endParaRPr sz="3000">
              <a:solidFill>
                <a:schemeClr val="lt1"/>
              </a:solidFill>
            </a:endParaRPr>
          </a:p>
        </p:txBody>
      </p:sp>
      <p:grpSp>
        <p:nvGrpSpPr>
          <p:cNvPr id="143" name="Google Shape;143;p37"/>
          <p:cNvGrpSpPr/>
          <p:nvPr/>
        </p:nvGrpSpPr>
        <p:grpSpPr>
          <a:xfrm rot="-449184">
            <a:off x="5789116" y="259626"/>
            <a:ext cx="2834277" cy="2831941"/>
            <a:chOff x="5901875" y="1681476"/>
            <a:chExt cx="2328376" cy="2469700"/>
          </a:xfrm>
        </p:grpSpPr>
        <p:pic>
          <p:nvPicPr>
            <p:cNvPr id="144" name="Google Shape;144;p37"/>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145" name="Google Shape;145;p37"/>
            <p:cNvPicPr preferRelativeResize="0"/>
            <p:nvPr/>
          </p:nvPicPr>
          <p:blipFill rotWithShape="1">
            <a:blip r:embed="rId4">
              <a:alphaModFix amt="90000"/>
            </a:blip>
            <a:srcRect b="19921" l="18964" r="21773" t="32680"/>
            <a:stretch/>
          </p:blipFill>
          <p:spPr>
            <a:xfrm>
              <a:off x="6328550" y="1994075"/>
              <a:ext cx="1752600" cy="1753200"/>
            </a:xfrm>
            <a:prstGeom prst="ellipse">
              <a:avLst/>
            </a:prstGeom>
            <a:noFill/>
            <a:ln>
              <a:noFill/>
            </a:ln>
          </p:spPr>
        </p:pic>
      </p:grpSp>
      <p:pic>
        <p:nvPicPr>
          <p:cNvPr id="146" name="Google Shape;146;p37"/>
          <p:cNvPicPr preferRelativeResize="0"/>
          <p:nvPr/>
        </p:nvPicPr>
        <p:blipFill rotWithShape="1">
          <a:blip r:embed="rId5">
            <a:alphaModFix/>
          </a:blip>
          <a:srcRect b="59850" l="69399" r="12604" t="15043"/>
          <a:stretch/>
        </p:blipFill>
        <p:spPr>
          <a:xfrm>
            <a:off x="4658375" y="1792650"/>
            <a:ext cx="1469700" cy="1405800"/>
          </a:xfrm>
          <a:prstGeom prst="ellipse">
            <a:avLst/>
          </a:prstGeom>
          <a:noFill/>
          <a:ln>
            <a:noFill/>
          </a:ln>
        </p:spPr>
      </p:pic>
      <p:sp>
        <p:nvSpPr>
          <p:cNvPr id="147" name="Google Shape;147;p37"/>
          <p:cNvSpPr/>
          <p:nvPr/>
        </p:nvSpPr>
        <p:spPr>
          <a:xfrm>
            <a:off x="7611217" y="2873479"/>
            <a:ext cx="1405800" cy="1405800"/>
          </a:xfrm>
          <a:prstGeom prst="ellipse">
            <a:avLst/>
          </a:prstGeom>
          <a:noFill/>
          <a:ln cap="flat" cmpd="sng" w="38100">
            <a:solidFill>
              <a:srgbClr val="EAA943"/>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latin typeface="Calibri"/>
              <a:ea typeface="Calibri"/>
              <a:cs typeface="Calibri"/>
              <a:sym typeface="Calibri"/>
            </a:endParaRPr>
          </a:p>
        </p:txBody>
      </p:sp>
      <p:pic>
        <p:nvPicPr>
          <p:cNvPr id="148" name="Google Shape;148;p37"/>
          <p:cNvPicPr preferRelativeResize="0"/>
          <p:nvPr/>
        </p:nvPicPr>
        <p:blipFill rotWithShape="1">
          <a:blip r:embed="rId6">
            <a:alphaModFix/>
          </a:blip>
          <a:srcRect b="25969" l="21060" r="0" t="0"/>
          <a:stretch/>
        </p:blipFill>
        <p:spPr>
          <a:xfrm>
            <a:off x="5845925" y="2689855"/>
            <a:ext cx="1551300" cy="1497300"/>
          </a:xfrm>
          <a:prstGeom prst="ellipse">
            <a:avLst/>
          </a:prstGeom>
          <a:noFill/>
          <a:ln>
            <a:noFill/>
          </a:ln>
        </p:spPr>
      </p:pic>
      <p:pic>
        <p:nvPicPr>
          <p:cNvPr id="149" name="Google Shape;149;p37"/>
          <p:cNvPicPr preferRelativeResize="0"/>
          <p:nvPr/>
        </p:nvPicPr>
        <p:blipFill rotWithShape="1">
          <a:blip r:embed="rId7">
            <a:alphaModFix/>
          </a:blip>
          <a:srcRect b="8709" l="0" r="0" t="0"/>
          <a:stretch/>
        </p:blipFill>
        <p:spPr>
          <a:xfrm>
            <a:off x="7414275" y="2604700"/>
            <a:ext cx="1691100" cy="15885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57" name="Shape 357"/>
        <p:cNvGrpSpPr/>
        <p:nvPr/>
      </p:nvGrpSpPr>
      <p:grpSpPr>
        <a:xfrm>
          <a:off x="0" y="0"/>
          <a:ext cx="0" cy="0"/>
          <a:chOff x="0" y="0"/>
          <a:chExt cx="0" cy="0"/>
        </a:xfrm>
      </p:grpSpPr>
      <p:graphicFrame>
        <p:nvGraphicFramePr>
          <p:cNvPr id="358" name="Google Shape;358;p55"/>
          <p:cNvGraphicFramePr/>
          <p:nvPr/>
        </p:nvGraphicFramePr>
        <p:xfrm>
          <a:off x="451475" y="500565"/>
          <a:ext cx="3000000" cy="3000000"/>
        </p:xfrm>
        <a:graphic>
          <a:graphicData uri="http://schemas.openxmlformats.org/drawingml/2006/table">
            <a:tbl>
              <a:tblPr>
                <a:noFill/>
                <a:tableStyleId>{91E5B470-6DF9-401E-BF0E-02785DBD0D13}</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80 000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59" name="Google Shape;359;p5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5"/>
          <p:cNvSpPr/>
          <p:nvPr/>
        </p:nvSpPr>
        <p:spPr>
          <a:xfrm>
            <a:off x="1006524" y="206021"/>
            <a:ext cx="2069049"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1</a:t>
            </a:r>
          </a:p>
        </p:txBody>
      </p:sp>
      <p:pic>
        <p:nvPicPr>
          <p:cNvPr id="361" name="Google Shape;361;p55"/>
          <p:cNvPicPr preferRelativeResize="0"/>
          <p:nvPr/>
        </p:nvPicPr>
        <p:blipFill>
          <a:blip r:embed="rId3">
            <a:alphaModFix/>
          </a:blip>
          <a:stretch>
            <a:fillRect/>
          </a:stretch>
        </p:blipFill>
        <p:spPr>
          <a:xfrm rot="10800000">
            <a:off x="16022" y="2123270"/>
            <a:ext cx="2012750" cy="1187925"/>
          </a:xfrm>
          <a:prstGeom prst="rect">
            <a:avLst/>
          </a:prstGeom>
          <a:noFill/>
          <a:ln>
            <a:noFill/>
          </a:ln>
        </p:spPr>
      </p:pic>
      <p:sp>
        <p:nvSpPr>
          <p:cNvPr id="362" name="Google Shape;362;p55"/>
          <p:cNvSpPr txBox="1"/>
          <p:nvPr/>
        </p:nvSpPr>
        <p:spPr>
          <a:xfrm>
            <a:off x="197325" y="244018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63" name="Google Shape;363;p55"/>
          <p:cNvSpPr/>
          <p:nvPr/>
        </p:nvSpPr>
        <p:spPr>
          <a:xfrm rot="-5135994">
            <a:off x="795120" y="2582066"/>
            <a:ext cx="315211"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64" name="Google Shape;364;p55"/>
          <p:cNvGraphicFramePr/>
          <p:nvPr/>
        </p:nvGraphicFramePr>
        <p:xfrm>
          <a:off x="2898075" y="2083715"/>
          <a:ext cx="3000000" cy="3000000"/>
        </p:xfrm>
        <a:graphic>
          <a:graphicData uri="http://schemas.openxmlformats.org/drawingml/2006/table">
            <a:tbl>
              <a:tblPr>
                <a:noFill/>
                <a:tableStyleId>{91E5B470-6DF9-401E-BF0E-02785DBD0D13}</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5</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9</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22 500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62 5</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67 500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65" name="Google Shape;365;p55"/>
          <p:cNvSpPr/>
          <p:nvPr/>
        </p:nvSpPr>
        <p:spPr>
          <a:xfrm>
            <a:off x="3453124" y="1789171"/>
            <a:ext cx="2124188"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2</a:t>
            </a:r>
          </a:p>
        </p:txBody>
      </p:sp>
      <p:pic>
        <p:nvPicPr>
          <p:cNvPr id="366" name="Google Shape;366;p55"/>
          <p:cNvPicPr preferRelativeResize="0"/>
          <p:nvPr/>
        </p:nvPicPr>
        <p:blipFill>
          <a:blip r:embed="rId3">
            <a:alphaModFix/>
          </a:blip>
          <a:stretch>
            <a:fillRect/>
          </a:stretch>
        </p:blipFill>
        <p:spPr>
          <a:xfrm rot="10800000">
            <a:off x="3453222" y="3706420"/>
            <a:ext cx="2012750" cy="1187925"/>
          </a:xfrm>
          <a:prstGeom prst="rect">
            <a:avLst/>
          </a:prstGeom>
          <a:noFill/>
          <a:ln>
            <a:noFill/>
          </a:ln>
        </p:spPr>
      </p:pic>
      <p:sp>
        <p:nvSpPr>
          <p:cNvPr id="367" name="Google Shape;367;p55"/>
          <p:cNvSpPr txBox="1"/>
          <p:nvPr/>
        </p:nvSpPr>
        <p:spPr>
          <a:xfrm>
            <a:off x="3634525" y="4023338"/>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68" name="Google Shape;368;p55"/>
          <p:cNvSpPr/>
          <p:nvPr/>
        </p:nvSpPr>
        <p:spPr>
          <a:xfrm rot="5143936">
            <a:off x="4232320" y="4165214"/>
            <a:ext cx="315209" cy="27036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V</a:t>
            </a:r>
          </a:p>
        </p:txBody>
      </p:sp>
      <p:graphicFrame>
        <p:nvGraphicFramePr>
          <p:cNvPr id="369" name="Google Shape;369;p55"/>
          <p:cNvGraphicFramePr/>
          <p:nvPr/>
        </p:nvGraphicFramePr>
        <p:xfrm>
          <a:off x="6220300" y="839490"/>
          <a:ext cx="3000000" cy="3000000"/>
        </p:xfrm>
        <a:graphic>
          <a:graphicData uri="http://schemas.openxmlformats.org/drawingml/2006/table">
            <a:tbl>
              <a:tblPr>
                <a:noFill/>
                <a:tableStyleId>{91E5B470-6DF9-401E-BF0E-02785DBD0D13}</a:tableStyleId>
              </a:tblPr>
              <a:tblGrid>
                <a:gridCol w="555050"/>
                <a:gridCol w="993875"/>
                <a:gridCol w="1083575"/>
              </a:tblGrid>
              <a:tr h="5178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sz="1000">
                          <a:latin typeface="Roboto"/>
                          <a:ea typeface="Roboto"/>
                          <a:cs typeface="Roboto"/>
                          <a:sym typeface="Roboto"/>
                        </a:rPr>
                        <a:t>Salaire d’une femme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sz="1000">
                          <a:latin typeface="Roboto"/>
                          <a:ea typeface="Roboto"/>
                          <a:cs typeface="Roboto"/>
                          <a:sym typeface="Roboto"/>
                        </a:rPr>
                        <a:t>Salaire d’un homme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Avant </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6</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10</a:t>
                      </a:r>
                      <a:r>
                        <a:rPr lang="fr-CA">
                          <a:latin typeface="Roboto"/>
                          <a:ea typeface="Roboto"/>
                          <a:cs typeface="Roboto"/>
                          <a:sym typeface="Roboto"/>
                        </a:rPr>
                        <a:t>0 000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25%</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15</a:t>
                      </a:r>
                      <a:r>
                        <a:rPr lang="fr-CA">
                          <a:latin typeface="Roboto"/>
                          <a:ea typeface="Roboto"/>
                          <a:cs typeface="Roboto"/>
                          <a:sym typeface="Roboto"/>
                        </a:rPr>
                        <a:t>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25 000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r h="336550">
                <a:tc>
                  <a:txBody>
                    <a:bodyPr/>
                    <a:lstStyle/>
                    <a:p>
                      <a:pPr indent="0" lvl="0" marL="0" rtl="0" algn="ctr">
                        <a:spcBef>
                          <a:spcPts val="0"/>
                        </a:spcBef>
                        <a:spcAft>
                          <a:spcPts val="0"/>
                        </a:spcAft>
                        <a:buNone/>
                      </a:pPr>
                      <a:r>
                        <a:rPr b="1" lang="fr-CA" sz="1000">
                          <a:latin typeface="Roboto"/>
                          <a:ea typeface="Roboto"/>
                          <a:cs typeface="Roboto"/>
                          <a:sym typeface="Roboto"/>
                        </a:rPr>
                        <a:t>Après</a:t>
                      </a:r>
                      <a:endParaRPr b="1" sz="1000">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latin typeface="Roboto"/>
                          <a:ea typeface="Roboto"/>
                          <a:cs typeface="Roboto"/>
                          <a:sym typeface="Roboto"/>
                        </a:rPr>
                        <a:t>75 0</a:t>
                      </a:r>
                      <a:r>
                        <a:rPr lang="fr-CA">
                          <a:latin typeface="Roboto"/>
                          <a:ea typeface="Roboto"/>
                          <a:cs typeface="Roboto"/>
                          <a:sym typeface="Roboto"/>
                        </a:rPr>
                        <a:t>00</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370" name="Google Shape;370;p55"/>
          <p:cNvSpPr/>
          <p:nvPr/>
        </p:nvSpPr>
        <p:spPr>
          <a:xfrm>
            <a:off x="6775349" y="544946"/>
            <a:ext cx="2120005" cy="289005"/>
          </a:xfrm>
          <a:prstGeom prst="rect">
            <a:avLst/>
          </a:prstGeom>
        </p:spPr>
        <p:txBody>
          <a:bodyPr>
            <a:prstTxWarp prst="textPlain"/>
          </a:bodyPr>
          <a:lstStyle/>
          <a:p>
            <a:pPr lvl="0" algn="ctr"/>
            <a:r>
              <a:rPr b="1" i="0">
                <a:ln cap="flat" cmpd="sng" w="9525">
                  <a:solidFill>
                    <a:srgbClr val="000000"/>
                  </a:solidFill>
                  <a:prstDash val="solid"/>
                  <a:round/>
                  <a:headEnd len="sm" w="sm" type="none"/>
                  <a:tailEnd len="sm" w="sm" type="none"/>
                </a:ln>
                <a:solidFill>
                  <a:schemeClr val="dk1"/>
                </a:solidFill>
                <a:latin typeface="Roboto"/>
              </a:rPr>
              <a:t>Simulation 3</a:t>
            </a:r>
          </a:p>
        </p:txBody>
      </p:sp>
      <p:pic>
        <p:nvPicPr>
          <p:cNvPr id="371" name="Google Shape;371;p55"/>
          <p:cNvPicPr preferRelativeResize="0"/>
          <p:nvPr/>
        </p:nvPicPr>
        <p:blipFill>
          <a:blip r:embed="rId3">
            <a:alphaModFix/>
          </a:blip>
          <a:stretch>
            <a:fillRect/>
          </a:stretch>
        </p:blipFill>
        <p:spPr>
          <a:xfrm rot="10800000">
            <a:off x="6254022" y="2462207"/>
            <a:ext cx="2012750" cy="1187925"/>
          </a:xfrm>
          <a:prstGeom prst="rect">
            <a:avLst/>
          </a:prstGeom>
          <a:noFill/>
          <a:ln>
            <a:noFill/>
          </a:ln>
        </p:spPr>
      </p:pic>
      <p:sp>
        <p:nvSpPr>
          <p:cNvPr id="372" name="Google Shape;372;p55"/>
          <p:cNvSpPr txBox="1"/>
          <p:nvPr/>
        </p:nvSpPr>
        <p:spPr>
          <a:xfrm>
            <a:off x="6423350" y="2779113"/>
            <a:ext cx="151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400">
                <a:solidFill>
                  <a:schemeClr val="lt1"/>
                </a:solidFill>
                <a:latin typeface="Roboto Thin"/>
                <a:ea typeface="Roboto Thin"/>
                <a:cs typeface="Roboto Thin"/>
                <a:sym typeface="Roboto Thin"/>
              </a:rPr>
              <a:t>F      H</a:t>
            </a:r>
            <a:endParaRPr sz="2400">
              <a:solidFill>
                <a:schemeClr val="lt1"/>
              </a:solidFill>
              <a:latin typeface="Roboto Thin"/>
              <a:ea typeface="Roboto Thin"/>
              <a:cs typeface="Roboto Thin"/>
              <a:sym typeface="Roboto Thin"/>
            </a:endParaRPr>
          </a:p>
        </p:txBody>
      </p:sp>
      <p:sp>
        <p:nvSpPr>
          <p:cNvPr id="373" name="Google Shape;373;p55"/>
          <p:cNvSpPr/>
          <p:nvPr/>
        </p:nvSpPr>
        <p:spPr>
          <a:xfrm rot="228984">
            <a:off x="7034673" y="2971833"/>
            <a:ext cx="260013" cy="16355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74" name="Google Shape;374;p55">
            <a:hlinkClick r:id="rId4"/>
          </p:cNvPr>
          <p:cNvSpPr/>
          <p:nvPr/>
        </p:nvSpPr>
        <p:spPr>
          <a:xfrm>
            <a:off x="197325" y="4467625"/>
            <a:ext cx="2115000" cy="4440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a:solidFill>
                  <a:schemeClr val="lt1"/>
                </a:solidFill>
                <a:uFill>
                  <a:noFill/>
                </a:uFill>
                <a:latin typeface="Roboto Light"/>
                <a:ea typeface="Roboto Light"/>
                <a:cs typeface="Roboto Light"/>
                <a:sym typeface="Roboto Light"/>
                <a:hlinkClick r:id="rId5">
                  <a:extLst>
                    <a:ext uri="{A12FA001-AC4F-418D-AE19-62706E023703}">
                      <ahyp:hlinkClr val="tx"/>
                    </a:ext>
                  </a:extLst>
                </a:hlinkClick>
              </a:rPr>
              <a:t>Accéder au tableur de simulation</a:t>
            </a:r>
            <a:endParaRPr>
              <a:solidFill>
                <a:schemeClr val="lt1"/>
              </a:solidFill>
              <a:latin typeface="Roboto Light"/>
              <a:ea typeface="Roboto Light"/>
              <a:cs typeface="Roboto Light"/>
              <a:sym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78" name="Shape 378"/>
        <p:cNvGrpSpPr/>
        <p:nvPr/>
      </p:nvGrpSpPr>
      <p:grpSpPr>
        <a:xfrm>
          <a:off x="0" y="0"/>
          <a:ext cx="0" cy="0"/>
          <a:chOff x="0" y="0"/>
          <a:chExt cx="0" cy="0"/>
        </a:xfrm>
      </p:grpSpPr>
      <p:sp>
        <p:nvSpPr>
          <p:cNvPr id="379" name="Google Shape;379;p56"/>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6"/>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6"/>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382" name="Google Shape;382;p56"/>
          <p:cNvSpPr/>
          <p:nvPr/>
        </p:nvSpPr>
        <p:spPr>
          <a:xfrm>
            <a:off x="2953249" y="1917463"/>
            <a:ext cx="3025077" cy="1325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Qui gagne</a:t>
            </a:r>
            <a:br>
              <a:rPr b="0" i="0">
                <a:ln cap="flat" cmpd="sng" w="9525">
                  <a:solidFill>
                    <a:srgbClr val="F5F5F5"/>
                  </a:solidFill>
                  <a:prstDash val="solid"/>
                  <a:round/>
                  <a:headEnd len="sm" w="sm" type="none"/>
                  <a:tailEnd len="sm" w="sm" type="none"/>
                </a:ln>
                <a:solidFill>
                  <a:srgbClr val="F5F5F5"/>
                </a:solidFill>
                <a:latin typeface="Roboto;100"/>
              </a:rPr>
            </a:br>
            <a:r>
              <a:rPr b="0" i="0">
                <a:ln cap="flat" cmpd="sng" w="9525">
                  <a:solidFill>
                    <a:srgbClr val="F5F5F5"/>
                  </a:solidFill>
                  <a:prstDash val="solid"/>
                  <a:round/>
                  <a:headEnd len="sm" w="sm" type="none"/>
                  <a:tailEnd len="sm" w="sm" type="none"/>
                </a:ln>
                <a:solidFill>
                  <a:srgbClr val="F5F5F5"/>
                </a:solidFill>
                <a:latin typeface="Roboto;100"/>
              </a:rPr>
              <a:t>vraiment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5"/>
        </a:solidFill>
      </p:bgPr>
    </p:bg>
    <p:spTree>
      <p:nvGrpSpPr>
        <p:cNvPr id="386" name="Shape 386"/>
        <p:cNvGrpSpPr/>
        <p:nvPr/>
      </p:nvGrpSpPr>
      <p:grpSpPr>
        <a:xfrm>
          <a:off x="0" y="0"/>
          <a:ext cx="0" cy="0"/>
          <a:chOff x="0" y="0"/>
          <a:chExt cx="0" cy="0"/>
        </a:xfrm>
      </p:grpSpPr>
      <p:sp>
        <p:nvSpPr>
          <p:cNvPr id="387" name="Google Shape;387;p57"/>
          <p:cNvSpPr/>
          <p:nvPr/>
        </p:nvSpPr>
        <p:spPr>
          <a:xfrm rot="5400000">
            <a:off x="4043079" y="59913"/>
            <a:ext cx="5160834" cy="5041008"/>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7"/>
          <p:cNvSpPr/>
          <p:nvPr/>
        </p:nvSpPr>
        <p:spPr>
          <a:xfrm>
            <a:off x="4596499" y="301200"/>
            <a:ext cx="4308469" cy="606474"/>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Astuce math</a:t>
            </a:r>
          </a:p>
        </p:txBody>
      </p:sp>
      <p:grpSp>
        <p:nvGrpSpPr>
          <p:cNvPr id="389" name="Google Shape;389;p57"/>
          <p:cNvGrpSpPr/>
          <p:nvPr/>
        </p:nvGrpSpPr>
        <p:grpSpPr>
          <a:xfrm rot="-449136">
            <a:off x="5179142" y="1327497"/>
            <a:ext cx="2950751" cy="3002815"/>
            <a:chOff x="5901875" y="1681476"/>
            <a:chExt cx="2328376" cy="2469700"/>
          </a:xfrm>
        </p:grpSpPr>
        <p:pic>
          <p:nvPicPr>
            <p:cNvPr id="390" name="Google Shape;390;p57"/>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391" name="Google Shape;391;p57"/>
            <p:cNvPicPr preferRelativeResize="0"/>
            <p:nvPr/>
          </p:nvPicPr>
          <p:blipFill rotWithShape="1">
            <a:blip r:embed="rId4">
              <a:alphaModFix amt="90000"/>
            </a:blip>
            <a:srcRect b="19921" l="18964" r="21773" t="32680"/>
            <a:stretch/>
          </p:blipFill>
          <p:spPr>
            <a:xfrm>
              <a:off x="6328550" y="1994075"/>
              <a:ext cx="1752600" cy="1753200"/>
            </a:xfrm>
            <a:prstGeom prst="ellipse">
              <a:avLst/>
            </a:prstGeom>
            <a:noFill/>
            <a:ln>
              <a:noFill/>
            </a:ln>
          </p:spPr>
        </p:pic>
      </p:grpSp>
      <p:pic>
        <p:nvPicPr>
          <p:cNvPr id="392" name="Google Shape;392;p57"/>
          <p:cNvPicPr preferRelativeResize="0"/>
          <p:nvPr/>
        </p:nvPicPr>
        <p:blipFill>
          <a:blip r:embed="rId5">
            <a:alphaModFix/>
          </a:blip>
          <a:stretch>
            <a:fillRect/>
          </a:stretch>
        </p:blipFill>
        <p:spPr>
          <a:xfrm>
            <a:off x="152400" y="1977900"/>
            <a:ext cx="3798192" cy="2784233"/>
          </a:xfrm>
          <a:prstGeom prst="rect">
            <a:avLst/>
          </a:prstGeom>
          <a:noFill/>
          <a:ln>
            <a:noFill/>
          </a:ln>
        </p:spPr>
      </p:pic>
      <p:pic>
        <p:nvPicPr>
          <p:cNvPr id="393" name="Google Shape;393;p57"/>
          <p:cNvPicPr preferRelativeResize="0"/>
          <p:nvPr/>
        </p:nvPicPr>
        <p:blipFill>
          <a:blip r:embed="rId6">
            <a:alphaModFix/>
          </a:blip>
          <a:stretch>
            <a:fillRect/>
          </a:stretch>
        </p:blipFill>
        <p:spPr>
          <a:xfrm>
            <a:off x="392150" y="407650"/>
            <a:ext cx="3086100" cy="1123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397" name="Shape 397"/>
        <p:cNvGrpSpPr/>
        <p:nvPr/>
      </p:nvGrpSpPr>
      <p:grpSpPr>
        <a:xfrm>
          <a:off x="0" y="0"/>
          <a:ext cx="0" cy="0"/>
          <a:chOff x="0" y="0"/>
          <a:chExt cx="0" cy="0"/>
        </a:xfrm>
      </p:grpSpPr>
      <p:sp>
        <p:nvSpPr>
          <p:cNvPr id="398" name="Google Shape;398;p58"/>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8"/>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3">
                  <a:extLst>
                    <a:ext uri="{A12FA001-AC4F-418D-AE19-62706E023703}">
                      <ahyp:hlinkClr val="tx"/>
                    </a:ext>
                  </a:extLst>
                </a:hlinkClick>
              </a:rPr>
              <a:t>Des augmentations salariales de 21% sur cinq ans pour les policiers de la SQ (Radio-Canada, 6 septembre 2023)</a:t>
            </a:r>
            <a:endParaRPr sz="100">
              <a:solidFill>
                <a:srgbClr val="666666"/>
              </a:solidFill>
              <a:latin typeface="Roboto Mono Light"/>
              <a:ea typeface="Roboto Mono Light"/>
              <a:cs typeface="Roboto Mono Light"/>
              <a:sym typeface="Roboto Mono Light"/>
            </a:endParaRPr>
          </a:p>
        </p:txBody>
      </p:sp>
      <p:pic>
        <p:nvPicPr>
          <p:cNvPr id="400" name="Google Shape;400;p58"/>
          <p:cNvPicPr preferRelativeResize="0"/>
          <p:nvPr/>
        </p:nvPicPr>
        <p:blipFill>
          <a:blip r:embed="rId4">
            <a:alphaModFix/>
          </a:blip>
          <a:stretch>
            <a:fillRect/>
          </a:stretch>
        </p:blipFill>
        <p:spPr>
          <a:xfrm rot="-539238">
            <a:off x="292192" y="199834"/>
            <a:ext cx="2732691" cy="2217333"/>
          </a:xfrm>
          <a:prstGeom prst="rect">
            <a:avLst/>
          </a:prstGeom>
          <a:noFill/>
          <a:ln>
            <a:noFill/>
          </a:ln>
          <a:effectLst>
            <a:outerShdw blurRad="57150" rotWithShape="0" algn="bl" dir="5400000" dist="19050">
              <a:srgbClr val="000000">
                <a:alpha val="50000"/>
              </a:srgbClr>
            </a:outerShdw>
          </a:effectLst>
        </p:spPr>
      </p:pic>
      <p:pic>
        <p:nvPicPr>
          <p:cNvPr id="401" name="Google Shape;401;p58"/>
          <p:cNvPicPr preferRelativeResize="0"/>
          <p:nvPr/>
        </p:nvPicPr>
        <p:blipFill>
          <a:blip r:embed="rId5">
            <a:alphaModFix/>
          </a:blip>
          <a:stretch>
            <a:fillRect/>
          </a:stretch>
        </p:blipFill>
        <p:spPr>
          <a:xfrm rot="6">
            <a:off x="747225" y="2079579"/>
            <a:ext cx="3965942" cy="2616993"/>
          </a:xfrm>
          <a:prstGeom prst="rect">
            <a:avLst/>
          </a:prstGeom>
          <a:noFill/>
          <a:ln>
            <a:noFill/>
          </a:ln>
          <a:effectLst>
            <a:outerShdw blurRad="57150" rotWithShape="0" algn="bl" dir="5400000" dist="19050">
              <a:srgbClr val="000000">
                <a:alpha val="50000"/>
              </a:srgbClr>
            </a:outerShdw>
          </a:effectLst>
        </p:spPr>
      </p:pic>
      <p:pic>
        <p:nvPicPr>
          <p:cNvPr id="402" name="Google Shape;402;p58"/>
          <p:cNvPicPr preferRelativeResize="0"/>
          <p:nvPr/>
        </p:nvPicPr>
        <p:blipFill>
          <a:blip r:embed="rId6">
            <a:alphaModFix/>
          </a:blip>
          <a:stretch>
            <a:fillRect/>
          </a:stretch>
        </p:blipFill>
        <p:spPr>
          <a:xfrm>
            <a:off x="4919450" y="408625"/>
            <a:ext cx="4022126" cy="3305650"/>
          </a:xfrm>
          <a:prstGeom prst="rect">
            <a:avLst/>
          </a:prstGeom>
          <a:noFill/>
          <a:ln>
            <a:noFill/>
          </a:ln>
          <a:effectLst>
            <a:outerShdw blurRad="57150" rotWithShape="0" algn="bl" dir="5400000" dist="19050">
              <a:srgbClr val="000000">
                <a:alpha val="50000"/>
              </a:srgbClr>
            </a:outerShdw>
          </a:effectLst>
        </p:spPr>
      </p:pic>
      <p:grpSp>
        <p:nvGrpSpPr>
          <p:cNvPr id="403" name="Google Shape;403;p58"/>
          <p:cNvGrpSpPr/>
          <p:nvPr/>
        </p:nvGrpSpPr>
        <p:grpSpPr>
          <a:xfrm>
            <a:off x="5815422" y="3630220"/>
            <a:ext cx="2012750" cy="1187925"/>
            <a:chOff x="5815422" y="3706420"/>
            <a:chExt cx="2012750" cy="1187925"/>
          </a:xfrm>
        </p:grpSpPr>
        <p:pic>
          <p:nvPicPr>
            <p:cNvPr id="404" name="Google Shape;404;p58"/>
            <p:cNvPicPr preferRelativeResize="0"/>
            <p:nvPr/>
          </p:nvPicPr>
          <p:blipFill>
            <a:blip r:embed="rId7">
              <a:alphaModFix/>
            </a:blip>
            <a:stretch>
              <a:fillRect/>
            </a:stretch>
          </p:blipFill>
          <p:spPr>
            <a:xfrm rot="10800000">
              <a:off x="5815422" y="3706420"/>
              <a:ext cx="2012750" cy="1187925"/>
            </a:xfrm>
            <a:prstGeom prst="rect">
              <a:avLst/>
            </a:prstGeom>
            <a:noFill/>
            <a:ln>
              <a:noFill/>
            </a:ln>
          </p:spPr>
        </p:pic>
        <p:sp>
          <p:nvSpPr>
            <p:cNvPr id="405" name="Google Shape;405;p58"/>
            <p:cNvSpPr txBox="1"/>
            <p:nvPr/>
          </p:nvSpPr>
          <p:spPr>
            <a:xfrm>
              <a:off x="5891627" y="4023350"/>
              <a:ext cx="172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300">
                  <a:solidFill>
                    <a:schemeClr val="lt1"/>
                  </a:solidFill>
                  <a:latin typeface="Roboto"/>
                  <a:ea typeface="Roboto"/>
                  <a:cs typeface="Roboto"/>
                  <a:sym typeface="Roboto"/>
                </a:rPr>
                <a:t>Cumulatif composé</a:t>
              </a:r>
              <a:endParaRPr b="1" sz="1300">
                <a:solidFill>
                  <a:schemeClr val="lt1"/>
                </a:solidFill>
                <a:latin typeface="Roboto"/>
                <a:ea typeface="Roboto"/>
                <a:cs typeface="Roboto"/>
                <a:sym typeface="Roboto"/>
              </a:endParaRPr>
            </a:p>
          </p:txBody>
        </p:sp>
        <p:sp>
          <p:nvSpPr>
            <p:cNvPr id="406" name="Google Shape;406;p58"/>
            <p:cNvSpPr txBox="1"/>
            <p:nvPr/>
          </p:nvSpPr>
          <p:spPr>
            <a:xfrm>
              <a:off x="6031563" y="4335488"/>
              <a:ext cx="151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trike="sngStrike">
                  <a:solidFill>
                    <a:schemeClr val="lt1"/>
                  </a:solidFill>
                  <a:latin typeface="Roboto Thin"/>
                  <a:ea typeface="Roboto Thin"/>
                  <a:cs typeface="Roboto Thin"/>
                  <a:sym typeface="Roboto Thin"/>
                </a:rPr>
                <a:t>Cumulatif additif</a:t>
              </a:r>
              <a:endParaRPr strike="sngStrike">
                <a:solidFill>
                  <a:schemeClr val="lt1"/>
                </a:solidFill>
                <a:latin typeface="Roboto Thin"/>
                <a:ea typeface="Roboto Thin"/>
                <a:cs typeface="Roboto Thin"/>
                <a:sym typeface="Roboto Thin"/>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10" name="Shape 410"/>
        <p:cNvGrpSpPr/>
        <p:nvPr/>
      </p:nvGrpSpPr>
      <p:grpSpPr>
        <a:xfrm>
          <a:off x="0" y="0"/>
          <a:ext cx="0" cy="0"/>
          <a:chOff x="0" y="0"/>
          <a:chExt cx="0" cy="0"/>
        </a:xfrm>
      </p:grpSpPr>
      <p:sp>
        <p:nvSpPr>
          <p:cNvPr id="411" name="Google Shape;411;p59"/>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9"/>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2200">
                <a:solidFill>
                  <a:srgbClr val="F5F5F5"/>
                </a:solidFill>
                <a:latin typeface="Roboto Thin"/>
                <a:ea typeface="Roboto Thin"/>
                <a:cs typeface="Roboto Thin"/>
                <a:sym typeface="Roboto Thin"/>
              </a:rPr>
              <a:t>Sommes-nous capables de comprendre toutes les études scientifiques?</a:t>
            </a:r>
            <a:endParaRPr sz="2200">
              <a:solidFill>
                <a:srgbClr val="F5F5F5"/>
              </a:solidFill>
              <a:latin typeface="Roboto Thin"/>
              <a:ea typeface="Roboto Thin"/>
              <a:cs typeface="Roboto Thin"/>
              <a:sym typeface="Roboto Thin"/>
            </a:endParaRPr>
          </a:p>
        </p:txBody>
      </p:sp>
      <p:sp>
        <p:nvSpPr>
          <p:cNvPr id="413" name="Google Shape;413;p59"/>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solidFill>
                <a:schemeClr val="lt1"/>
              </a:solidFill>
              <a:latin typeface="Roboto Light"/>
              <a:ea typeface="Roboto Light"/>
              <a:cs typeface="Roboto Light"/>
              <a:sym typeface="Roboto Light"/>
            </a:endParaRPr>
          </a:p>
        </p:txBody>
      </p:sp>
      <p:pic>
        <p:nvPicPr>
          <p:cNvPr id="414" name="Google Shape;414;p59">
            <a:hlinkClick r:id="rId4"/>
          </p:cNvPr>
          <p:cNvPicPr preferRelativeResize="0"/>
          <p:nvPr/>
        </p:nvPicPr>
        <p:blipFill>
          <a:blip r:embed="rId5">
            <a:alphaModFix/>
          </a:blip>
          <a:stretch>
            <a:fillRect/>
          </a:stretch>
        </p:blipFill>
        <p:spPr>
          <a:xfrm rot="-215571">
            <a:off x="1624244" y="1264483"/>
            <a:ext cx="5643786" cy="3184835"/>
          </a:xfrm>
          <a:prstGeom prst="rect">
            <a:avLst/>
          </a:prstGeom>
          <a:noFill/>
          <a:ln>
            <a:noFill/>
          </a:ln>
        </p:spPr>
      </p:pic>
      <p:sp>
        <p:nvSpPr>
          <p:cNvPr id="415" name="Google Shape;415;p59"/>
          <p:cNvSpPr/>
          <p:nvPr/>
        </p:nvSpPr>
        <p:spPr>
          <a:xfrm>
            <a:off x="2933675" y="4655825"/>
            <a:ext cx="6391500" cy="3603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6">
                  <a:extLst>
                    <a:ext uri="{A12FA001-AC4F-418D-AE19-62706E023703}">
                      <ahyp:hlinkClr val="tx"/>
                    </a:ext>
                  </a:extLst>
                </a:hlinkClick>
              </a:rPr>
              <a:t>Repères canadiens sur l’alcool et la santé - Rapport final (Janvier 2023)</a:t>
            </a:r>
            <a:endParaRPr sz="700">
              <a:solidFill>
                <a:srgbClr val="666666"/>
              </a:solidFill>
              <a:latin typeface="Roboto Mono Light"/>
              <a:ea typeface="Roboto Mono Light"/>
              <a:cs typeface="Roboto Mono Light"/>
              <a:sym typeface="Roboto Mono Light"/>
            </a:endParaRPr>
          </a:p>
          <a:p>
            <a:pPr indent="0" lvl="0" marL="0" rtl="0" algn="l">
              <a:lnSpc>
                <a:spcPct val="115000"/>
              </a:lnSpc>
              <a:spcBef>
                <a:spcPts val="0"/>
              </a:spcBef>
              <a:spcAft>
                <a:spcPts val="0"/>
              </a:spcAft>
              <a:buNone/>
            </a:pPr>
            <a:r>
              <a:rPr lang="fr-CA" sz="700">
                <a:solidFill>
                  <a:srgbClr val="666666"/>
                </a:solidFill>
                <a:uFill>
                  <a:noFill/>
                </a:uFill>
                <a:latin typeface="Roboto Mono Light"/>
                <a:ea typeface="Roboto Mono Light"/>
                <a:cs typeface="Roboto Mono Light"/>
                <a:sym typeface="Roboto Mono Light"/>
                <a:hlinkClick r:id="rId7">
                  <a:extLst>
                    <a:ext uri="{A12FA001-AC4F-418D-AE19-62706E023703}">
                      <ahyp:hlinkClr val="tx"/>
                    </a:ext>
                  </a:extLst>
                </a:hlinkClick>
              </a:rPr>
              <a:t>Alcool: nouvelles recommandations canadiennes (Pharmachien, 2023)</a:t>
            </a:r>
            <a:endParaRPr sz="700">
              <a:solidFill>
                <a:srgbClr val="666666"/>
              </a:solidFill>
              <a:latin typeface="Roboto Mono Light"/>
              <a:ea typeface="Roboto Mono Light"/>
              <a:cs typeface="Roboto Mono Light"/>
              <a:sym typeface="Roboto Mon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19" name="Shape 419"/>
        <p:cNvGrpSpPr/>
        <p:nvPr/>
      </p:nvGrpSpPr>
      <p:grpSpPr>
        <a:xfrm>
          <a:off x="0" y="0"/>
          <a:ext cx="0" cy="0"/>
          <a:chOff x="0" y="0"/>
          <a:chExt cx="0" cy="0"/>
        </a:xfrm>
      </p:grpSpPr>
      <p:sp>
        <p:nvSpPr>
          <p:cNvPr id="420" name="Google Shape;420;p60"/>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0"/>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pic>
        <p:nvPicPr>
          <p:cNvPr id="422" name="Google Shape;422;p60"/>
          <p:cNvPicPr preferRelativeResize="0"/>
          <p:nvPr/>
        </p:nvPicPr>
        <p:blipFill rotWithShape="1">
          <a:blip r:embed="rId3">
            <a:alphaModFix/>
          </a:blip>
          <a:srcRect b="7095" l="8835" r="8819" t="12724"/>
          <a:stretch/>
        </p:blipFill>
        <p:spPr>
          <a:xfrm>
            <a:off x="4347649" y="3181350"/>
            <a:ext cx="2413726" cy="1721273"/>
          </a:xfrm>
          <a:prstGeom prst="rect">
            <a:avLst/>
          </a:prstGeom>
          <a:noFill/>
          <a:ln>
            <a:noFill/>
          </a:ln>
        </p:spPr>
      </p:pic>
      <p:pic>
        <p:nvPicPr>
          <p:cNvPr id="423" name="Google Shape;423;p60"/>
          <p:cNvPicPr preferRelativeResize="0"/>
          <p:nvPr/>
        </p:nvPicPr>
        <p:blipFill rotWithShape="1">
          <a:blip r:embed="rId3">
            <a:alphaModFix/>
          </a:blip>
          <a:srcRect b="7095" l="8835" r="8819" t="12724"/>
          <a:stretch/>
        </p:blipFill>
        <p:spPr>
          <a:xfrm>
            <a:off x="1908875" y="3231902"/>
            <a:ext cx="2413726" cy="1721273"/>
          </a:xfrm>
          <a:prstGeom prst="rect">
            <a:avLst/>
          </a:prstGeom>
          <a:noFill/>
          <a:ln>
            <a:noFill/>
          </a:ln>
        </p:spPr>
      </p:pic>
      <p:sp>
        <p:nvSpPr>
          <p:cNvPr id="424" name="Google Shape;424;p60"/>
          <p:cNvSpPr/>
          <p:nvPr/>
        </p:nvSpPr>
        <p:spPr>
          <a:xfrm>
            <a:off x="1604075" y="993975"/>
            <a:ext cx="6230934"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Augmentation du risque (%)</a:t>
            </a:r>
          </a:p>
        </p:txBody>
      </p:sp>
      <p:sp>
        <p:nvSpPr>
          <p:cNvPr id="425" name="Google Shape;425;p60"/>
          <p:cNvSpPr/>
          <p:nvPr/>
        </p:nvSpPr>
        <p:spPr>
          <a:xfrm>
            <a:off x="2928550" y="2642825"/>
            <a:ext cx="3011105" cy="40020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Risque réel</a:t>
            </a:r>
          </a:p>
        </p:txBody>
      </p:sp>
      <p:sp>
        <p:nvSpPr>
          <p:cNvPr id="426" name="Google Shape;426;p60"/>
          <p:cNvSpPr txBox="1"/>
          <p:nvPr/>
        </p:nvSpPr>
        <p:spPr>
          <a:xfrm>
            <a:off x="2396287" y="3462329"/>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1:42 à 2:30</a:t>
            </a:r>
            <a:endParaRPr sz="1700">
              <a:solidFill>
                <a:schemeClr val="lt1"/>
              </a:solidFill>
              <a:latin typeface="Roboto"/>
              <a:ea typeface="Roboto"/>
              <a:cs typeface="Roboto"/>
              <a:sym typeface="Roboto"/>
            </a:endParaRPr>
          </a:p>
        </p:txBody>
      </p:sp>
      <p:sp>
        <p:nvSpPr>
          <p:cNvPr id="427" name="Google Shape;427;p60"/>
          <p:cNvSpPr txBox="1"/>
          <p:nvPr/>
        </p:nvSpPr>
        <p:spPr>
          <a:xfrm>
            <a:off x="4874570" y="3462316"/>
            <a:ext cx="1438800" cy="121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2500">
                <a:solidFill>
                  <a:srgbClr val="F5F5F5"/>
                </a:solidFill>
                <a:latin typeface="Roboto"/>
                <a:ea typeface="Roboto"/>
                <a:cs typeface="Roboto"/>
                <a:sym typeface="Roboto"/>
              </a:rPr>
              <a:t>Extrait</a:t>
            </a:r>
            <a:endParaRPr b="1" sz="2500">
              <a:solidFill>
                <a:srgbClr val="F5F5F5"/>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sz="2100">
                <a:solidFill>
                  <a:schemeClr val="lt1"/>
                </a:solidFill>
              </a:rPr>
              <a:t>6:07 à 6:39</a:t>
            </a:r>
            <a:endParaRPr sz="1700">
              <a:solidFill>
                <a:schemeClr val="lt1"/>
              </a:solidFill>
              <a:latin typeface="Roboto"/>
              <a:ea typeface="Roboto"/>
              <a:cs typeface="Roboto"/>
              <a:sym typeface="Roboto"/>
            </a:endParaRPr>
          </a:p>
        </p:txBody>
      </p:sp>
      <p:pic>
        <p:nvPicPr>
          <p:cNvPr id="428" name="Google Shape;428;p60"/>
          <p:cNvPicPr preferRelativeResize="0"/>
          <p:nvPr/>
        </p:nvPicPr>
        <p:blipFill>
          <a:blip r:embed="rId4">
            <a:alphaModFix/>
          </a:blip>
          <a:stretch>
            <a:fillRect/>
          </a:stretch>
        </p:blipFill>
        <p:spPr>
          <a:xfrm rot="-5400000">
            <a:off x="3939827" y="1594522"/>
            <a:ext cx="1120026" cy="8960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32" name="Shape 432"/>
        <p:cNvGrpSpPr/>
        <p:nvPr/>
      </p:nvGrpSpPr>
      <p:grpSpPr>
        <a:xfrm>
          <a:off x="0" y="0"/>
          <a:ext cx="0" cy="0"/>
          <a:chOff x="0" y="0"/>
          <a:chExt cx="0" cy="0"/>
        </a:xfrm>
      </p:grpSpPr>
      <p:sp>
        <p:nvSpPr>
          <p:cNvPr id="433" name="Google Shape;433;p61"/>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61"/>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Infoman et Pharmachien</a:t>
            </a:r>
            <a:endParaRPr sz="3600">
              <a:solidFill>
                <a:srgbClr val="F5F5F5"/>
              </a:solidFill>
              <a:latin typeface="Roboto Thin"/>
              <a:ea typeface="Roboto Thin"/>
              <a:cs typeface="Roboto Thin"/>
              <a:sym typeface="Roboto Thin"/>
            </a:endParaRPr>
          </a:p>
        </p:txBody>
      </p:sp>
      <p:sp>
        <p:nvSpPr>
          <p:cNvPr id="435" name="Google Shape;435;p61"/>
          <p:cNvSpPr txBox="1"/>
          <p:nvPr/>
        </p:nvSpPr>
        <p:spPr>
          <a:xfrm>
            <a:off x="4264432" y="292982"/>
            <a:ext cx="4852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a:solidFill>
                  <a:schemeClr val="lt1"/>
                </a:solidFill>
                <a:latin typeface="Roboto Light"/>
                <a:ea typeface="Roboto Light"/>
                <a:cs typeface="Roboto Light"/>
                <a:sym typeface="Roboto Light"/>
              </a:rPr>
              <a:t>*</a:t>
            </a:r>
            <a:r>
              <a:rPr lang="fr-CA" u="sng">
                <a:solidFill>
                  <a:schemeClr val="lt1"/>
                </a:solidFill>
                <a:latin typeface="Roboto Light"/>
                <a:ea typeface="Roboto Light"/>
                <a:cs typeface="Roboto Light"/>
                <a:sym typeface="Roboto Light"/>
                <a:hlinkClick r:id="rId3">
                  <a:extLst>
                    <a:ext uri="{A12FA001-AC4F-418D-AE19-62706E023703}">
                      <ahyp:hlinkClr val="tx"/>
                    </a:ext>
                  </a:extLst>
                </a:hlinkClick>
              </a:rPr>
              <a:t>Lien vers le segment</a:t>
            </a:r>
            <a:r>
              <a:rPr lang="fr-CA">
                <a:solidFill>
                  <a:schemeClr val="lt1"/>
                </a:solidFill>
                <a:latin typeface="Roboto Light"/>
                <a:ea typeface="Roboto Light"/>
                <a:cs typeface="Roboto Light"/>
                <a:sym typeface="Roboto Light"/>
              </a:rPr>
              <a:t> </a:t>
            </a:r>
            <a:endParaRPr>
              <a:solidFill>
                <a:schemeClr val="lt1"/>
              </a:solidFill>
              <a:latin typeface="Roboto Light"/>
              <a:ea typeface="Roboto Light"/>
              <a:cs typeface="Roboto Light"/>
              <a:sym typeface="Roboto Light"/>
            </a:endParaRPr>
          </a:p>
        </p:txBody>
      </p:sp>
      <p:pic>
        <p:nvPicPr>
          <p:cNvPr id="436" name="Google Shape;436;p61"/>
          <p:cNvPicPr preferRelativeResize="0"/>
          <p:nvPr/>
        </p:nvPicPr>
        <p:blipFill rotWithShape="1">
          <a:blip r:embed="rId4">
            <a:alphaModFix/>
          </a:blip>
          <a:srcRect b="7095" l="8835" r="8819" t="12724"/>
          <a:stretch/>
        </p:blipFill>
        <p:spPr>
          <a:xfrm rot="5400000">
            <a:off x="4779283" y="656925"/>
            <a:ext cx="4060991" cy="4309316"/>
          </a:xfrm>
          <a:prstGeom prst="rect">
            <a:avLst/>
          </a:prstGeom>
          <a:noFill/>
          <a:ln>
            <a:noFill/>
          </a:ln>
        </p:spPr>
      </p:pic>
      <p:pic>
        <p:nvPicPr>
          <p:cNvPr id="437" name="Google Shape;437;p61"/>
          <p:cNvPicPr preferRelativeResize="0"/>
          <p:nvPr/>
        </p:nvPicPr>
        <p:blipFill rotWithShape="1">
          <a:blip r:embed="rId4">
            <a:alphaModFix/>
          </a:blip>
          <a:srcRect b="7095" l="8835" r="8819" t="12724"/>
          <a:stretch/>
        </p:blipFill>
        <p:spPr>
          <a:xfrm rot="5526084">
            <a:off x="447550" y="783484"/>
            <a:ext cx="4060991" cy="4309316"/>
          </a:xfrm>
          <a:prstGeom prst="rect">
            <a:avLst/>
          </a:prstGeom>
          <a:noFill/>
          <a:ln>
            <a:noFill/>
          </a:ln>
        </p:spPr>
      </p:pic>
      <p:sp>
        <p:nvSpPr>
          <p:cNvPr id="438" name="Google Shape;438;p61"/>
          <p:cNvSpPr txBox="1"/>
          <p:nvPr/>
        </p:nvSpPr>
        <p:spPr>
          <a:xfrm>
            <a:off x="5276988" y="1891084"/>
            <a:ext cx="31317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Deux fois plus de risques, mais deux fois plus que quoi?</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Le Pharmachien</a:t>
            </a:r>
            <a:endParaRPr sz="2100">
              <a:solidFill>
                <a:schemeClr val="lt1"/>
              </a:solidFill>
              <a:latin typeface="Roboto Mono Light"/>
              <a:ea typeface="Roboto Mono Light"/>
              <a:cs typeface="Roboto Mono Light"/>
              <a:sym typeface="Roboto Mono Light"/>
            </a:endParaRPr>
          </a:p>
        </p:txBody>
      </p:sp>
      <p:sp>
        <p:nvSpPr>
          <p:cNvPr id="439" name="Google Shape;439;p61"/>
          <p:cNvSpPr txBox="1"/>
          <p:nvPr/>
        </p:nvSpPr>
        <p:spPr>
          <a:xfrm>
            <a:off x="857388" y="1891084"/>
            <a:ext cx="31317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900">
                <a:solidFill>
                  <a:schemeClr val="lt1"/>
                </a:solidFill>
                <a:latin typeface="Roboto Mono Light"/>
                <a:ea typeface="Roboto Mono Light"/>
                <a:cs typeface="Roboto Mono Light"/>
                <a:sym typeface="Roboto Mono Light"/>
              </a:rPr>
              <a:t>« </a:t>
            </a:r>
            <a:r>
              <a:rPr i="1" lang="fr-CA" sz="1900">
                <a:solidFill>
                  <a:schemeClr val="lt1"/>
                </a:solidFill>
                <a:latin typeface="Roboto Mono Light"/>
                <a:ea typeface="Roboto Mono Light"/>
                <a:cs typeface="Roboto Mono Light"/>
                <a:sym typeface="Roboto Mono Light"/>
              </a:rPr>
              <a:t>Une augmentation de 100% de risque peut vouloir dire qu’on passe de 0,01% à 0,02% de risque. </a:t>
            </a:r>
            <a:r>
              <a:rPr lang="fr-CA" sz="1900">
                <a:solidFill>
                  <a:schemeClr val="lt1"/>
                </a:solidFill>
                <a:latin typeface="Roboto Mono Light"/>
                <a:ea typeface="Roboto Mono Light"/>
                <a:cs typeface="Roboto Mono Light"/>
                <a:sym typeface="Roboto Mono Light"/>
              </a:rPr>
              <a:t>»</a:t>
            </a:r>
            <a:endParaRPr sz="21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t/>
            </a:r>
            <a:endParaRPr sz="17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Infoman </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43" name="Shape 443"/>
        <p:cNvGrpSpPr/>
        <p:nvPr/>
      </p:nvGrpSpPr>
      <p:grpSpPr>
        <a:xfrm>
          <a:off x="0" y="0"/>
          <a:ext cx="0" cy="0"/>
          <a:chOff x="0" y="0"/>
          <a:chExt cx="0" cy="0"/>
        </a:xfrm>
      </p:grpSpPr>
      <p:sp>
        <p:nvSpPr>
          <p:cNvPr id="444" name="Google Shape;444;p6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62"/>
          <p:cNvPicPr preferRelativeResize="0"/>
          <p:nvPr/>
        </p:nvPicPr>
        <p:blipFill>
          <a:blip r:embed="rId3">
            <a:alphaModFix/>
          </a:blip>
          <a:stretch>
            <a:fillRect/>
          </a:stretch>
        </p:blipFill>
        <p:spPr>
          <a:xfrm rot="-253019">
            <a:off x="552600" y="588702"/>
            <a:ext cx="3864248" cy="3562519"/>
          </a:xfrm>
          <a:prstGeom prst="rect">
            <a:avLst/>
          </a:prstGeom>
          <a:noFill/>
          <a:ln>
            <a:noFill/>
          </a:ln>
          <a:effectLst>
            <a:outerShdw blurRad="57150" rotWithShape="0" algn="bl" dir="5400000" dist="19050">
              <a:srgbClr val="000000">
                <a:alpha val="50000"/>
              </a:srgbClr>
            </a:outerShdw>
          </a:effectLst>
        </p:spPr>
      </p:pic>
      <p:sp>
        <p:nvSpPr>
          <p:cNvPr id="446" name="Google Shape;446;p62"/>
          <p:cNvSpPr txBox="1"/>
          <p:nvPr/>
        </p:nvSpPr>
        <p:spPr>
          <a:xfrm>
            <a:off x="5043875" y="354400"/>
            <a:ext cx="3517800" cy="2704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Que signifie, en effet, ce + 18 % de chance de développer un cancer du côlon?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D'après des statistiques du Center for Disease Control, cela signifie pour un homme de 50 ans que le risque de développer la maladie quelque part au cours des 10 prochaines années sera de </a:t>
            </a:r>
            <a:r>
              <a:rPr b="1" lang="fr-CA" sz="1500">
                <a:solidFill>
                  <a:schemeClr val="dk1"/>
                </a:solidFill>
                <a:latin typeface="Barlow Semi Condensed"/>
                <a:ea typeface="Barlow Semi Condensed"/>
                <a:cs typeface="Barlow Semi Condensed"/>
                <a:sym typeface="Barlow Semi Condensed"/>
              </a:rPr>
              <a:t>0,80 % au lieu de... 0,68 %.</a:t>
            </a:r>
            <a:r>
              <a:rPr lang="fr-CA" sz="1500">
                <a:solidFill>
                  <a:schemeClr val="dk1"/>
                </a:solidFill>
                <a:latin typeface="Barlow Semi Condensed"/>
                <a:ea typeface="Barlow Semi Condensed"/>
                <a:cs typeface="Barlow Semi Condensed"/>
                <a:sym typeface="Barlow Semi Condensed"/>
              </a:rPr>
              <a:t> </a:t>
            </a:r>
            <a:endParaRPr sz="15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fr-CA" sz="1500">
                <a:solidFill>
                  <a:schemeClr val="dk1"/>
                </a:solidFill>
                <a:latin typeface="Barlow Semi Condensed"/>
                <a:ea typeface="Barlow Semi Condensed"/>
                <a:cs typeface="Barlow Semi Condensed"/>
                <a:sym typeface="Barlow Semi Condensed"/>
              </a:rPr>
              <a:t>Même en prenant la «pire» des catégories, soit le risque sur 30 ans pour un homme de 60 ans, on obtient </a:t>
            </a:r>
            <a:r>
              <a:rPr b="1" lang="fr-CA" sz="1500">
                <a:solidFill>
                  <a:schemeClr val="dk1"/>
                </a:solidFill>
                <a:latin typeface="Barlow Semi Condensed"/>
                <a:ea typeface="Barlow Semi Condensed"/>
                <a:cs typeface="Barlow Semi Condensed"/>
                <a:sym typeface="Barlow Semi Condensed"/>
              </a:rPr>
              <a:t>4,96 % plutôt que 4,20</a:t>
            </a:r>
            <a:r>
              <a:rPr lang="fr-CA" sz="1500">
                <a:solidFill>
                  <a:schemeClr val="dk1"/>
                </a:solidFill>
                <a:latin typeface="Barlow Semi Condensed"/>
                <a:ea typeface="Barlow Semi Condensed"/>
                <a:cs typeface="Barlow Semi Condensed"/>
                <a:sym typeface="Barlow Semi Condensed"/>
              </a:rPr>
              <a:t>.</a:t>
            </a:r>
            <a:endParaRPr sz="1500">
              <a:solidFill>
                <a:schemeClr val="dk1"/>
              </a:solidFill>
              <a:latin typeface="Barlow Semi Condensed"/>
              <a:ea typeface="Barlow Semi Condensed"/>
              <a:cs typeface="Barlow Semi Condensed"/>
              <a:sym typeface="Barlow Semi Condensed"/>
            </a:endParaRPr>
          </a:p>
        </p:txBody>
      </p:sp>
      <p:sp>
        <p:nvSpPr>
          <p:cNvPr id="447" name="Google Shape;447;p62"/>
          <p:cNvSpPr/>
          <p:nvPr/>
        </p:nvSpPr>
        <p:spPr>
          <a:xfrm>
            <a:off x="2933675" y="4800450"/>
            <a:ext cx="63915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Viande et cancer : quelques chiffres pour s'y retrouver (et respirer par le nez) (Le Soleil, 25 octobre 2015)</a:t>
            </a:r>
            <a:endParaRPr sz="1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51" name="Shape 451"/>
        <p:cNvGrpSpPr/>
        <p:nvPr/>
      </p:nvGrpSpPr>
      <p:grpSpPr>
        <a:xfrm>
          <a:off x="0" y="0"/>
          <a:ext cx="0" cy="0"/>
          <a:chOff x="0" y="0"/>
          <a:chExt cx="0" cy="0"/>
        </a:xfrm>
      </p:grpSpPr>
      <p:sp>
        <p:nvSpPr>
          <p:cNvPr id="452" name="Google Shape;452;p63"/>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3"/>
          <p:cNvSpPr txBox="1"/>
          <p:nvPr/>
        </p:nvSpPr>
        <p:spPr>
          <a:xfrm>
            <a:off x="4357125" y="1891425"/>
            <a:ext cx="4506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Est-il possible de créer de l’information e</a:t>
            </a:r>
            <a:r>
              <a:rPr lang="fr-CA" sz="2200">
                <a:solidFill>
                  <a:schemeClr val="lt1"/>
                </a:solidFill>
                <a:latin typeface="Roboto Light"/>
                <a:ea typeface="Roboto Light"/>
                <a:cs typeface="Roboto Light"/>
                <a:sym typeface="Roboto Light"/>
              </a:rPr>
              <a:t>n </a:t>
            </a:r>
            <a:r>
              <a:rPr b="1" lang="fr-CA" sz="2200">
                <a:solidFill>
                  <a:srgbClr val="E06539"/>
                </a:solidFill>
                <a:latin typeface="Roboto"/>
                <a:ea typeface="Roboto"/>
                <a:cs typeface="Roboto"/>
                <a:sym typeface="Roboto"/>
              </a:rPr>
              <a:t>insistant sur certaines données</a:t>
            </a:r>
            <a:r>
              <a:rPr lang="fr-CA" sz="2200">
                <a:solidFill>
                  <a:schemeClr val="lt1"/>
                </a:solidFill>
                <a:latin typeface="Roboto Light"/>
                <a:ea typeface="Roboto Light"/>
                <a:cs typeface="Roboto Light"/>
                <a:sym typeface="Roboto Light"/>
              </a:rPr>
              <a:t> ? </a:t>
            </a:r>
            <a:r>
              <a:rPr lang="fr-CA" sz="2200">
                <a:solidFill>
                  <a:schemeClr val="lt1"/>
                </a:solidFill>
                <a:latin typeface="Roboto Light"/>
                <a:ea typeface="Roboto Light"/>
                <a:cs typeface="Roboto Light"/>
                <a:sym typeface="Roboto Light"/>
              </a:rPr>
              <a:t>En en omettant aussi?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Devant une </a:t>
            </a:r>
            <a:r>
              <a:rPr b="1" lang="fr-CA" sz="2200">
                <a:solidFill>
                  <a:srgbClr val="E06539"/>
                </a:solidFill>
                <a:latin typeface="Roboto"/>
                <a:ea typeface="Roboto"/>
                <a:cs typeface="Roboto"/>
                <a:sym typeface="Roboto"/>
              </a:rPr>
              <a:t>quantité</a:t>
            </a:r>
            <a:r>
              <a:rPr lang="fr-CA" sz="2200">
                <a:solidFill>
                  <a:schemeClr val="lt1"/>
                </a:solidFill>
                <a:latin typeface="Roboto Light"/>
                <a:ea typeface="Roboto Light"/>
                <a:cs typeface="Roboto Light"/>
                <a:sym typeface="Roboto Light"/>
              </a:rPr>
              <a:t> ou un </a:t>
            </a:r>
            <a:r>
              <a:rPr b="1" lang="fr-CA" sz="2200">
                <a:solidFill>
                  <a:srgbClr val="E06539"/>
                </a:solidFill>
                <a:latin typeface="Roboto"/>
                <a:ea typeface="Roboto"/>
                <a:cs typeface="Roboto"/>
                <a:sym typeface="Roboto"/>
              </a:rPr>
              <a:t>pourcentage</a:t>
            </a:r>
            <a:r>
              <a:rPr lang="fr-CA" sz="2200">
                <a:solidFill>
                  <a:schemeClr val="lt1"/>
                </a:solidFill>
                <a:latin typeface="Roboto Light"/>
                <a:ea typeface="Roboto Light"/>
                <a:cs typeface="Roboto Light"/>
                <a:sym typeface="Roboto Light"/>
              </a:rPr>
              <a:t>, la question à se poser c’est : « </a:t>
            </a:r>
            <a:r>
              <a:rPr b="1" lang="fr-CA" sz="2200">
                <a:solidFill>
                  <a:schemeClr val="lt1"/>
                </a:solidFill>
                <a:latin typeface="Roboto"/>
                <a:ea typeface="Roboto"/>
                <a:cs typeface="Roboto"/>
                <a:sym typeface="Roboto"/>
              </a:rPr>
              <a:t>Par rapport à quoi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454" name="Google Shape;454;p63"/>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455" name="Google Shape;455;p63"/>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456" name="Google Shape;456;p63"/>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457" name="Google Shape;457;p63"/>
          <p:cNvSpPr/>
          <p:nvPr/>
        </p:nvSpPr>
        <p:spPr>
          <a:xfrm>
            <a:off x="5340521" y="1094725"/>
            <a:ext cx="3522779"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des données</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61" name="Shape 461"/>
        <p:cNvGrpSpPr/>
        <p:nvPr/>
      </p:nvGrpSpPr>
      <p:grpSpPr>
        <a:xfrm>
          <a:off x="0" y="0"/>
          <a:ext cx="0" cy="0"/>
          <a:chOff x="0" y="0"/>
          <a:chExt cx="0" cy="0"/>
        </a:xfrm>
      </p:grpSpPr>
      <p:pic>
        <p:nvPicPr>
          <p:cNvPr id="462" name="Google Shape;462;p64"/>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463" name="Google Shape;463;p64"/>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4"/>
          <p:cNvSpPr/>
          <p:nvPr/>
        </p:nvSpPr>
        <p:spPr>
          <a:xfrm>
            <a:off x="7343625" y="1484394"/>
            <a:ext cx="1802987" cy="3630337"/>
          </a:xfrm>
          <a:prstGeom prst="rect">
            <a:avLst/>
          </a:prstGeom>
        </p:spPr>
        <p:txBody>
          <a:bodyPr>
            <a:prstTxWarp prst="textPlain"/>
          </a:bodyPr>
          <a:lstStyle/>
          <a:p>
            <a:pPr lvl="0" algn="ctr"/>
            <a:r>
              <a:rPr b="0" i="0">
                <a:ln>
                  <a:noFill/>
                </a:ln>
                <a:solidFill>
                  <a:srgbClr val="E06539"/>
                </a:solidFill>
                <a:latin typeface="Roboto Mono;100"/>
              </a:rPr>
              <a:t>3</a:t>
            </a:r>
          </a:p>
        </p:txBody>
      </p:sp>
      <p:sp>
        <p:nvSpPr>
          <p:cNvPr id="465" name="Google Shape;465;p64"/>
          <p:cNvSpPr/>
          <p:nvPr/>
        </p:nvSpPr>
        <p:spPr>
          <a:xfrm>
            <a:off x="90475" y="80525"/>
            <a:ext cx="7005748" cy="126982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 message</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53" name="Shape 153"/>
        <p:cNvGrpSpPr/>
        <p:nvPr/>
      </p:nvGrpSpPr>
      <p:grpSpPr>
        <a:xfrm>
          <a:off x="0" y="0"/>
          <a:ext cx="0" cy="0"/>
          <a:chOff x="0" y="0"/>
          <a:chExt cx="0" cy="0"/>
        </a:xfrm>
      </p:grpSpPr>
      <p:pic>
        <p:nvPicPr>
          <p:cNvPr id="154" name="Google Shape;154;p38"/>
          <p:cNvPicPr preferRelativeResize="0"/>
          <p:nvPr/>
        </p:nvPicPr>
        <p:blipFill>
          <a:blip r:embed="rId3">
            <a:alphaModFix/>
          </a:blip>
          <a:stretch>
            <a:fillRect/>
          </a:stretch>
        </p:blipFill>
        <p:spPr>
          <a:xfrm rot="9832214">
            <a:off x="6435243" y="2040385"/>
            <a:ext cx="2327166" cy="2114679"/>
          </a:xfrm>
          <a:prstGeom prst="rect">
            <a:avLst/>
          </a:prstGeom>
          <a:noFill/>
          <a:ln>
            <a:noFill/>
          </a:ln>
        </p:spPr>
      </p:pic>
      <p:sp>
        <p:nvSpPr>
          <p:cNvPr id="155" name="Google Shape;155;p38"/>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38"/>
          <p:cNvPicPr preferRelativeResize="0"/>
          <p:nvPr/>
        </p:nvPicPr>
        <p:blipFill rotWithShape="1">
          <a:blip r:embed="rId4">
            <a:alphaModFix/>
          </a:blip>
          <a:srcRect b="22233" l="0" r="0" t="0"/>
          <a:stretch/>
        </p:blipFill>
        <p:spPr>
          <a:xfrm rot="1070256">
            <a:off x="5302150" y="1087188"/>
            <a:ext cx="6203751" cy="5159227"/>
          </a:xfrm>
          <a:prstGeom prst="rect">
            <a:avLst/>
          </a:prstGeom>
          <a:noFill/>
          <a:ln>
            <a:noFill/>
          </a:ln>
        </p:spPr>
      </p:pic>
      <p:sp>
        <p:nvSpPr>
          <p:cNvPr id="157" name="Google Shape;157;p38"/>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158" name="Google Shape;158;p38"/>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159" name="Google Shape;159;p38"/>
          <p:cNvPicPr preferRelativeResize="0"/>
          <p:nvPr/>
        </p:nvPicPr>
        <p:blipFill>
          <a:blip r:embed="rId5">
            <a:alphaModFix/>
          </a:blip>
          <a:stretch>
            <a:fillRect/>
          </a:stretch>
        </p:blipFill>
        <p:spPr>
          <a:xfrm>
            <a:off x="691200" y="2826839"/>
            <a:ext cx="2265344" cy="2330742"/>
          </a:xfrm>
          <a:prstGeom prst="rect">
            <a:avLst/>
          </a:prstGeom>
          <a:noFill/>
          <a:ln>
            <a:noFill/>
          </a:ln>
        </p:spPr>
      </p:pic>
      <p:pic>
        <p:nvPicPr>
          <p:cNvPr id="160" name="Google Shape;160;p38"/>
          <p:cNvPicPr preferRelativeResize="0"/>
          <p:nvPr/>
        </p:nvPicPr>
        <p:blipFill rotWithShape="1">
          <a:blip r:embed="rId6">
            <a:alphaModFix/>
          </a:blip>
          <a:srcRect b="12126" l="21060" r="0" t="0"/>
          <a:stretch/>
        </p:blipFill>
        <p:spPr>
          <a:xfrm>
            <a:off x="1989100" y="2989301"/>
            <a:ext cx="1893101" cy="2168275"/>
          </a:xfrm>
          <a:prstGeom prst="rect">
            <a:avLst/>
          </a:prstGeom>
          <a:noFill/>
          <a:ln>
            <a:noFill/>
          </a:ln>
        </p:spPr>
      </p:pic>
      <p:sp>
        <p:nvSpPr>
          <p:cNvPr id="161" name="Google Shape;161;p38"/>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162" name="Google Shape;162;p38"/>
          <p:cNvSpPr/>
          <p:nvPr/>
        </p:nvSpPr>
        <p:spPr>
          <a:xfrm>
            <a:off x="2617632" y="21306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163" name="Google Shape;163;p38"/>
          <p:cNvPicPr preferRelativeResize="0"/>
          <p:nvPr/>
        </p:nvPicPr>
        <p:blipFill>
          <a:blip r:embed="rId7">
            <a:alphaModFix/>
          </a:blip>
          <a:stretch>
            <a:fillRect/>
          </a:stretch>
        </p:blipFill>
        <p:spPr>
          <a:xfrm>
            <a:off x="84650" y="4223050"/>
            <a:ext cx="774125" cy="812450"/>
          </a:xfrm>
          <a:prstGeom prst="rect">
            <a:avLst/>
          </a:prstGeom>
          <a:noFill/>
          <a:ln>
            <a:noFill/>
          </a:ln>
        </p:spPr>
      </p:pic>
      <p:sp>
        <p:nvSpPr>
          <p:cNvPr id="164" name="Google Shape;164;p38"/>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8">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165" name="Google Shape;165;p38">
            <a:hlinkClick r:id="rId9"/>
          </p:cNvPr>
          <p:cNvPicPr preferRelativeResize="0"/>
          <p:nvPr/>
        </p:nvPicPr>
        <p:blipFill>
          <a:blip r:embed="rId10">
            <a:alphaModFix/>
          </a:blip>
          <a:stretch>
            <a:fillRect/>
          </a:stretch>
        </p:blipFill>
        <p:spPr>
          <a:xfrm>
            <a:off x="8314588" y="4908311"/>
            <a:ext cx="735399" cy="193464"/>
          </a:xfrm>
          <a:prstGeom prst="rect">
            <a:avLst/>
          </a:prstGeom>
          <a:noFill/>
          <a:ln>
            <a:noFill/>
          </a:ln>
        </p:spPr>
      </p:pic>
      <p:pic>
        <p:nvPicPr>
          <p:cNvPr id="166" name="Google Shape;166;p38">
            <a:hlinkClick r:id="rId11"/>
          </p:cNvPr>
          <p:cNvPicPr preferRelativeResize="0"/>
          <p:nvPr/>
        </p:nvPicPr>
        <p:blipFill>
          <a:blip r:embed="rId12">
            <a:alphaModFix/>
          </a:blip>
          <a:stretch>
            <a:fillRect/>
          </a:stretch>
        </p:blipFill>
        <p:spPr>
          <a:xfrm>
            <a:off x="2738087" y="2711360"/>
            <a:ext cx="265559" cy="274777"/>
          </a:xfrm>
          <a:prstGeom prst="rect">
            <a:avLst/>
          </a:prstGeom>
          <a:noFill/>
          <a:ln>
            <a:noFill/>
          </a:ln>
        </p:spPr>
      </p:pic>
      <p:pic>
        <p:nvPicPr>
          <p:cNvPr id="167" name="Google Shape;167;p38">
            <a:hlinkClick r:id="rId13"/>
          </p:cNvPr>
          <p:cNvPicPr preferRelativeResize="0"/>
          <p:nvPr/>
        </p:nvPicPr>
        <p:blipFill>
          <a:blip r:embed="rId14">
            <a:alphaModFix/>
          </a:blip>
          <a:stretch>
            <a:fillRect/>
          </a:stretch>
        </p:blipFill>
        <p:spPr>
          <a:xfrm>
            <a:off x="3081703" y="2711345"/>
            <a:ext cx="265559" cy="274807"/>
          </a:xfrm>
          <a:prstGeom prst="rect">
            <a:avLst/>
          </a:prstGeom>
          <a:noFill/>
          <a:ln>
            <a:noFill/>
          </a:ln>
        </p:spPr>
      </p:pic>
      <p:pic>
        <p:nvPicPr>
          <p:cNvPr id="168" name="Google Shape;168;p38">
            <a:hlinkClick r:id="rId15"/>
          </p:cNvPr>
          <p:cNvPicPr preferRelativeResize="0"/>
          <p:nvPr/>
        </p:nvPicPr>
        <p:blipFill>
          <a:blip r:embed="rId12">
            <a:alphaModFix/>
          </a:blip>
          <a:stretch>
            <a:fillRect/>
          </a:stretch>
        </p:blipFill>
        <p:spPr>
          <a:xfrm>
            <a:off x="724112" y="2913162"/>
            <a:ext cx="265559" cy="274777"/>
          </a:xfrm>
          <a:prstGeom prst="rect">
            <a:avLst/>
          </a:prstGeom>
          <a:noFill/>
          <a:ln>
            <a:noFill/>
          </a:ln>
        </p:spPr>
      </p:pic>
      <p:pic>
        <p:nvPicPr>
          <p:cNvPr id="169" name="Google Shape;169;p38">
            <a:hlinkClick r:id="rId16"/>
          </p:cNvPr>
          <p:cNvPicPr preferRelativeResize="0"/>
          <p:nvPr/>
        </p:nvPicPr>
        <p:blipFill>
          <a:blip r:embed="rId14">
            <a:alphaModFix/>
          </a:blip>
          <a:stretch>
            <a:fillRect/>
          </a:stretch>
        </p:blipFill>
        <p:spPr>
          <a:xfrm>
            <a:off x="1067728" y="2913147"/>
            <a:ext cx="265559" cy="274807"/>
          </a:xfrm>
          <a:prstGeom prst="rect">
            <a:avLst/>
          </a:prstGeom>
          <a:noFill/>
          <a:ln>
            <a:noFill/>
          </a:ln>
        </p:spPr>
      </p:pic>
      <p:pic>
        <p:nvPicPr>
          <p:cNvPr id="170" name="Google Shape;170;p38"/>
          <p:cNvPicPr preferRelativeResize="0"/>
          <p:nvPr/>
        </p:nvPicPr>
        <p:blipFill rotWithShape="1">
          <a:blip r:embed="rId17">
            <a:alphaModFix/>
          </a:blip>
          <a:srcRect b="55110" l="69399" r="12604" t="15044"/>
          <a:stretch/>
        </p:blipFill>
        <p:spPr>
          <a:xfrm>
            <a:off x="3200900" y="2780725"/>
            <a:ext cx="2090076" cy="2376851"/>
          </a:xfrm>
          <a:prstGeom prst="rect">
            <a:avLst/>
          </a:prstGeom>
          <a:noFill/>
          <a:ln>
            <a:noFill/>
          </a:ln>
        </p:spPr>
      </p:pic>
      <p:sp>
        <p:nvSpPr>
          <p:cNvPr id="171" name="Google Shape;171;p38"/>
          <p:cNvSpPr/>
          <p:nvPr/>
        </p:nvSpPr>
        <p:spPr>
          <a:xfrm>
            <a:off x="4190749" y="2348424"/>
            <a:ext cx="1514051" cy="44665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000000"/>
                </a:solidFill>
                <a:latin typeface="Roboto Mono;100"/>
              </a:rPr>
              <a:t>Jean-François</a:t>
            </a:r>
            <a:br>
              <a:rPr b="0" i="0">
                <a:ln cap="flat" cmpd="sng" w="9525">
                  <a:solidFill>
                    <a:srgbClr val="000000"/>
                  </a:solidFill>
                  <a:prstDash val="solid"/>
                  <a:round/>
                  <a:headEnd len="sm" w="sm" type="none"/>
                  <a:tailEnd len="sm" w="sm" type="none"/>
                </a:ln>
                <a:solidFill>
                  <a:srgbClr val="000000"/>
                </a:solidFill>
                <a:latin typeface="Roboto Mono;100"/>
              </a:rPr>
            </a:br>
            <a:r>
              <a:rPr b="0" i="0">
                <a:ln cap="flat" cmpd="sng" w="9525">
                  <a:solidFill>
                    <a:srgbClr val="000000"/>
                  </a:solidFill>
                  <a:prstDash val="solid"/>
                  <a:round/>
                  <a:headEnd len="sm" w="sm" type="none"/>
                  <a:tailEnd len="sm" w="sm" type="none"/>
                </a:ln>
                <a:solidFill>
                  <a:srgbClr val="000000"/>
                </a:solidFill>
                <a:latin typeface="Roboto Mono;100"/>
              </a:rPr>
              <a:t>Mercure</a:t>
            </a:r>
          </a:p>
        </p:txBody>
      </p:sp>
      <p:pic>
        <p:nvPicPr>
          <p:cNvPr id="172" name="Google Shape;172;p38">
            <a:hlinkClick r:id="rId18"/>
          </p:cNvPr>
          <p:cNvPicPr preferRelativeResize="0"/>
          <p:nvPr/>
        </p:nvPicPr>
        <p:blipFill>
          <a:blip r:embed="rId12">
            <a:alphaModFix/>
          </a:blip>
          <a:stretch>
            <a:fillRect/>
          </a:stretch>
        </p:blipFill>
        <p:spPr>
          <a:xfrm>
            <a:off x="4559999" y="2889835"/>
            <a:ext cx="265559" cy="274777"/>
          </a:xfrm>
          <a:prstGeom prst="rect">
            <a:avLst/>
          </a:prstGeom>
          <a:noFill/>
          <a:ln>
            <a:noFill/>
          </a:ln>
        </p:spPr>
      </p:pic>
      <p:pic>
        <p:nvPicPr>
          <p:cNvPr id="173" name="Google Shape;173;p38">
            <a:hlinkClick r:id="rId19"/>
          </p:cNvPr>
          <p:cNvPicPr preferRelativeResize="0"/>
          <p:nvPr/>
        </p:nvPicPr>
        <p:blipFill>
          <a:blip r:embed="rId14">
            <a:alphaModFix/>
          </a:blip>
          <a:stretch>
            <a:fillRect/>
          </a:stretch>
        </p:blipFill>
        <p:spPr>
          <a:xfrm>
            <a:off x="4903615" y="2889820"/>
            <a:ext cx="265559" cy="274807"/>
          </a:xfrm>
          <a:prstGeom prst="rect">
            <a:avLst/>
          </a:prstGeom>
          <a:noFill/>
          <a:ln>
            <a:noFill/>
          </a:ln>
        </p:spPr>
      </p:pic>
      <p:pic>
        <p:nvPicPr>
          <p:cNvPr id="174" name="Google Shape;174;p38"/>
          <p:cNvPicPr preferRelativeResize="0"/>
          <p:nvPr/>
        </p:nvPicPr>
        <p:blipFill>
          <a:blip r:embed="rId20">
            <a:alphaModFix/>
          </a:blip>
          <a:stretch>
            <a:fillRect/>
          </a:stretch>
        </p:blipFill>
        <p:spPr>
          <a:xfrm>
            <a:off x="7842968" y="3846543"/>
            <a:ext cx="1122114" cy="951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69" name="Shape 469"/>
        <p:cNvGrpSpPr/>
        <p:nvPr/>
      </p:nvGrpSpPr>
      <p:grpSpPr>
        <a:xfrm>
          <a:off x="0" y="0"/>
          <a:ext cx="0" cy="0"/>
          <a:chOff x="0" y="0"/>
          <a:chExt cx="0" cy="0"/>
        </a:xfrm>
      </p:grpSpPr>
      <p:sp>
        <p:nvSpPr>
          <p:cNvPr id="470" name="Google Shape;470;p65"/>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5"/>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5"/>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473" name="Google Shape;473;p65"/>
          <p:cNvSpPr txBox="1"/>
          <p:nvPr/>
        </p:nvSpPr>
        <p:spPr>
          <a:xfrm>
            <a:off x="2325138" y="1602825"/>
            <a:ext cx="44937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Torturez les nombres, ils avoueront tout ce que vous voulez</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Gregg Easterbrook</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77" name="Shape 477"/>
        <p:cNvGrpSpPr/>
        <p:nvPr/>
      </p:nvGrpSpPr>
      <p:grpSpPr>
        <a:xfrm>
          <a:off x="0" y="0"/>
          <a:ext cx="0" cy="0"/>
          <a:chOff x="0" y="0"/>
          <a:chExt cx="0" cy="0"/>
        </a:xfrm>
      </p:grpSpPr>
      <p:sp>
        <p:nvSpPr>
          <p:cNvPr id="478" name="Google Shape;478;p66"/>
          <p:cNvSpPr/>
          <p:nvPr/>
        </p:nvSpPr>
        <p:spPr>
          <a:xfrm rot="10800000">
            <a:off x="-12058" y="4521615"/>
            <a:ext cx="9153108" cy="63396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9" name="Google Shape;479;p66"/>
          <p:cNvPicPr preferRelativeResize="0"/>
          <p:nvPr/>
        </p:nvPicPr>
        <p:blipFill>
          <a:blip r:embed="rId3">
            <a:alphaModFix/>
          </a:blip>
          <a:stretch>
            <a:fillRect/>
          </a:stretch>
        </p:blipFill>
        <p:spPr>
          <a:xfrm flipH="1" rot="-774713">
            <a:off x="1137" y="-58058"/>
            <a:ext cx="9302576" cy="5144768"/>
          </a:xfrm>
          <a:prstGeom prst="rect">
            <a:avLst/>
          </a:prstGeom>
          <a:noFill/>
          <a:ln>
            <a:noFill/>
          </a:ln>
        </p:spPr>
      </p:pic>
      <p:pic>
        <p:nvPicPr>
          <p:cNvPr id="480" name="Google Shape;480;p66"/>
          <p:cNvPicPr preferRelativeResize="0"/>
          <p:nvPr/>
        </p:nvPicPr>
        <p:blipFill>
          <a:blip r:embed="rId4">
            <a:alphaModFix/>
          </a:blip>
          <a:stretch>
            <a:fillRect/>
          </a:stretch>
        </p:blipFill>
        <p:spPr>
          <a:xfrm rot="-754148">
            <a:off x="1105534" y="706175"/>
            <a:ext cx="5872632" cy="3372975"/>
          </a:xfrm>
          <a:prstGeom prst="rect">
            <a:avLst/>
          </a:prstGeom>
          <a:noFill/>
          <a:ln>
            <a:noFill/>
          </a:ln>
          <a:effectLst>
            <a:outerShdw blurRad="57150" rotWithShape="0" algn="bl" dir="5400000" dist="19050">
              <a:srgbClr val="000000">
                <a:alpha val="50000"/>
              </a:srgbClr>
            </a:outerShdw>
          </a:effectLst>
        </p:spPr>
      </p:pic>
      <p:pic>
        <p:nvPicPr>
          <p:cNvPr id="481" name="Google Shape;481;p66"/>
          <p:cNvPicPr preferRelativeResize="0"/>
          <p:nvPr/>
        </p:nvPicPr>
        <p:blipFill>
          <a:blip r:embed="rId5">
            <a:alphaModFix/>
          </a:blip>
          <a:stretch>
            <a:fillRect/>
          </a:stretch>
        </p:blipFill>
        <p:spPr>
          <a:xfrm flipH="1">
            <a:off x="7158658" y="2571750"/>
            <a:ext cx="1886868" cy="2648424"/>
          </a:xfrm>
          <a:prstGeom prst="rect">
            <a:avLst/>
          </a:prstGeom>
          <a:noFill/>
          <a:ln>
            <a:noFill/>
          </a:ln>
        </p:spPr>
      </p:pic>
      <p:pic>
        <p:nvPicPr>
          <p:cNvPr id="482" name="Google Shape;482;p66"/>
          <p:cNvPicPr preferRelativeResize="0"/>
          <p:nvPr/>
        </p:nvPicPr>
        <p:blipFill>
          <a:blip r:embed="rId6">
            <a:alphaModFix/>
          </a:blip>
          <a:stretch>
            <a:fillRect/>
          </a:stretch>
        </p:blipFill>
        <p:spPr>
          <a:xfrm>
            <a:off x="7274800" y="908725"/>
            <a:ext cx="2465401" cy="1780325"/>
          </a:xfrm>
          <a:prstGeom prst="rect">
            <a:avLst/>
          </a:prstGeom>
          <a:noFill/>
          <a:ln>
            <a:noFill/>
          </a:ln>
        </p:spPr>
      </p:pic>
      <p:sp>
        <p:nvSpPr>
          <p:cNvPr id="483" name="Google Shape;483;p66"/>
          <p:cNvSpPr txBox="1"/>
          <p:nvPr/>
        </p:nvSpPr>
        <p:spPr>
          <a:xfrm>
            <a:off x="7594650" y="1263650"/>
            <a:ext cx="17103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2600">
                <a:solidFill>
                  <a:schemeClr val="lt1"/>
                </a:solidFill>
                <a:latin typeface="Roboto"/>
                <a:ea typeface="Roboto"/>
                <a:cs typeface="Roboto"/>
                <a:sym typeface="Roboto"/>
              </a:rPr>
              <a:t>Qui dit vrai?</a:t>
            </a:r>
            <a:endParaRPr b="1" sz="26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487" name="Shape 487"/>
        <p:cNvGrpSpPr/>
        <p:nvPr/>
      </p:nvGrpSpPr>
      <p:grpSpPr>
        <a:xfrm>
          <a:off x="0" y="0"/>
          <a:ext cx="0" cy="0"/>
          <a:chOff x="0" y="0"/>
          <a:chExt cx="0" cy="0"/>
        </a:xfrm>
      </p:grpSpPr>
      <p:sp>
        <p:nvSpPr>
          <p:cNvPr id="488" name="Google Shape;488;p67"/>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67"/>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Thin"/>
                <a:ea typeface="Roboto Thin"/>
                <a:cs typeface="Roboto Thin"/>
                <a:sym typeface="Roboto Thin"/>
              </a:rPr>
              <a:t>Les cotes d’écoutes…</a:t>
            </a:r>
            <a:endParaRPr sz="3600">
              <a:solidFill>
                <a:srgbClr val="F5F5F5"/>
              </a:solidFill>
              <a:latin typeface="Roboto Thin"/>
              <a:ea typeface="Roboto Thin"/>
              <a:cs typeface="Roboto Thin"/>
              <a:sym typeface="Roboto Thin"/>
            </a:endParaRPr>
          </a:p>
        </p:txBody>
      </p:sp>
      <p:grpSp>
        <p:nvGrpSpPr>
          <p:cNvPr id="490" name="Google Shape;490;p67"/>
          <p:cNvGrpSpPr/>
          <p:nvPr/>
        </p:nvGrpSpPr>
        <p:grpSpPr>
          <a:xfrm rot="-452009">
            <a:off x="7852483" y="3715544"/>
            <a:ext cx="1239617" cy="1202969"/>
            <a:chOff x="5901875" y="1681476"/>
            <a:chExt cx="2328376" cy="2469700"/>
          </a:xfrm>
        </p:grpSpPr>
        <p:pic>
          <p:nvPicPr>
            <p:cNvPr id="491" name="Google Shape;491;p67"/>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492" name="Google Shape;492;p67"/>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493" name="Google Shape;493;p67"/>
          <p:cNvSpPr txBox="1"/>
          <p:nvPr/>
        </p:nvSpPr>
        <p:spPr>
          <a:xfrm>
            <a:off x="1963032" y="4852357"/>
            <a:ext cx="4852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900">
                <a:solidFill>
                  <a:srgbClr val="E06539"/>
                </a:solidFill>
                <a:latin typeface="Roboto Light"/>
                <a:ea typeface="Roboto Light"/>
                <a:cs typeface="Roboto Light"/>
                <a:sym typeface="Roboto Light"/>
              </a:rPr>
              <a:t>*É</a:t>
            </a:r>
            <a:r>
              <a:rPr lang="fr-CA" sz="900">
                <a:solidFill>
                  <a:srgbClr val="E06539"/>
                </a:solidFill>
                <a:latin typeface="Roboto Light"/>
                <a:ea typeface="Roboto Light"/>
                <a:cs typeface="Roboto Light"/>
                <a:sym typeface="Roboto Light"/>
              </a:rPr>
              <a:t>missions la plus écoutée de l’histoire de la télé québécoise</a:t>
            </a:r>
            <a:endParaRPr sz="900">
              <a:solidFill>
                <a:srgbClr val="E06539"/>
              </a:solidFill>
              <a:latin typeface="Roboto Light"/>
              <a:ea typeface="Roboto Light"/>
              <a:cs typeface="Roboto Light"/>
              <a:sym typeface="Roboto Light"/>
            </a:endParaRPr>
          </a:p>
        </p:txBody>
      </p:sp>
      <p:pic>
        <p:nvPicPr>
          <p:cNvPr id="494" name="Google Shape;494;p67"/>
          <p:cNvPicPr preferRelativeResize="0"/>
          <p:nvPr/>
        </p:nvPicPr>
        <p:blipFill rotWithShape="1">
          <a:blip r:embed="rId5">
            <a:alphaModFix/>
          </a:blip>
          <a:srcRect b="7095" l="8835" r="8819" t="12724"/>
          <a:stretch/>
        </p:blipFill>
        <p:spPr>
          <a:xfrm>
            <a:off x="4435082" y="1124170"/>
            <a:ext cx="3179018" cy="2918791"/>
          </a:xfrm>
          <a:prstGeom prst="rect">
            <a:avLst/>
          </a:prstGeom>
          <a:noFill/>
          <a:ln>
            <a:noFill/>
          </a:ln>
        </p:spPr>
      </p:pic>
      <p:pic>
        <p:nvPicPr>
          <p:cNvPr id="495" name="Google Shape;495;p67"/>
          <p:cNvPicPr preferRelativeResize="0"/>
          <p:nvPr/>
        </p:nvPicPr>
        <p:blipFill rotWithShape="1">
          <a:blip r:embed="rId5">
            <a:alphaModFix/>
          </a:blip>
          <a:srcRect b="7095" l="8835" r="8819" t="12724"/>
          <a:stretch/>
        </p:blipFill>
        <p:spPr>
          <a:xfrm>
            <a:off x="1223075" y="1209891"/>
            <a:ext cx="3179018" cy="2918791"/>
          </a:xfrm>
          <a:prstGeom prst="rect">
            <a:avLst/>
          </a:prstGeom>
          <a:noFill/>
          <a:ln>
            <a:noFill/>
          </a:ln>
        </p:spPr>
      </p:pic>
      <p:sp>
        <p:nvSpPr>
          <p:cNvPr id="496" name="Google Shape;496;p67"/>
          <p:cNvSpPr/>
          <p:nvPr/>
        </p:nvSpPr>
        <p:spPr>
          <a:xfrm>
            <a:off x="2120304" y="4172623"/>
            <a:ext cx="1384572"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2021</a:t>
            </a:r>
          </a:p>
        </p:txBody>
      </p:sp>
      <p:sp>
        <p:nvSpPr>
          <p:cNvPr id="497" name="Google Shape;497;p67"/>
          <p:cNvSpPr/>
          <p:nvPr/>
        </p:nvSpPr>
        <p:spPr>
          <a:xfrm>
            <a:off x="5395213" y="4202422"/>
            <a:ext cx="1420302" cy="549078"/>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2022</a:t>
            </a:r>
          </a:p>
        </p:txBody>
      </p:sp>
      <p:sp>
        <p:nvSpPr>
          <p:cNvPr id="498" name="Google Shape;498;p67"/>
          <p:cNvSpPr txBox="1"/>
          <p:nvPr/>
        </p:nvSpPr>
        <p:spPr>
          <a:xfrm>
            <a:off x="1865025" y="1863750"/>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4,86</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499" name="Google Shape;499;p67"/>
          <p:cNvSpPr txBox="1"/>
          <p:nvPr/>
        </p:nvSpPr>
        <p:spPr>
          <a:xfrm>
            <a:off x="5157813" y="1786644"/>
            <a:ext cx="1895100" cy="169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5000">
                <a:solidFill>
                  <a:srgbClr val="F5F5F5"/>
                </a:solidFill>
                <a:latin typeface="Roboto"/>
                <a:ea typeface="Roboto"/>
                <a:cs typeface="Roboto"/>
                <a:sym typeface="Roboto"/>
              </a:rPr>
              <a:t>4,7</a:t>
            </a:r>
            <a:endParaRPr b="1" sz="5000">
              <a:solidFill>
                <a:srgbClr val="F5F5F5"/>
              </a:solidFill>
              <a:latin typeface="Roboto"/>
              <a:ea typeface="Roboto"/>
              <a:cs typeface="Roboto"/>
              <a:sym typeface="Roboto"/>
            </a:endParaRPr>
          </a:p>
          <a:p>
            <a:pPr indent="0" lvl="0" marL="0" marR="0" rtl="0" algn="ctr">
              <a:lnSpc>
                <a:spcPct val="100000"/>
              </a:lnSpc>
              <a:spcBef>
                <a:spcPts val="0"/>
              </a:spcBef>
              <a:spcAft>
                <a:spcPts val="0"/>
              </a:spcAft>
              <a:buNone/>
            </a:pPr>
            <a:r>
              <a:rPr lang="fr-CA" sz="2400">
                <a:solidFill>
                  <a:srgbClr val="F5F5F5"/>
                </a:solidFill>
                <a:latin typeface="Roboto"/>
                <a:ea typeface="Roboto"/>
                <a:cs typeface="Roboto"/>
                <a:sym typeface="Roboto"/>
              </a:rPr>
              <a:t>millions de personnes</a:t>
            </a:r>
            <a:endParaRPr sz="2400">
              <a:solidFill>
                <a:srgbClr val="F5F5F5"/>
              </a:solidFill>
              <a:latin typeface="Roboto"/>
              <a:ea typeface="Roboto"/>
              <a:cs typeface="Roboto"/>
              <a:sym typeface="Roboto"/>
            </a:endParaRPr>
          </a:p>
        </p:txBody>
      </p:sp>
      <p:sp>
        <p:nvSpPr>
          <p:cNvPr id="500" name="Google Shape;500;p67"/>
          <p:cNvSpPr/>
          <p:nvPr/>
        </p:nvSpPr>
        <p:spPr>
          <a:xfrm flipH="1">
            <a:off x="3630373" y="4042932"/>
            <a:ext cx="112084" cy="124125"/>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04" name="Shape 504"/>
        <p:cNvGrpSpPr/>
        <p:nvPr/>
      </p:nvGrpSpPr>
      <p:grpSpPr>
        <a:xfrm>
          <a:off x="0" y="0"/>
          <a:ext cx="0" cy="0"/>
          <a:chOff x="0" y="0"/>
          <a:chExt cx="0" cy="0"/>
        </a:xfrm>
      </p:grpSpPr>
      <p:sp>
        <p:nvSpPr>
          <p:cNvPr id="505" name="Google Shape;505;p68"/>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68"/>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grpSp>
        <p:nvGrpSpPr>
          <p:cNvPr id="507" name="Google Shape;507;p68"/>
          <p:cNvGrpSpPr/>
          <p:nvPr/>
        </p:nvGrpSpPr>
        <p:grpSpPr>
          <a:xfrm rot="-452009">
            <a:off x="7852483" y="3715544"/>
            <a:ext cx="1239617" cy="1202969"/>
            <a:chOff x="5901875" y="1681476"/>
            <a:chExt cx="2328376" cy="2469700"/>
          </a:xfrm>
        </p:grpSpPr>
        <p:pic>
          <p:nvPicPr>
            <p:cNvPr id="508" name="Google Shape;508;p68"/>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509" name="Google Shape;509;p68"/>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510" name="Google Shape;510;p68"/>
          <p:cNvSpPr/>
          <p:nvPr/>
        </p:nvSpPr>
        <p:spPr>
          <a:xfrm>
            <a:off x="138579" y="843223"/>
            <a:ext cx="5322967"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CHOIX DES MOTS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14" name="Shape 514"/>
        <p:cNvGrpSpPr/>
        <p:nvPr/>
      </p:nvGrpSpPr>
      <p:grpSpPr>
        <a:xfrm>
          <a:off x="0" y="0"/>
          <a:ext cx="0" cy="0"/>
          <a:chOff x="0" y="0"/>
          <a:chExt cx="0" cy="0"/>
        </a:xfrm>
      </p:grpSpPr>
      <p:sp>
        <p:nvSpPr>
          <p:cNvPr id="515" name="Google Shape;515;p69"/>
          <p:cNvSpPr/>
          <p:nvPr/>
        </p:nvSpPr>
        <p:spPr>
          <a:xfrm rot="10800000">
            <a:off x="-20526" y="3874492"/>
            <a:ext cx="9185076" cy="125965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9"/>
          <p:cNvSpPr/>
          <p:nvPr/>
        </p:nvSpPr>
        <p:spPr>
          <a:xfrm>
            <a:off x="25" y="0"/>
            <a:ext cx="9144000" cy="7215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Thin"/>
              <a:ea typeface="Roboto Thin"/>
              <a:cs typeface="Roboto Thin"/>
              <a:sym typeface="Roboto Thin"/>
            </a:endParaRPr>
          </a:p>
        </p:txBody>
      </p:sp>
      <p:grpSp>
        <p:nvGrpSpPr>
          <p:cNvPr id="517" name="Google Shape;517;p69"/>
          <p:cNvGrpSpPr/>
          <p:nvPr/>
        </p:nvGrpSpPr>
        <p:grpSpPr>
          <a:xfrm rot="-452009">
            <a:off x="7852483" y="3715544"/>
            <a:ext cx="1239617" cy="1202969"/>
            <a:chOff x="5901875" y="1681476"/>
            <a:chExt cx="2328376" cy="2469700"/>
          </a:xfrm>
        </p:grpSpPr>
        <p:pic>
          <p:nvPicPr>
            <p:cNvPr id="518" name="Google Shape;518;p69"/>
            <p:cNvPicPr preferRelativeResize="0"/>
            <p:nvPr/>
          </p:nvPicPr>
          <p:blipFill>
            <a:blip r:embed="rId3">
              <a:alphaModFix/>
            </a:blip>
            <a:stretch>
              <a:fillRect/>
            </a:stretch>
          </p:blipFill>
          <p:spPr>
            <a:xfrm>
              <a:off x="5901875" y="1681476"/>
              <a:ext cx="2328376" cy="2469700"/>
            </a:xfrm>
            <a:prstGeom prst="rect">
              <a:avLst/>
            </a:prstGeom>
            <a:noFill/>
            <a:ln>
              <a:noFill/>
            </a:ln>
          </p:spPr>
        </p:pic>
        <p:pic>
          <p:nvPicPr>
            <p:cNvPr id="519" name="Google Shape;519;p69"/>
            <p:cNvPicPr preferRelativeResize="0"/>
            <p:nvPr/>
          </p:nvPicPr>
          <p:blipFill rotWithShape="1">
            <a:blip r:embed="rId4">
              <a:alphaModFix amt="90000"/>
            </a:blip>
            <a:srcRect b="24168" l="17446" r="23290" t="28433"/>
            <a:stretch/>
          </p:blipFill>
          <p:spPr>
            <a:xfrm>
              <a:off x="6328550" y="1994075"/>
              <a:ext cx="1752600" cy="1753200"/>
            </a:xfrm>
            <a:prstGeom prst="ellipse">
              <a:avLst/>
            </a:prstGeom>
            <a:noFill/>
            <a:ln>
              <a:noFill/>
            </a:ln>
          </p:spPr>
        </p:pic>
      </p:grpSp>
      <p:sp>
        <p:nvSpPr>
          <p:cNvPr id="520" name="Google Shape;520;p69"/>
          <p:cNvSpPr/>
          <p:nvPr/>
        </p:nvSpPr>
        <p:spPr>
          <a:xfrm>
            <a:off x="67704" y="814848"/>
            <a:ext cx="6856411" cy="568146"/>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CHOIX DES CHIFFRES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24" name="Shape 524"/>
        <p:cNvGrpSpPr/>
        <p:nvPr/>
      </p:nvGrpSpPr>
      <p:grpSpPr>
        <a:xfrm>
          <a:off x="0" y="0"/>
          <a:ext cx="0" cy="0"/>
          <a:chOff x="0" y="0"/>
          <a:chExt cx="0" cy="0"/>
        </a:xfrm>
      </p:grpSpPr>
      <p:sp>
        <p:nvSpPr>
          <p:cNvPr id="525" name="Google Shape;525;p70"/>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txBox="1"/>
          <p:nvPr/>
        </p:nvSpPr>
        <p:spPr>
          <a:xfrm>
            <a:off x="4711950" y="2119900"/>
            <a:ext cx="39927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Peut-on aller au-delà du titre et </a:t>
            </a:r>
            <a:r>
              <a:rPr b="1" lang="fr-CA" sz="2200">
                <a:solidFill>
                  <a:schemeClr val="lt1"/>
                </a:solidFill>
                <a:latin typeface="Roboto"/>
                <a:ea typeface="Roboto"/>
                <a:cs typeface="Roboto"/>
                <a:sym typeface="Roboto"/>
              </a:rPr>
              <a:t>contextualiser</a:t>
            </a:r>
            <a:r>
              <a:rPr lang="fr-CA" sz="2200">
                <a:solidFill>
                  <a:schemeClr val="lt1"/>
                </a:solidFill>
                <a:latin typeface="Roboto Light"/>
                <a:ea typeface="Roboto Light"/>
                <a:cs typeface="Roboto Light"/>
                <a:sym typeface="Roboto Light"/>
              </a:rPr>
              <a:t> les données?</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L’émetteur peut-il avoir une </a:t>
            </a:r>
            <a:r>
              <a:rPr b="1" lang="fr-CA" sz="2200">
                <a:solidFill>
                  <a:schemeClr val="lt1"/>
                </a:solidFill>
                <a:latin typeface="Roboto"/>
                <a:ea typeface="Roboto"/>
                <a:cs typeface="Roboto"/>
                <a:sym typeface="Roboto"/>
              </a:rPr>
              <a:t>intention </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p:txBody>
      </p:sp>
      <p:pic>
        <p:nvPicPr>
          <p:cNvPr id="527" name="Google Shape;527;p70"/>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28" name="Google Shape;528;p70"/>
          <p:cNvSpPr/>
          <p:nvPr/>
        </p:nvSpPr>
        <p:spPr>
          <a:xfrm>
            <a:off x="1060308" y="143525"/>
            <a:ext cx="7116683" cy="120998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Interprétation</a:t>
            </a:r>
          </a:p>
        </p:txBody>
      </p:sp>
      <p:sp>
        <p:nvSpPr>
          <p:cNvPr id="529" name="Google Shape;529;p70"/>
          <p:cNvSpPr/>
          <p:nvPr/>
        </p:nvSpPr>
        <p:spPr>
          <a:xfrm>
            <a:off x="1049422" y="179292"/>
            <a:ext cx="1869002" cy="91542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Inte</a:t>
            </a:r>
          </a:p>
        </p:txBody>
      </p:sp>
      <p:sp>
        <p:nvSpPr>
          <p:cNvPr id="530" name="Google Shape;530;p70"/>
          <p:cNvSpPr/>
          <p:nvPr/>
        </p:nvSpPr>
        <p:spPr>
          <a:xfrm>
            <a:off x="5340521" y="1094725"/>
            <a:ext cx="3364235" cy="59559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du message</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34" name="Shape 534"/>
        <p:cNvGrpSpPr/>
        <p:nvPr/>
      </p:nvGrpSpPr>
      <p:grpSpPr>
        <a:xfrm>
          <a:off x="0" y="0"/>
          <a:ext cx="0" cy="0"/>
          <a:chOff x="0" y="0"/>
          <a:chExt cx="0" cy="0"/>
        </a:xfrm>
      </p:grpSpPr>
      <p:pic>
        <p:nvPicPr>
          <p:cNvPr id="535" name="Google Shape;535;p71"/>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536" name="Google Shape;536;p71"/>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1"/>
          <p:cNvSpPr/>
          <p:nvPr/>
        </p:nvSpPr>
        <p:spPr>
          <a:xfrm>
            <a:off x="7071725" y="1455244"/>
            <a:ext cx="2019672" cy="3535849"/>
          </a:xfrm>
          <a:prstGeom prst="rect">
            <a:avLst/>
          </a:prstGeom>
        </p:spPr>
        <p:txBody>
          <a:bodyPr>
            <a:prstTxWarp prst="textPlain"/>
          </a:bodyPr>
          <a:lstStyle/>
          <a:p>
            <a:pPr lvl="0" algn="ctr"/>
            <a:r>
              <a:rPr b="0" i="0">
                <a:ln>
                  <a:noFill/>
                </a:ln>
                <a:solidFill>
                  <a:srgbClr val="E06539"/>
                </a:solidFill>
                <a:latin typeface="Roboto Mono;100"/>
              </a:rPr>
              <a:t>4</a:t>
            </a:r>
          </a:p>
        </p:txBody>
      </p:sp>
      <p:sp>
        <p:nvSpPr>
          <p:cNvPr id="538" name="Google Shape;538;p71"/>
          <p:cNvSpPr/>
          <p:nvPr/>
        </p:nvSpPr>
        <p:spPr>
          <a:xfrm>
            <a:off x="90475" y="80525"/>
            <a:ext cx="8895201" cy="121267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Les diagrammes</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42" name="Shape 542"/>
        <p:cNvGrpSpPr/>
        <p:nvPr/>
      </p:nvGrpSpPr>
      <p:grpSpPr>
        <a:xfrm>
          <a:off x="0" y="0"/>
          <a:ext cx="0" cy="0"/>
          <a:chOff x="0" y="0"/>
          <a:chExt cx="0" cy="0"/>
        </a:xfrm>
      </p:grpSpPr>
      <p:sp>
        <p:nvSpPr>
          <p:cNvPr id="543" name="Google Shape;543;p72"/>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72"/>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45" name="Google Shape;545;p72"/>
          <p:cNvSpPr/>
          <p:nvPr/>
        </p:nvSpPr>
        <p:spPr>
          <a:xfrm>
            <a:off x="83449" y="105425"/>
            <a:ext cx="3933288"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Graphique 3D</a:t>
            </a:r>
          </a:p>
        </p:txBody>
      </p:sp>
      <p:pic>
        <p:nvPicPr>
          <p:cNvPr id="546" name="Google Shape;546;p72"/>
          <p:cNvPicPr preferRelativeResize="0"/>
          <p:nvPr/>
        </p:nvPicPr>
        <p:blipFill>
          <a:blip r:embed="rId4">
            <a:alphaModFix/>
          </a:blip>
          <a:stretch>
            <a:fillRect/>
          </a:stretch>
        </p:blipFill>
        <p:spPr>
          <a:xfrm rot="-131721">
            <a:off x="1232725" y="984000"/>
            <a:ext cx="6678550" cy="3339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0" name="Shape 550"/>
        <p:cNvGrpSpPr/>
        <p:nvPr/>
      </p:nvGrpSpPr>
      <p:grpSpPr>
        <a:xfrm>
          <a:off x="0" y="0"/>
          <a:ext cx="0" cy="0"/>
          <a:chOff x="0" y="0"/>
          <a:chExt cx="0" cy="0"/>
        </a:xfrm>
      </p:grpSpPr>
      <p:sp>
        <p:nvSpPr>
          <p:cNvPr id="551" name="Google Shape;551;p7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3"/>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53" name="Google Shape;553;p73"/>
          <p:cNvSpPr/>
          <p:nvPr/>
        </p:nvSpPr>
        <p:spPr>
          <a:xfrm>
            <a:off x="114299" y="172400"/>
            <a:ext cx="8604282" cy="65518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Tronquer l'axe des ordonnées</a:t>
            </a:r>
          </a:p>
        </p:txBody>
      </p:sp>
      <p:pic>
        <p:nvPicPr>
          <p:cNvPr id="554" name="Google Shape;554;p73"/>
          <p:cNvPicPr preferRelativeResize="0"/>
          <p:nvPr/>
        </p:nvPicPr>
        <p:blipFill>
          <a:blip r:embed="rId4">
            <a:alphaModFix/>
          </a:blip>
          <a:stretch>
            <a:fillRect/>
          </a:stretch>
        </p:blipFill>
        <p:spPr>
          <a:xfrm rot="124359">
            <a:off x="545438" y="1232887"/>
            <a:ext cx="7900727" cy="2982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58" name="Shape 558"/>
        <p:cNvGrpSpPr/>
        <p:nvPr/>
      </p:nvGrpSpPr>
      <p:grpSpPr>
        <a:xfrm>
          <a:off x="0" y="0"/>
          <a:ext cx="0" cy="0"/>
          <a:chOff x="0" y="0"/>
          <a:chExt cx="0" cy="0"/>
        </a:xfrm>
      </p:grpSpPr>
      <p:sp>
        <p:nvSpPr>
          <p:cNvPr id="559" name="Google Shape;559;p7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61" name="Google Shape;561;p74"/>
          <p:cNvSpPr/>
          <p:nvPr/>
        </p:nvSpPr>
        <p:spPr>
          <a:xfrm>
            <a:off x="-69025" y="4683725"/>
            <a:ext cx="5071500" cy="3906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6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CDC Report reveals at least 1.1 Million Americans have ‘Died Suddenly’ since the COVID Vaccine roll-out, another Government Report shows the COVID Vaccines are to blame (The Exposé, 4 décembre 2022)</a:t>
            </a:r>
            <a:endParaRPr sz="100">
              <a:solidFill>
                <a:schemeClr val="dk1"/>
              </a:solidFill>
              <a:latin typeface="Roboto Mono Light"/>
              <a:ea typeface="Roboto Mono Light"/>
              <a:cs typeface="Roboto Mono Light"/>
              <a:sym typeface="Roboto Mono Light"/>
            </a:endParaRPr>
          </a:p>
        </p:txBody>
      </p:sp>
      <p:pic>
        <p:nvPicPr>
          <p:cNvPr id="562" name="Google Shape;562;p74"/>
          <p:cNvPicPr preferRelativeResize="0"/>
          <p:nvPr/>
        </p:nvPicPr>
        <p:blipFill>
          <a:blip r:embed="rId5">
            <a:alphaModFix/>
          </a:blip>
          <a:stretch>
            <a:fillRect/>
          </a:stretch>
        </p:blipFill>
        <p:spPr>
          <a:xfrm rot="203350">
            <a:off x="1511849" y="905452"/>
            <a:ext cx="6023928" cy="3637223"/>
          </a:xfrm>
          <a:prstGeom prst="rect">
            <a:avLst/>
          </a:prstGeom>
          <a:noFill/>
          <a:ln>
            <a:noFill/>
          </a:ln>
          <a:effectLst>
            <a:outerShdw blurRad="57150" rotWithShape="0" algn="bl" dir="5400000" dist="19050">
              <a:srgbClr val="000000">
                <a:alpha val="50000"/>
              </a:srgbClr>
            </a:outerShdw>
          </a:effectLst>
        </p:spPr>
      </p:pic>
      <p:sp>
        <p:nvSpPr>
          <p:cNvPr id="563" name="Google Shape;563;p74"/>
          <p:cNvSpPr/>
          <p:nvPr/>
        </p:nvSpPr>
        <p:spPr>
          <a:xfrm>
            <a:off x="123825" y="110350"/>
            <a:ext cx="8873364" cy="461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Graduation de l'axe des ordonnées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78" name="Shape 178"/>
        <p:cNvGrpSpPr/>
        <p:nvPr/>
      </p:nvGrpSpPr>
      <p:grpSpPr>
        <a:xfrm>
          <a:off x="0" y="0"/>
          <a:ext cx="0" cy="0"/>
          <a:chOff x="0" y="0"/>
          <a:chExt cx="0" cy="0"/>
        </a:xfrm>
      </p:grpSpPr>
      <p:sp>
        <p:nvSpPr>
          <p:cNvPr id="179" name="Google Shape;179;p39"/>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9"/>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9"/>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182" name="Google Shape;182;p39"/>
          <p:cNvSpPr txBox="1"/>
          <p:nvPr/>
        </p:nvSpPr>
        <p:spPr>
          <a:xfrm>
            <a:off x="2325150" y="1525875"/>
            <a:ext cx="44937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5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Il y a trois sortes de personnes : celles qui savent compter et celles qui ne savent pas</a:t>
            </a:r>
            <a:r>
              <a:rPr lang="fr-CA" sz="2500">
                <a:solidFill>
                  <a:schemeClr val="lt1"/>
                </a:solidFill>
                <a:latin typeface="Roboto Mono Light"/>
                <a:ea typeface="Roboto Mono Light"/>
                <a:cs typeface="Roboto Mono Light"/>
                <a:sym typeface="Roboto Mono Light"/>
              </a:rPr>
              <a:t> »</a:t>
            </a:r>
            <a:endParaRPr sz="25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
        <p:nvSpPr>
          <p:cNvPr id="183" name="Google Shape;183;p39"/>
          <p:cNvSpPr/>
          <p:nvPr/>
        </p:nvSpPr>
        <p:spPr>
          <a:xfrm>
            <a:off x="-69025" y="4858700"/>
            <a:ext cx="42066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latin typeface="Roboto Mono Light"/>
                <a:ea typeface="Roboto Mono Light"/>
                <a:cs typeface="Roboto Mono Light"/>
                <a:sym typeface="Roboto Mono Light"/>
              </a:rPr>
              <a:t>Cité par Normand Baillargeon dans Petit cours d'autodéfense intellectuelle</a:t>
            </a:r>
            <a:endParaRPr sz="700">
              <a:solidFill>
                <a:schemeClr val="dk1"/>
              </a:solidFill>
              <a:latin typeface="Roboto Mono Light"/>
              <a:ea typeface="Roboto Mono Light"/>
              <a:cs typeface="Roboto Mono Light"/>
              <a:sym typeface="Roboto Mono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67" name="Shape 567"/>
        <p:cNvGrpSpPr/>
        <p:nvPr/>
      </p:nvGrpSpPr>
      <p:grpSpPr>
        <a:xfrm>
          <a:off x="0" y="0"/>
          <a:ext cx="0" cy="0"/>
          <a:chOff x="0" y="0"/>
          <a:chExt cx="0" cy="0"/>
        </a:xfrm>
      </p:grpSpPr>
      <p:sp>
        <p:nvSpPr>
          <p:cNvPr id="568" name="Google Shape;568;p75"/>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5"/>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70" name="Google Shape;570;p75"/>
          <p:cNvSpPr/>
          <p:nvPr/>
        </p:nvSpPr>
        <p:spPr>
          <a:xfrm>
            <a:off x="114299" y="138925"/>
            <a:ext cx="8807099" cy="52937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Effacer les échelles et les axes</a:t>
            </a:r>
          </a:p>
        </p:txBody>
      </p:sp>
      <p:pic>
        <p:nvPicPr>
          <p:cNvPr id="571" name="Google Shape;571;p75"/>
          <p:cNvPicPr preferRelativeResize="0"/>
          <p:nvPr/>
        </p:nvPicPr>
        <p:blipFill>
          <a:blip r:embed="rId4">
            <a:alphaModFix/>
          </a:blip>
          <a:stretch>
            <a:fillRect/>
          </a:stretch>
        </p:blipFill>
        <p:spPr>
          <a:xfrm rot="177058">
            <a:off x="1084325" y="1155975"/>
            <a:ext cx="6994975" cy="3374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75" name="Shape 575"/>
        <p:cNvGrpSpPr/>
        <p:nvPr/>
      </p:nvGrpSpPr>
      <p:grpSpPr>
        <a:xfrm>
          <a:off x="0" y="0"/>
          <a:ext cx="0" cy="0"/>
          <a:chOff x="0" y="0"/>
          <a:chExt cx="0" cy="0"/>
        </a:xfrm>
      </p:grpSpPr>
      <p:sp>
        <p:nvSpPr>
          <p:cNvPr id="576" name="Google Shape;576;p7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6"/>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78" name="Google Shape;578;p76"/>
          <p:cNvSpPr/>
          <p:nvPr/>
        </p:nvSpPr>
        <p:spPr>
          <a:xfrm>
            <a:off x="123824" y="110350"/>
            <a:ext cx="5567517" cy="5225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L'erreur involontaire</a:t>
            </a:r>
          </a:p>
        </p:txBody>
      </p:sp>
      <p:pic>
        <p:nvPicPr>
          <p:cNvPr id="579" name="Google Shape;579;p76"/>
          <p:cNvPicPr preferRelativeResize="0"/>
          <p:nvPr/>
        </p:nvPicPr>
        <p:blipFill>
          <a:blip r:embed="rId4">
            <a:alphaModFix/>
          </a:blip>
          <a:stretch>
            <a:fillRect/>
          </a:stretch>
        </p:blipFill>
        <p:spPr>
          <a:xfrm rot="132924">
            <a:off x="1253112" y="989176"/>
            <a:ext cx="6523501" cy="3647175"/>
          </a:xfrm>
          <a:prstGeom prst="rect">
            <a:avLst/>
          </a:prstGeom>
          <a:noFill/>
          <a:ln>
            <a:noFill/>
          </a:ln>
          <a:effectLst>
            <a:outerShdw blurRad="57150" rotWithShape="0" algn="bl" dir="5400000" dist="19050">
              <a:srgbClr val="000000">
                <a:alpha val="50000"/>
              </a:srgbClr>
            </a:outerShdw>
          </a:effectLst>
        </p:spPr>
      </p:pic>
      <p:sp>
        <p:nvSpPr>
          <p:cNvPr id="580" name="Google Shape;580;p76"/>
          <p:cNvSpPr/>
          <p:nvPr/>
        </p:nvSpPr>
        <p:spPr>
          <a:xfrm>
            <a:off x="4582700" y="2492575"/>
            <a:ext cx="1744500" cy="1744500"/>
          </a:xfrm>
          <a:prstGeom prst="ellipse">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84" name="Shape 584"/>
        <p:cNvGrpSpPr/>
        <p:nvPr/>
      </p:nvGrpSpPr>
      <p:grpSpPr>
        <a:xfrm>
          <a:off x="0" y="0"/>
          <a:ext cx="0" cy="0"/>
          <a:chOff x="0" y="0"/>
          <a:chExt cx="0" cy="0"/>
        </a:xfrm>
      </p:grpSpPr>
      <p:sp>
        <p:nvSpPr>
          <p:cNvPr id="585" name="Google Shape;585;p77"/>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7"/>
          <p:cNvSpPr txBox="1"/>
          <p:nvPr/>
        </p:nvSpPr>
        <p:spPr>
          <a:xfrm>
            <a:off x="8079300" y="4596650"/>
            <a:ext cx="93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1800">
                <a:solidFill>
                  <a:schemeClr val="lt1"/>
                </a:solidFill>
                <a:uFill>
                  <a:noFill/>
                </a:uFill>
                <a:latin typeface="Roboto Light"/>
                <a:ea typeface="Roboto Light"/>
                <a:cs typeface="Roboto Light"/>
                <a:sym typeface="Roboto Light"/>
                <a:hlinkClick r:id="rId3">
                  <a:extLst>
                    <a:ext uri="{A12FA001-AC4F-418D-AE19-62706E023703}">
                      <ahyp:hlinkClr val="tx"/>
                    </a:ext>
                  </a:extLst>
                </a:hlinkClick>
              </a:rPr>
              <a:t>Source</a:t>
            </a:r>
            <a:endParaRPr sz="1800">
              <a:solidFill>
                <a:schemeClr val="lt1"/>
              </a:solidFill>
              <a:latin typeface="Roboto Light"/>
              <a:ea typeface="Roboto Light"/>
              <a:cs typeface="Roboto Light"/>
              <a:sym typeface="Roboto Light"/>
            </a:endParaRPr>
          </a:p>
        </p:txBody>
      </p:sp>
      <p:sp>
        <p:nvSpPr>
          <p:cNvPr id="587" name="Google Shape;587;p77"/>
          <p:cNvSpPr/>
          <p:nvPr/>
        </p:nvSpPr>
        <p:spPr>
          <a:xfrm>
            <a:off x="114300" y="172400"/>
            <a:ext cx="6877675" cy="585192"/>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dk1"/>
                </a:solidFill>
                <a:latin typeface="Roboto;100"/>
              </a:rPr>
              <a:t>Involontaire ou trompeur?</a:t>
            </a:r>
          </a:p>
        </p:txBody>
      </p:sp>
      <p:pic>
        <p:nvPicPr>
          <p:cNvPr id="588" name="Google Shape;588;p77"/>
          <p:cNvPicPr preferRelativeResize="0"/>
          <p:nvPr/>
        </p:nvPicPr>
        <p:blipFill>
          <a:blip r:embed="rId4">
            <a:alphaModFix/>
          </a:blip>
          <a:stretch>
            <a:fillRect/>
          </a:stretch>
        </p:blipFill>
        <p:spPr>
          <a:xfrm>
            <a:off x="2567999" y="903325"/>
            <a:ext cx="4008024" cy="4000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592" name="Shape 592"/>
        <p:cNvGrpSpPr/>
        <p:nvPr/>
      </p:nvGrpSpPr>
      <p:grpSpPr>
        <a:xfrm>
          <a:off x="0" y="0"/>
          <a:ext cx="0" cy="0"/>
          <a:chOff x="0" y="0"/>
          <a:chExt cx="0" cy="0"/>
        </a:xfrm>
      </p:grpSpPr>
      <p:sp>
        <p:nvSpPr>
          <p:cNvPr id="593" name="Google Shape;593;p78"/>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8"/>
          <p:cNvSpPr txBox="1"/>
          <p:nvPr/>
        </p:nvSpPr>
        <p:spPr>
          <a:xfrm>
            <a:off x="4711950" y="1815088"/>
            <a:ext cx="3899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a:t>
            </a:r>
            <a:r>
              <a:rPr b="1" lang="fr-CA" sz="2200">
                <a:solidFill>
                  <a:schemeClr val="lt1"/>
                </a:solidFill>
                <a:latin typeface="Roboto"/>
                <a:ea typeface="Roboto"/>
                <a:cs typeface="Roboto"/>
                <a:sym typeface="Roboto"/>
              </a:rPr>
              <a:t>complets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axes sont-ils bien </a:t>
            </a:r>
            <a:r>
              <a:rPr b="1" lang="fr-CA" sz="2200">
                <a:solidFill>
                  <a:schemeClr val="lt1"/>
                </a:solidFill>
                <a:latin typeface="Roboto"/>
                <a:ea typeface="Roboto"/>
                <a:cs typeface="Roboto"/>
                <a:sym typeface="Roboto"/>
              </a:rPr>
              <a:t>gradués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proportions sont-elles </a:t>
            </a:r>
            <a:r>
              <a:rPr b="1" lang="fr-CA" sz="2200">
                <a:solidFill>
                  <a:schemeClr val="lt1"/>
                </a:solidFill>
                <a:latin typeface="Roboto"/>
                <a:ea typeface="Roboto"/>
                <a:cs typeface="Roboto"/>
                <a:sym typeface="Roboto"/>
              </a:rPr>
              <a:t>représentatives</a:t>
            </a:r>
            <a:r>
              <a:rPr lang="fr-CA" sz="2200">
                <a:solidFill>
                  <a:schemeClr val="lt1"/>
                </a:solidFill>
                <a:latin typeface="Roboto Light"/>
                <a:ea typeface="Roboto Light"/>
                <a:cs typeface="Roboto Light"/>
                <a:sym typeface="Roboto Light"/>
              </a:rPr>
              <a:t>?</a:t>
            </a:r>
            <a:endParaRPr sz="2200">
              <a:solidFill>
                <a:schemeClr val="lt1"/>
              </a:solidFill>
              <a:latin typeface="Roboto Light"/>
              <a:ea typeface="Roboto Light"/>
              <a:cs typeface="Roboto Light"/>
              <a:sym typeface="Roboto Light"/>
            </a:endParaRPr>
          </a:p>
        </p:txBody>
      </p:sp>
      <p:pic>
        <p:nvPicPr>
          <p:cNvPr id="595" name="Google Shape;595;p78"/>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596" name="Google Shape;596;p78"/>
          <p:cNvSpPr/>
          <p:nvPr/>
        </p:nvSpPr>
        <p:spPr>
          <a:xfrm>
            <a:off x="1305861" y="373757"/>
            <a:ext cx="6875439" cy="1185865"/>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Diagrammes</a:t>
            </a:r>
          </a:p>
        </p:txBody>
      </p:sp>
      <p:sp>
        <p:nvSpPr>
          <p:cNvPr id="597" name="Google Shape;597;p78"/>
          <p:cNvSpPr/>
          <p:nvPr/>
        </p:nvSpPr>
        <p:spPr>
          <a:xfrm>
            <a:off x="1296307" y="375965"/>
            <a:ext cx="1546498" cy="92685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Dia</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1" name="Shape 601"/>
        <p:cNvGrpSpPr/>
        <p:nvPr/>
      </p:nvGrpSpPr>
      <p:grpSpPr>
        <a:xfrm>
          <a:off x="0" y="0"/>
          <a:ext cx="0" cy="0"/>
          <a:chOff x="0" y="0"/>
          <a:chExt cx="0" cy="0"/>
        </a:xfrm>
      </p:grpSpPr>
      <p:pic>
        <p:nvPicPr>
          <p:cNvPr id="602" name="Google Shape;602;p79"/>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603" name="Google Shape;603;p79"/>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9"/>
          <p:cNvSpPr/>
          <p:nvPr/>
        </p:nvSpPr>
        <p:spPr>
          <a:xfrm>
            <a:off x="7376525" y="1455244"/>
            <a:ext cx="1680334" cy="3585580"/>
          </a:xfrm>
          <a:prstGeom prst="rect">
            <a:avLst/>
          </a:prstGeom>
        </p:spPr>
        <p:txBody>
          <a:bodyPr>
            <a:prstTxWarp prst="textPlain"/>
          </a:bodyPr>
          <a:lstStyle/>
          <a:p>
            <a:pPr lvl="0" algn="ctr"/>
            <a:r>
              <a:rPr b="0" i="0">
                <a:ln>
                  <a:noFill/>
                </a:ln>
                <a:solidFill>
                  <a:srgbClr val="E06539"/>
                </a:solidFill>
                <a:latin typeface="Roboto Mono;100"/>
              </a:rPr>
              <a:t>5</a:t>
            </a:r>
          </a:p>
        </p:txBody>
      </p:sp>
      <p:sp>
        <p:nvSpPr>
          <p:cNvPr id="605" name="Google Shape;605;p79"/>
          <p:cNvSpPr/>
          <p:nvPr/>
        </p:nvSpPr>
        <p:spPr>
          <a:xfrm>
            <a:off x="90475" y="80525"/>
            <a:ext cx="6838094" cy="104444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L'échantillon</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09" name="Shape 609"/>
        <p:cNvGrpSpPr/>
        <p:nvPr/>
      </p:nvGrpSpPr>
      <p:grpSpPr>
        <a:xfrm>
          <a:off x="0" y="0"/>
          <a:ext cx="0" cy="0"/>
          <a:chOff x="0" y="0"/>
          <a:chExt cx="0" cy="0"/>
        </a:xfrm>
      </p:grpSpPr>
      <p:sp>
        <p:nvSpPr>
          <p:cNvPr id="610" name="Google Shape;610;p80"/>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0"/>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0"/>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613" name="Google Shape;613;p80"/>
          <p:cNvSpPr txBox="1"/>
          <p:nvPr/>
        </p:nvSpPr>
        <p:spPr>
          <a:xfrm>
            <a:off x="2325138" y="1602825"/>
            <a:ext cx="44937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Une seule hirondelle ne fait pas le printemps</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Aristote</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17" name="Shape 617"/>
        <p:cNvGrpSpPr/>
        <p:nvPr/>
      </p:nvGrpSpPr>
      <p:grpSpPr>
        <a:xfrm>
          <a:off x="0" y="0"/>
          <a:ext cx="0" cy="0"/>
          <a:chOff x="0" y="0"/>
          <a:chExt cx="0" cy="0"/>
        </a:xfrm>
      </p:grpSpPr>
      <p:sp>
        <p:nvSpPr>
          <p:cNvPr id="618" name="Google Shape;618;p81"/>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81"/>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pic>
        <p:nvPicPr>
          <p:cNvPr id="620" name="Google Shape;620;p81">
            <a:hlinkClick r:id="rId3"/>
          </p:cNvPr>
          <p:cNvPicPr preferRelativeResize="0"/>
          <p:nvPr/>
        </p:nvPicPr>
        <p:blipFill>
          <a:blip r:embed="rId4">
            <a:alphaModFix/>
          </a:blip>
          <a:stretch>
            <a:fillRect/>
          </a:stretch>
        </p:blipFill>
        <p:spPr>
          <a:xfrm rot="-275489">
            <a:off x="280990" y="1290391"/>
            <a:ext cx="3925820" cy="2847222"/>
          </a:xfrm>
          <a:prstGeom prst="rect">
            <a:avLst/>
          </a:prstGeom>
          <a:noFill/>
          <a:ln>
            <a:noFill/>
          </a:ln>
          <a:effectLst>
            <a:outerShdw blurRad="57150" rotWithShape="0" algn="bl" dir="5400000" dist="19050">
              <a:srgbClr val="000000">
                <a:alpha val="50000"/>
              </a:srgbClr>
            </a:outerShdw>
          </a:effectLst>
        </p:spPr>
      </p:pic>
      <p:sp>
        <p:nvSpPr>
          <p:cNvPr id="621" name="Google Shape;621;p81"/>
          <p:cNvSpPr txBox="1"/>
          <p:nvPr/>
        </p:nvSpPr>
        <p:spPr>
          <a:xfrm>
            <a:off x="4800600" y="966938"/>
            <a:ext cx="38301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Mono"/>
                <a:ea typeface="Roboto Mono"/>
                <a:cs typeface="Roboto Mono"/>
                <a:sym typeface="Roboto Mono"/>
              </a:rPr>
              <a:t>« Ses résultats de recherche, recueillis auprès de </a:t>
            </a:r>
            <a:endParaRPr sz="2150">
              <a:solidFill>
                <a:schemeClr val="accent2"/>
              </a:solidFill>
              <a:latin typeface="Roboto Mono"/>
              <a:ea typeface="Roboto Mono"/>
              <a:cs typeface="Roboto Mono"/>
              <a:sym typeface="Roboto Mono"/>
            </a:endParaRPr>
          </a:p>
          <a:p>
            <a:pPr indent="0" lvl="0" marL="0" rtl="0" algn="l">
              <a:spcBef>
                <a:spcPts val="0"/>
              </a:spcBef>
              <a:spcAft>
                <a:spcPts val="0"/>
              </a:spcAft>
              <a:buNone/>
            </a:pPr>
            <a:r>
              <a:rPr b="1" lang="fr-CA" sz="2150">
                <a:solidFill>
                  <a:schemeClr val="accent2"/>
                </a:solidFill>
                <a:latin typeface="Roboto Mono"/>
                <a:ea typeface="Roboto Mono"/>
                <a:cs typeface="Roboto Mono"/>
                <a:sym typeface="Roboto Mono"/>
              </a:rPr>
              <a:t>3800 adolescents montréalais</a:t>
            </a:r>
            <a:r>
              <a:rPr lang="fr-CA" sz="2150">
                <a:solidFill>
                  <a:schemeClr val="accent2"/>
                </a:solidFill>
                <a:latin typeface="Roboto Mono"/>
                <a:ea typeface="Roboto Mono"/>
                <a:cs typeface="Roboto Mono"/>
                <a:sym typeface="Roboto Mono"/>
              </a:rPr>
              <a:t> pendant une période de cinq ans, montrent que l’augmentation de l’utilisation des réseaux sociaux… »</a:t>
            </a:r>
            <a:endParaRPr sz="2100">
              <a:latin typeface="Roboto Mono"/>
              <a:ea typeface="Roboto Mono"/>
              <a:cs typeface="Roboto Mono"/>
              <a:sym typeface="Roboto Mon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25" name="Shape 625"/>
        <p:cNvGrpSpPr/>
        <p:nvPr/>
      </p:nvGrpSpPr>
      <p:grpSpPr>
        <a:xfrm>
          <a:off x="0" y="0"/>
          <a:ext cx="0" cy="0"/>
          <a:chOff x="0" y="0"/>
          <a:chExt cx="0" cy="0"/>
        </a:xfrm>
      </p:grpSpPr>
      <p:sp>
        <p:nvSpPr>
          <p:cNvPr id="626" name="Google Shape;626;p82"/>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82"/>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3600">
                <a:solidFill>
                  <a:srgbClr val="F5F5F5"/>
                </a:solidFill>
                <a:latin typeface="Roboto Light"/>
                <a:ea typeface="Roboto Light"/>
                <a:cs typeface="Roboto Light"/>
                <a:sym typeface="Roboto Light"/>
              </a:rPr>
              <a:t>STATISTIQUE CANADA</a:t>
            </a:r>
            <a:endParaRPr sz="3600">
              <a:solidFill>
                <a:srgbClr val="F5F5F5"/>
              </a:solidFill>
              <a:latin typeface="Roboto Light"/>
              <a:ea typeface="Roboto Light"/>
              <a:cs typeface="Roboto Light"/>
              <a:sym typeface="Roboto Light"/>
            </a:endParaRPr>
          </a:p>
        </p:txBody>
      </p:sp>
      <p:pic>
        <p:nvPicPr>
          <p:cNvPr id="628" name="Google Shape;628;p82"/>
          <p:cNvPicPr preferRelativeResize="0"/>
          <p:nvPr/>
        </p:nvPicPr>
        <p:blipFill>
          <a:blip r:embed="rId3">
            <a:alphaModFix/>
          </a:blip>
          <a:stretch>
            <a:fillRect/>
          </a:stretch>
        </p:blipFill>
        <p:spPr>
          <a:xfrm rot="-175707">
            <a:off x="305100" y="1126474"/>
            <a:ext cx="7870602" cy="2440025"/>
          </a:xfrm>
          <a:prstGeom prst="rect">
            <a:avLst/>
          </a:prstGeom>
          <a:noFill/>
          <a:ln>
            <a:noFill/>
          </a:ln>
        </p:spPr>
      </p:pic>
      <p:sp>
        <p:nvSpPr>
          <p:cNvPr id="629" name="Google Shape;629;p82"/>
          <p:cNvSpPr/>
          <p:nvPr/>
        </p:nvSpPr>
        <p:spPr>
          <a:xfrm>
            <a:off x="2570824" y="3500905"/>
            <a:ext cx="4405954" cy="891454"/>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909 585</a:t>
            </a:r>
          </a:p>
        </p:txBody>
      </p:sp>
      <p:sp>
        <p:nvSpPr>
          <p:cNvPr id="630" name="Google Shape;630;p82"/>
          <p:cNvSpPr/>
          <p:nvPr/>
        </p:nvSpPr>
        <p:spPr>
          <a:xfrm>
            <a:off x="376785" y="4386074"/>
            <a:ext cx="6213849" cy="5487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adolescents au Québec</a:t>
            </a:r>
          </a:p>
        </p:txBody>
      </p:sp>
      <p:sp>
        <p:nvSpPr>
          <p:cNvPr id="631" name="Google Shape;631;p82"/>
          <p:cNvSpPr/>
          <p:nvPr/>
        </p:nvSpPr>
        <p:spPr>
          <a:xfrm>
            <a:off x="7164150" y="2920082"/>
            <a:ext cx="1726525" cy="1465275"/>
          </a:xfrm>
          <a:custGeom>
            <a:rect b="b" l="l" r="r" t="t"/>
            <a:pathLst>
              <a:path extrusionOk="0" h="58611" w="69061">
                <a:moveTo>
                  <a:pt x="43897" y="25"/>
                </a:moveTo>
                <a:cubicBezTo>
                  <a:pt x="50593" y="25"/>
                  <a:pt x="59347" y="-371"/>
                  <a:pt x="63364" y="4987"/>
                </a:cubicBezTo>
                <a:cubicBezTo>
                  <a:pt x="71620" y="15998"/>
                  <a:pt x="70806" y="36479"/>
                  <a:pt x="61074" y="46211"/>
                </a:cubicBezTo>
                <a:cubicBezTo>
                  <a:pt x="46598" y="60687"/>
                  <a:pt x="18311" y="61856"/>
                  <a:pt x="0" y="52700"/>
                </a:cubicBezTo>
              </a:path>
            </a:pathLst>
          </a:custGeom>
          <a:noFill/>
          <a:ln cap="flat" cmpd="sng" w="19050">
            <a:solidFill>
              <a:schemeClr val="dk1"/>
            </a:solidFill>
            <a:prstDash val="solid"/>
            <a:round/>
            <a:headEnd len="med" w="med" type="diamond"/>
            <a:tailEnd len="med" w="med" type="triangle"/>
          </a:ln>
        </p:spPr>
      </p:sp>
      <p:sp>
        <p:nvSpPr>
          <p:cNvPr id="632" name="Google Shape;632;p82"/>
          <p:cNvSpPr/>
          <p:nvPr/>
        </p:nvSpPr>
        <p:spPr>
          <a:xfrm>
            <a:off x="8290200" y="3175467"/>
            <a:ext cx="591650" cy="203275"/>
          </a:xfrm>
          <a:custGeom>
            <a:rect b="b" l="l" r="r" t="t"/>
            <a:pathLst>
              <a:path extrusionOk="0" h="8131" w="23666">
                <a:moveTo>
                  <a:pt x="0" y="496"/>
                </a:moveTo>
                <a:cubicBezTo>
                  <a:pt x="8177" y="-864"/>
                  <a:pt x="19959" y="717"/>
                  <a:pt x="23666" y="8131"/>
                </a:cubicBezTo>
              </a:path>
            </a:pathLst>
          </a:custGeom>
          <a:noFill/>
          <a:ln cap="flat" cmpd="sng" w="19050">
            <a:solidFill>
              <a:schemeClr val="dk1"/>
            </a:solidFill>
            <a:prstDash val="solid"/>
            <a:round/>
            <a:headEnd len="med" w="med" type="diamond"/>
            <a:tailEnd len="med" w="med" type="none"/>
          </a:ln>
        </p:spPr>
      </p:sp>
      <p:sp>
        <p:nvSpPr>
          <p:cNvPr id="633" name="Google Shape;633;p82"/>
          <p:cNvSpPr/>
          <p:nvPr/>
        </p:nvSpPr>
        <p:spPr>
          <a:xfrm>
            <a:off x="7171125" y="4733625"/>
            <a:ext cx="1832700" cy="3456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100">
                <a:solidFill>
                  <a:schemeClr val="lt1"/>
                </a:solidFill>
                <a:uFill>
                  <a:noFill/>
                </a:uFill>
                <a:latin typeface="Roboto Light"/>
                <a:ea typeface="Roboto Light"/>
                <a:cs typeface="Roboto Light"/>
                <a:sym typeface="Roboto Light"/>
                <a:hlinkClick r:id="rId4">
                  <a:extLst>
                    <a:ext uri="{A12FA001-AC4F-418D-AE19-62706E023703}">
                      <ahyp:hlinkClr val="tx"/>
                    </a:ext>
                  </a:extLst>
                </a:hlinkClick>
              </a:rPr>
              <a:t>Calculateur d’échantillon</a:t>
            </a:r>
            <a:endParaRPr sz="1100">
              <a:solidFill>
                <a:schemeClr val="lt1"/>
              </a:solidFill>
              <a:latin typeface="Roboto Light"/>
              <a:ea typeface="Roboto Light"/>
              <a:cs typeface="Roboto Light"/>
              <a:sym typeface="Roboto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37" name="Shape 637"/>
        <p:cNvGrpSpPr/>
        <p:nvPr/>
      </p:nvGrpSpPr>
      <p:grpSpPr>
        <a:xfrm>
          <a:off x="0" y="0"/>
          <a:ext cx="0" cy="0"/>
          <a:chOff x="0" y="0"/>
          <a:chExt cx="0" cy="0"/>
        </a:xfrm>
      </p:grpSpPr>
      <p:sp>
        <p:nvSpPr>
          <p:cNvPr id="638" name="Google Shape;638;p83"/>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3"/>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83"/>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41" name="Google Shape;641;p83"/>
          <p:cNvSpPr/>
          <p:nvPr/>
        </p:nvSpPr>
        <p:spPr>
          <a:xfrm>
            <a:off x="135550" y="4363499"/>
            <a:ext cx="6569350" cy="57045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chemeClr val="lt1"/>
                </a:solidFill>
                <a:latin typeface="Roboto;300"/>
              </a:rPr>
              <a:t>BIAIS DE DISPONIBILITÉ</a:t>
            </a:r>
          </a:p>
        </p:txBody>
      </p:sp>
      <p:pic>
        <p:nvPicPr>
          <p:cNvPr id="642" name="Google Shape;642;p83"/>
          <p:cNvPicPr preferRelativeResize="0"/>
          <p:nvPr/>
        </p:nvPicPr>
        <p:blipFill>
          <a:blip r:embed="rId3">
            <a:alphaModFix/>
          </a:blip>
          <a:stretch>
            <a:fillRect/>
          </a:stretch>
        </p:blipFill>
        <p:spPr>
          <a:xfrm>
            <a:off x="6625050" y="1339525"/>
            <a:ext cx="2465401" cy="1780325"/>
          </a:xfrm>
          <a:prstGeom prst="rect">
            <a:avLst/>
          </a:prstGeom>
          <a:noFill/>
          <a:ln>
            <a:noFill/>
          </a:ln>
        </p:spPr>
      </p:pic>
      <p:sp>
        <p:nvSpPr>
          <p:cNvPr id="643" name="Google Shape;643;p83"/>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4">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sp>
        <p:nvSpPr>
          <p:cNvPr id="644" name="Google Shape;644;p83"/>
          <p:cNvSpPr txBox="1"/>
          <p:nvPr/>
        </p:nvSpPr>
        <p:spPr>
          <a:xfrm rot="555259">
            <a:off x="7384442" y="1205925"/>
            <a:ext cx="1154730" cy="186233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fr-CA" sz="10900">
                <a:solidFill>
                  <a:srgbClr val="C7E3F5"/>
                </a:solidFill>
                <a:latin typeface="Roboto Mono"/>
                <a:ea typeface="Roboto Mono"/>
                <a:cs typeface="Roboto Mono"/>
                <a:sym typeface="Roboto Mono"/>
              </a:rPr>
              <a:t>?</a:t>
            </a:r>
            <a:endParaRPr sz="4000"/>
          </a:p>
        </p:txBody>
      </p:sp>
      <p:sp>
        <p:nvSpPr>
          <p:cNvPr id="645" name="Google Shape;645;p83"/>
          <p:cNvSpPr txBox="1"/>
          <p:nvPr/>
        </p:nvSpPr>
        <p:spPr>
          <a:xfrm>
            <a:off x="272700" y="563650"/>
            <a:ext cx="5022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400">
                <a:latin typeface="Roboto Light"/>
                <a:ea typeface="Roboto Light"/>
                <a:cs typeface="Roboto Light"/>
                <a:sym typeface="Roboto Light"/>
              </a:rPr>
              <a:t>Plus un </a:t>
            </a:r>
            <a:r>
              <a:rPr b="1" lang="fr-CA" sz="2400">
                <a:latin typeface="Roboto"/>
                <a:ea typeface="Roboto"/>
                <a:cs typeface="Roboto"/>
                <a:sym typeface="Roboto"/>
              </a:rPr>
              <a:t>échantillon est petit</a:t>
            </a:r>
            <a:r>
              <a:rPr lang="fr-CA" sz="2400">
                <a:latin typeface="Roboto Light"/>
                <a:ea typeface="Roboto Light"/>
                <a:cs typeface="Roboto Light"/>
                <a:sym typeface="Roboto Light"/>
              </a:rPr>
              <a:t>, plus sa moyenne est influencée par des </a:t>
            </a:r>
            <a:r>
              <a:rPr b="1" lang="fr-CA" sz="2400">
                <a:latin typeface="Roboto"/>
                <a:ea typeface="Roboto"/>
                <a:cs typeface="Roboto"/>
                <a:sym typeface="Roboto"/>
              </a:rPr>
              <a:t>cas extrêmes</a:t>
            </a:r>
            <a:r>
              <a:rPr lang="fr-CA" sz="2400">
                <a:latin typeface="Roboto Light"/>
                <a:ea typeface="Roboto Light"/>
                <a:cs typeface="Roboto Light"/>
                <a:sym typeface="Roboto Light"/>
              </a:rPr>
              <a:t> s’il s’adonne à en contenir, donc moins il représente bien la population tout entière, et donc moins on est justifié d’en tirer des conclusions.</a:t>
            </a:r>
            <a:endParaRPr sz="2400">
              <a:latin typeface="Roboto Light"/>
              <a:ea typeface="Roboto Light"/>
              <a:cs typeface="Roboto Light"/>
              <a:sym typeface="Roboto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49" name="Shape 649"/>
        <p:cNvGrpSpPr/>
        <p:nvPr/>
      </p:nvGrpSpPr>
      <p:grpSpPr>
        <a:xfrm>
          <a:off x="0" y="0"/>
          <a:ext cx="0" cy="0"/>
          <a:chOff x="0" y="0"/>
          <a:chExt cx="0" cy="0"/>
        </a:xfrm>
      </p:grpSpPr>
      <p:sp>
        <p:nvSpPr>
          <p:cNvPr id="650" name="Google Shape;650;p84"/>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1" name="Google Shape;651;p84"/>
          <p:cNvPicPr preferRelativeResize="0"/>
          <p:nvPr/>
        </p:nvPicPr>
        <p:blipFill rotWithShape="1">
          <a:blip r:embed="rId3">
            <a:alphaModFix/>
          </a:blip>
          <a:srcRect b="0" l="0" r="0" t="64688"/>
          <a:stretch/>
        </p:blipFill>
        <p:spPr>
          <a:xfrm rot="-5">
            <a:off x="4973732" y="836517"/>
            <a:ext cx="3739184" cy="1581213"/>
          </a:xfrm>
          <a:prstGeom prst="rect">
            <a:avLst/>
          </a:prstGeom>
          <a:noFill/>
          <a:ln>
            <a:noFill/>
          </a:ln>
          <a:effectLst>
            <a:outerShdw blurRad="57150" rotWithShape="0" algn="bl" dir="5400000" dist="19050">
              <a:srgbClr val="000000">
                <a:alpha val="50000"/>
              </a:srgbClr>
            </a:outerShdw>
          </a:effectLst>
        </p:spPr>
      </p:pic>
      <p:sp>
        <p:nvSpPr>
          <p:cNvPr id="652" name="Google Shape;652;p84"/>
          <p:cNvSpPr/>
          <p:nvPr/>
        </p:nvSpPr>
        <p:spPr>
          <a:xfrm>
            <a:off x="-69025" y="4858700"/>
            <a:ext cx="4747200" cy="215700"/>
          </a:xfrm>
          <a:prstGeom prst="rec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700">
                <a:solidFill>
                  <a:schemeClr val="dk1"/>
                </a:solidFill>
                <a:uFill>
                  <a:noFill/>
                </a:uFill>
                <a:latin typeface="Roboto Mono Light"/>
                <a:ea typeface="Roboto Mono Light"/>
                <a:cs typeface="Roboto Mono Light"/>
                <a:sym typeface="Roboto Mono Light"/>
                <a:hlinkClick r:id="rId4">
                  <a:extLst>
                    <a:ext uri="{A12FA001-AC4F-418D-AE19-62706E023703}">
                      <ahyp:hlinkClr val="tx"/>
                    </a:ext>
                  </a:extLst>
                </a:hlinkClick>
              </a:rPr>
              <a:t>1,1 million de décès à cause des vaccins, vraiment? (Le Soleil, 23 décembre 2022)</a:t>
            </a:r>
            <a:endParaRPr sz="100">
              <a:solidFill>
                <a:schemeClr val="dk1"/>
              </a:solidFill>
              <a:latin typeface="Roboto Mono Light"/>
              <a:ea typeface="Roboto Mono Light"/>
              <a:cs typeface="Roboto Mono Light"/>
              <a:sym typeface="Roboto Mono Light"/>
            </a:endParaRPr>
          </a:p>
        </p:txBody>
      </p:sp>
      <p:pic>
        <p:nvPicPr>
          <p:cNvPr id="653" name="Google Shape;653;p84"/>
          <p:cNvPicPr preferRelativeResize="0"/>
          <p:nvPr/>
        </p:nvPicPr>
        <p:blipFill rotWithShape="1">
          <a:blip r:embed="rId3">
            <a:alphaModFix/>
          </a:blip>
          <a:srcRect b="35922" l="0" r="0" t="0"/>
          <a:stretch/>
        </p:blipFill>
        <p:spPr>
          <a:xfrm rot="-157915">
            <a:off x="267049" y="521198"/>
            <a:ext cx="4433481" cy="340200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87" name="Shape 187"/>
        <p:cNvGrpSpPr/>
        <p:nvPr/>
      </p:nvGrpSpPr>
      <p:grpSpPr>
        <a:xfrm>
          <a:off x="0" y="0"/>
          <a:ext cx="0" cy="0"/>
          <a:chOff x="0" y="0"/>
          <a:chExt cx="0" cy="0"/>
        </a:xfrm>
      </p:grpSpPr>
      <p:sp>
        <p:nvSpPr>
          <p:cNvPr id="188" name="Google Shape;188;p40"/>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40"/>
          <p:cNvPicPr preferRelativeResize="0"/>
          <p:nvPr/>
        </p:nvPicPr>
        <p:blipFill rotWithShape="1">
          <a:blip r:embed="rId3">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190" name="Google Shape;190;p40"/>
          <p:cNvSpPr/>
          <p:nvPr/>
        </p:nvSpPr>
        <p:spPr>
          <a:xfrm>
            <a:off x="244575" y="172175"/>
            <a:ext cx="5886387" cy="85950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C'est arrivé...</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57" name="Shape 657"/>
        <p:cNvGrpSpPr/>
        <p:nvPr/>
      </p:nvGrpSpPr>
      <p:grpSpPr>
        <a:xfrm>
          <a:off x="0" y="0"/>
          <a:ext cx="0" cy="0"/>
          <a:chOff x="0" y="0"/>
          <a:chExt cx="0" cy="0"/>
        </a:xfrm>
      </p:grpSpPr>
      <p:sp>
        <p:nvSpPr>
          <p:cNvPr id="658" name="Google Shape;658;p85"/>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5"/>
          <p:cNvSpPr txBox="1"/>
          <p:nvPr/>
        </p:nvSpPr>
        <p:spPr>
          <a:xfrm>
            <a:off x="4711950" y="1815088"/>
            <a:ext cx="38991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suffisant</a:t>
            </a:r>
            <a:r>
              <a:rPr lang="fr-CA" sz="2200">
                <a:solidFill>
                  <a:schemeClr val="lt1"/>
                </a:solidFill>
                <a:latin typeface="Roboto Light"/>
                <a:ea typeface="Roboto Light"/>
                <a:cs typeface="Roboto Light"/>
                <a:sym typeface="Roboto Light"/>
              </a:rPr>
              <a:t>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Est-ce que l’échantillon est </a:t>
            </a:r>
            <a:r>
              <a:rPr b="1" lang="fr-CA" sz="2200">
                <a:solidFill>
                  <a:schemeClr val="lt1"/>
                </a:solidFill>
                <a:latin typeface="Roboto"/>
                <a:ea typeface="Roboto"/>
                <a:cs typeface="Roboto"/>
                <a:sym typeface="Roboto"/>
              </a:rPr>
              <a:t>représentatif</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 </a:t>
            </a:r>
            <a:r>
              <a:rPr b="1" lang="fr-CA" sz="2200">
                <a:solidFill>
                  <a:schemeClr val="lt1"/>
                </a:solidFill>
                <a:latin typeface="Roboto"/>
                <a:ea typeface="Roboto"/>
                <a:cs typeface="Roboto"/>
                <a:sym typeface="Roboto"/>
              </a:rPr>
              <a:t>titre</a:t>
            </a:r>
            <a:r>
              <a:rPr lang="fr-CA" sz="2200">
                <a:solidFill>
                  <a:schemeClr val="lt1"/>
                </a:solidFill>
                <a:latin typeface="Roboto Light"/>
                <a:ea typeface="Roboto Light"/>
                <a:cs typeface="Roboto Light"/>
                <a:sym typeface="Roboto Light"/>
              </a:rPr>
              <a:t> reflète-t-il le contenu de l’article ?</a:t>
            </a:r>
            <a:endParaRPr sz="2200">
              <a:solidFill>
                <a:schemeClr val="lt1"/>
              </a:solidFill>
              <a:latin typeface="Roboto Light"/>
              <a:ea typeface="Roboto Light"/>
              <a:cs typeface="Roboto Light"/>
              <a:sym typeface="Roboto Light"/>
            </a:endParaRPr>
          </a:p>
        </p:txBody>
      </p:sp>
      <p:pic>
        <p:nvPicPr>
          <p:cNvPr id="660" name="Google Shape;660;p85"/>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661" name="Google Shape;661;p85"/>
          <p:cNvSpPr/>
          <p:nvPr/>
        </p:nvSpPr>
        <p:spPr>
          <a:xfrm>
            <a:off x="1060308" y="67325"/>
            <a:ext cx="5768258" cy="1163011"/>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Échantillon</a:t>
            </a:r>
          </a:p>
        </p:txBody>
      </p:sp>
      <p:sp>
        <p:nvSpPr>
          <p:cNvPr id="662" name="Google Shape;662;p85"/>
          <p:cNvSpPr/>
          <p:nvPr/>
        </p:nvSpPr>
        <p:spPr>
          <a:xfrm>
            <a:off x="1058947" y="64992"/>
            <a:ext cx="1823293" cy="116301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Éch</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66" name="Shape 666"/>
        <p:cNvGrpSpPr/>
        <p:nvPr/>
      </p:nvGrpSpPr>
      <p:grpSpPr>
        <a:xfrm>
          <a:off x="0" y="0"/>
          <a:ext cx="0" cy="0"/>
          <a:chOff x="0" y="0"/>
          <a:chExt cx="0" cy="0"/>
        </a:xfrm>
      </p:grpSpPr>
      <p:sp>
        <p:nvSpPr>
          <p:cNvPr id="667" name="Google Shape;667;p86"/>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6"/>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86"/>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70" name="Google Shape;670;p86"/>
          <p:cNvSpPr/>
          <p:nvPr/>
        </p:nvSpPr>
        <p:spPr>
          <a:xfrm>
            <a:off x="135550" y="4363499"/>
            <a:ext cx="5396696" cy="570450"/>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HI... LES ÉMOTIONS</a:t>
            </a:r>
          </a:p>
        </p:txBody>
      </p:sp>
      <p:sp>
        <p:nvSpPr>
          <p:cNvPr id="671" name="Google Shape;671;p86"/>
          <p:cNvSpPr/>
          <p:nvPr/>
        </p:nvSpPr>
        <p:spPr>
          <a:xfrm>
            <a:off x="5407925" y="20490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uFill>
                  <a:noFill/>
                </a:uFill>
                <a:latin typeface="Roboto Mono"/>
                <a:ea typeface="Roboto Mono"/>
                <a:cs typeface="Roboto Mono"/>
                <a:sym typeface="Roboto Mono"/>
                <a:hlinkClick r:id="rId3">
                  <a:extLst>
                    <a:ext uri="{A12FA001-AC4F-418D-AE19-62706E023703}">
                      <ahyp:hlinkClr val="tx"/>
                    </a:ext>
                  </a:extLst>
                </a:hlinkClick>
              </a:rPr>
              <a:t>Sciences et pensée critique</a:t>
            </a:r>
            <a:r>
              <a:rPr lang="fr-CA" sz="900">
                <a:solidFill>
                  <a:schemeClr val="lt1"/>
                </a:solidFill>
                <a:latin typeface="Roboto Mono"/>
                <a:ea typeface="Roboto Mono"/>
                <a:cs typeface="Roboto Mono"/>
                <a:sym typeface="Roboto Mono"/>
              </a:rPr>
              <a:t> (Reebs, U de Moncton)</a:t>
            </a:r>
            <a:endParaRPr sz="1200">
              <a:solidFill>
                <a:schemeClr val="lt1"/>
              </a:solidFill>
            </a:endParaRPr>
          </a:p>
        </p:txBody>
      </p:sp>
      <p:pic>
        <p:nvPicPr>
          <p:cNvPr id="672" name="Google Shape;672;p86">
            <a:hlinkClick r:id="rId4"/>
          </p:cNvPr>
          <p:cNvPicPr preferRelativeResize="0"/>
          <p:nvPr/>
        </p:nvPicPr>
        <p:blipFill>
          <a:blip r:embed="rId5">
            <a:alphaModFix/>
          </a:blip>
          <a:stretch>
            <a:fillRect/>
          </a:stretch>
        </p:blipFill>
        <p:spPr>
          <a:xfrm rot="-450317">
            <a:off x="316930" y="830214"/>
            <a:ext cx="2653689" cy="2951344"/>
          </a:xfrm>
          <a:prstGeom prst="rect">
            <a:avLst/>
          </a:prstGeom>
          <a:noFill/>
          <a:ln>
            <a:noFill/>
          </a:ln>
          <a:effectLst>
            <a:outerShdw blurRad="57150" rotWithShape="0" algn="bl" dir="5400000" dist="19050">
              <a:srgbClr val="000000">
                <a:alpha val="50000"/>
              </a:srgbClr>
            </a:outerShdw>
          </a:effectLst>
        </p:spPr>
      </p:pic>
      <p:pic>
        <p:nvPicPr>
          <p:cNvPr id="673" name="Google Shape;673;p86">
            <a:hlinkClick r:id="rId6"/>
          </p:cNvPr>
          <p:cNvPicPr preferRelativeResize="0"/>
          <p:nvPr/>
        </p:nvPicPr>
        <p:blipFill>
          <a:blip r:embed="rId7">
            <a:alphaModFix/>
          </a:blip>
          <a:stretch>
            <a:fillRect/>
          </a:stretch>
        </p:blipFill>
        <p:spPr>
          <a:xfrm rot="302952">
            <a:off x="3441473" y="711984"/>
            <a:ext cx="2799548" cy="3187804"/>
          </a:xfrm>
          <a:prstGeom prst="rect">
            <a:avLst/>
          </a:prstGeom>
          <a:noFill/>
          <a:ln>
            <a:noFill/>
          </a:ln>
          <a:effectLst>
            <a:outerShdw blurRad="57150" rotWithShape="0" algn="bl" dir="5400000" dist="19050">
              <a:srgbClr val="000000">
                <a:alpha val="50000"/>
              </a:srgbClr>
            </a:outerShdw>
          </a:effectLst>
        </p:spPr>
      </p:pic>
      <p:pic>
        <p:nvPicPr>
          <p:cNvPr id="674" name="Google Shape;674;p86"/>
          <p:cNvPicPr preferRelativeResize="0"/>
          <p:nvPr/>
        </p:nvPicPr>
        <p:blipFill>
          <a:blip r:embed="rId8">
            <a:alphaModFix/>
          </a:blip>
          <a:stretch>
            <a:fillRect/>
          </a:stretch>
        </p:blipFill>
        <p:spPr>
          <a:xfrm>
            <a:off x="6625050" y="1415725"/>
            <a:ext cx="2465401" cy="1780325"/>
          </a:xfrm>
          <a:prstGeom prst="rect">
            <a:avLst/>
          </a:prstGeom>
          <a:noFill/>
          <a:ln>
            <a:noFill/>
          </a:ln>
        </p:spPr>
      </p:pic>
      <p:sp>
        <p:nvSpPr>
          <p:cNvPr id="675" name="Google Shape;675;p86"/>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79" name="Shape 679"/>
        <p:cNvGrpSpPr/>
        <p:nvPr/>
      </p:nvGrpSpPr>
      <p:grpSpPr>
        <a:xfrm>
          <a:off x="0" y="0"/>
          <a:ext cx="0" cy="0"/>
          <a:chOff x="0" y="0"/>
          <a:chExt cx="0" cy="0"/>
        </a:xfrm>
      </p:grpSpPr>
      <p:sp>
        <p:nvSpPr>
          <p:cNvPr id="680" name="Google Shape;680;p87"/>
          <p:cNvSpPr/>
          <p:nvPr/>
        </p:nvSpPr>
        <p:spPr>
          <a:xfrm rot="10800000">
            <a:off x="-10782" y="3398868"/>
            <a:ext cx="9165582" cy="1744632"/>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87"/>
          <p:cNvSpPr/>
          <p:nvPr/>
        </p:nvSpPr>
        <p:spPr>
          <a:xfrm>
            <a:off x="6251862" y="0"/>
            <a:ext cx="5373600" cy="5172000"/>
          </a:xfrm>
          <a:prstGeom prst="ellipse">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7"/>
          <p:cNvSpPr txBox="1"/>
          <p:nvPr/>
        </p:nvSpPr>
        <p:spPr>
          <a:xfrm>
            <a:off x="197750" y="207850"/>
            <a:ext cx="53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Light"/>
              <a:ea typeface="Roboto Light"/>
              <a:cs typeface="Roboto Light"/>
              <a:sym typeface="Roboto Light"/>
            </a:endParaRPr>
          </a:p>
        </p:txBody>
      </p:sp>
      <p:sp>
        <p:nvSpPr>
          <p:cNvPr id="683" name="Google Shape;683;p87"/>
          <p:cNvSpPr/>
          <p:nvPr/>
        </p:nvSpPr>
        <p:spPr>
          <a:xfrm>
            <a:off x="135550" y="4363499"/>
            <a:ext cx="6876666" cy="59284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Roboto;300"/>
              </a:rPr>
              <a:t>Pour mieux comprendre...</a:t>
            </a:r>
          </a:p>
        </p:txBody>
      </p:sp>
      <p:pic>
        <p:nvPicPr>
          <p:cNvPr id="684" name="Google Shape;684;p87"/>
          <p:cNvPicPr preferRelativeResize="0"/>
          <p:nvPr/>
        </p:nvPicPr>
        <p:blipFill>
          <a:blip r:embed="rId3">
            <a:alphaModFix/>
          </a:blip>
          <a:stretch>
            <a:fillRect/>
          </a:stretch>
        </p:blipFill>
        <p:spPr>
          <a:xfrm>
            <a:off x="6625050" y="1415725"/>
            <a:ext cx="2465401" cy="1780325"/>
          </a:xfrm>
          <a:prstGeom prst="rect">
            <a:avLst/>
          </a:prstGeom>
          <a:noFill/>
          <a:ln>
            <a:noFill/>
          </a:ln>
        </p:spPr>
      </p:pic>
      <p:sp>
        <p:nvSpPr>
          <p:cNvPr id="685" name="Google Shape;685;p87"/>
          <p:cNvSpPr/>
          <p:nvPr/>
        </p:nvSpPr>
        <p:spPr>
          <a:xfrm rot="764569">
            <a:off x="7422384" y="1812807"/>
            <a:ext cx="967018" cy="866337"/>
          </a:xfrm>
          <a:prstGeom prst="heart">
            <a:avLst/>
          </a:prstGeom>
          <a:solidFill>
            <a:srgbClr val="C7E3F5"/>
          </a:solidFill>
          <a:ln cap="flat" cmpd="sng" w="9525">
            <a:solidFill>
              <a:srgbClr val="C7E3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6" name="Google Shape;686;p87">
            <a:hlinkClick r:id="rId4"/>
          </p:cNvPr>
          <p:cNvPicPr preferRelativeResize="0"/>
          <p:nvPr/>
        </p:nvPicPr>
        <p:blipFill>
          <a:blip r:embed="rId5">
            <a:alphaModFix/>
          </a:blip>
          <a:stretch>
            <a:fillRect/>
          </a:stretch>
        </p:blipFill>
        <p:spPr>
          <a:xfrm rot="-241568">
            <a:off x="899724" y="409110"/>
            <a:ext cx="5348325" cy="3684104"/>
          </a:xfrm>
          <a:prstGeom prst="rect">
            <a:avLst/>
          </a:prstGeom>
          <a:noFill/>
          <a:ln>
            <a:noFill/>
          </a:ln>
          <a:effectLst>
            <a:outerShdw blurRad="57150" rotWithShape="0" algn="bl" dir="5400000" dist="19050">
              <a:srgbClr val="000000">
                <a:alpha val="50000"/>
              </a:srgbClr>
            </a:outerShdw>
          </a:effectLst>
        </p:spPr>
      </p:pic>
      <p:sp>
        <p:nvSpPr>
          <p:cNvPr id="687" name="Google Shape;687;p87"/>
          <p:cNvSpPr/>
          <p:nvPr/>
        </p:nvSpPr>
        <p:spPr>
          <a:xfrm>
            <a:off x="5407925" y="411850"/>
            <a:ext cx="3961800" cy="257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CA" sz="900">
                <a:solidFill>
                  <a:schemeClr val="lt1"/>
                </a:solidFill>
                <a:latin typeface="Roboto Mono"/>
                <a:ea typeface="Roboto Mono"/>
                <a:cs typeface="Roboto Mono"/>
                <a:sym typeface="Roboto Mono"/>
              </a:rPr>
              <a:t>Les As de l’info</a:t>
            </a:r>
            <a:endParaRPr sz="1200">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91" name="Shape 691"/>
        <p:cNvGrpSpPr/>
        <p:nvPr/>
      </p:nvGrpSpPr>
      <p:grpSpPr>
        <a:xfrm>
          <a:off x="0" y="0"/>
          <a:ext cx="0" cy="0"/>
          <a:chOff x="0" y="0"/>
          <a:chExt cx="0" cy="0"/>
        </a:xfrm>
      </p:grpSpPr>
      <p:pic>
        <p:nvPicPr>
          <p:cNvPr id="692" name="Google Shape;692;p88"/>
          <p:cNvPicPr preferRelativeResize="0"/>
          <p:nvPr/>
        </p:nvPicPr>
        <p:blipFill>
          <a:blip r:embed="rId3">
            <a:alphaModFix/>
          </a:blip>
          <a:stretch>
            <a:fillRect/>
          </a:stretch>
        </p:blipFill>
        <p:spPr>
          <a:xfrm rot="9832214">
            <a:off x="182818" y="1984885"/>
            <a:ext cx="2327166" cy="2114679"/>
          </a:xfrm>
          <a:prstGeom prst="rect">
            <a:avLst/>
          </a:prstGeom>
          <a:noFill/>
          <a:ln>
            <a:noFill/>
          </a:ln>
        </p:spPr>
      </p:pic>
      <p:sp>
        <p:nvSpPr>
          <p:cNvPr id="693" name="Google Shape;693;p88"/>
          <p:cNvSpPr/>
          <p:nvPr/>
        </p:nvSpPr>
        <p:spPr>
          <a:xfrm rot="10800000">
            <a:off x="-10794" y="2725272"/>
            <a:ext cx="9165582" cy="24182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88"/>
          <p:cNvSpPr/>
          <p:nvPr/>
        </p:nvSpPr>
        <p:spPr>
          <a:xfrm>
            <a:off x="7224125" y="1455244"/>
            <a:ext cx="1766191" cy="3630337"/>
          </a:xfrm>
          <a:prstGeom prst="rect">
            <a:avLst/>
          </a:prstGeom>
        </p:spPr>
        <p:txBody>
          <a:bodyPr>
            <a:prstTxWarp prst="textPlain"/>
          </a:bodyPr>
          <a:lstStyle/>
          <a:p>
            <a:pPr lvl="0" algn="ctr"/>
            <a:r>
              <a:rPr b="0" i="0">
                <a:ln>
                  <a:noFill/>
                </a:ln>
                <a:solidFill>
                  <a:srgbClr val="E06539"/>
                </a:solidFill>
                <a:latin typeface="Roboto Mono;100"/>
              </a:rPr>
              <a:t>6</a:t>
            </a:r>
          </a:p>
        </p:txBody>
      </p:sp>
      <p:sp>
        <p:nvSpPr>
          <p:cNvPr id="695" name="Google Shape;695;p88"/>
          <p:cNvSpPr/>
          <p:nvPr/>
        </p:nvSpPr>
        <p:spPr>
          <a:xfrm>
            <a:off x="90475" y="80525"/>
            <a:ext cx="7676726" cy="1374725"/>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La moyenne</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699" name="Shape 699"/>
        <p:cNvGrpSpPr/>
        <p:nvPr/>
      </p:nvGrpSpPr>
      <p:grpSpPr>
        <a:xfrm>
          <a:off x="0" y="0"/>
          <a:ext cx="0" cy="0"/>
          <a:chOff x="0" y="0"/>
          <a:chExt cx="0" cy="0"/>
        </a:xfrm>
      </p:grpSpPr>
      <p:sp>
        <p:nvSpPr>
          <p:cNvPr id="700" name="Google Shape;700;p89"/>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9"/>
          <p:cNvSpPr/>
          <p:nvPr/>
        </p:nvSpPr>
        <p:spPr>
          <a:xfrm>
            <a:off x="1900050" y="8482"/>
            <a:ext cx="5343900" cy="5143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9"/>
          <p:cNvSpPr/>
          <p:nvPr/>
        </p:nvSpPr>
        <p:spPr>
          <a:xfrm>
            <a:off x="662329" y="250725"/>
            <a:ext cx="1314865" cy="1232745"/>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t>
            </a:r>
          </a:p>
        </p:txBody>
      </p:sp>
      <p:sp>
        <p:nvSpPr>
          <p:cNvPr id="703" name="Google Shape;703;p89"/>
          <p:cNvSpPr txBox="1"/>
          <p:nvPr/>
        </p:nvSpPr>
        <p:spPr>
          <a:xfrm>
            <a:off x="2325163" y="1071825"/>
            <a:ext cx="4493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300">
                <a:solidFill>
                  <a:schemeClr val="lt1"/>
                </a:solidFill>
                <a:latin typeface="Roboto Mono Light"/>
                <a:ea typeface="Roboto Mono Light"/>
                <a:cs typeface="Roboto Mono Light"/>
                <a:sym typeface="Roboto Mono Light"/>
              </a:rPr>
              <a:t>« </a:t>
            </a:r>
            <a:r>
              <a:rPr i="1" lang="fr-CA" sz="2300">
                <a:solidFill>
                  <a:schemeClr val="lt1"/>
                </a:solidFill>
                <a:latin typeface="Roboto Mono Light"/>
                <a:ea typeface="Roboto Mono Light"/>
                <a:cs typeface="Roboto Mono Light"/>
                <a:sym typeface="Roboto Mono Light"/>
              </a:rPr>
              <a:t>Un statisticien est une personne qui peut avoir la tête dans un four et les pieds pris dans la glace et dire qu'en moyenne il se sent bien</a:t>
            </a:r>
            <a:r>
              <a:rPr lang="fr-CA" sz="2300">
                <a:solidFill>
                  <a:schemeClr val="lt1"/>
                </a:solidFill>
                <a:latin typeface="Roboto Mono Light"/>
                <a:ea typeface="Roboto Mono Light"/>
                <a:cs typeface="Roboto Mono Light"/>
                <a:sym typeface="Roboto Mono Light"/>
              </a:rPr>
              <a:t> »</a:t>
            </a:r>
            <a:endParaRPr sz="2300">
              <a:solidFill>
                <a:schemeClr val="lt1"/>
              </a:solidFill>
              <a:latin typeface="Roboto Mono Light"/>
              <a:ea typeface="Roboto Mono Light"/>
              <a:cs typeface="Roboto Mono Light"/>
              <a:sym typeface="Roboto Mono Light"/>
            </a:endParaRPr>
          </a:p>
          <a:p>
            <a:pPr indent="0" lvl="0" marL="0" rtl="0" algn="l">
              <a:spcBef>
                <a:spcPts val="0"/>
              </a:spcBef>
              <a:spcAft>
                <a:spcPts val="0"/>
              </a:spcAft>
              <a:buNone/>
            </a:pPr>
            <a:r>
              <a:t/>
            </a:r>
            <a:endParaRPr sz="2500">
              <a:solidFill>
                <a:schemeClr val="lt1"/>
              </a:solidFill>
              <a:latin typeface="Roboto Mono Light"/>
              <a:ea typeface="Roboto Mono Light"/>
              <a:cs typeface="Roboto Mono Light"/>
              <a:sym typeface="Roboto Mono Light"/>
            </a:endParaRPr>
          </a:p>
          <a:p>
            <a:pPr indent="0" lvl="0" marL="0" rtl="0" algn="r">
              <a:spcBef>
                <a:spcPts val="0"/>
              </a:spcBef>
              <a:spcAft>
                <a:spcPts val="0"/>
              </a:spcAft>
              <a:buNone/>
            </a:pPr>
            <a:r>
              <a:rPr lang="fr-CA" sz="2100">
                <a:solidFill>
                  <a:schemeClr val="lt1"/>
                </a:solidFill>
                <a:latin typeface="Roboto Mono Light"/>
                <a:ea typeface="Roboto Mono Light"/>
                <a:cs typeface="Roboto Mono Light"/>
                <a:sym typeface="Roboto Mono Light"/>
              </a:rPr>
              <a:t>Benjamin Dereca</a:t>
            </a:r>
            <a:endParaRPr sz="21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07" name="Shape 707"/>
        <p:cNvGrpSpPr/>
        <p:nvPr/>
      </p:nvGrpSpPr>
      <p:grpSpPr>
        <a:xfrm>
          <a:off x="0" y="0"/>
          <a:ext cx="0" cy="0"/>
          <a:chOff x="0" y="0"/>
          <a:chExt cx="0" cy="0"/>
        </a:xfrm>
      </p:grpSpPr>
      <p:sp>
        <p:nvSpPr>
          <p:cNvPr id="708" name="Google Shape;708;p90"/>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0"/>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710" name="Google Shape;710;p90"/>
          <p:cNvSpPr txBox="1"/>
          <p:nvPr/>
        </p:nvSpPr>
        <p:spPr>
          <a:xfrm>
            <a:off x="4572000" y="966950"/>
            <a:ext cx="4169100" cy="29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50">
                <a:solidFill>
                  <a:schemeClr val="accent2"/>
                </a:solidFill>
                <a:latin typeface="Roboto Light"/>
                <a:ea typeface="Roboto Light"/>
                <a:cs typeface="Roboto Light"/>
                <a:sym typeface="Roboto Light"/>
              </a:rPr>
              <a:t>« </a:t>
            </a:r>
            <a:r>
              <a:rPr lang="fr-CA" sz="1950">
                <a:solidFill>
                  <a:srgbClr val="222222"/>
                </a:solidFill>
                <a:latin typeface="Roboto Light"/>
                <a:ea typeface="Roboto Light"/>
                <a:cs typeface="Roboto Light"/>
                <a:sym typeface="Roboto Light"/>
              </a:rPr>
              <a:t>(New York) Le salaire moyen au Baseball majeur a fait un bond de 14,8 % pour se chiffrer à un montant de record de 4,22 millions US la saison dernière, </a:t>
            </a:r>
            <a:r>
              <a:rPr b="1" lang="fr-CA" sz="1950">
                <a:solidFill>
                  <a:srgbClr val="222222"/>
                </a:solidFill>
                <a:latin typeface="Roboto"/>
                <a:ea typeface="Roboto"/>
                <a:cs typeface="Roboto"/>
                <a:sym typeface="Roboto"/>
              </a:rPr>
              <a:t>notamment en raison des très lucratifs contrats signés par</a:t>
            </a:r>
            <a:r>
              <a:rPr lang="fr-CA" sz="1950">
                <a:solidFill>
                  <a:srgbClr val="222222"/>
                </a:solidFill>
                <a:latin typeface="Roboto Light"/>
                <a:ea typeface="Roboto Light"/>
                <a:cs typeface="Roboto Light"/>
                <a:sym typeface="Roboto Light"/>
              </a:rPr>
              <a:t> Max Scherzer, Francisco Lindor, Marcus Semien et Corey Seager.</a:t>
            </a:r>
            <a:r>
              <a:rPr lang="fr-CA" sz="2150">
                <a:solidFill>
                  <a:schemeClr val="accent2"/>
                </a:solidFill>
                <a:latin typeface="Roboto Light"/>
                <a:ea typeface="Roboto Light"/>
                <a:cs typeface="Roboto Light"/>
                <a:sym typeface="Roboto Light"/>
              </a:rPr>
              <a:t>»</a:t>
            </a:r>
            <a:endParaRPr sz="2100">
              <a:latin typeface="Roboto Light"/>
              <a:ea typeface="Roboto Light"/>
              <a:cs typeface="Roboto Light"/>
              <a:sym typeface="Roboto Light"/>
            </a:endParaRPr>
          </a:p>
        </p:txBody>
      </p:sp>
      <p:pic>
        <p:nvPicPr>
          <p:cNvPr id="711" name="Google Shape;711;p90"/>
          <p:cNvPicPr preferRelativeResize="0"/>
          <p:nvPr/>
        </p:nvPicPr>
        <p:blipFill>
          <a:blip r:embed="rId3">
            <a:alphaModFix/>
          </a:blip>
          <a:stretch>
            <a:fillRect/>
          </a:stretch>
        </p:blipFill>
        <p:spPr>
          <a:xfrm rot="-434776">
            <a:off x="400171" y="942655"/>
            <a:ext cx="3738033" cy="3654039"/>
          </a:xfrm>
          <a:prstGeom prst="rect">
            <a:avLst/>
          </a:prstGeom>
          <a:noFill/>
          <a:ln>
            <a:noFill/>
          </a:ln>
          <a:effectLst>
            <a:outerShdw blurRad="57150" rotWithShape="0" algn="bl" dir="5400000" dist="19050">
              <a:srgbClr val="000000">
                <a:alpha val="50000"/>
              </a:srgbClr>
            </a:outerShdw>
          </a:effectLst>
        </p:spPr>
      </p:pic>
      <p:sp>
        <p:nvSpPr>
          <p:cNvPr id="712" name="Google Shape;712;p90"/>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fr-CA" sz="800">
                <a:solidFill>
                  <a:schemeClr val="lt1"/>
                </a:solidFill>
                <a:uFill>
                  <a:noFill/>
                </a:uFill>
                <a:latin typeface="Roboto Mono Light"/>
                <a:ea typeface="Roboto Mono Light"/>
                <a:cs typeface="Roboto Mono Light"/>
                <a:sym typeface="Roboto Mono Light"/>
                <a:hlinkClick r:id="rId4">
                  <a:extLst>
                    <a:ext uri="{A12FA001-AC4F-418D-AE19-62706E023703}">
                      <ahyp:hlinkClr val="tx"/>
                    </a:ext>
                  </a:extLst>
                </a:hlinkClick>
              </a:rPr>
              <a:t>Le salaire moyen au Baseball majeur a fait un bond record de 14,8%, La Presse</a:t>
            </a:r>
            <a:endParaRPr sz="300">
              <a:solidFill>
                <a:schemeClr val="lt1"/>
              </a:solidFill>
              <a:latin typeface="Roboto Mono Light"/>
              <a:ea typeface="Roboto Mono Light"/>
              <a:cs typeface="Roboto Mono Light"/>
              <a:sym typeface="Roboto Mono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16" name="Shape 716"/>
        <p:cNvGrpSpPr/>
        <p:nvPr/>
      </p:nvGrpSpPr>
      <p:grpSpPr>
        <a:xfrm>
          <a:off x="0" y="0"/>
          <a:ext cx="0" cy="0"/>
          <a:chOff x="0" y="0"/>
          <a:chExt cx="0" cy="0"/>
        </a:xfrm>
      </p:grpSpPr>
      <p:sp>
        <p:nvSpPr>
          <p:cNvPr id="717" name="Google Shape;717;p91"/>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1"/>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solidFill>
                <a:srgbClr val="F5F5F5"/>
              </a:solidFill>
              <a:latin typeface="Roboto Light"/>
              <a:ea typeface="Roboto Light"/>
              <a:cs typeface="Roboto Light"/>
              <a:sym typeface="Roboto Light"/>
            </a:endParaRPr>
          </a:p>
        </p:txBody>
      </p:sp>
      <p:sp>
        <p:nvSpPr>
          <p:cNvPr id="719" name="Google Shape;719;p91"/>
          <p:cNvSpPr/>
          <p:nvPr/>
        </p:nvSpPr>
        <p:spPr>
          <a:xfrm>
            <a:off x="-69025" y="4737450"/>
            <a:ext cx="4941900" cy="260700"/>
          </a:xfrm>
          <a:prstGeom prst="rect">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CA" sz="800" u="sng">
                <a:solidFill>
                  <a:schemeClr val="lt1"/>
                </a:solidFill>
                <a:latin typeface="Roboto Mono Light"/>
                <a:ea typeface="Roboto Mono Light"/>
                <a:cs typeface="Roboto Mono Light"/>
                <a:sym typeface="Roboto Mono Light"/>
                <a:hlinkClick r:id="rId3">
                  <a:extLst>
                    <a:ext uri="{A12FA001-AC4F-418D-AE19-62706E023703}">
                      <ahyp:hlinkClr val="tx"/>
                    </a:ext>
                  </a:extLst>
                </a:hlinkClick>
              </a:rPr>
              <a:t>Spotrac</a:t>
            </a:r>
            <a:endParaRPr sz="300">
              <a:solidFill>
                <a:schemeClr val="lt1"/>
              </a:solidFill>
              <a:latin typeface="Roboto Mono Light"/>
              <a:ea typeface="Roboto Mono Light"/>
              <a:cs typeface="Roboto Mono Light"/>
              <a:sym typeface="Roboto Mono Light"/>
            </a:endParaRPr>
          </a:p>
        </p:txBody>
      </p:sp>
      <p:pic>
        <p:nvPicPr>
          <p:cNvPr id="720" name="Google Shape;720;p91"/>
          <p:cNvPicPr preferRelativeResize="0"/>
          <p:nvPr/>
        </p:nvPicPr>
        <p:blipFill>
          <a:blip r:embed="rId4">
            <a:alphaModFix/>
          </a:blip>
          <a:stretch>
            <a:fillRect/>
          </a:stretch>
        </p:blipFill>
        <p:spPr>
          <a:xfrm rot="-346891">
            <a:off x="-71188" y="825403"/>
            <a:ext cx="6079327" cy="3047071"/>
          </a:xfrm>
          <a:prstGeom prst="rect">
            <a:avLst/>
          </a:prstGeom>
          <a:noFill/>
          <a:ln>
            <a:noFill/>
          </a:ln>
        </p:spPr>
      </p:pic>
      <p:grpSp>
        <p:nvGrpSpPr>
          <p:cNvPr id="721" name="Google Shape;721;p91"/>
          <p:cNvGrpSpPr/>
          <p:nvPr/>
        </p:nvGrpSpPr>
        <p:grpSpPr>
          <a:xfrm>
            <a:off x="5707747" y="1536579"/>
            <a:ext cx="3082713" cy="2945956"/>
            <a:chOff x="603575" y="1126525"/>
            <a:chExt cx="2405550" cy="2493825"/>
          </a:xfrm>
        </p:grpSpPr>
        <p:pic>
          <p:nvPicPr>
            <p:cNvPr id="722" name="Google Shape;722;p91"/>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723" name="Google Shape;723;p91"/>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Environ  la moitié gagnent moins de 1 000 000$ </a:t>
              </a:r>
              <a:endParaRPr sz="1500">
                <a:solidFill>
                  <a:schemeClr val="lt1"/>
                </a:solidFill>
                <a:latin typeface="Roboto Light"/>
                <a:ea typeface="Roboto Light"/>
                <a:cs typeface="Roboto Light"/>
                <a:sym typeface="Roboto Light"/>
              </a:endParaRPr>
            </a:p>
          </p:txBody>
        </p:sp>
      </p:grpSp>
      <p:sp>
        <p:nvSpPr>
          <p:cNvPr id="724" name="Google Shape;724;p91"/>
          <p:cNvSpPr/>
          <p:nvPr/>
        </p:nvSpPr>
        <p:spPr>
          <a:xfrm>
            <a:off x="5438574" y="1606449"/>
            <a:ext cx="3707105" cy="486025"/>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E06539"/>
                </a:solidFill>
                <a:latin typeface="Roboto"/>
              </a:rPr>
              <a:t>1000 joueurs</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2"/>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0" name="Google Shape;730;p92"/>
          <p:cNvGrpSpPr/>
          <p:nvPr/>
        </p:nvGrpSpPr>
        <p:grpSpPr>
          <a:xfrm>
            <a:off x="1211947" y="1536579"/>
            <a:ext cx="3082713" cy="2945956"/>
            <a:chOff x="603575" y="1126525"/>
            <a:chExt cx="2405550" cy="2493825"/>
          </a:xfrm>
        </p:grpSpPr>
        <p:pic>
          <p:nvPicPr>
            <p:cNvPr id="731" name="Google Shape;731;p92"/>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732" name="Google Shape;732;p92"/>
            <p:cNvSpPr txBox="1"/>
            <p:nvPr/>
          </p:nvSpPr>
          <p:spPr>
            <a:xfrm>
              <a:off x="983912" y="1871517"/>
              <a:ext cx="1753800" cy="97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moyenne est très </a:t>
              </a:r>
              <a:r>
                <a:rPr b="1" lang="fr-CA" sz="1900">
                  <a:solidFill>
                    <a:schemeClr val="lt1"/>
                  </a:solidFill>
                  <a:latin typeface="Roboto"/>
                  <a:ea typeface="Roboto"/>
                  <a:cs typeface="Roboto"/>
                  <a:sym typeface="Roboto"/>
                </a:rPr>
                <a:t>réactive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grpSp>
        <p:nvGrpSpPr>
          <p:cNvPr id="733" name="Google Shape;733;p92"/>
          <p:cNvGrpSpPr/>
          <p:nvPr/>
        </p:nvGrpSpPr>
        <p:grpSpPr>
          <a:xfrm>
            <a:off x="4910884" y="1462886"/>
            <a:ext cx="3082713" cy="3093341"/>
            <a:chOff x="603575" y="1126525"/>
            <a:chExt cx="2405550" cy="2493825"/>
          </a:xfrm>
        </p:grpSpPr>
        <p:pic>
          <p:nvPicPr>
            <p:cNvPr id="734" name="Google Shape;734;p92"/>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735" name="Google Shape;735;p92"/>
            <p:cNvSpPr txBox="1"/>
            <p:nvPr/>
          </p:nvSpPr>
          <p:spPr>
            <a:xfrm>
              <a:off x="955060" y="1910369"/>
              <a:ext cx="1794000" cy="927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900">
                  <a:solidFill>
                    <a:schemeClr val="lt1"/>
                  </a:solidFill>
                  <a:latin typeface="Roboto Light"/>
                  <a:ea typeface="Roboto Light"/>
                  <a:cs typeface="Roboto Light"/>
                  <a:sym typeface="Roboto Light"/>
                </a:rPr>
                <a:t>La médiane est </a:t>
              </a:r>
              <a:r>
                <a:rPr b="1" lang="fr-CA" sz="1900">
                  <a:solidFill>
                    <a:schemeClr val="lt1"/>
                  </a:solidFill>
                  <a:latin typeface="Roboto"/>
                  <a:ea typeface="Roboto"/>
                  <a:cs typeface="Roboto"/>
                  <a:sym typeface="Roboto"/>
                </a:rPr>
                <a:t>robuste</a:t>
              </a:r>
              <a:r>
                <a:rPr lang="fr-CA" sz="1900">
                  <a:solidFill>
                    <a:schemeClr val="lt1"/>
                  </a:solidFill>
                  <a:latin typeface="Roboto Light"/>
                  <a:ea typeface="Roboto Light"/>
                  <a:cs typeface="Roboto Light"/>
                  <a:sym typeface="Roboto Light"/>
                </a:rPr>
                <a:t> aux données extrêmes</a:t>
              </a:r>
              <a:endParaRPr sz="1500">
                <a:solidFill>
                  <a:schemeClr val="lt1"/>
                </a:solidFill>
                <a:latin typeface="Roboto Light"/>
                <a:ea typeface="Roboto Light"/>
                <a:cs typeface="Roboto Light"/>
                <a:sym typeface="Roboto Light"/>
              </a:endParaRPr>
            </a:p>
          </p:txBody>
        </p:sp>
      </p:grpSp>
      <p:sp>
        <p:nvSpPr>
          <p:cNvPr id="736" name="Google Shape;736;p92"/>
          <p:cNvSpPr/>
          <p:nvPr/>
        </p:nvSpPr>
        <p:spPr>
          <a:xfrm>
            <a:off x="1045644" y="1375348"/>
            <a:ext cx="3048062" cy="696765"/>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Moyenne</a:t>
            </a:r>
          </a:p>
        </p:txBody>
      </p:sp>
      <p:sp>
        <p:nvSpPr>
          <p:cNvPr id="737" name="Google Shape;737;p92"/>
          <p:cNvSpPr/>
          <p:nvPr/>
        </p:nvSpPr>
        <p:spPr>
          <a:xfrm>
            <a:off x="5106631" y="1364753"/>
            <a:ext cx="2859538" cy="573097"/>
          </a:xfrm>
          <a:prstGeom prst="rect">
            <a:avLst/>
          </a:prstGeom>
        </p:spPr>
        <p:txBody>
          <a:bodyPr>
            <a:prstTxWarp prst="textPlain"/>
          </a:bodyPr>
          <a:lstStyle/>
          <a:p>
            <a:pPr lvl="0" algn="ctr"/>
            <a:r>
              <a:rPr b="1" i="0">
                <a:ln cap="flat" cmpd="sng" w="9525">
                  <a:solidFill>
                    <a:srgbClr val="F5F5F5"/>
                  </a:solidFill>
                  <a:prstDash val="solid"/>
                  <a:round/>
                  <a:headEnd len="sm" w="sm" type="none"/>
                  <a:tailEnd len="sm" w="sm" type="none"/>
                </a:ln>
                <a:solidFill>
                  <a:srgbClr val="F5F5F5"/>
                </a:solidFill>
                <a:latin typeface="Roboto"/>
              </a:rPr>
              <a:t>Médiane</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3"/>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3" name="Google Shape;743;p93"/>
          <p:cNvPicPr preferRelativeResize="0"/>
          <p:nvPr/>
        </p:nvPicPr>
        <p:blipFill rotWithShape="1">
          <a:blip r:embed="rId3">
            <a:alphaModFix/>
          </a:blip>
          <a:srcRect b="15625" l="0" r="0" t="5732"/>
          <a:stretch/>
        </p:blipFill>
        <p:spPr>
          <a:xfrm rot="-190553">
            <a:off x="3068225" y="110465"/>
            <a:ext cx="2859550" cy="48804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47" name="Shape 747"/>
        <p:cNvGrpSpPr/>
        <p:nvPr/>
      </p:nvGrpSpPr>
      <p:grpSpPr>
        <a:xfrm>
          <a:off x="0" y="0"/>
          <a:ext cx="0" cy="0"/>
          <a:chOff x="0" y="0"/>
          <a:chExt cx="0" cy="0"/>
        </a:xfrm>
      </p:grpSpPr>
      <p:sp>
        <p:nvSpPr>
          <p:cNvPr id="748" name="Google Shape;748;p94"/>
          <p:cNvSpPr/>
          <p:nvPr/>
        </p:nvSpPr>
        <p:spPr>
          <a:xfrm rot="5400000">
            <a:off x="3407256" y="-575910"/>
            <a:ext cx="5160834" cy="6312654"/>
          </a:xfrm>
          <a:prstGeom prst="flowChartDocumen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94"/>
          <p:cNvSpPr txBox="1"/>
          <p:nvPr/>
        </p:nvSpPr>
        <p:spPr>
          <a:xfrm>
            <a:off x="4572000" y="2058025"/>
            <a:ext cx="42270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Y a-t-il des </a:t>
            </a:r>
            <a:r>
              <a:rPr b="1" lang="fr-CA" sz="2200">
                <a:solidFill>
                  <a:schemeClr val="lt1"/>
                </a:solidFill>
                <a:latin typeface="Roboto"/>
                <a:ea typeface="Roboto"/>
                <a:cs typeface="Roboto"/>
                <a:sym typeface="Roboto"/>
              </a:rPr>
              <a:t>données extrêmes</a:t>
            </a:r>
            <a:r>
              <a:rPr lang="fr-CA" sz="2200">
                <a:solidFill>
                  <a:schemeClr val="lt1"/>
                </a:solidFill>
                <a:latin typeface="Roboto Light"/>
                <a:ea typeface="Roboto Light"/>
                <a:cs typeface="Roboto Light"/>
                <a:sym typeface="Roboto Light"/>
              </a:rPr>
              <a:t>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fr-CA" sz="2200">
                <a:solidFill>
                  <a:schemeClr val="lt1"/>
                </a:solidFill>
                <a:latin typeface="Roboto Light"/>
                <a:ea typeface="Roboto Light"/>
                <a:cs typeface="Roboto Light"/>
                <a:sym typeface="Roboto Light"/>
              </a:rPr>
              <a:t>Veut-on </a:t>
            </a:r>
            <a:r>
              <a:rPr b="1" lang="fr-CA" sz="2200">
                <a:solidFill>
                  <a:schemeClr val="lt1"/>
                </a:solidFill>
                <a:latin typeface="Roboto"/>
                <a:ea typeface="Roboto"/>
                <a:cs typeface="Roboto"/>
                <a:sym typeface="Roboto"/>
              </a:rPr>
              <a:t>tenir compte</a:t>
            </a:r>
            <a:r>
              <a:rPr lang="fr-CA" sz="2200">
                <a:solidFill>
                  <a:schemeClr val="lt1"/>
                </a:solidFill>
                <a:latin typeface="Roboto Light"/>
                <a:ea typeface="Roboto Light"/>
                <a:cs typeface="Roboto Light"/>
                <a:sym typeface="Roboto Light"/>
              </a:rPr>
              <a:t> des données extrêmes ?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2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lang="fr-CA" sz="2200">
                <a:solidFill>
                  <a:schemeClr val="lt1"/>
                </a:solidFill>
                <a:latin typeface="Roboto Light"/>
                <a:ea typeface="Roboto Light"/>
                <a:cs typeface="Roboto Light"/>
                <a:sym typeface="Roboto Light"/>
              </a:rPr>
              <a:t>Les données extrêmes </a:t>
            </a:r>
            <a:r>
              <a:rPr b="1" lang="fr-CA" sz="2200">
                <a:solidFill>
                  <a:schemeClr val="lt1"/>
                </a:solidFill>
                <a:latin typeface="Roboto"/>
                <a:ea typeface="Roboto"/>
                <a:cs typeface="Roboto"/>
                <a:sym typeface="Roboto"/>
              </a:rPr>
              <a:t>favorisent</a:t>
            </a:r>
            <a:r>
              <a:rPr lang="fr-CA" sz="2200">
                <a:solidFill>
                  <a:schemeClr val="lt1"/>
                </a:solidFill>
                <a:latin typeface="Roboto Light"/>
                <a:ea typeface="Roboto Light"/>
                <a:cs typeface="Roboto Light"/>
                <a:sym typeface="Roboto Light"/>
              </a:rPr>
              <a:t>-elles le message ?</a:t>
            </a:r>
            <a:endParaRPr sz="2200">
              <a:solidFill>
                <a:schemeClr val="lt1"/>
              </a:solidFill>
              <a:latin typeface="Roboto Light"/>
              <a:ea typeface="Roboto Light"/>
              <a:cs typeface="Roboto Light"/>
              <a:sym typeface="Roboto Light"/>
            </a:endParaRPr>
          </a:p>
        </p:txBody>
      </p:sp>
      <p:pic>
        <p:nvPicPr>
          <p:cNvPr id="750" name="Google Shape;750;p94"/>
          <p:cNvPicPr preferRelativeResize="0"/>
          <p:nvPr/>
        </p:nvPicPr>
        <p:blipFill>
          <a:blip r:embed="rId3">
            <a:alphaModFix/>
          </a:blip>
          <a:stretch>
            <a:fillRect/>
          </a:stretch>
        </p:blipFill>
        <p:spPr>
          <a:xfrm>
            <a:off x="-378700" y="1647850"/>
            <a:ext cx="4434700" cy="3814475"/>
          </a:xfrm>
          <a:prstGeom prst="rect">
            <a:avLst/>
          </a:prstGeom>
          <a:noFill/>
          <a:ln>
            <a:noFill/>
          </a:ln>
        </p:spPr>
      </p:pic>
      <p:sp>
        <p:nvSpPr>
          <p:cNvPr id="751" name="Google Shape;751;p94"/>
          <p:cNvSpPr/>
          <p:nvPr/>
        </p:nvSpPr>
        <p:spPr>
          <a:xfrm>
            <a:off x="822183" y="76850"/>
            <a:ext cx="6514844" cy="1173168"/>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100"/>
              </a:rPr>
              <a:t>Moyenne ou</a:t>
            </a:r>
          </a:p>
        </p:txBody>
      </p:sp>
      <p:sp>
        <p:nvSpPr>
          <p:cNvPr id="752" name="Google Shape;752;p94"/>
          <p:cNvSpPr/>
          <p:nvPr/>
        </p:nvSpPr>
        <p:spPr>
          <a:xfrm>
            <a:off x="820822" y="80933"/>
            <a:ext cx="2239755" cy="117316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Moy</a:t>
            </a:r>
          </a:p>
        </p:txBody>
      </p:sp>
      <p:sp>
        <p:nvSpPr>
          <p:cNvPr id="753" name="Google Shape;753;p94"/>
          <p:cNvSpPr/>
          <p:nvPr/>
        </p:nvSpPr>
        <p:spPr>
          <a:xfrm>
            <a:off x="5950121" y="1094725"/>
            <a:ext cx="2834513" cy="472500"/>
          </a:xfrm>
          <a:prstGeom prst="rect">
            <a:avLst/>
          </a:prstGeom>
        </p:spPr>
        <p:txBody>
          <a:bodyPr>
            <a:prstTxWarp prst="textPlain"/>
          </a:bodyPr>
          <a:lstStyle/>
          <a:p>
            <a:pPr lvl="0" algn="ctr"/>
            <a:r>
              <a:rPr b="0" i="0">
                <a:ln cap="flat" cmpd="sng" w="9525">
                  <a:solidFill>
                    <a:srgbClr val="F5F5F5"/>
                  </a:solidFill>
                  <a:prstDash val="solid"/>
                  <a:round/>
                  <a:headEnd len="sm" w="sm" type="none"/>
                  <a:tailEnd len="sm" w="sm" type="none"/>
                </a:ln>
                <a:solidFill>
                  <a:srgbClr val="F5F5F5"/>
                </a:solidFill>
                <a:latin typeface="Roboto;900"/>
              </a:rPr>
              <a:t>médiane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194" name="Shape 194"/>
        <p:cNvGrpSpPr/>
        <p:nvPr/>
      </p:nvGrpSpPr>
      <p:grpSpPr>
        <a:xfrm>
          <a:off x="0" y="0"/>
          <a:ext cx="0" cy="0"/>
          <a:chOff x="0" y="0"/>
          <a:chExt cx="0" cy="0"/>
        </a:xfrm>
      </p:grpSpPr>
      <p:sp>
        <p:nvSpPr>
          <p:cNvPr id="195" name="Google Shape;195;p41"/>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41"/>
          <p:cNvPicPr preferRelativeResize="0"/>
          <p:nvPr/>
        </p:nvPicPr>
        <p:blipFill rotWithShape="1">
          <a:blip r:embed="rId4">
            <a:alphaModFix/>
          </a:blip>
          <a:srcRect b="8122" l="0" r="0" t="0"/>
          <a:stretch/>
        </p:blipFill>
        <p:spPr>
          <a:xfrm rot="-467695">
            <a:off x="2344748" y="1165270"/>
            <a:ext cx="5881637" cy="3595987"/>
          </a:xfrm>
          <a:prstGeom prst="rect">
            <a:avLst/>
          </a:prstGeom>
          <a:noFill/>
          <a:ln>
            <a:noFill/>
          </a:ln>
          <a:effectLst>
            <a:outerShdw blurRad="57150" rotWithShape="0" algn="bl" dir="5400000" dist="19050">
              <a:srgbClr val="000000">
                <a:alpha val="50000"/>
              </a:srgbClr>
            </a:outerShdw>
          </a:effectLst>
        </p:spPr>
      </p:pic>
      <p:sp>
        <p:nvSpPr>
          <p:cNvPr id="197" name="Google Shape;197;p41"/>
          <p:cNvSpPr/>
          <p:nvPr/>
        </p:nvSpPr>
        <p:spPr>
          <a:xfrm>
            <a:off x="223426" y="246200"/>
            <a:ext cx="8591862" cy="6386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Qu'est-ce qui pourrait clocher?</a:t>
            </a:r>
          </a:p>
        </p:txBody>
      </p:sp>
      <p:pic>
        <p:nvPicPr>
          <p:cNvPr id="198" name="Google Shape;198;p41"/>
          <p:cNvPicPr preferRelativeResize="0"/>
          <p:nvPr/>
        </p:nvPicPr>
        <p:blipFill>
          <a:blip r:embed="rId5">
            <a:alphaModFix/>
          </a:blip>
          <a:stretch>
            <a:fillRect/>
          </a:stretch>
        </p:blipFill>
        <p:spPr>
          <a:xfrm>
            <a:off x="7259150" y="3274825"/>
            <a:ext cx="1669550" cy="1669550"/>
          </a:xfrm>
          <a:prstGeom prst="rect">
            <a:avLst/>
          </a:prstGeom>
          <a:noFill/>
          <a:ln>
            <a:noFill/>
          </a:ln>
        </p:spPr>
      </p:pic>
      <p:grpSp>
        <p:nvGrpSpPr>
          <p:cNvPr id="199" name="Google Shape;199;p41"/>
          <p:cNvGrpSpPr/>
          <p:nvPr/>
        </p:nvGrpSpPr>
        <p:grpSpPr>
          <a:xfrm>
            <a:off x="5569047" y="4157822"/>
            <a:ext cx="1637458" cy="786552"/>
            <a:chOff x="603575" y="1126525"/>
            <a:chExt cx="2405550" cy="2493825"/>
          </a:xfrm>
        </p:grpSpPr>
        <p:pic>
          <p:nvPicPr>
            <p:cNvPr id="200" name="Google Shape;200;p41"/>
            <p:cNvPicPr preferRelativeResize="0"/>
            <p:nvPr/>
          </p:nvPicPr>
          <p:blipFill rotWithShape="1">
            <a:blip r:embed="rId6">
              <a:alphaModFix/>
            </a:blip>
            <a:srcRect b="7095" l="8835" r="8819" t="12724"/>
            <a:stretch/>
          </p:blipFill>
          <p:spPr>
            <a:xfrm>
              <a:off x="603575" y="1126525"/>
              <a:ext cx="2405550" cy="2493825"/>
            </a:xfrm>
            <a:prstGeom prst="rect">
              <a:avLst/>
            </a:prstGeom>
            <a:noFill/>
            <a:ln>
              <a:noFill/>
            </a:ln>
          </p:spPr>
        </p:pic>
        <p:sp>
          <p:nvSpPr>
            <p:cNvPr id="201" name="Google Shape;201;p41"/>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r:id="rId7">
                    <a:extLst>
                      <a:ext uri="{A12FA001-AC4F-418D-AE19-62706E023703}">
                        <ahyp:hlinkClr val="tx"/>
                      </a:ext>
                    </a:extLst>
                  </a:hlinkClick>
                </a:rPr>
                <a:t>Menti</a:t>
              </a:r>
              <a:r>
                <a:rPr lang="fr-CA" sz="1900" u="sng">
                  <a:solidFill>
                    <a:schemeClr val="hlink"/>
                  </a:solidFill>
                  <a:latin typeface="Roboto Light"/>
                  <a:ea typeface="Roboto Light"/>
                  <a:cs typeface="Roboto Light"/>
                  <a:sym typeface="Roboto Light"/>
                  <a:hlinkClick r:id="rId8"/>
                </a:rPr>
                <a:t> </a:t>
              </a:r>
              <a:endParaRPr sz="1500">
                <a:solidFill>
                  <a:schemeClr val="lt1"/>
                </a:solidFill>
                <a:latin typeface="Roboto Light"/>
                <a:ea typeface="Roboto Light"/>
                <a:cs typeface="Roboto Light"/>
                <a:sym typeface="Roboto Light"/>
              </a:endParaRPr>
            </a:p>
          </p:txBody>
        </p:sp>
      </p:grpSp>
      <p:pic>
        <p:nvPicPr>
          <p:cNvPr id="202" name="Google Shape;202;p41"/>
          <p:cNvPicPr preferRelativeResize="0"/>
          <p:nvPr/>
        </p:nvPicPr>
        <p:blipFill>
          <a:blip r:embed="rId9">
            <a:alphaModFix/>
          </a:blip>
          <a:stretch>
            <a:fillRect/>
          </a:stretch>
        </p:blipFill>
        <p:spPr>
          <a:xfrm>
            <a:off x="-607300" y="2017125"/>
            <a:ext cx="4005376" cy="3445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57" name="Shape 757"/>
        <p:cNvGrpSpPr/>
        <p:nvPr/>
      </p:nvGrpSpPr>
      <p:grpSpPr>
        <a:xfrm>
          <a:off x="0" y="0"/>
          <a:ext cx="0" cy="0"/>
          <a:chOff x="0" y="0"/>
          <a:chExt cx="0" cy="0"/>
        </a:xfrm>
      </p:grpSpPr>
      <p:sp>
        <p:nvSpPr>
          <p:cNvPr id="758" name="Google Shape;758;p95"/>
          <p:cNvSpPr/>
          <p:nvPr/>
        </p:nvSpPr>
        <p:spPr>
          <a:xfrm rot="10800000">
            <a:off x="-1236669" y="4521671"/>
            <a:ext cx="10377720" cy="2327454"/>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95"/>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Pistes pédagogiques</a:t>
            </a:r>
            <a:r>
              <a:rPr lang="fr-CA" sz="3600">
                <a:solidFill>
                  <a:srgbClr val="F5F5F5"/>
                </a:solidFill>
                <a:latin typeface="Roboto Light"/>
                <a:ea typeface="Roboto Light"/>
                <a:cs typeface="Roboto Light"/>
                <a:sym typeface="Roboto Light"/>
              </a:rPr>
              <a:t> </a:t>
            </a:r>
            <a:endParaRPr sz="3600">
              <a:solidFill>
                <a:srgbClr val="F5F5F5"/>
              </a:solidFill>
              <a:latin typeface="Roboto Light"/>
              <a:ea typeface="Roboto Light"/>
              <a:cs typeface="Roboto Light"/>
              <a:sym typeface="Roboto Light"/>
            </a:endParaRPr>
          </a:p>
        </p:txBody>
      </p:sp>
      <p:sp>
        <p:nvSpPr>
          <p:cNvPr id="760" name="Google Shape;760;p95"/>
          <p:cNvSpPr txBox="1"/>
          <p:nvPr/>
        </p:nvSpPr>
        <p:spPr>
          <a:xfrm>
            <a:off x="308475" y="937275"/>
            <a:ext cx="8374800" cy="3709500"/>
          </a:xfrm>
          <a:prstGeom prst="rect">
            <a:avLst/>
          </a:prstGeom>
          <a:noFill/>
          <a:ln>
            <a:noFill/>
          </a:ln>
        </p:spPr>
        <p:txBody>
          <a:bodyPr anchorCtr="0" anchor="t" bIns="91425" lIns="91425" spcFirstLastPara="1" rIns="91425" wrap="square" tIns="91425">
            <a:spAutoFit/>
          </a:bodyPr>
          <a:lstStyle/>
          <a:p>
            <a:pPr indent="-317500" lvl="0" marL="457200" rtl="0" algn="l">
              <a:lnSpc>
                <a:spcPct val="100000"/>
              </a:lnSpc>
              <a:spcBef>
                <a:spcPts val="0"/>
              </a:spcBef>
              <a:spcAft>
                <a:spcPts val="0"/>
              </a:spcAft>
              <a:buClr>
                <a:schemeClr val="dk1"/>
              </a:buClr>
              <a:buSzPts val="1400"/>
              <a:buFont typeface="Roboto"/>
              <a:buChar char="●"/>
            </a:pPr>
            <a:r>
              <a:rPr lang="fr-CA">
                <a:latin typeface="Roboto"/>
                <a:ea typeface="Roboto"/>
                <a:cs typeface="Roboto"/>
                <a:sym typeface="Roboto"/>
              </a:rPr>
              <a:t>Travailler sur le </a:t>
            </a:r>
            <a:r>
              <a:rPr b="1" lang="fr-CA">
                <a:latin typeface="Roboto"/>
                <a:ea typeface="Roboto"/>
                <a:cs typeface="Roboto"/>
                <a:sym typeface="Roboto"/>
              </a:rPr>
              <a:t>sens</a:t>
            </a:r>
            <a:r>
              <a:rPr lang="fr-CA">
                <a:latin typeface="Roboto"/>
                <a:ea typeface="Roboto"/>
                <a:cs typeface="Roboto"/>
                <a:sym typeface="Roboto"/>
              </a:rPr>
              <a:t> et le </a:t>
            </a:r>
            <a:r>
              <a:rPr b="1" lang="fr-CA">
                <a:latin typeface="Roboto"/>
                <a:ea typeface="Roboto"/>
                <a:cs typeface="Roboto"/>
                <a:sym typeface="Roboto"/>
              </a:rPr>
              <a:t>poids</a:t>
            </a:r>
            <a:r>
              <a:rPr lang="fr-CA">
                <a:latin typeface="Roboto"/>
                <a:ea typeface="Roboto"/>
                <a:cs typeface="Roboto"/>
                <a:sym typeface="Roboto"/>
              </a:rPr>
              <a:t> des mots</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S'habiliter</a:t>
            </a:r>
            <a:r>
              <a:rPr lang="fr-CA">
                <a:latin typeface="Roboto"/>
                <a:ea typeface="Roboto"/>
                <a:cs typeface="Roboto"/>
                <a:sym typeface="Roboto"/>
              </a:rPr>
              <a:t> à </a:t>
            </a:r>
            <a:r>
              <a:rPr b="1" lang="fr-CA">
                <a:latin typeface="Roboto"/>
                <a:ea typeface="Roboto"/>
                <a:cs typeface="Roboto"/>
                <a:sym typeface="Roboto"/>
              </a:rPr>
              <a:t>cibler l’intention </a:t>
            </a:r>
            <a:r>
              <a:rPr lang="fr-CA">
                <a:latin typeface="Roboto"/>
                <a:ea typeface="Roboto"/>
                <a:cs typeface="Roboto"/>
                <a:sym typeface="Roboto"/>
              </a:rPr>
              <a:t>derrière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Être sensible aux </a:t>
            </a:r>
            <a:r>
              <a:rPr b="1" lang="fr-CA">
                <a:latin typeface="Roboto"/>
                <a:ea typeface="Roboto"/>
                <a:cs typeface="Roboto"/>
                <a:sym typeface="Roboto"/>
              </a:rPr>
              <a:t>émotions</a:t>
            </a:r>
            <a:r>
              <a:rPr lang="fr-CA">
                <a:latin typeface="Roboto"/>
                <a:ea typeface="Roboto"/>
                <a:cs typeface="Roboto"/>
                <a:sym typeface="Roboto"/>
              </a:rPr>
              <a:t> suscitées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réfléchir sur les </a:t>
            </a:r>
            <a:r>
              <a:rPr b="1" lang="fr-CA">
                <a:latin typeface="Roboto"/>
                <a:ea typeface="Roboto"/>
                <a:cs typeface="Roboto"/>
                <a:sym typeface="Roboto"/>
              </a:rPr>
              <a:t>perception</a:t>
            </a:r>
            <a:r>
              <a:rPr lang="fr-CA">
                <a:latin typeface="Roboto"/>
                <a:ea typeface="Roboto"/>
                <a:cs typeface="Roboto"/>
                <a:sym typeface="Roboto"/>
              </a:rPr>
              <a:t>s possibles alimentées par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solidFill>
                  <a:schemeClr val="dk1"/>
                </a:solidFill>
                <a:latin typeface="Roboto"/>
                <a:ea typeface="Roboto"/>
                <a:cs typeface="Roboto"/>
                <a:sym typeface="Roboto"/>
              </a:rPr>
              <a:t>Cibler les </a:t>
            </a:r>
            <a:r>
              <a:rPr b="1" lang="fr-CA">
                <a:solidFill>
                  <a:schemeClr val="dk1"/>
                </a:solidFill>
                <a:latin typeface="Roboto"/>
                <a:ea typeface="Roboto"/>
                <a:cs typeface="Roboto"/>
                <a:sym typeface="Roboto"/>
              </a:rPr>
              <a:t>connaissances mathématiques</a:t>
            </a:r>
            <a:r>
              <a:rPr lang="fr-CA">
                <a:solidFill>
                  <a:schemeClr val="dk1"/>
                </a:solidFill>
                <a:latin typeface="Roboto"/>
                <a:ea typeface="Roboto"/>
                <a:cs typeface="Roboto"/>
                <a:sym typeface="Roboto"/>
              </a:rPr>
              <a:t> essentielles pour poser un regard critique face à un énoncé ou une représentation graphique</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Découvrir les </a:t>
            </a:r>
            <a:r>
              <a:rPr b="1" lang="fr-CA">
                <a:latin typeface="Roboto"/>
                <a:ea typeface="Roboto"/>
                <a:cs typeface="Roboto"/>
                <a:sym typeface="Roboto"/>
              </a:rPr>
              <a:t>données manquantes</a:t>
            </a:r>
            <a:r>
              <a:rPr lang="fr-CA">
                <a:latin typeface="Roboto"/>
                <a:ea typeface="Roboto"/>
                <a:cs typeface="Roboto"/>
                <a:sym typeface="Roboto"/>
              </a:rPr>
              <a:t> qui permettraient de valider ou non un contenu</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Faire des </a:t>
            </a:r>
            <a:r>
              <a:rPr b="1" lang="fr-CA">
                <a:latin typeface="Roboto"/>
                <a:ea typeface="Roboto"/>
                <a:cs typeface="Roboto"/>
                <a:sym typeface="Roboto"/>
              </a:rPr>
              <a:t>simulations </a:t>
            </a:r>
            <a:r>
              <a:rPr lang="fr-CA">
                <a:latin typeface="Roboto"/>
                <a:ea typeface="Roboto"/>
                <a:cs typeface="Roboto"/>
                <a:sym typeface="Roboto"/>
              </a:rPr>
              <a:t>qui démontrent la validité d’un contenu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b="1" lang="fr-CA">
                <a:latin typeface="Roboto"/>
                <a:ea typeface="Roboto"/>
                <a:cs typeface="Roboto"/>
                <a:sym typeface="Roboto"/>
              </a:rPr>
              <a:t>Généraliser</a:t>
            </a:r>
            <a:r>
              <a:rPr lang="fr-CA">
                <a:latin typeface="Roboto"/>
                <a:ea typeface="Roboto"/>
                <a:cs typeface="Roboto"/>
                <a:sym typeface="Roboto"/>
              </a:rPr>
              <a:t> des situations pour lesquelles un énoncé est vrai </a:t>
            </a:r>
            <a:endParaRPr>
              <a:latin typeface="Roboto"/>
              <a:ea typeface="Roboto"/>
              <a:cs typeface="Roboto"/>
              <a:sym typeface="Roboto"/>
            </a:endParaRPr>
          </a:p>
          <a:p>
            <a:pPr indent="-317500" lvl="0" marL="457200" rtl="0" algn="l">
              <a:lnSpc>
                <a:spcPct val="100000"/>
              </a:lnSpc>
              <a:spcBef>
                <a:spcPts val="1000"/>
              </a:spcBef>
              <a:spcAft>
                <a:spcPts val="0"/>
              </a:spcAft>
              <a:buClr>
                <a:schemeClr val="dk1"/>
              </a:buClr>
              <a:buSzPts val="1400"/>
              <a:buFont typeface="Roboto"/>
              <a:buChar char="●"/>
            </a:pPr>
            <a:r>
              <a:rPr lang="fr-CA">
                <a:latin typeface="Roboto"/>
                <a:ea typeface="Roboto"/>
                <a:cs typeface="Roboto"/>
                <a:sym typeface="Roboto"/>
              </a:rPr>
              <a:t>Utiliser un </a:t>
            </a:r>
            <a:r>
              <a:rPr b="1" lang="fr-CA">
                <a:latin typeface="Roboto"/>
                <a:ea typeface="Roboto"/>
                <a:cs typeface="Roboto"/>
                <a:sym typeface="Roboto"/>
              </a:rPr>
              <a:t>tableur </a:t>
            </a:r>
            <a:r>
              <a:rPr lang="fr-CA">
                <a:latin typeface="Roboto"/>
                <a:ea typeface="Roboto"/>
                <a:cs typeface="Roboto"/>
                <a:sym typeface="Roboto"/>
              </a:rPr>
              <a:t>pour effectuer différentes simulations, des calculs et des diagrammes</a:t>
            </a:r>
            <a:endParaRPr>
              <a:latin typeface="Roboto"/>
              <a:ea typeface="Roboto"/>
              <a:cs typeface="Roboto"/>
              <a:sym typeface="Roboto"/>
            </a:endParaRPr>
          </a:p>
          <a:p>
            <a:pPr indent="-317500" lvl="0" marL="457200" rtl="0" algn="l">
              <a:lnSpc>
                <a:spcPct val="100000"/>
              </a:lnSpc>
              <a:spcBef>
                <a:spcPts val="1000"/>
              </a:spcBef>
              <a:spcAft>
                <a:spcPts val="1000"/>
              </a:spcAft>
              <a:buClr>
                <a:schemeClr val="dk1"/>
              </a:buClr>
              <a:buSzPts val="1400"/>
              <a:buFont typeface="Roboto"/>
              <a:buChar char="●"/>
            </a:pPr>
            <a:r>
              <a:rPr b="1" lang="fr-CA">
                <a:latin typeface="Roboto"/>
                <a:ea typeface="Roboto"/>
                <a:cs typeface="Roboto"/>
                <a:sym typeface="Roboto"/>
              </a:rPr>
              <a:t>Corriger </a:t>
            </a:r>
            <a:r>
              <a:rPr lang="fr-CA">
                <a:latin typeface="Roboto"/>
                <a:ea typeface="Roboto"/>
                <a:cs typeface="Roboto"/>
                <a:sym typeface="Roboto"/>
              </a:rPr>
              <a:t>des contenus biaisés</a:t>
            </a:r>
            <a:endParaRPr>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64" name="Shape 764"/>
        <p:cNvGrpSpPr/>
        <p:nvPr/>
      </p:nvGrpSpPr>
      <p:grpSpPr>
        <a:xfrm>
          <a:off x="0" y="0"/>
          <a:ext cx="0" cy="0"/>
          <a:chOff x="0" y="0"/>
          <a:chExt cx="0" cy="0"/>
        </a:xfrm>
      </p:grpSpPr>
      <p:sp>
        <p:nvSpPr>
          <p:cNvPr id="765" name="Google Shape;765;p96"/>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Light"/>
                <a:ea typeface="Roboto Light"/>
                <a:cs typeface="Roboto Light"/>
                <a:sym typeface="Roboto Light"/>
              </a:rPr>
              <a:t> </a:t>
            </a:r>
            <a:r>
              <a:rPr lang="fr-CA" sz="3600">
                <a:solidFill>
                  <a:srgbClr val="F5F5F5"/>
                </a:solidFill>
                <a:latin typeface="Roboto Light"/>
                <a:ea typeface="Roboto Light"/>
                <a:cs typeface="Roboto Light"/>
                <a:sym typeface="Roboto Light"/>
              </a:rPr>
              <a:t>Ancrages  </a:t>
            </a:r>
            <a:endParaRPr sz="3600">
              <a:solidFill>
                <a:srgbClr val="F5F5F5"/>
              </a:solidFill>
              <a:latin typeface="Roboto Light"/>
              <a:ea typeface="Roboto Light"/>
              <a:cs typeface="Roboto Light"/>
              <a:sym typeface="Roboto Light"/>
            </a:endParaRPr>
          </a:p>
        </p:txBody>
      </p:sp>
      <p:pic>
        <p:nvPicPr>
          <p:cNvPr id="766" name="Google Shape;766;p96"/>
          <p:cNvPicPr preferRelativeResize="0"/>
          <p:nvPr/>
        </p:nvPicPr>
        <p:blipFill>
          <a:blip r:embed="rId3">
            <a:alphaModFix/>
          </a:blip>
          <a:stretch>
            <a:fillRect/>
          </a:stretch>
        </p:blipFill>
        <p:spPr>
          <a:xfrm>
            <a:off x="2178500" y="721500"/>
            <a:ext cx="4787004" cy="4422000"/>
          </a:xfrm>
          <a:prstGeom prst="rect">
            <a:avLst/>
          </a:prstGeom>
          <a:noFill/>
          <a:ln>
            <a:noFill/>
          </a:ln>
        </p:spPr>
      </p:pic>
      <p:sp>
        <p:nvSpPr>
          <p:cNvPr id="767" name="Google Shape;767;p96"/>
          <p:cNvSpPr/>
          <p:nvPr/>
        </p:nvSpPr>
        <p:spPr>
          <a:xfrm>
            <a:off x="2537125" y="13793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96"/>
          <p:cNvSpPr/>
          <p:nvPr/>
        </p:nvSpPr>
        <p:spPr>
          <a:xfrm>
            <a:off x="2604775" y="1946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96"/>
          <p:cNvSpPr/>
          <p:nvPr/>
        </p:nvSpPr>
        <p:spPr>
          <a:xfrm>
            <a:off x="5875800" y="19129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96"/>
          <p:cNvSpPr/>
          <p:nvPr/>
        </p:nvSpPr>
        <p:spPr>
          <a:xfrm>
            <a:off x="2248050" y="296097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6"/>
          <p:cNvSpPr/>
          <p:nvPr/>
        </p:nvSpPr>
        <p:spPr>
          <a:xfrm>
            <a:off x="4854700" y="802725"/>
            <a:ext cx="822000" cy="313500"/>
          </a:xfrm>
          <a:prstGeom prst="roundRect">
            <a:avLst>
              <a:gd fmla="val 16667" name="adj"/>
            </a:avLst>
          </a:prstGeom>
          <a:noFill/>
          <a:ln cap="flat" cmpd="sng" w="2857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775" name="Shape 775"/>
        <p:cNvGrpSpPr/>
        <p:nvPr/>
      </p:nvGrpSpPr>
      <p:grpSpPr>
        <a:xfrm>
          <a:off x="0" y="0"/>
          <a:ext cx="0" cy="0"/>
          <a:chOff x="0" y="0"/>
          <a:chExt cx="0" cy="0"/>
        </a:xfrm>
      </p:grpSpPr>
      <p:sp>
        <p:nvSpPr>
          <p:cNvPr id="776" name="Google Shape;776;p97"/>
          <p:cNvSpPr/>
          <p:nvPr/>
        </p:nvSpPr>
        <p:spPr>
          <a:xfrm>
            <a:off x="25" y="0"/>
            <a:ext cx="9144000" cy="72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fr-CA" sz="3600">
                <a:solidFill>
                  <a:srgbClr val="F5F5F5"/>
                </a:solidFill>
                <a:latin typeface="Roboto Thin"/>
                <a:ea typeface="Roboto Thin"/>
                <a:cs typeface="Roboto Thin"/>
                <a:sym typeface="Roboto Thin"/>
              </a:rPr>
              <a:t>Ancrages </a:t>
            </a:r>
            <a:r>
              <a:rPr lang="fr-CA" sz="3600">
                <a:solidFill>
                  <a:srgbClr val="F5F5F5"/>
                </a:solidFill>
                <a:latin typeface="Roboto Thin"/>
                <a:ea typeface="Roboto Thin"/>
                <a:cs typeface="Roboto Thin"/>
                <a:sym typeface="Roboto Thin"/>
              </a:rPr>
              <a:t>disciplinaires</a:t>
            </a:r>
            <a:endParaRPr sz="3600">
              <a:solidFill>
                <a:srgbClr val="F5F5F5"/>
              </a:solidFill>
              <a:latin typeface="Roboto Thin"/>
              <a:ea typeface="Roboto Thin"/>
              <a:cs typeface="Roboto Thin"/>
              <a:sym typeface="Roboto Thin"/>
            </a:endParaRPr>
          </a:p>
        </p:txBody>
      </p:sp>
      <p:pic>
        <p:nvPicPr>
          <p:cNvPr id="777" name="Google Shape;777;p97"/>
          <p:cNvPicPr preferRelativeResize="0"/>
          <p:nvPr/>
        </p:nvPicPr>
        <p:blipFill rotWithShape="1">
          <a:blip r:embed="rId3">
            <a:alphaModFix/>
          </a:blip>
          <a:srcRect b="17293" l="0" r="0" t="0"/>
          <a:stretch/>
        </p:blipFill>
        <p:spPr>
          <a:xfrm>
            <a:off x="2573825" y="1305900"/>
            <a:ext cx="4072751" cy="3368500"/>
          </a:xfrm>
          <a:prstGeom prst="rect">
            <a:avLst/>
          </a:prstGeom>
          <a:noFill/>
          <a:ln>
            <a:noFill/>
          </a:ln>
        </p:spPr>
      </p:pic>
      <p:sp>
        <p:nvSpPr>
          <p:cNvPr id="778" name="Google Shape;778;p97"/>
          <p:cNvSpPr txBox="1"/>
          <p:nvPr/>
        </p:nvSpPr>
        <p:spPr>
          <a:xfrm>
            <a:off x="5328900" y="1305900"/>
            <a:ext cx="2377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4">
                  <a:extLst>
                    <a:ext uri="{A12FA001-AC4F-418D-AE19-62706E023703}">
                      <ahyp:hlinkClr val="tx"/>
                    </a:ext>
                  </a:extLst>
                </a:hlinkClick>
              </a:rPr>
              <a:t>Mathématiques</a:t>
            </a:r>
            <a:endParaRPr sz="2100">
              <a:solidFill>
                <a:srgbClr val="E06539"/>
              </a:solidFill>
              <a:latin typeface="Roboto Mono"/>
              <a:ea typeface="Roboto Mono"/>
              <a:cs typeface="Roboto Mono"/>
              <a:sym typeface="Roboto Mono"/>
            </a:endParaRPr>
          </a:p>
        </p:txBody>
      </p:sp>
      <p:sp>
        <p:nvSpPr>
          <p:cNvPr id="779" name="Google Shape;779;p97"/>
          <p:cNvSpPr txBox="1"/>
          <p:nvPr/>
        </p:nvSpPr>
        <p:spPr>
          <a:xfrm>
            <a:off x="6064100" y="316972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5">
                  <a:extLst>
                    <a:ext uri="{A12FA001-AC4F-418D-AE19-62706E023703}">
                      <ahyp:hlinkClr val="tx"/>
                    </a:ext>
                  </a:extLst>
                </a:hlinkClick>
              </a:rPr>
              <a:t>Français</a:t>
            </a:r>
            <a:endParaRPr sz="2100">
              <a:solidFill>
                <a:srgbClr val="E06539"/>
              </a:solidFill>
              <a:latin typeface="Roboto Mono"/>
              <a:ea typeface="Roboto Mono"/>
              <a:cs typeface="Roboto Mono"/>
              <a:sym typeface="Roboto Mono"/>
            </a:endParaRPr>
          </a:p>
        </p:txBody>
      </p:sp>
      <p:sp>
        <p:nvSpPr>
          <p:cNvPr id="780" name="Google Shape;780;p97"/>
          <p:cNvSpPr txBox="1"/>
          <p:nvPr/>
        </p:nvSpPr>
        <p:spPr>
          <a:xfrm>
            <a:off x="5085450" y="4078527"/>
            <a:ext cx="2233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6">
                  <a:extLst>
                    <a:ext uri="{A12FA001-AC4F-418D-AE19-62706E023703}">
                      <ahyp:hlinkClr val="tx"/>
                    </a:ext>
                  </a:extLst>
                </a:hlinkClick>
              </a:rPr>
              <a:t>Sciences</a:t>
            </a:r>
            <a:r>
              <a:rPr lang="fr-CA" sz="2100">
                <a:solidFill>
                  <a:srgbClr val="E06539"/>
                </a:solidFill>
                <a:latin typeface="Roboto Mono"/>
                <a:ea typeface="Roboto Mono"/>
                <a:cs typeface="Roboto Mono"/>
                <a:sym typeface="Roboto Mono"/>
              </a:rPr>
              <a:t> et</a:t>
            </a:r>
            <a:endParaRPr sz="2100">
              <a:solidFill>
                <a:srgbClr val="E06539"/>
              </a:solidFill>
              <a:latin typeface="Roboto Mono"/>
              <a:ea typeface="Roboto Mono"/>
              <a:cs typeface="Roboto Mono"/>
              <a:sym typeface="Roboto Mono"/>
            </a:endParaRPr>
          </a:p>
          <a:p>
            <a:pPr indent="0" lvl="0" marL="0" rtl="0" algn="l">
              <a:spcBef>
                <a:spcPts val="0"/>
              </a:spcBef>
              <a:spcAft>
                <a:spcPts val="0"/>
              </a:spcAft>
              <a:buNone/>
            </a:pPr>
            <a:r>
              <a:rPr lang="fr-CA" sz="2100">
                <a:solidFill>
                  <a:srgbClr val="E06539"/>
                </a:solidFill>
                <a:latin typeface="Roboto Mono"/>
                <a:ea typeface="Roboto Mono"/>
                <a:cs typeface="Roboto Mono"/>
                <a:sym typeface="Roboto Mono"/>
              </a:rPr>
              <a:t>technologies</a:t>
            </a:r>
            <a:endParaRPr sz="2100">
              <a:solidFill>
                <a:srgbClr val="E06539"/>
              </a:solidFill>
              <a:latin typeface="Roboto Mono"/>
              <a:ea typeface="Roboto Mono"/>
              <a:cs typeface="Roboto Mono"/>
              <a:sym typeface="Roboto Mono"/>
            </a:endParaRPr>
          </a:p>
        </p:txBody>
      </p:sp>
      <p:sp>
        <p:nvSpPr>
          <p:cNvPr id="781" name="Google Shape;781;p97"/>
          <p:cNvSpPr txBox="1"/>
          <p:nvPr/>
        </p:nvSpPr>
        <p:spPr>
          <a:xfrm>
            <a:off x="1562800" y="3677625"/>
            <a:ext cx="14850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7">
                  <a:extLst>
                    <a:ext uri="{A12FA001-AC4F-418D-AE19-62706E023703}">
                      <ahyp:hlinkClr val="tx"/>
                    </a:ext>
                  </a:extLst>
                </a:hlinkClick>
              </a:rPr>
              <a:t>CCQ</a:t>
            </a:r>
            <a:endParaRPr sz="2100">
              <a:solidFill>
                <a:srgbClr val="E06539"/>
              </a:solidFill>
              <a:latin typeface="Roboto Mono"/>
              <a:ea typeface="Roboto Mono"/>
              <a:cs typeface="Roboto Mono"/>
              <a:sym typeface="Roboto Mono"/>
            </a:endParaRPr>
          </a:p>
        </p:txBody>
      </p:sp>
      <p:sp>
        <p:nvSpPr>
          <p:cNvPr id="782" name="Google Shape;782;p97"/>
          <p:cNvSpPr/>
          <p:nvPr/>
        </p:nvSpPr>
        <p:spPr>
          <a:xfrm>
            <a:off x="3124000" y="19045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97"/>
          <p:cNvSpPr txBox="1"/>
          <p:nvPr/>
        </p:nvSpPr>
        <p:spPr>
          <a:xfrm>
            <a:off x="973525" y="1661400"/>
            <a:ext cx="20766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CA" sz="2100">
                <a:solidFill>
                  <a:srgbClr val="E06539"/>
                </a:solidFill>
                <a:uFill>
                  <a:noFill/>
                </a:uFill>
                <a:latin typeface="Roboto Mono"/>
                <a:ea typeface="Roboto Mono"/>
                <a:cs typeface="Roboto Mono"/>
                <a:sym typeface="Roboto Mono"/>
                <a:hlinkClick action="ppaction://hlinksldjump" r:id="rId8">
                  <a:extLst>
                    <a:ext uri="{A12FA001-AC4F-418D-AE19-62706E023703}">
                      <ahyp:hlinkClr val="tx"/>
                    </a:ext>
                  </a:extLst>
                </a:hlinkClick>
              </a:rPr>
              <a:t>Univers social</a:t>
            </a:r>
            <a:endParaRPr sz="2100">
              <a:solidFill>
                <a:srgbClr val="E06539"/>
              </a:solidFill>
              <a:latin typeface="Roboto Mono"/>
              <a:ea typeface="Roboto Mono"/>
              <a:cs typeface="Roboto Mono"/>
              <a:sym typeface="Roboto Mono"/>
            </a:endParaRPr>
          </a:p>
        </p:txBody>
      </p:sp>
      <p:sp>
        <p:nvSpPr>
          <p:cNvPr id="784" name="Google Shape;784;p97"/>
          <p:cNvSpPr/>
          <p:nvPr/>
        </p:nvSpPr>
        <p:spPr>
          <a:xfrm>
            <a:off x="4418250" y="3815250"/>
            <a:ext cx="667200" cy="667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p98"/>
          <p:cNvSpPr/>
          <p:nvPr/>
        </p:nvSpPr>
        <p:spPr>
          <a:xfrm>
            <a:off x="1690451" y="452625"/>
            <a:ext cx="1278523" cy="646883"/>
          </a:xfrm>
          <a:prstGeom prst="rect">
            <a:avLst/>
          </a:prstGeom>
        </p:spPr>
        <p:txBody>
          <a:bodyPr>
            <a:prstTxWarp prst="textPlain"/>
          </a:bodyPr>
          <a:lstStyle/>
          <a:p>
            <a:pPr lvl="0" algn="ctr"/>
            <a:r>
              <a:rPr b="0" i="0">
                <a:ln>
                  <a:noFill/>
                </a:ln>
                <a:solidFill>
                  <a:schemeClr val="dk1"/>
                </a:solidFill>
                <a:latin typeface="Roboto Mono;100"/>
              </a:rPr>
              <a:t>CCQ</a:t>
            </a:r>
          </a:p>
        </p:txBody>
      </p:sp>
      <p:pic>
        <p:nvPicPr>
          <p:cNvPr id="790" name="Google Shape;790;p98"/>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791" name="Google Shape;791;p98"/>
          <p:cNvGrpSpPr/>
          <p:nvPr/>
        </p:nvGrpSpPr>
        <p:grpSpPr>
          <a:xfrm>
            <a:off x="7359147" y="4171922"/>
            <a:ext cx="1637458" cy="786552"/>
            <a:chOff x="603575" y="1126525"/>
            <a:chExt cx="2405550" cy="2493825"/>
          </a:xfrm>
        </p:grpSpPr>
        <p:pic>
          <p:nvPicPr>
            <p:cNvPr id="792" name="Google Shape;792;p98"/>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793" name="Google Shape;793;p98"/>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794" name="Google Shape;794;p98"/>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795" name="Google Shape;795;p98"/>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796" name="Google Shape;796;p98"/>
          <p:cNvPicPr preferRelativeResize="0"/>
          <p:nvPr/>
        </p:nvPicPr>
        <p:blipFill>
          <a:blip r:embed="rId6">
            <a:alphaModFix/>
          </a:blip>
          <a:stretch>
            <a:fillRect/>
          </a:stretch>
        </p:blipFill>
        <p:spPr>
          <a:xfrm>
            <a:off x="1722013" y="3028950"/>
            <a:ext cx="1658775" cy="1777684"/>
          </a:xfrm>
          <a:prstGeom prst="rect">
            <a:avLst/>
          </a:prstGeom>
          <a:noFill/>
          <a:ln>
            <a:noFill/>
          </a:ln>
        </p:spPr>
      </p:pic>
      <p:sp>
        <p:nvSpPr>
          <p:cNvPr id="797" name="Google Shape;797;p98"/>
          <p:cNvSpPr txBox="1"/>
          <p:nvPr/>
        </p:nvSpPr>
        <p:spPr>
          <a:xfrm>
            <a:off x="1856950" y="37177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798" name="Google Shape;798;p98"/>
          <p:cNvSpPr/>
          <p:nvPr/>
        </p:nvSpPr>
        <p:spPr>
          <a:xfrm>
            <a:off x="3415650" y="1203025"/>
            <a:ext cx="4355700" cy="1833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Explorer/Examiner une réalité culturelle </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Considérer des émotions (associer des réactions à des émotions, identifier des </a:t>
            </a:r>
            <a:r>
              <a:rPr lang="fr-CA" sz="1200">
                <a:solidFill>
                  <a:schemeClr val="lt1"/>
                </a:solidFill>
                <a:latin typeface="Roboto"/>
                <a:ea typeface="Roboto"/>
                <a:cs typeface="Roboto"/>
                <a:sym typeface="Roboto"/>
              </a:rPr>
              <a:t>déclencheurs</a:t>
            </a:r>
            <a:r>
              <a:rPr lang="fr-CA" sz="1200">
                <a:solidFill>
                  <a:schemeClr val="lt1"/>
                </a:solidFill>
                <a:latin typeface="Roboto"/>
                <a:ea typeface="Roboto"/>
                <a:cs typeface="Roboto"/>
                <a:sym typeface="Roboto"/>
              </a:rPr>
              <a:t> possibles des émotions)</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Thème Médias et vie numérique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Fiabilité de l’information sur les plateformes numériques (3e année)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Médias d’information et médias sociaux (4e année)</a:t>
            </a:r>
            <a:endParaRPr sz="1200">
              <a:solidFill>
                <a:schemeClr val="lt1"/>
              </a:solidFill>
              <a:latin typeface="Roboto"/>
              <a:ea typeface="Roboto"/>
              <a:cs typeface="Roboto"/>
              <a:sym typeface="Roboto"/>
            </a:endParaRPr>
          </a:p>
        </p:txBody>
      </p:sp>
      <p:sp>
        <p:nvSpPr>
          <p:cNvPr id="799" name="Google Shape;799;p98"/>
          <p:cNvSpPr/>
          <p:nvPr/>
        </p:nvSpPr>
        <p:spPr>
          <a:xfrm>
            <a:off x="3429200" y="3303575"/>
            <a:ext cx="34170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Étudier une réalité culturelle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Évaluer les savoirs (établir la pertinence des informations utilisées)</a:t>
            </a:r>
            <a:endParaRPr sz="1200">
              <a:solidFill>
                <a:schemeClr val="lt1"/>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3" name="Shape 803"/>
        <p:cNvGrpSpPr/>
        <p:nvPr/>
      </p:nvGrpSpPr>
      <p:grpSpPr>
        <a:xfrm>
          <a:off x="0" y="0"/>
          <a:ext cx="0" cy="0"/>
          <a:chOff x="0" y="0"/>
          <a:chExt cx="0" cy="0"/>
        </a:xfrm>
      </p:grpSpPr>
      <p:sp>
        <p:nvSpPr>
          <p:cNvPr id="804" name="Google Shape;804;p99"/>
          <p:cNvSpPr/>
          <p:nvPr/>
        </p:nvSpPr>
        <p:spPr>
          <a:xfrm>
            <a:off x="1856951" y="360100"/>
            <a:ext cx="5810497" cy="726124"/>
          </a:xfrm>
          <a:prstGeom prst="rect">
            <a:avLst/>
          </a:prstGeom>
        </p:spPr>
        <p:txBody>
          <a:bodyPr>
            <a:prstTxWarp prst="textPlain"/>
          </a:bodyPr>
          <a:lstStyle/>
          <a:p>
            <a:pPr lvl="0" algn="ctr"/>
            <a:r>
              <a:rPr b="0" i="0">
                <a:ln>
                  <a:noFill/>
                </a:ln>
                <a:solidFill>
                  <a:schemeClr val="dk1"/>
                </a:solidFill>
                <a:latin typeface="Roboto Mono;100"/>
              </a:rPr>
              <a:t>Mathématiques</a:t>
            </a:r>
          </a:p>
        </p:txBody>
      </p:sp>
      <p:pic>
        <p:nvPicPr>
          <p:cNvPr id="805" name="Google Shape;805;p99"/>
          <p:cNvPicPr preferRelativeResize="0"/>
          <p:nvPr/>
        </p:nvPicPr>
        <p:blipFill rotWithShape="1">
          <a:blip r:embed="rId3">
            <a:alphaModFix/>
          </a:blip>
          <a:srcRect b="0" l="63639" r="0" t="0"/>
          <a:stretch/>
        </p:blipFill>
        <p:spPr>
          <a:xfrm>
            <a:off x="0" y="0"/>
            <a:ext cx="1527575" cy="5236000"/>
          </a:xfrm>
          <a:prstGeom prst="rect">
            <a:avLst/>
          </a:prstGeom>
          <a:noFill/>
          <a:ln>
            <a:noFill/>
          </a:ln>
        </p:spPr>
      </p:pic>
      <p:pic>
        <p:nvPicPr>
          <p:cNvPr id="806" name="Google Shape;806;p99"/>
          <p:cNvPicPr preferRelativeResize="0"/>
          <p:nvPr/>
        </p:nvPicPr>
        <p:blipFill>
          <a:blip r:embed="rId4">
            <a:alphaModFix/>
          </a:blip>
          <a:stretch>
            <a:fillRect/>
          </a:stretch>
        </p:blipFill>
        <p:spPr>
          <a:xfrm>
            <a:off x="1757650" y="1068700"/>
            <a:ext cx="1658775" cy="1777684"/>
          </a:xfrm>
          <a:prstGeom prst="rect">
            <a:avLst/>
          </a:prstGeom>
          <a:noFill/>
          <a:ln>
            <a:noFill/>
          </a:ln>
        </p:spPr>
      </p:pic>
      <p:sp>
        <p:nvSpPr>
          <p:cNvPr id="807" name="Google Shape;807;p99"/>
          <p:cNvSpPr txBox="1"/>
          <p:nvPr/>
        </p:nvSpPr>
        <p:spPr>
          <a:xfrm>
            <a:off x="1856950" y="1831675"/>
            <a:ext cx="148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Arithmétique</a:t>
            </a:r>
            <a:endParaRPr>
              <a:latin typeface="Roboto Mono"/>
              <a:ea typeface="Roboto Mono"/>
              <a:cs typeface="Roboto Mono"/>
              <a:sym typeface="Roboto Mono"/>
            </a:endParaRPr>
          </a:p>
        </p:txBody>
      </p:sp>
      <p:pic>
        <p:nvPicPr>
          <p:cNvPr id="808" name="Google Shape;808;p99"/>
          <p:cNvPicPr preferRelativeResize="0"/>
          <p:nvPr/>
        </p:nvPicPr>
        <p:blipFill>
          <a:blip r:embed="rId4">
            <a:alphaModFix/>
          </a:blip>
          <a:stretch>
            <a:fillRect/>
          </a:stretch>
        </p:blipFill>
        <p:spPr>
          <a:xfrm>
            <a:off x="1722013" y="2571750"/>
            <a:ext cx="1658775" cy="1777684"/>
          </a:xfrm>
          <a:prstGeom prst="rect">
            <a:avLst/>
          </a:prstGeom>
          <a:noFill/>
          <a:ln>
            <a:noFill/>
          </a:ln>
        </p:spPr>
      </p:pic>
      <p:sp>
        <p:nvSpPr>
          <p:cNvPr id="809" name="Google Shape;809;p99"/>
          <p:cNvSpPr txBox="1"/>
          <p:nvPr/>
        </p:nvSpPr>
        <p:spPr>
          <a:xfrm>
            <a:off x="1856950" y="3260500"/>
            <a:ext cx="141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Statistique</a:t>
            </a:r>
            <a:endParaRPr>
              <a:latin typeface="Roboto Mono"/>
              <a:ea typeface="Roboto Mono"/>
              <a:cs typeface="Roboto Mono"/>
              <a:sym typeface="Roboto Mono"/>
            </a:endParaRPr>
          </a:p>
        </p:txBody>
      </p:sp>
      <p:sp>
        <p:nvSpPr>
          <p:cNvPr id="810" name="Google Shape;810;p99"/>
          <p:cNvSpPr/>
          <p:nvPr/>
        </p:nvSpPr>
        <p:spPr>
          <a:xfrm>
            <a:off x="3415650" y="127922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écriture des nombres (réels)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des 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Opérations sur des nombres </a:t>
            </a:r>
            <a:r>
              <a:rPr lang="fr-CA" sz="1200">
                <a:solidFill>
                  <a:schemeClr val="lt1"/>
                </a:solidFill>
                <a:latin typeface="Roboto"/>
                <a:ea typeface="Roboto"/>
                <a:cs typeface="Roboto"/>
                <a:sym typeface="Roboto"/>
              </a:rPr>
              <a:t>(réels)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Sens et analyse de situations de proportionnalité</a:t>
            </a:r>
            <a:endParaRPr sz="1200">
              <a:solidFill>
                <a:schemeClr val="lt1"/>
              </a:solidFill>
              <a:latin typeface="Roboto"/>
              <a:ea typeface="Roboto"/>
              <a:cs typeface="Roboto"/>
              <a:sym typeface="Roboto"/>
            </a:endParaRPr>
          </a:p>
        </p:txBody>
      </p:sp>
      <p:sp>
        <p:nvSpPr>
          <p:cNvPr id="811" name="Google Shape;811;p99"/>
          <p:cNvSpPr/>
          <p:nvPr/>
        </p:nvSpPr>
        <p:spPr>
          <a:xfrm>
            <a:off x="3433475" y="2846375"/>
            <a:ext cx="49539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organiser et représenter des données à l’aide de tableaux et diagrammes</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Comprendre, calculer et interpréter la moyenne arithmétique</a:t>
            </a:r>
            <a:endParaRPr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Déterminer et interpréter des mesures de tendance centrale</a:t>
            </a:r>
            <a:endParaRPr sz="1200">
              <a:solidFill>
                <a:schemeClr val="lt1"/>
              </a:solidFill>
              <a:latin typeface="Roboto"/>
              <a:ea typeface="Roboto"/>
              <a:cs typeface="Roboto"/>
              <a:sym typeface="Roboto"/>
            </a:endParaRPr>
          </a:p>
        </p:txBody>
      </p:sp>
      <p:grpSp>
        <p:nvGrpSpPr>
          <p:cNvPr id="812" name="Google Shape;812;p99"/>
          <p:cNvGrpSpPr/>
          <p:nvPr/>
        </p:nvGrpSpPr>
        <p:grpSpPr>
          <a:xfrm>
            <a:off x="7197222" y="4181447"/>
            <a:ext cx="1637458" cy="786552"/>
            <a:chOff x="603575" y="1126525"/>
            <a:chExt cx="2405550" cy="2493825"/>
          </a:xfrm>
        </p:grpSpPr>
        <p:pic>
          <p:nvPicPr>
            <p:cNvPr id="813" name="Google Shape;813;p99"/>
            <p:cNvPicPr preferRelativeResize="0"/>
            <p:nvPr/>
          </p:nvPicPr>
          <p:blipFill rotWithShape="1">
            <a:blip r:embed="rId5">
              <a:alphaModFix/>
            </a:blip>
            <a:srcRect b="7095" l="8835" r="8819" t="12724"/>
            <a:stretch/>
          </p:blipFill>
          <p:spPr>
            <a:xfrm>
              <a:off x="603575" y="1126525"/>
              <a:ext cx="2405550" cy="2493825"/>
            </a:xfrm>
            <a:prstGeom prst="rect">
              <a:avLst/>
            </a:prstGeom>
            <a:noFill/>
            <a:ln>
              <a:noFill/>
            </a:ln>
          </p:spPr>
        </p:pic>
        <p:sp>
          <p:nvSpPr>
            <p:cNvPr id="814" name="Google Shape;814;p99"/>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6">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8" name="Shape 818"/>
        <p:cNvGrpSpPr/>
        <p:nvPr/>
      </p:nvGrpSpPr>
      <p:grpSpPr>
        <a:xfrm>
          <a:off x="0" y="0"/>
          <a:ext cx="0" cy="0"/>
          <a:chOff x="0" y="0"/>
          <a:chExt cx="0" cy="0"/>
        </a:xfrm>
      </p:grpSpPr>
      <p:sp>
        <p:nvSpPr>
          <p:cNvPr id="819" name="Google Shape;819;p100"/>
          <p:cNvSpPr/>
          <p:nvPr/>
        </p:nvSpPr>
        <p:spPr>
          <a:xfrm>
            <a:off x="1727426" y="452625"/>
            <a:ext cx="3507937" cy="710123"/>
          </a:xfrm>
          <a:prstGeom prst="rect">
            <a:avLst/>
          </a:prstGeom>
        </p:spPr>
        <p:txBody>
          <a:bodyPr>
            <a:prstTxWarp prst="textPlain"/>
          </a:bodyPr>
          <a:lstStyle/>
          <a:p>
            <a:pPr lvl="0" algn="ctr"/>
            <a:r>
              <a:rPr b="0" i="0">
                <a:ln>
                  <a:noFill/>
                </a:ln>
                <a:solidFill>
                  <a:schemeClr val="dk1"/>
                </a:solidFill>
                <a:latin typeface="Roboto Mono;100"/>
              </a:rPr>
              <a:t>Français</a:t>
            </a:r>
          </a:p>
        </p:txBody>
      </p:sp>
      <p:pic>
        <p:nvPicPr>
          <p:cNvPr id="820" name="Google Shape;820;p100"/>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821" name="Google Shape;821;p100"/>
          <p:cNvGrpSpPr/>
          <p:nvPr/>
        </p:nvGrpSpPr>
        <p:grpSpPr>
          <a:xfrm>
            <a:off x="7197222" y="4181447"/>
            <a:ext cx="1637458" cy="786552"/>
            <a:chOff x="603575" y="1126525"/>
            <a:chExt cx="2405550" cy="2493825"/>
          </a:xfrm>
        </p:grpSpPr>
        <p:pic>
          <p:nvPicPr>
            <p:cNvPr id="822" name="Google Shape;822;p100"/>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823" name="Google Shape;823;p100"/>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824" name="Google Shape;824;p100"/>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825" name="Google Shape;825;p100"/>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826" name="Google Shape;826;p100"/>
          <p:cNvPicPr preferRelativeResize="0"/>
          <p:nvPr/>
        </p:nvPicPr>
        <p:blipFill>
          <a:blip r:embed="rId6">
            <a:alphaModFix/>
          </a:blip>
          <a:stretch>
            <a:fillRect/>
          </a:stretch>
        </p:blipFill>
        <p:spPr>
          <a:xfrm>
            <a:off x="1722013" y="2800350"/>
            <a:ext cx="1658775" cy="1777684"/>
          </a:xfrm>
          <a:prstGeom prst="rect">
            <a:avLst/>
          </a:prstGeom>
          <a:noFill/>
          <a:ln>
            <a:noFill/>
          </a:ln>
        </p:spPr>
      </p:pic>
      <p:sp>
        <p:nvSpPr>
          <p:cNvPr id="827" name="Google Shape;827;p100"/>
          <p:cNvSpPr txBox="1"/>
          <p:nvPr/>
        </p:nvSpPr>
        <p:spPr>
          <a:xfrm>
            <a:off x="1924713" y="34890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828" name="Google Shape;828;p100"/>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CA" sz="1200">
                <a:solidFill>
                  <a:schemeClr val="lt1"/>
                </a:solidFill>
                <a:latin typeface="Roboto"/>
                <a:ea typeface="Roboto"/>
                <a:cs typeface="Roboto"/>
                <a:sym typeface="Roboto"/>
              </a:rPr>
              <a:t>Compétences lire des textes variés et apprécier des oeuvres littéraires</a:t>
            </a:r>
            <a:endParaRPr b="1" sz="1200">
              <a:solidFill>
                <a:schemeClr val="lt1"/>
              </a:solidFill>
              <a:latin typeface="Roboto"/>
              <a:ea typeface="Roboto"/>
              <a:cs typeface="Roboto"/>
              <a:sym typeface="Roboto"/>
            </a:endParaRPr>
          </a:p>
          <a:p>
            <a:pPr indent="-304800" lvl="0" marL="457200" rtl="0" algn="l">
              <a:lnSpc>
                <a:spcPct val="15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p:txBody>
      </p:sp>
      <p:sp>
        <p:nvSpPr>
          <p:cNvPr id="829" name="Google Shape;829;p100"/>
          <p:cNvSpPr/>
          <p:nvPr/>
        </p:nvSpPr>
        <p:spPr>
          <a:xfrm>
            <a:off x="3433475" y="2846375"/>
            <a:ext cx="3746700" cy="18741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Compétence </a:t>
            </a:r>
            <a:r>
              <a:rPr b="1" lang="fr-CA" sz="1200">
                <a:solidFill>
                  <a:schemeClr val="lt1"/>
                </a:solidFill>
                <a:latin typeface="Roboto"/>
                <a:ea typeface="Roboto"/>
                <a:cs typeface="Roboto"/>
                <a:sym typeface="Roboto"/>
              </a:rPr>
              <a:t>L</a:t>
            </a:r>
            <a:r>
              <a:rPr b="1" lang="fr-CA" sz="1200">
                <a:solidFill>
                  <a:schemeClr val="lt1"/>
                </a:solidFill>
                <a:latin typeface="Roboto"/>
                <a:ea typeface="Roboto"/>
                <a:cs typeface="Roboto"/>
                <a:sym typeface="Roboto"/>
              </a:rPr>
              <a:t>ire et apprécier des textes variée</a:t>
            </a:r>
            <a:endParaRPr b="1"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Porter un jugement critique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Réfléchir à sa pratique de lecteur</a:t>
            </a:r>
            <a:endParaRPr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Familles de situation </a:t>
            </a:r>
            <a:r>
              <a:rPr lang="fr-CA" sz="1200">
                <a:solidFill>
                  <a:schemeClr val="lt1"/>
                </a:solidFill>
                <a:latin typeface="Roboto"/>
                <a:ea typeface="Roboto"/>
                <a:cs typeface="Roboto"/>
                <a:sym typeface="Roboto"/>
              </a:rPr>
              <a:t>(PFEQ p. 57)</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S’informer</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Poser un regard critique</a:t>
            </a:r>
            <a:endParaRPr sz="1200">
              <a:solidFill>
                <a:schemeClr val="lt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3" name="Shape 833"/>
        <p:cNvGrpSpPr/>
        <p:nvPr/>
      </p:nvGrpSpPr>
      <p:grpSpPr>
        <a:xfrm>
          <a:off x="0" y="0"/>
          <a:ext cx="0" cy="0"/>
          <a:chOff x="0" y="0"/>
          <a:chExt cx="0" cy="0"/>
        </a:xfrm>
      </p:grpSpPr>
      <p:sp>
        <p:nvSpPr>
          <p:cNvPr id="834" name="Google Shape;834;p101"/>
          <p:cNvSpPr/>
          <p:nvPr/>
        </p:nvSpPr>
        <p:spPr>
          <a:xfrm>
            <a:off x="1708951" y="489625"/>
            <a:ext cx="6278324" cy="579071"/>
          </a:xfrm>
          <a:prstGeom prst="rect">
            <a:avLst/>
          </a:prstGeom>
        </p:spPr>
        <p:txBody>
          <a:bodyPr>
            <a:prstTxWarp prst="textPlain"/>
          </a:bodyPr>
          <a:lstStyle/>
          <a:p>
            <a:pPr lvl="0" algn="ctr"/>
            <a:r>
              <a:rPr b="0" i="0">
                <a:ln>
                  <a:noFill/>
                </a:ln>
                <a:solidFill>
                  <a:schemeClr val="dk1"/>
                </a:solidFill>
                <a:latin typeface="Roboto Mono;100"/>
              </a:rPr>
              <a:t>Univers social</a:t>
            </a:r>
          </a:p>
        </p:txBody>
      </p:sp>
      <p:pic>
        <p:nvPicPr>
          <p:cNvPr id="835" name="Google Shape;835;p101"/>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836" name="Google Shape;836;p101"/>
          <p:cNvGrpSpPr/>
          <p:nvPr/>
        </p:nvGrpSpPr>
        <p:grpSpPr>
          <a:xfrm>
            <a:off x="7197222" y="4181447"/>
            <a:ext cx="1637458" cy="786552"/>
            <a:chOff x="603575" y="1126525"/>
            <a:chExt cx="2405550" cy="2493825"/>
          </a:xfrm>
        </p:grpSpPr>
        <p:pic>
          <p:nvPicPr>
            <p:cNvPr id="837" name="Google Shape;837;p101"/>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838" name="Google Shape;838;p101"/>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839" name="Google Shape;839;p101"/>
          <p:cNvPicPr preferRelativeResize="0"/>
          <p:nvPr/>
        </p:nvPicPr>
        <p:blipFill>
          <a:blip r:embed="rId6">
            <a:alphaModFix/>
          </a:blip>
          <a:stretch>
            <a:fillRect/>
          </a:stretch>
        </p:blipFill>
        <p:spPr>
          <a:xfrm>
            <a:off x="1757650" y="1068700"/>
            <a:ext cx="1658775" cy="1777684"/>
          </a:xfrm>
          <a:prstGeom prst="rect">
            <a:avLst/>
          </a:prstGeom>
          <a:noFill/>
          <a:ln>
            <a:noFill/>
          </a:ln>
        </p:spPr>
      </p:pic>
      <p:sp>
        <p:nvSpPr>
          <p:cNvPr id="840" name="Google Shape;840;p101"/>
          <p:cNvSpPr txBox="1"/>
          <p:nvPr/>
        </p:nvSpPr>
        <p:spPr>
          <a:xfrm>
            <a:off x="1960338" y="1831675"/>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a:t>
            </a:r>
            <a:endParaRPr>
              <a:latin typeface="Roboto Mono"/>
              <a:ea typeface="Roboto Mono"/>
              <a:cs typeface="Roboto Mono"/>
              <a:sym typeface="Roboto Mono"/>
            </a:endParaRPr>
          </a:p>
        </p:txBody>
      </p:sp>
      <p:pic>
        <p:nvPicPr>
          <p:cNvPr id="841" name="Google Shape;841;p101"/>
          <p:cNvPicPr preferRelativeResize="0"/>
          <p:nvPr/>
        </p:nvPicPr>
        <p:blipFill>
          <a:blip r:embed="rId6">
            <a:alphaModFix/>
          </a:blip>
          <a:stretch>
            <a:fillRect/>
          </a:stretch>
        </p:blipFill>
        <p:spPr>
          <a:xfrm>
            <a:off x="1722013" y="2571750"/>
            <a:ext cx="1658775" cy="1777684"/>
          </a:xfrm>
          <a:prstGeom prst="rect">
            <a:avLst/>
          </a:prstGeom>
          <a:noFill/>
          <a:ln>
            <a:noFill/>
          </a:ln>
        </p:spPr>
      </p:pic>
      <p:sp>
        <p:nvSpPr>
          <p:cNvPr id="842" name="Google Shape;842;p101"/>
          <p:cNvSpPr txBox="1"/>
          <p:nvPr/>
        </p:nvSpPr>
        <p:spPr>
          <a:xfrm>
            <a:off x="1924713" y="3260488"/>
            <a:ext cx="125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Secondaire</a:t>
            </a:r>
            <a:endParaRPr>
              <a:latin typeface="Roboto Mono"/>
              <a:ea typeface="Roboto Mono"/>
              <a:cs typeface="Roboto Mono"/>
              <a:sym typeface="Roboto Mono"/>
            </a:endParaRPr>
          </a:p>
        </p:txBody>
      </p:sp>
      <p:sp>
        <p:nvSpPr>
          <p:cNvPr id="843" name="Google Shape;843;p101"/>
          <p:cNvSpPr/>
          <p:nvPr/>
        </p:nvSpPr>
        <p:spPr>
          <a:xfrm>
            <a:off x="3415650" y="1279225"/>
            <a:ext cx="3746700" cy="14496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Démarche de recherche en univers social </a:t>
            </a:r>
            <a:r>
              <a:rPr lang="fr-CA" sz="1200">
                <a:solidFill>
                  <a:schemeClr val="lt1"/>
                </a:solidFill>
                <a:latin typeface="Roboto"/>
                <a:ea typeface="Roboto"/>
                <a:cs typeface="Roboto"/>
                <a:sym typeface="Roboto"/>
              </a:rPr>
              <a:t>(PDA)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Cueillir et traiter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Organiser l’information </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Communiquer le résultat de sa recherche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 </a:t>
            </a:r>
            <a:endParaRPr sz="1200">
              <a:solidFill>
                <a:schemeClr val="lt1"/>
              </a:solidFill>
              <a:latin typeface="Roboto"/>
              <a:ea typeface="Roboto"/>
              <a:cs typeface="Roboto"/>
              <a:sym typeface="Roboto"/>
            </a:endParaRPr>
          </a:p>
        </p:txBody>
      </p:sp>
      <p:sp>
        <p:nvSpPr>
          <p:cNvPr id="844" name="Google Shape;844;p101"/>
          <p:cNvSpPr/>
          <p:nvPr/>
        </p:nvSpPr>
        <p:spPr>
          <a:xfrm>
            <a:off x="3433475" y="2846375"/>
            <a:ext cx="3746700" cy="14100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200">
                <a:solidFill>
                  <a:schemeClr val="lt1"/>
                </a:solidFill>
                <a:latin typeface="Roboto"/>
                <a:ea typeface="Roboto"/>
                <a:cs typeface="Roboto"/>
                <a:sym typeface="Roboto"/>
              </a:rPr>
              <a:t>Géographie et histoire: Techniques utilisées</a:t>
            </a:r>
            <a:r>
              <a:rPr lang="fr-CA" sz="1200">
                <a:solidFill>
                  <a:schemeClr val="lt1"/>
                </a:solidFill>
                <a:latin typeface="Roboto"/>
                <a:ea typeface="Roboto"/>
                <a:cs typeface="Roboto"/>
                <a:sym typeface="Roboto"/>
              </a:rPr>
              <a:t> (PDA)</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Interpréter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Construire un tableau et un diagramme</a:t>
            </a:r>
            <a:endParaRPr sz="1200">
              <a:solidFill>
                <a:schemeClr val="lt1"/>
              </a:solidFill>
              <a:latin typeface="Roboto"/>
              <a:ea typeface="Roboto"/>
              <a:cs typeface="Roboto"/>
              <a:sym typeface="Roboto"/>
            </a:endParaRPr>
          </a:p>
          <a:p>
            <a:pPr indent="-304800" lvl="0" marL="457200" rtl="0" algn="l">
              <a:lnSpc>
                <a:spcPct val="100000"/>
              </a:lnSpc>
              <a:spcBef>
                <a:spcPts val="0"/>
              </a:spcBef>
              <a:spcAft>
                <a:spcPts val="0"/>
              </a:spcAft>
              <a:buClr>
                <a:schemeClr val="lt1"/>
              </a:buClr>
              <a:buSzPts val="1200"/>
              <a:buFont typeface="Roboto"/>
              <a:buChar char="●"/>
            </a:pPr>
            <a:r>
              <a:rPr lang="fr-CA" sz="1200">
                <a:solidFill>
                  <a:schemeClr val="lt1"/>
                </a:solidFill>
                <a:latin typeface="Roboto"/>
                <a:ea typeface="Roboto"/>
                <a:cs typeface="Roboto"/>
                <a:sym typeface="Roboto"/>
              </a:rPr>
              <a:t>Etc.</a:t>
            </a:r>
            <a:endParaRPr sz="1200">
              <a:solidFill>
                <a:schemeClr val="lt1"/>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8" name="Shape 848"/>
        <p:cNvGrpSpPr/>
        <p:nvPr/>
      </p:nvGrpSpPr>
      <p:grpSpPr>
        <a:xfrm>
          <a:off x="0" y="0"/>
          <a:ext cx="0" cy="0"/>
          <a:chOff x="0" y="0"/>
          <a:chExt cx="0" cy="0"/>
        </a:xfrm>
      </p:grpSpPr>
      <p:sp>
        <p:nvSpPr>
          <p:cNvPr id="849" name="Google Shape;849;p102"/>
          <p:cNvSpPr/>
          <p:nvPr/>
        </p:nvSpPr>
        <p:spPr>
          <a:xfrm>
            <a:off x="1722024" y="268075"/>
            <a:ext cx="6604081" cy="487499"/>
          </a:xfrm>
          <a:prstGeom prst="rect">
            <a:avLst/>
          </a:prstGeom>
        </p:spPr>
        <p:txBody>
          <a:bodyPr>
            <a:prstTxWarp prst="textPlain"/>
          </a:bodyPr>
          <a:lstStyle/>
          <a:p>
            <a:pPr lvl="0" algn="ctr"/>
            <a:r>
              <a:rPr b="0" i="0">
                <a:ln>
                  <a:noFill/>
                </a:ln>
                <a:solidFill>
                  <a:schemeClr val="dk1"/>
                </a:solidFill>
                <a:latin typeface="Roboto Mono;100"/>
              </a:rPr>
              <a:t>Science et technologie</a:t>
            </a:r>
          </a:p>
        </p:txBody>
      </p:sp>
      <p:pic>
        <p:nvPicPr>
          <p:cNvPr id="850" name="Google Shape;850;p102"/>
          <p:cNvPicPr preferRelativeResize="0"/>
          <p:nvPr/>
        </p:nvPicPr>
        <p:blipFill rotWithShape="1">
          <a:blip r:embed="rId3">
            <a:alphaModFix/>
          </a:blip>
          <a:srcRect b="0" l="63639" r="0" t="0"/>
          <a:stretch/>
        </p:blipFill>
        <p:spPr>
          <a:xfrm>
            <a:off x="0" y="0"/>
            <a:ext cx="1527575" cy="5236000"/>
          </a:xfrm>
          <a:prstGeom prst="rect">
            <a:avLst/>
          </a:prstGeom>
          <a:noFill/>
          <a:ln>
            <a:noFill/>
          </a:ln>
        </p:spPr>
      </p:pic>
      <p:grpSp>
        <p:nvGrpSpPr>
          <p:cNvPr id="851" name="Google Shape;851;p102"/>
          <p:cNvGrpSpPr/>
          <p:nvPr/>
        </p:nvGrpSpPr>
        <p:grpSpPr>
          <a:xfrm>
            <a:off x="7197222" y="4181447"/>
            <a:ext cx="1637458" cy="786552"/>
            <a:chOff x="603575" y="1126525"/>
            <a:chExt cx="2405550" cy="2493825"/>
          </a:xfrm>
        </p:grpSpPr>
        <p:pic>
          <p:nvPicPr>
            <p:cNvPr id="852" name="Google Shape;852;p102"/>
            <p:cNvPicPr preferRelativeResize="0"/>
            <p:nvPr/>
          </p:nvPicPr>
          <p:blipFill rotWithShape="1">
            <a:blip r:embed="rId4">
              <a:alphaModFix/>
            </a:blip>
            <a:srcRect b="7095" l="8835" r="8819" t="12724"/>
            <a:stretch/>
          </p:blipFill>
          <p:spPr>
            <a:xfrm>
              <a:off x="603575" y="1126525"/>
              <a:ext cx="2405550" cy="2493825"/>
            </a:xfrm>
            <a:prstGeom prst="rect">
              <a:avLst/>
            </a:prstGeom>
            <a:noFill/>
            <a:ln>
              <a:noFill/>
            </a:ln>
          </p:spPr>
        </p:pic>
        <p:sp>
          <p:nvSpPr>
            <p:cNvPr id="853" name="Google Shape;853;p102"/>
            <p:cNvSpPr txBox="1"/>
            <p:nvPr/>
          </p:nvSpPr>
          <p:spPr>
            <a:xfrm>
              <a:off x="1011090" y="1495064"/>
              <a:ext cx="1753800" cy="175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2400">
                  <a:solidFill>
                    <a:srgbClr val="E06539"/>
                  </a:solidFill>
                  <a:uFill>
                    <a:noFill/>
                  </a:uFill>
                  <a:latin typeface="Roboto Light"/>
                  <a:ea typeface="Roboto Light"/>
                  <a:cs typeface="Roboto Light"/>
                  <a:sym typeface="Roboto Light"/>
                  <a:hlinkClick action="ppaction://hlinksldjump" r:id="rId5">
                    <a:extLst>
                      <a:ext uri="{A12FA001-AC4F-418D-AE19-62706E023703}">
                        <ahyp:hlinkClr val="tx"/>
                      </a:ext>
                    </a:extLst>
                  </a:hlinkClick>
                </a:rPr>
                <a:t>Retour</a:t>
              </a:r>
              <a:r>
                <a:rPr lang="fr-CA" sz="1900">
                  <a:solidFill>
                    <a:schemeClr val="lt1"/>
                  </a:solidFill>
                  <a:latin typeface="Roboto Light"/>
                  <a:ea typeface="Roboto Light"/>
                  <a:cs typeface="Roboto Light"/>
                  <a:sym typeface="Roboto Light"/>
                </a:rPr>
                <a:t> </a:t>
              </a:r>
              <a:endParaRPr sz="1500">
                <a:solidFill>
                  <a:schemeClr val="lt1"/>
                </a:solidFill>
                <a:latin typeface="Roboto Light"/>
                <a:ea typeface="Roboto Light"/>
                <a:cs typeface="Roboto Light"/>
                <a:sym typeface="Roboto Light"/>
              </a:endParaRPr>
            </a:p>
          </p:txBody>
        </p:sp>
      </p:grpSp>
      <p:pic>
        <p:nvPicPr>
          <p:cNvPr id="854" name="Google Shape;854;p102"/>
          <p:cNvPicPr preferRelativeResize="0"/>
          <p:nvPr/>
        </p:nvPicPr>
        <p:blipFill>
          <a:blip r:embed="rId6">
            <a:alphaModFix/>
          </a:blip>
          <a:stretch>
            <a:fillRect/>
          </a:stretch>
        </p:blipFill>
        <p:spPr>
          <a:xfrm>
            <a:off x="1722013" y="1581150"/>
            <a:ext cx="1658775" cy="1777684"/>
          </a:xfrm>
          <a:prstGeom prst="rect">
            <a:avLst/>
          </a:prstGeom>
          <a:noFill/>
          <a:ln>
            <a:noFill/>
          </a:ln>
        </p:spPr>
      </p:pic>
      <p:sp>
        <p:nvSpPr>
          <p:cNvPr id="855" name="Google Shape;855;p102"/>
          <p:cNvSpPr txBox="1"/>
          <p:nvPr/>
        </p:nvSpPr>
        <p:spPr>
          <a:xfrm>
            <a:off x="1924700" y="2106543"/>
            <a:ext cx="1253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a:latin typeface="Roboto Mono"/>
                <a:ea typeface="Roboto Mono"/>
                <a:cs typeface="Roboto Mono"/>
                <a:sym typeface="Roboto Mono"/>
              </a:rPr>
              <a:t>Primaire et secondaire</a:t>
            </a:r>
            <a:endParaRPr>
              <a:latin typeface="Roboto Mono"/>
              <a:ea typeface="Roboto Mono"/>
              <a:cs typeface="Roboto Mono"/>
              <a:sym typeface="Roboto Mono"/>
            </a:endParaRPr>
          </a:p>
        </p:txBody>
      </p:sp>
      <p:sp>
        <p:nvSpPr>
          <p:cNvPr id="856" name="Google Shape;856;p102"/>
          <p:cNvSpPr/>
          <p:nvPr/>
        </p:nvSpPr>
        <p:spPr>
          <a:xfrm>
            <a:off x="3433475" y="1058075"/>
            <a:ext cx="5322900" cy="30549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Concepts généraux abordés régulièrement dans les médias</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Écologie: étude des populations, extinctions d’espèces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Propriétés des solutions: contaminants, concentration des polluants dans l’air</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Changements climatiques: réchauffement planétaire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Système digestif: valeur énergétique des aliments</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Etc.</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t/>
            </a:r>
            <a:endParaRPr sz="1300">
              <a:solidFill>
                <a:schemeClr val="lt1"/>
              </a:solidFill>
              <a:latin typeface="Roboto"/>
              <a:ea typeface="Roboto"/>
              <a:cs typeface="Roboto"/>
              <a:sym typeface="Roboto"/>
            </a:endParaRPr>
          </a:p>
          <a:p>
            <a:pPr indent="0" lvl="0" marL="0" rtl="0" algn="l">
              <a:lnSpc>
                <a:spcPct val="100000"/>
              </a:lnSpc>
              <a:spcBef>
                <a:spcPts val="0"/>
              </a:spcBef>
              <a:spcAft>
                <a:spcPts val="0"/>
              </a:spcAft>
              <a:buNone/>
            </a:pPr>
            <a:r>
              <a:rPr b="1" lang="fr-CA" sz="1300">
                <a:solidFill>
                  <a:schemeClr val="lt1"/>
                </a:solidFill>
                <a:latin typeface="Roboto"/>
                <a:ea typeface="Roboto"/>
                <a:cs typeface="Roboto"/>
                <a:sym typeface="Roboto"/>
              </a:rPr>
              <a:t>Stratégies (PDA)</a:t>
            </a:r>
            <a:endParaRPr b="1"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d’exploration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d’instrumentation</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d’analyse</a:t>
            </a:r>
            <a:endParaRPr sz="1300">
              <a:solidFill>
                <a:schemeClr val="lt1"/>
              </a:solidFill>
              <a:latin typeface="Roboto"/>
              <a:ea typeface="Roboto"/>
              <a:cs typeface="Roboto"/>
              <a:sym typeface="Roboto"/>
            </a:endParaRPr>
          </a:p>
          <a:p>
            <a:pPr indent="-311150" lvl="0" marL="457200" rtl="0" algn="l">
              <a:lnSpc>
                <a:spcPct val="100000"/>
              </a:lnSpc>
              <a:spcBef>
                <a:spcPts val="0"/>
              </a:spcBef>
              <a:spcAft>
                <a:spcPts val="0"/>
              </a:spcAft>
              <a:buClr>
                <a:schemeClr val="lt1"/>
              </a:buClr>
              <a:buSzPts val="1300"/>
              <a:buFont typeface="Roboto"/>
              <a:buChar char="●"/>
            </a:pPr>
            <a:r>
              <a:rPr lang="fr-CA" sz="1300">
                <a:solidFill>
                  <a:schemeClr val="lt1"/>
                </a:solidFill>
                <a:latin typeface="Roboto"/>
                <a:ea typeface="Roboto"/>
                <a:cs typeface="Roboto"/>
                <a:sym typeface="Roboto"/>
              </a:rPr>
              <a:t>Stratégies de communication</a:t>
            </a:r>
            <a:endParaRPr sz="1300">
              <a:solidFill>
                <a:schemeClr val="lt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60" name="Shape 860"/>
        <p:cNvGrpSpPr/>
        <p:nvPr/>
      </p:nvGrpSpPr>
      <p:grpSpPr>
        <a:xfrm>
          <a:off x="0" y="0"/>
          <a:ext cx="0" cy="0"/>
          <a:chOff x="0" y="0"/>
          <a:chExt cx="0" cy="0"/>
        </a:xfrm>
      </p:grpSpPr>
      <p:sp>
        <p:nvSpPr>
          <p:cNvPr id="861" name="Google Shape;861;p103"/>
          <p:cNvSpPr/>
          <p:nvPr/>
        </p:nvSpPr>
        <p:spPr>
          <a:xfrm>
            <a:off x="1386400" y="279920"/>
            <a:ext cx="6371201" cy="970800"/>
          </a:xfrm>
          <a:prstGeom prst="rect">
            <a:avLst/>
          </a:prstGeom>
        </p:spPr>
        <p:txBody>
          <a:bodyPr>
            <a:prstTxWarp prst="textPlain"/>
          </a:bodyPr>
          <a:lstStyle/>
          <a:p>
            <a:pPr lvl="0" algn="ctr"/>
            <a:r>
              <a:rPr b="0" i="0">
                <a:ln>
                  <a:noFill/>
                </a:ln>
                <a:solidFill>
                  <a:srgbClr val="E06539"/>
                </a:solidFill>
                <a:latin typeface="Roboto Mono;100"/>
              </a:rPr>
              <a:t>Médiagraphie</a:t>
            </a:r>
          </a:p>
        </p:txBody>
      </p:sp>
      <p:sp>
        <p:nvSpPr>
          <p:cNvPr id="862" name="Google Shape;862;p103"/>
          <p:cNvSpPr txBox="1"/>
          <p:nvPr/>
        </p:nvSpPr>
        <p:spPr>
          <a:xfrm>
            <a:off x="490675" y="1472558"/>
            <a:ext cx="8068500" cy="3555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E06539"/>
              </a:buClr>
              <a:buSzPts val="1300"/>
              <a:buFont typeface="Roboto Light"/>
              <a:buChar char="●"/>
            </a:pPr>
            <a:r>
              <a:rPr lang="fr-CA" sz="1300">
                <a:latin typeface="Roboto Light"/>
                <a:ea typeface="Roboto Light"/>
                <a:cs typeface="Roboto Light"/>
                <a:sym typeface="Roboto Light"/>
              </a:rPr>
              <a:t>Baillargeon, N. (2006). Petit cours d’autodéfense intellectuelle. Lux Éditeurs. 338 pages</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Gauvrit, N. (2014). Statistiques, Méfiez-vous! Ellipses poche . 259 pages.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Reebs, S. (2021). Science et pensée critique. Notes de cours. 142 pages.  </a:t>
            </a:r>
            <a:r>
              <a:rPr lang="fr-CA" sz="1300">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https://www.umoncton.ca/umcm-sciences/sites/umcm-sciences.prod.umoncton.ca/files/wf/notes_de_cours_pensee_critique.pdf</a:t>
            </a:r>
            <a:r>
              <a:rPr lang="fr-CA" sz="1300">
                <a:solidFill>
                  <a:schemeClr val="dk1"/>
                </a:solidFill>
                <a:latin typeface="Roboto Light"/>
                <a:ea typeface="Roboto Light"/>
                <a:cs typeface="Roboto Light"/>
                <a:sym typeface="Roboto Light"/>
              </a:rPr>
              <a:t> </a:t>
            </a:r>
            <a:endParaRPr sz="1300">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latin typeface="Roboto Light"/>
                <a:ea typeface="Roboto Light"/>
                <a:cs typeface="Roboto Light"/>
                <a:sym typeface="Roboto Light"/>
              </a:rPr>
              <a:t>Villeneuve, J-P. (2019). Comment les mathématiques peuvent-elles être utilisées pour développer la pensée critique ? </a:t>
            </a:r>
            <a:r>
              <a:rPr i="1" lang="fr-CA" sz="1300">
                <a:latin typeface="Roboto Light"/>
                <a:ea typeface="Roboto Light"/>
                <a:cs typeface="Roboto Light"/>
                <a:sym typeface="Roboto Light"/>
              </a:rPr>
              <a:t>Bulletin AMQ</a:t>
            </a:r>
            <a:r>
              <a:rPr lang="fr-CA" sz="1300">
                <a:latin typeface="Roboto Light"/>
                <a:ea typeface="Roboto Light"/>
                <a:cs typeface="Roboto Light"/>
                <a:sym typeface="Roboto Light"/>
              </a:rPr>
              <a:t>, (Volume 59, No. 3), 24 pages. </a:t>
            </a:r>
            <a:r>
              <a:rPr lang="fr-CA" sz="1300">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https://www.amq.math.ca/wp-content/uploads/bulletin/vol59/no3/10-maitre-pensee-critique.pdf</a:t>
            </a:r>
            <a:r>
              <a:rPr lang="fr-CA" sz="1300">
                <a:solidFill>
                  <a:schemeClr val="dk1"/>
                </a:solidFill>
                <a:latin typeface="Roboto Light"/>
                <a:ea typeface="Roboto Light"/>
                <a:cs typeface="Roboto Light"/>
                <a:sym typeface="Roboto Light"/>
              </a:rPr>
              <a:t> </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Bévues mathématiques. #bévuemath, </a:t>
            </a:r>
            <a:r>
              <a:rPr lang="fr-CA" sz="1300">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https://www.facebook.com/groups/617500062971825</a:t>
            </a:r>
            <a:r>
              <a:rPr lang="fr-CA" sz="1300">
                <a:solidFill>
                  <a:schemeClr val="dk1"/>
                </a:solidFill>
                <a:latin typeface="Roboto Light"/>
                <a:ea typeface="Roboto Light"/>
                <a:cs typeface="Roboto Light"/>
                <a:sym typeface="Roboto Light"/>
              </a:rPr>
              <a:t> </a:t>
            </a:r>
            <a:endParaRPr sz="1300">
              <a:solidFill>
                <a:schemeClr val="dk1"/>
              </a:solidFill>
              <a:highlight>
                <a:schemeClr val="accent6"/>
              </a:highlight>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Alloprof. Les sources de biais, </a:t>
            </a:r>
            <a:r>
              <a:rPr lang="fr-CA" sz="1300">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www.alloprof.qc.ca/fr/eleves/bv/mathematiques/les-sources-de-biais-m1363</a:t>
            </a:r>
            <a:endParaRPr sz="1300">
              <a:solidFill>
                <a:schemeClr val="dk1"/>
              </a:solidFill>
              <a:latin typeface="Roboto Light"/>
              <a:ea typeface="Roboto Light"/>
              <a:cs typeface="Roboto Light"/>
              <a:sym typeface="Roboto Light"/>
            </a:endParaRPr>
          </a:p>
          <a:p>
            <a:pPr indent="-311150" lvl="0" marL="457200" rtl="0" algn="l">
              <a:spcBef>
                <a:spcPts val="1000"/>
              </a:spcBef>
              <a:spcAft>
                <a:spcPts val="0"/>
              </a:spcAft>
              <a:buClr>
                <a:srgbClr val="E06539"/>
              </a:buClr>
              <a:buSzPts val="1300"/>
              <a:buFont typeface="Roboto Light"/>
              <a:buChar char="●"/>
            </a:pPr>
            <a:r>
              <a:rPr lang="fr-CA" sz="1300">
                <a:solidFill>
                  <a:schemeClr val="dk1"/>
                </a:solidFill>
                <a:latin typeface="Roboto Light"/>
                <a:ea typeface="Roboto Light"/>
                <a:cs typeface="Roboto Light"/>
                <a:sym typeface="Roboto Light"/>
              </a:rPr>
              <a:t>ChatGPT, (GPT4). (06/04/23 à 5h27 am) Assistance à la rédaction de dernière minute d’une citation à l’humour douteux. </a:t>
            </a:r>
            <a:endParaRPr sz="1300">
              <a:solidFill>
                <a:schemeClr val="dk1"/>
              </a:solidFill>
              <a:latin typeface="Roboto Light"/>
              <a:ea typeface="Roboto Light"/>
              <a:cs typeface="Roboto Light"/>
              <a:sym typeface="Roboto 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7" name="Shape 867"/>
        <p:cNvGrpSpPr/>
        <p:nvPr/>
      </p:nvGrpSpPr>
      <p:grpSpPr>
        <a:xfrm>
          <a:off x="0" y="0"/>
          <a:ext cx="0" cy="0"/>
          <a:chOff x="0" y="0"/>
          <a:chExt cx="0" cy="0"/>
        </a:xfrm>
      </p:grpSpPr>
      <p:sp>
        <p:nvSpPr>
          <p:cNvPr id="868" name="Google Shape;868;p104"/>
          <p:cNvSpPr txBox="1"/>
          <p:nvPr>
            <p:ph type="title"/>
          </p:nvPr>
        </p:nvSpPr>
        <p:spPr>
          <a:xfrm>
            <a:off x="628649" y="604684"/>
            <a:ext cx="6718500" cy="599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355777"/>
              </a:buClr>
              <a:buSzPts val="2400"/>
              <a:buFont typeface="Arial"/>
              <a:buNone/>
            </a:pPr>
            <a:r>
              <a:rPr lang="fr-CA" sz="2300">
                <a:solidFill>
                  <a:srgbClr val="355777"/>
                </a:solidFill>
              </a:rPr>
              <a:t>Offrir une rétroaction et obtenir votre badge </a:t>
            </a:r>
            <a:br>
              <a:rPr lang="fr-CA" sz="2300">
                <a:solidFill>
                  <a:srgbClr val="355777"/>
                </a:solidFill>
              </a:rPr>
            </a:br>
            <a:r>
              <a:rPr lang="fr-CA" sz="2300">
                <a:solidFill>
                  <a:srgbClr val="355777"/>
                </a:solidFill>
              </a:rPr>
              <a:t>de microaccrédiation du RÉCIT pour cet atelier</a:t>
            </a:r>
            <a:endParaRPr sz="2300"/>
          </a:p>
        </p:txBody>
      </p:sp>
      <p:sp>
        <p:nvSpPr>
          <p:cNvPr id="869" name="Google Shape;869;p104"/>
          <p:cNvSpPr txBox="1"/>
          <p:nvPr/>
        </p:nvSpPr>
        <p:spPr>
          <a:xfrm>
            <a:off x="695828" y="1585038"/>
            <a:ext cx="6718500" cy="13059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00000"/>
              </a:lnSpc>
              <a:spcBef>
                <a:spcPts val="0"/>
              </a:spcBef>
              <a:spcAft>
                <a:spcPts val="0"/>
              </a:spcAft>
              <a:buClr>
                <a:srgbClr val="000000"/>
              </a:buClr>
              <a:buSzPts val="1800"/>
              <a:buFont typeface="Calibri"/>
              <a:buAutoNum type="arabicPeriod"/>
            </a:pPr>
            <a:r>
              <a:rPr b="0" i="0" lang="fr-CA" sz="1800" u="none" cap="none" strike="noStrike">
                <a:solidFill>
                  <a:srgbClr val="000000"/>
                </a:solidFill>
                <a:latin typeface="Calibri"/>
                <a:ea typeface="Calibri"/>
                <a:cs typeface="Calibri"/>
                <a:sym typeface="Calibri"/>
              </a:rPr>
              <a:t>Se connecter à votre compte </a:t>
            </a:r>
            <a:r>
              <a:rPr b="0" i="0" lang="fr-CA" sz="1800" u="sng" cap="none" strike="noStrike">
                <a:solidFill>
                  <a:srgbClr val="0070C0"/>
                </a:solidFill>
                <a:latin typeface="Calibri"/>
                <a:ea typeface="Calibri"/>
                <a:cs typeface="Calibri"/>
                <a:sym typeface="Calibri"/>
                <a:hlinkClick r:id="rId4">
                  <a:extLst>
                    <a:ext uri="{A12FA001-AC4F-418D-AE19-62706E023703}">
                      <ahyp:hlinkClr val="tx"/>
                    </a:ext>
                  </a:extLst>
                </a:hlinkClick>
              </a:rPr>
              <a:t>Campus RÉCIT</a:t>
            </a:r>
            <a:endParaRPr b="0" i="0" sz="1800" u="none" cap="none" strike="noStrike">
              <a:solidFill>
                <a:srgbClr val="0070C0"/>
              </a:solidFill>
              <a:latin typeface="Calibri"/>
              <a:ea typeface="Calibri"/>
              <a:cs typeface="Calibri"/>
              <a:sym typeface="Calibri"/>
            </a:endParaRPr>
          </a:p>
          <a:p>
            <a:pPr indent="-254000" lvl="1" marL="596900" marR="0" rtl="0" algn="l">
              <a:spcBef>
                <a:spcPts val="500"/>
              </a:spcBef>
              <a:spcAft>
                <a:spcPts val="0"/>
              </a:spcAft>
              <a:buClr>
                <a:srgbClr val="1A2B3B"/>
              </a:buClr>
              <a:buSzPts val="1800"/>
              <a:buFont typeface="Noto Sans Symbols"/>
              <a:buChar char="⮚"/>
            </a:pPr>
            <a:r>
              <a:rPr b="0" i="0" lang="fr-CA" sz="1800" u="none" cap="none" strike="noStrike">
                <a:solidFill>
                  <a:srgbClr val="1A2B3B"/>
                </a:solidFill>
                <a:latin typeface="Calibri"/>
                <a:ea typeface="Calibri"/>
                <a:cs typeface="Calibri"/>
                <a:sym typeface="Calibri"/>
              </a:rPr>
              <a:t>Si vous n’avez pas de compte, utiliser </a:t>
            </a:r>
            <a:r>
              <a:rPr b="0" i="0" lang="fr-CA" sz="1800" u="sng" cap="none" strike="noStrike">
                <a:solidFill>
                  <a:srgbClr val="0070C0"/>
                </a:solidFill>
                <a:latin typeface="Calibri"/>
                <a:ea typeface="Calibri"/>
                <a:cs typeface="Calibri"/>
                <a:sym typeface="Calibri"/>
                <a:hlinkClick r:id="rId5">
                  <a:extLst>
                    <a:ext uri="{A12FA001-AC4F-418D-AE19-62706E023703}">
                      <ahyp:hlinkClr val="tx"/>
                    </a:ext>
                  </a:extLst>
                </a:hlinkClick>
              </a:rPr>
              <a:t>ce tutoriel</a:t>
            </a:r>
            <a:endParaRPr b="0" i="0" sz="1800" u="none" cap="none" strike="noStrike">
              <a:solidFill>
                <a:srgbClr val="0070C0"/>
              </a:solidFill>
              <a:latin typeface="Calibri"/>
              <a:ea typeface="Calibri"/>
              <a:cs typeface="Calibri"/>
              <a:sym typeface="Calibri"/>
            </a:endParaRPr>
          </a:p>
          <a:p>
            <a:pPr indent="-342900" lvl="0" marL="342900" marR="0" rtl="0" algn="l">
              <a:spcBef>
                <a:spcPts val="500"/>
              </a:spcBef>
              <a:spcAft>
                <a:spcPts val="0"/>
              </a:spcAft>
              <a:buClr>
                <a:srgbClr val="000000"/>
              </a:buClr>
              <a:buSzPts val="1800"/>
              <a:buFont typeface="Calibri"/>
              <a:buAutoNum type="arabicPeriod"/>
            </a:pPr>
            <a:r>
              <a:rPr b="0" i="0" lang="fr-CA" sz="1800" u="none" cap="none" strike="noStrike">
                <a:solidFill>
                  <a:srgbClr val="000000"/>
                </a:solidFill>
                <a:latin typeface="Calibri"/>
                <a:ea typeface="Calibri"/>
                <a:cs typeface="Calibri"/>
                <a:sym typeface="Calibri"/>
              </a:rPr>
              <a:t>Cliquer sur le lien dans </a:t>
            </a:r>
            <a:r>
              <a:rPr lang="fr-CA" sz="1800">
                <a:latin typeface="Calibri"/>
                <a:ea typeface="Calibri"/>
                <a:cs typeface="Calibri"/>
                <a:sym typeface="Calibri"/>
              </a:rPr>
              <a:t>l'encadré</a:t>
            </a:r>
            <a:r>
              <a:rPr b="0" i="0" lang="fr-CA" sz="1800" u="none" cap="none" strike="noStrike">
                <a:solidFill>
                  <a:srgbClr val="000000"/>
                </a:solidFill>
                <a:latin typeface="Calibri"/>
                <a:ea typeface="Calibri"/>
                <a:cs typeface="Calibri"/>
                <a:sym typeface="Calibri"/>
              </a:rPr>
              <a:t> </a:t>
            </a:r>
            <a:r>
              <a:rPr lang="fr-CA" sz="1800">
                <a:latin typeface="Calibri"/>
                <a:ea typeface="Calibri"/>
                <a:cs typeface="Calibri"/>
                <a:sym typeface="Calibri"/>
              </a:rPr>
              <a:t>pour </a:t>
            </a:r>
            <a:r>
              <a:rPr b="0" i="0" lang="fr-CA" sz="1800" u="none" cap="none" strike="noStrike">
                <a:solidFill>
                  <a:srgbClr val="000000"/>
                </a:solidFill>
                <a:latin typeface="Calibri"/>
                <a:ea typeface="Calibri"/>
                <a:cs typeface="Calibri"/>
                <a:sym typeface="Calibri"/>
              </a:rPr>
              <a:t>offrir une rétroaction aux animateurs et obtenir </a:t>
            </a:r>
            <a:r>
              <a:rPr lang="fr-CA" sz="1800">
                <a:latin typeface="Calibri"/>
                <a:ea typeface="Calibri"/>
                <a:cs typeface="Calibri"/>
                <a:sym typeface="Calibri"/>
              </a:rPr>
              <a:t>le </a:t>
            </a:r>
            <a:r>
              <a:rPr b="0" i="0" lang="fr-CA" sz="1800" u="none" cap="none" strike="noStrike">
                <a:solidFill>
                  <a:srgbClr val="000000"/>
                </a:solidFill>
                <a:latin typeface="Calibri"/>
                <a:ea typeface="Calibri"/>
                <a:cs typeface="Calibri"/>
                <a:sym typeface="Calibri"/>
              </a:rPr>
              <a:t>badge numérique de cet at</a:t>
            </a:r>
            <a:r>
              <a:rPr lang="fr-CA" sz="1800">
                <a:latin typeface="Calibri"/>
                <a:ea typeface="Calibri"/>
                <a:cs typeface="Calibri"/>
                <a:sym typeface="Calibri"/>
              </a:rPr>
              <a:t>elier</a:t>
            </a:r>
            <a:endParaRPr b="0" i="0" sz="1500" u="none" cap="none" strike="noStrike">
              <a:solidFill>
                <a:srgbClr val="0070C0"/>
              </a:solidFill>
              <a:latin typeface="Calibri"/>
              <a:ea typeface="Calibri"/>
              <a:cs typeface="Calibri"/>
              <a:sym typeface="Calibri"/>
            </a:endParaRPr>
          </a:p>
        </p:txBody>
      </p:sp>
      <p:sp>
        <p:nvSpPr>
          <p:cNvPr descr="Encadré décoratif" id="870" name="Google Shape;870;p104">
            <a:hlinkClick r:id="rId6"/>
          </p:cNvPr>
          <p:cNvSpPr/>
          <p:nvPr/>
        </p:nvSpPr>
        <p:spPr>
          <a:xfrm>
            <a:off x="1079632" y="3094278"/>
            <a:ext cx="4955400" cy="998400"/>
          </a:xfrm>
          <a:prstGeom prst="roundRect">
            <a:avLst>
              <a:gd fmla="val 16667" name="adj"/>
            </a:avLst>
          </a:prstGeom>
          <a:solidFill>
            <a:schemeClr val="accent2"/>
          </a:solidFill>
          <a:ln cap="flat" cmpd="sng" w="12700">
            <a:solidFill>
              <a:srgbClr val="16243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fr-CA" sz="2100" cap="none" strike="noStrike">
                <a:solidFill>
                  <a:schemeClr val="lt1"/>
                </a:solidFill>
                <a:uFill>
                  <a:noFill/>
                </a:uFill>
                <a:latin typeface="Calibri"/>
                <a:ea typeface="Calibri"/>
                <a:cs typeface="Calibri"/>
                <a:sym typeface="Calibri"/>
                <a:hlinkClick r:id="rId7">
                  <a:extLst>
                    <a:ext uri="{A12FA001-AC4F-418D-AE19-62706E023703}">
                      <ahyp:hlinkClr val="tx"/>
                    </a:ext>
                  </a:extLst>
                </a:hlinkClick>
              </a:rPr>
              <a:t>Rétroa</a:t>
            </a:r>
            <a:r>
              <a:rPr lang="fr-CA" sz="2100">
                <a:solidFill>
                  <a:schemeClr val="lt1"/>
                </a:solidFill>
                <a:uFill>
                  <a:noFill/>
                </a:uFill>
                <a:latin typeface="Calibri"/>
                <a:ea typeface="Calibri"/>
                <a:cs typeface="Calibri"/>
                <a:sym typeface="Calibri"/>
                <a:hlinkClick r:id="rId8">
                  <a:extLst>
                    <a:ext uri="{A12FA001-AC4F-418D-AE19-62706E023703}">
                      <ahyp:hlinkClr val="tx"/>
                    </a:ext>
                  </a:extLst>
                </a:hlinkClick>
              </a:rPr>
              <a:t>gir</a:t>
            </a:r>
            <a:r>
              <a:rPr b="0" i="0" lang="fr-CA" sz="2100" cap="none" strike="noStrike">
                <a:solidFill>
                  <a:schemeClr val="lt1"/>
                </a:solidFill>
                <a:uFill>
                  <a:noFill/>
                </a:uFill>
                <a:latin typeface="Calibri"/>
                <a:ea typeface="Calibri"/>
                <a:cs typeface="Calibri"/>
                <a:sym typeface="Calibri"/>
                <a:hlinkClick r:id="rId9">
                  <a:extLst>
                    <a:ext uri="{A12FA001-AC4F-418D-AE19-62706E023703}">
                      <ahyp:hlinkClr val="tx"/>
                    </a:ext>
                  </a:extLst>
                </a:hlinkClick>
              </a:rPr>
              <a:t> et </a:t>
            </a:r>
            <a:r>
              <a:rPr lang="fr-CA" sz="2100">
                <a:solidFill>
                  <a:schemeClr val="lt1"/>
                </a:solidFill>
                <a:uFill>
                  <a:noFill/>
                </a:uFill>
                <a:latin typeface="Calibri"/>
                <a:ea typeface="Calibri"/>
                <a:cs typeface="Calibri"/>
                <a:sym typeface="Calibri"/>
                <a:hlinkClick r:id="rId10">
                  <a:extLst>
                    <a:ext uri="{A12FA001-AC4F-418D-AE19-62706E023703}">
                      <ahyp:hlinkClr val="tx"/>
                    </a:ext>
                  </a:extLst>
                </a:hlinkClick>
              </a:rPr>
              <a:t>obtenir votre</a:t>
            </a:r>
            <a:endParaRPr sz="2100">
              <a:solidFill>
                <a:schemeClr val="lt1"/>
              </a:solidFill>
              <a:latin typeface="Calibri"/>
              <a:ea typeface="Calibri"/>
              <a:cs typeface="Calibri"/>
              <a:sym typeface="Calibri"/>
            </a:endParaRPr>
          </a:p>
          <a:p>
            <a:pPr indent="0" lvl="0" marL="0" marR="0" rtl="0" algn="ctr">
              <a:spcBef>
                <a:spcPts val="0"/>
              </a:spcBef>
              <a:spcAft>
                <a:spcPts val="0"/>
              </a:spcAft>
              <a:buNone/>
            </a:pPr>
            <a:r>
              <a:rPr b="0" i="0" lang="fr-CA" sz="2100" cap="none" strike="noStrike">
                <a:solidFill>
                  <a:schemeClr val="lt1"/>
                </a:solidFill>
                <a:uFill>
                  <a:noFill/>
                </a:uFill>
                <a:latin typeface="Calibri"/>
                <a:ea typeface="Calibri"/>
                <a:cs typeface="Calibri"/>
                <a:sym typeface="Calibri"/>
                <a:hlinkClick r:id="rId11">
                  <a:extLst>
                    <a:ext uri="{A12FA001-AC4F-418D-AE19-62706E023703}">
                      <ahyp:hlinkClr val="tx"/>
                    </a:ext>
                  </a:extLst>
                </a:hlinkClick>
              </a:rPr>
              <a:t> badge numérique</a:t>
            </a:r>
            <a:endParaRPr sz="1100">
              <a:solidFill>
                <a:schemeClr val="lt1"/>
              </a:solidFill>
            </a:endParaRPr>
          </a:p>
        </p:txBody>
      </p:sp>
      <p:pic>
        <p:nvPicPr>
          <p:cNvPr descr="Exemple d'un badge numérique de la JNÉ" id="871" name="Google Shape;871;p104">
            <a:hlinkClick r:id="rId12"/>
          </p:cNvPr>
          <p:cNvPicPr preferRelativeResize="0"/>
          <p:nvPr/>
        </p:nvPicPr>
        <p:blipFill rotWithShape="1">
          <a:blip r:embed="rId13">
            <a:alphaModFix/>
          </a:blip>
          <a:srcRect b="0" l="0" r="0" t="0"/>
          <a:stretch/>
        </p:blipFill>
        <p:spPr>
          <a:xfrm>
            <a:off x="6418843" y="2780820"/>
            <a:ext cx="1625136" cy="1625136"/>
          </a:xfrm>
          <a:prstGeom prst="rect">
            <a:avLst/>
          </a:prstGeom>
          <a:noFill/>
          <a:ln>
            <a:noFill/>
          </a:ln>
        </p:spPr>
      </p:pic>
      <p:pic>
        <p:nvPicPr>
          <p:cNvPr id="872" name="Google Shape;872;p104"/>
          <p:cNvPicPr preferRelativeResize="0"/>
          <p:nvPr/>
        </p:nvPicPr>
        <p:blipFill>
          <a:blip r:embed="rId14">
            <a:alphaModFix/>
          </a:blip>
          <a:stretch>
            <a:fillRect/>
          </a:stretch>
        </p:blipFill>
        <p:spPr>
          <a:xfrm rot="-1286681">
            <a:off x="5125597" y="3825611"/>
            <a:ext cx="567505" cy="567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206" name="Shape 206"/>
        <p:cNvGrpSpPr/>
        <p:nvPr/>
      </p:nvGrpSpPr>
      <p:grpSpPr>
        <a:xfrm>
          <a:off x="0" y="0"/>
          <a:ext cx="0" cy="0"/>
          <a:chOff x="0" y="0"/>
          <a:chExt cx="0" cy="0"/>
        </a:xfrm>
      </p:grpSpPr>
      <p:sp>
        <p:nvSpPr>
          <p:cNvPr id="207" name="Google Shape;207;p42"/>
          <p:cNvSpPr/>
          <p:nvPr/>
        </p:nvSpPr>
        <p:spPr>
          <a:xfrm rot="10800000">
            <a:off x="-10782" y="2449872"/>
            <a:ext cx="9165582" cy="2693628"/>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42"/>
          <p:cNvSpPr/>
          <p:nvPr/>
        </p:nvSpPr>
        <p:spPr>
          <a:xfrm>
            <a:off x="244575" y="172175"/>
            <a:ext cx="7054617" cy="107777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Ce qui cloche...</a:t>
            </a:r>
          </a:p>
        </p:txBody>
      </p:sp>
      <p:pic>
        <p:nvPicPr>
          <p:cNvPr id="209" name="Google Shape;209;p42"/>
          <p:cNvPicPr preferRelativeResize="0"/>
          <p:nvPr/>
        </p:nvPicPr>
        <p:blipFill rotWithShape="1">
          <a:blip r:embed="rId3">
            <a:alphaModFix/>
          </a:blip>
          <a:srcRect b="8122" l="0" r="0" t="0"/>
          <a:stretch/>
        </p:blipFill>
        <p:spPr>
          <a:xfrm rot="-467695">
            <a:off x="356887" y="1330202"/>
            <a:ext cx="3048648" cy="1863917"/>
          </a:xfrm>
          <a:prstGeom prst="rect">
            <a:avLst/>
          </a:prstGeom>
          <a:noFill/>
          <a:ln>
            <a:noFill/>
          </a:ln>
          <a:effectLst>
            <a:outerShdw blurRad="57150" rotWithShape="0" algn="bl" dir="5400000" dist="19050">
              <a:srgbClr val="000000">
                <a:alpha val="50000"/>
              </a:srgbClr>
            </a:outerShdw>
          </a:effectLst>
        </p:spPr>
      </p:pic>
      <p:graphicFrame>
        <p:nvGraphicFramePr>
          <p:cNvPr id="210" name="Google Shape;210;p42"/>
          <p:cNvGraphicFramePr/>
          <p:nvPr/>
        </p:nvGraphicFramePr>
        <p:xfrm>
          <a:off x="536175" y="3287290"/>
          <a:ext cx="3000000" cy="3000000"/>
        </p:xfrm>
        <a:graphic>
          <a:graphicData uri="http://schemas.openxmlformats.org/drawingml/2006/table">
            <a:tbl>
              <a:tblPr>
                <a:noFill/>
                <a:tableStyleId>{91E5B470-6DF9-401E-BF0E-02785DBD0D13}</a:tableStyleId>
              </a:tblPr>
              <a:tblGrid>
                <a:gridCol w="1340050"/>
                <a:gridCol w="1424100"/>
                <a:gridCol w="1424100"/>
                <a:gridCol w="1424100"/>
                <a:gridCol w="1424100"/>
                <a:gridCol w="1424100"/>
              </a:tblGrid>
              <a:tr h="501600">
                <a:tc>
                  <a:txBody>
                    <a:bodyPr/>
                    <a:lstStyle/>
                    <a:p>
                      <a:pPr indent="0" lvl="0" marL="0" rtl="0" algn="ctr">
                        <a:spcBef>
                          <a:spcPts val="0"/>
                        </a:spcBef>
                        <a:spcAft>
                          <a:spcPts val="0"/>
                        </a:spcAft>
                        <a:buNone/>
                      </a:pPr>
                      <a:r>
                        <a:t/>
                      </a:r>
                      <a:endParaRPr>
                        <a:latin typeface="Roboto"/>
                        <a:ea typeface="Roboto"/>
                        <a:cs typeface="Roboto"/>
                        <a:sym typeface="Roboto"/>
                      </a:endParaRPr>
                    </a:p>
                  </a:txBody>
                  <a:tcPr marT="91425" marB="91425" marR="91425" marL="91425" anchor="ctr">
                    <a:lnL cap="flat" cmpd="sng" w="9525">
                      <a:solidFill>
                        <a:schemeClr val="dk2">
                          <a:alpha val="0"/>
                        </a:schemeClr>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1</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2</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3</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4</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fr-CA">
                          <a:solidFill>
                            <a:schemeClr val="dk1"/>
                          </a:solidFill>
                          <a:latin typeface="Roboto"/>
                          <a:ea typeface="Roboto"/>
                          <a:cs typeface="Roboto"/>
                          <a:sym typeface="Roboto"/>
                        </a:rPr>
                        <a:t>Dentiste 5</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36275">
                <a:tc>
                  <a:txBody>
                    <a:bodyPr/>
                    <a:lstStyle/>
                    <a:p>
                      <a:pPr indent="0" lvl="0" marL="0" rtl="0" algn="ctr">
                        <a:spcBef>
                          <a:spcPts val="0"/>
                        </a:spcBef>
                        <a:spcAft>
                          <a:spcPts val="0"/>
                        </a:spcAft>
                        <a:buNone/>
                      </a:pPr>
                      <a:r>
                        <a:rPr b="1" lang="fr-CA">
                          <a:latin typeface="Roboto"/>
                          <a:ea typeface="Roboto"/>
                          <a:cs typeface="Roboto"/>
                          <a:sym typeface="Roboto"/>
                        </a:rPr>
                        <a:t>Pâtes à dent recommandée</a:t>
                      </a:r>
                      <a:endParaRPr b="1">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fr-CA">
                          <a:highlight>
                            <a:srgbClr val="C7E3F5"/>
                          </a:highlight>
                          <a:latin typeface="Roboto"/>
                          <a:ea typeface="Roboto"/>
                          <a:cs typeface="Roboto"/>
                          <a:sym typeface="Roboto"/>
                        </a:rPr>
                        <a:t>Colgate</a:t>
                      </a:r>
                      <a:endParaRPr>
                        <a:highlight>
                          <a:srgbClr val="C7E3F5"/>
                        </a:highlight>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b="1" lang="fr-CA">
                          <a:latin typeface="Roboto"/>
                          <a:ea typeface="Roboto"/>
                          <a:cs typeface="Roboto"/>
                          <a:sym typeface="Roboto"/>
                        </a:rPr>
                        <a:t>Sensodyne</a:t>
                      </a:r>
                      <a:endParaRPr b="1">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fr-CA">
                          <a:solidFill>
                            <a:schemeClr val="lt1"/>
                          </a:solidFill>
                          <a:highlight>
                            <a:srgbClr val="E06539"/>
                          </a:highlight>
                          <a:latin typeface="Roboto"/>
                          <a:ea typeface="Roboto"/>
                          <a:cs typeface="Roboto"/>
                          <a:sym typeface="Roboto"/>
                        </a:rPr>
                        <a:t> Crest </a:t>
                      </a:r>
                      <a:endParaRPr>
                        <a:solidFill>
                          <a:schemeClr val="lt1"/>
                        </a:solidFill>
                        <a:highlight>
                          <a:srgbClr val="E06539"/>
                        </a:highlight>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spcBef>
                          <a:spcPts val="0"/>
                        </a:spcBef>
                        <a:spcAft>
                          <a:spcPts val="0"/>
                        </a:spcAft>
                        <a:buClr>
                          <a:schemeClr val="dk1"/>
                        </a:buClr>
                        <a:buSzPts val="1100"/>
                        <a:buFont typeface="Arial"/>
                        <a:buNone/>
                      </a:pPr>
                      <a:r>
                        <a:rPr lang="fr-CA">
                          <a:solidFill>
                            <a:schemeClr val="dk1"/>
                          </a:solidFill>
                          <a:highlight>
                            <a:srgbClr val="C7E3F5"/>
                          </a:highlight>
                          <a:latin typeface="Roboto"/>
                          <a:ea typeface="Roboto"/>
                          <a:cs typeface="Roboto"/>
                          <a:sym typeface="Roboto"/>
                        </a:rPr>
                        <a:t>Colgate</a:t>
                      </a:r>
                      <a:endParaRPr>
                        <a:solidFill>
                          <a:schemeClr val="dk1"/>
                        </a:solidFill>
                        <a:highlight>
                          <a:srgbClr val="C7E3F5"/>
                        </a:highlight>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c>
                  <a:txBody>
                    <a:bodyPr/>
                    <a:lstStyle/>
                    <a:p>
                      <a:pPr indent="0" lvl="0" marL="0" rtl="0" algn="ctr">
                        <a:lnSpc>
                          <a:spcPct val="100000"/>
                        </a:lnSpc>
                        <a:spcBef>
                          <a:spcPts val="0"/>
                        </a:spcBef>
                        <a:spcAft>
                          <a:spcPts val="0"/>
                        </a:spcAft>
                        <a:buNone/>
                      </a:pPr>
                      <a:r>
                        <a:rPr b="1" lang="fr-CA">
                          <a:solidFill>
                            <a:schemeClr val="dk1"/>
                          </a:solidFill>
                          <a:latin typeface="Roboto"/>
                          <a:ea typeface="Roboto"/>
                          <a:cs typeface="Roboto"/>
                          <a:sym typeface="Roboto"/>
                        </a:rPr>
                        <a:t>Sensodyne</a:t>
                      </a:r>
                      <a:endParaRPr b="1">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rPr lang="fr-CA">
                          <a:solidFill>
                            <a:schemeClr val="dk1"/>
                          </a:solidFill>
                          <a:latin typeface="Roboto"/>
                          <a:ea typeface="Roboto"/>
                          <a:cs typeface="Roboto"/>
                          <a:sym typeface="Roboto"/>
                        </a:rPr>
                        <a:t>Aquafresh</a:t>
                      </a:r>
                      <a:endParaRPr>
                        <a:solidFill>
                          <a:schemeClr val="dk1"/>
                        </a:solidFill>
                        <a:latin typeface="Roboto"/>
                        <a:ea typeface="Roboto"/>
                        <a:cs typeface="Roboto"/>
                        <a:sym typeface="Roboto"/>
                      </a:endParaRPr>
                    </a:p>
                    <a:p>
                      <a:pPr indent="0" lvl="0" marL="0" rtl="0" algn="ctr">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fr-CA">
                          <a:solidFill>
                            <a:schemeClr val="lt1"/>
                          </a:solidFill>
                          <a:highlight>
                            <a:srgbClr val="E06539"/>
                          </a:highlight>
                          <a:latin typeface="Roboto"/>
                          <a:ea typeface="Roboto"/>
                          <a:cs typeface="Roboto"/>
                          <a:sym typeface="Roboto"/>
                        </a:rPr>
                        <a:t> Crest </a:t>
                      </a:r>
                      <a:endParaRPr>
                        <a:solidFill>
                          <a:schemeClr val="dk1"/>
                        </a:solidFill>
                        <a:latin typeface="Roboto"/>
                        <a:ea typeface="Roboto"/>
                        <a:cs typeface="Roboto"/>
                        <a:sym typeface="Roboto"/>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5F5F5"/>
                    </a:solidFill>
                  </a:tcPr>
                </a:tc>
              </a:tr>
            </a:tbl>
          </a:graphicData>
        </a:graphic>
      </p:graphicFrame>
      <p:sp>
        <p:nvSpPr>
          <p:cNvPr id="211" name="Google Shape;211;p42"/>
          <p:cNvSpPr/>
          <p:nvPr/>
        </p:nvSpPr>
        <p:spPr>
          <a:xfrm>
            <a:off x="6655575" y="2920975"/>
            <a:ext cx="2341155" cy="309274"/>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***Simulation</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76" name="Shape 876"/>
        <p:cNvGrpSpPr/>
        <p:nvPr/>
      </p:nvGrpSpPr>
      <p:grpSpPr>
        <a:xfrm>
          <a:off x="0" y="0"/>
          <a:ext cx="0" cy="0"/>
          <a:chOff x="0" y="0"/>
          <a:chExt cx="0" cy="0"/>
        </a:xfrm>
      </p:grpSpPr>
      <p:sp>
        <p:nvSpPr>
          <p:cNvPr id="877" name="Google Shape;877;p105"/>
          <p:cNvSpPr/>
          <p:nvPr/>
        </p:nvSpPr>
        <p:spPr>
          <a:xfrm rot="10800000">
            <a:off x="-10782" y="3398868"/>
            <a:ext cx="9165582" cy="1744632"/>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05"/>
          <p:cNvSpPr/>
          <p:nvPr/>
        </p:nvSpPr>
        <p:spPr>
          <a:xfrm>
            <a:off x="1776450" y="1568775"/>
            <a:ext cx="2779969" cy="490237"/>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100"/>
              </a:rPr>
              <a:t>monurl.ca/</a:t>
            </a:r>
          </a:p>
        </p:txBody>
      </p:sp>
      <p:sp>
        <p:nvSpPr>
          <p:cNvPr id="879" name="Google Shape;879;p105"/>
          <p:cNvSpPr/>
          <p:nvPr/>
        </p:nvSpPr>
        <p:spPr>
          <a:xfrm>
            <a:off x="4556425" y="1568775"/>
            <a:ext cx="3064071" cy="582119"/>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a:rPr>
              <a:t>artsubtiljne</a:t>
            </a:r>
          </a:p>
        </p:txBody>
      </p:sp>
      <p:pic>
        <p:nvPicPr>
          <p:cNvPr id="880" name="Google Shape;880;p105"/>
          <p:cNvPicPr preferRelativeResize="0"/>
          <p:nvPr/>
        </p:nvPicPr>
        <p:blipFill rotWithShape="1">
          <a:blip r:embed="rId3">
            <a:alphaModFix/>
          </a:blip>
          <a:srcRect b="0" l="0" r="0" t="0"/>
          <a:stretch/>
        </p:blipFill>
        <p:spPr>
          <a:xfrm>
            <a:off x="3362850" y="2305600"/>
            <a:ext cx="2418300" cy="2418300"/>
          </a:xfrm>
          <a:prstGeom prst="roundRect">
            <a:avLst>
              <a:gd fmla="val 16667" name="adj"/>
            </a:avLst>
          </a:prstGeom>
          <a:noFill/>
          <a:ln cap="flat" cmpd="sng" w="9525">
            <a:solidFill>
              <a:srgbClr val="E06539"/>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4" name="Shape 884"/>
        <p:cNvGrpSpPr/>
        <p:nvPr/>
      </p:nvGrpSpPr>
      <p:grpSpPr>
        <a:xfrm>
          <a:off x="0" y="0"/>
          <a:ext cx="0" cy="0"/>
          <a:chOff x="0" y="0"/>
          <a:chExt cx="0" cy="0"/>
        </a:xfrm>
      </p:grpSpPr>
      <p:sp>
        <p:nvSpPr>
          <p:cNvPr id="885" name="Google Shape;885;p106"/>
          <p:cNvSpPr/>
          <p:nvPr/>
        </p:nvSpPr>
        <p:spPr>
          <a:xfrm>
            <a:off x="6011050" y="258135"/>
            <a:ext cx="3801900" cy="594000"/>
          </a:xfrm>
          <a:prstGeom prst="roundRect">
            <a:avLst>
              <a:gd fmla="val 50000"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179999" rtl="0" algn="l">
              <a:spcBef>
                <a:spcPts val="0"/>
              </a:spcBef>
              <a:spcAft>
                <a:spcPts val="0"/>
              </a:spcAft>
              <a:buNone/>
            </a:pPr>
            <a:r>
              <a:rPr lang="fr-CA" sz="2400">
                <a:solidFill>
                  <a:schemeClr val="lt1"/>
                </a:solidFill>
                <a:latin typeface="Raleway Black"/>
                <a:ea typeface="Raleway Black"/>
                <a:cs typeface="Raleway Black"/>
                <a:sym typeface="Raleway Black"/>
              </a:rPr>
              <a:t>Revue d’actualité</a:t>
            </a:r>
            <a:endParaRPr sz="100">
              <a:latin typeface="Raleway Black"/>
              <a:ea typeface="Raleway Black"/>
              <a:cs typeface="Raleway Black"/>
              <a:sym typeface="Raleway Black"/>
            </a:endParaRPr>
          </a:p>
        </p:txBody>
      </p:sp>
      <p:sp>
        <p:nvSpPr>
          <p:cNvPr id="886" name="Google Shape;886;p106"/>
          <p:cNvSpPr txBox="1"/>
          <p:nvPr/>
        </p:nvSpPr>
        <p:spPr>
          <a:xfrm>
            <a:off x="138150" y="2369125"/>
            <a:ext cx="810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fr-CA" sz="3200">
                <a:solidFill>
                  <a:schemeClr val="dk1"/>
                </a:solidFill>
                <a:latin typeface="Raleway"/>
                <a:ea typeface="Raleway"/>
                <a:cs typeface="Raleway"/>
                <a:sym typeface="Raleway"/>
              </a:rPr>
              <a:t>Y a-t-il des changements dans vos habitudes de consommation de l’information depuis le projet de loi 18?</a:t>
            </a:r>
            <a:endParaRPr sz="3200">
              <a:solidFill>
                <a:schemeClr val="dk1"/>
              </a:solidFill>
              <a:latin typeface="Raleway"/>
              <a:ea typeface="Raleway"/>
              <a:cs typeface="Raleway"/>
              <a:sym typeface="Raleway"/>
            </a:endParaRPr>
          </a:p>
        </p:txBody>
      </p:sp>
      <p:sp>
        <p:nvSpPr>
          <p:cNvPr id="887" name="Google Shape;887;p106"/>
          <p:cNvSpPr/>
          <p:nvPr/>
        </p:nvSpPr>
        <p:spPr>
          <a:xfrm rot="-14">
            <a:off x="235475" y="1563348"/>
            <a:ext cx="8105698" cy="542760"/>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Oswald"/>
              </a:rPr>
              <a:t>Réflexion éducation aux médias</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E3F5"/>
        </a:solidFill>
      </p:bgPr>
    </p:bg>
    <p:spTree>
      <p:nvGrpSpPr>
        <p:cNvPr id="891" name="Shape 891"/>
        <p:cNvGrpSpPr/>
        <p:nvPr/>
      </p:nvGrpSpPr>
      <p:grpSpPr>
        <a:xfrm>
          <a:off x="0" y="0"/>
          <a:ext cx="0" cy="0"/>
          <a:chOff x="0" y="0"/>
          <a:chExt cx="0" cy="0"/>
        </a:xfrm>
      </p:grpSpPr>
      <p:sp>
        <p:nvSpPr>
          <p:cNvPr id="892" name="Google Shape;892;p107"/>
          <p:cNvSpPr/>
          <p:nvPr/>
        </p:nvSpPr>
        <p:spPr>
          <a:xfrm rot="10800000">
            <a:off x="-10782" y="3086100"/>
            <a:ext cx="9165582" cy="2057400"/>
          </a:xfrm>
          <a:prstGeom prst="flowChartDocumen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07"/>
          <p:cNvSpPr/>
          <p:nvPr/>
        </p:nvSpPr>
        <p:spPr>
          <a:xfrm>
            <a:off x="302300" y="321175"/>
            <a:ext cx="7211674" cy="95145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L'art subtil</a:t>
            </a:r>
          </a:p>
        </p:txBody>
      </p:sp>
      <p:sp>
        <p:nvSpPr>
          <p:cNvPr id="894" name="Google Shape;894;p107"/>
          <p:cNvSpPr/>
          <p:nvPr/>
        </p:nvSpPr>
        <p:spPr>
          <a:xfrm>
            <a:off x="2653188" y="1440274"/>
            <a:ext cx="5536367" cy="393442"/>
          </a:xfrm>
          <a:prstGeom prst="rect">
            <a:avLst/>
          </a:prstGeom>
        </p:spPr>
        <p:txBody>
          <a:bodyPr>
            <a:prstTxWarp prst="textPlain"/>
          </a:bodyPr>
          <a:lstStyle/>
          <a:p>
            <a:pPr lvl="0" algn="ctr"/>
            <a:r>
              <a:rPr b="1" i="0">
                <a:ln cap="flat" cmpd="sng" w="9525">
                  <a:solidFill>
                    <a:srgbClr val="E06539"/>
                  </a:solidFill>
                  <a:prstDash val="solid"/>
                  <a:round/>
                  <a:headEnd len="sm" w="sm" type="none"/>
                  <a:tailEnd len="sm" w="sm" type="none"/>
                </a:ln>
                <a:solidFill>
                  <a:srgbClr val="E06539"/>
                </a:solidFill>
                <a:latin typeface="Roboto Mono"/>
              </a:rPr>
              <a:t>de faire parler les chiffres</a:t>
            </a:r>
          </a:p>
        </p:txBody>
      </p:sp>
      <p:pic>
        <p:nvPicPr>
          <p:cNvPr id="895" name="Google Shape;895;p107"/>
          <p:cNvPicPr preferRelativeResize="0"/>
          <p:nvPr/>
        </p:nvPicPr>
        <p:blipFill>
          <a:blip r:embed="rId3">
            <a:alphaModFix/>
          </a:blip>
          <a:stretch>
            <a:fillRect/>
          </a:stretch>
        </p:blipFill>
        <p:spPr>
          <a:xfrm>
            <a:off x="691200" y="2826839"/>
            <a:ext cx="2265344" cy="2330742"/>
          </a:xfrm>
          <a:prstGeom prst="rect">
            <a:avLst/>
          </a:prstGeom>
          <a:noFill/>
          <a:ln>
            <a:noFill/>
          </a:ln>
        </p:spPr>
      </p:pic>
      <p:pic>
        <p:nvPicPr>
          <p:cNvPr id="896" name="Google Shape;896;p107"/>
          <p:cNvPicPr preferRelativeResize="0"/>
          <p:nvPr/>
        </p:nvPicPr>
        <p:blipFill rotWithShape="1">
          <a:blip r:embed="rId4">
            <a:alphaModFix/>
          </a:blip>
          <a:srcRect b="12126" l="21060" r="0" t="0"/>
          <a:stretch/>
        </p:blipFill>
        <p:spPr>
          <a:xfrm>
            <a:off x="1989100" y="2989301"/>
            <a:ext cx="1893101" cy="2168275"/>
          </a:xfrm>
          <a:prstGeom prst="rect">
            <a:avLst/>
          </a:prstGeom>
          <a:noFill/>
          <a:ln>
            <a:noFill/>
          </a:ln>
        </p:spPr>
      </p:pic>
      <p:sp>
        <p:nvSpPr>
          <p:cNvPr id="897" name="Google Shape;897;p107"/>
          <p:cNvSpPr/>
          <p:nvPr/>
        </p:nvSpPr>
        <p:spPr>
          <a:xfrm>
            <a:off x="460700" y="2380200"/>
            <a:ext cx="1018645" cy="4466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Stéphanie</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Rioux</a:t>
            </a:r>
          </a:p>
        </p:txBody>
      </p:sp>
      <p:sp>
        <p:nvSpPr>
          <p:cNvPr id="898" name="Google Shape;898;p107"/>
          <p:cNvSpPr/>
          <p:nvPr/>
        </p:nvSpPr>
        <p:spPr>
          <a:xfrm>
            <a:off x="2617632" y="2130600"/>
            <a:ext cx="813851" cy="509670"/>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 Mono;100"/>
              </a:rPr>
              <a:t>Annie </a:t>
            </a:r>
            <a:br>
              <a:rPr b="0" i="0">
                <a:ln cap="flat" cmpd="sng" w="9525">
                  <a:solidFill>
                    <a:schemeClr val="dk1"/>
                  </a:solidFill>
                  <a:prstDash val="solid"/>
                  <a:round/>
                  <a:headEnd len="sm" w="sm" type="none"/>
                  <a:tailEnd len="sm" w="sm" type="none"/>
                </a:ln>
                <a:solidFill>
                  <a:schemeClr val="dk1"/>
                </a:solidFill>
                <a:latin typeface="Roboto Mono;100"/>
              </a:rPr>
            </a:br>
            <a:r>
              <a:rPr b="0" i="0">
                <a:ln cap="flat" cmpd="sng" w="9525">
                  <a:solidFill>
                    <a:schemeClr val="dk1"/>
                  </a:solidFill>
                  <a:prstDash val="solid"/>
                  <a:round/>
                  <a:headEnd len="sm" w="sm" type="none"/>
                  <a:tailEnd len="sm" w="sm" type="none"/>
                </a:ln>
                <a:solidFill>
                  <a:schemeClr val="dk1"/>
                </a:solidFill>
                <a:latin typeface="Roboto Mono;100"/>
              </a:rPr>
              <a:t>Turbide</a:t>
            </a:r>
          </a:p>
        </p:txBody>
      </p:sp>
      <p:pic>
        <p:nvPicPr>
          <p:cNvPr id="899" name="Google Shape;899;p107"/>
          <p:cNvPicPr preferRelativeResize="0"/>
          <p:nvPr/>
        </p:nvPicPr>
        <p:blipFill>
          <a:blip r:embed="rId5">
            <a:alphaModFix/>
          </a:blip>
          <a:stretch>
            <a:fillRect/>
          </a:stretch>
        </p:blipFill>
        <p:spPr>
          <a:xfrm>
            <a:off x="84650" y="4223050"/>
            <a:ext cx="774125" cy="812450"/>
          </a:xfrm>
          <a:prstGeom prst="rect">
            <a:avLst/>
          </a:prstGeom>
          <a:noFill/>
          <a:ln>
            <a:noFill/>
          </a:ln>
        </p:spPr>
      </p:pic>
      <p:sp>
        <p:nvSpPr>
          <p:cNvPr id="900" name="Google Shape;900;p107"/>
          <p:cNvSpPr txBox="1"/>
          <p:nvPr/>
        </p:nvSpPr>
        <p:spPr>
          <a:xfrm>
            <a:off x="222712" y="4904676"/>
            <a:ext cx="8091900" cy="277200"/>
          </a:xfrm>
          <a:prstGeom prst="rect">
            <a:avLst/>
          </a:prstGeom>
          <a:noFill/>
          <a:ln>
            <a:noFill/>
          </a:ln>
        </p:spPr>
        <p:txBody>
          <a:bodyPr anchorCtr="0" anchor="t" bIns="45725" lIns="45725" spcFirstLastPara="1" rIns="45725" wrap="square" tIns="45725">
            <a:spAutoFit/>
          </a:bodyPr>
          <a:lstStyle/>
          <a:p>
            <a:pPr indent="0" lvl="0" marL="0" rtl="0" algn="r">
              <a:spcBef>
                <a:spcPts val="0"/>
              </a:spcBef>
              <a:spcAft>
                <a:spcPts val="0"/>
              </a:spcAft>
              <a:buNone/>
            </a:pPr>
            <a:r>
              <a:rPr lang="fr-CA" sz="600">
                <a:solidFill>
                  <a:srgbClr val="FFFFFF"/>
                </a:solidFill>
              </a:rPr>
              <a:t>À moins d'indications contraires, cette présentation est mise à disposition selon les termes de la </a:t>
            </a:r>
            <a:endParaRPr sz="600">
              <a:solidFill>
                <a:srgbClr val="FFFFFF"/>
              </a:solidFill>
            </a:endParaRPr>
          </a:p>
          <a:p>
            <a:pPr indent="0" lvl="0" marL="0" rtl="0" algn="r">
              <a:spcBef>
                <a:spcPts val="0"/>
              </a:spcBef>
              <a:spcAft>
                <a:spcPts val="0"/>
              </a:spcAft>
              <a:buNone/>
            </a:pPr>
            <a:r>
              <a:rPr lang="fr-CA" sz="600" u="sng">
                <a:solidFill>
                  <a:srgbClr val="FFFFFF"/>
                </a:solidFill>
                <a:hlinkClick r:id="rId6">
                  <a:extLst>
                    <a:ext uri="{A12FA001-AC4F-418D-AE19-62706E023703}">
                      <ahyp:hlinkClr val="tx"/>
                    </a:ext>
                  </a:extLst>
                </a:hlinkClick>
              </a:rPr>
              <a:t>Licence Creative Commons:  Attribution - Pas d’Utilisation Commerciale - Partage dans les Mêmes Conditions 4.0 International</a:t>
            </a:r>
            <a:r>
              <a:rPr lang="fr-CA" sz="600">
                <a:solidFill>
                  <a:srgbClr val="FFFFFF"/>
                </a:solidFill>
              </a:rPr>
              <a:t>.</a:t>
            </a:r>
            <a:endParaRPr sz="600">
              <a:solidFill>
                <a:srgbClr val="FFFFFF"/>
              </a:solidFill>
            </a:endParaRPr>
          </a:p>
        </p:txBody>
      </p:sp>
      <p:pic>
        <p:nvPicPr>
          <p:cNvPr id="901" name="Google Shape;901;p107">
            <a:hlinkClick r:id="rId7"/>
          </p:cNvPr>
          <p:cNvPicPr preferRelativeResize="0"/>
          <p:nvPr/>
        </p:nvPicPr>
        <p:blipFill>
          <a:blip r:embed="rId8">
            <a:alphaModFix/>
          </a:blip>
          <a:stretch>
            <a:fillRect/>
          </a:stretch>
        </p:blipFill>
        <p:spPr>
          <a:xfrm>
            <a:off x="8314588" y="4908311"/>
            <a:ext cx="735399" cy="193464"/>
          </a:xfrm>
          <a:prstGeom prst="rect">
            <a:avLst/>
          </a:prstGeom>
          <a:noFill/>
          <a:ln>
            <a:noFill/>
          </a:ln>
        </p:spPr>
      </p:pic>
      <p:pic>
        <p:nvPicPr>
          <p:cNvPr id="902" name="Google Shape;902;p107">
            <a:hlinkClick r:id="rId9"/>
          </p:cNvPr>
          <p:cNvPicPr preferRelativeResize="0"/>
          <p:nvPr/>
        </p:nvPicPr>
        <p:blipFill>
          <a:blip r:embed="rId10">
            <a:alphaModFix/>
          </a:blip>
          <a:stretch>
            <a:fillRect/>
          </a:stretch>
        </p:blipFill>
        <p:spPr>
          <a:xfrm>
            <a:off x="2738087" y="2711360"/>
            <a:ext cx="265559" cy="274777"/>
          </a:xfrm>
          <a:prstGeom prst="rect">
            <a:avLst/>
          </a:prstGeom>
          <a:noFill/>
          <a:ln>
            <a:noFill/>
          </a:ln>
        </p:spPr>
      </p:pic>
      <p:pic>
        <p:nvPicPr>
          <p:cNvPr id="903" name="Google Shape;903;p107">
            <a:hlinkClick r:id="rId11"/>
          </p:cNvPr>
          <p:cNvPicPr preferRelativeResize="0"/>
          <p:nvPr/>
        </p:nvPicPr>
        <p:blipFill>
          <a:blip r:embed="rId12">
            <a:alphaModFix/>
          </a:blip>
          <a:stretch>
            <a:fillRect/>
          </a:stretch>
        </p:blipFill>
        <p:spPr>
          <a:xfrm>
            <a:off x="3081703" y="2711345"/>
            <a:ext cx="265559" cy="274807"/>
          </a:xfrm>
          <a:prstGeom prst="rect">
            <a:avLst/>
          </a:prstGeom>
          <a:noFill/>
          <a:ln>
            <a:noFill/>
          </a:ln>
        </p:spPr>
      </p:pic>
      <p:pic>
        <p:nvPicPr>
          <p:cNvPr id="904" name="Google Shape;904;p107">
            <a:hlinkClick r:id="rId13"/>
          </p:cNvPr>
          <p:cNvPicPr preferRelativeResize="0"/>
          <p:nvPr/>
        </p:nvPicPr>
        <p:blipFill>
          <a:blip r:embed="rId10">
            <a:alphaModFix/>
          </a:blip>
          <a:stretch>
            <a:fillRect/>
          </a:stretch>
        </p:blipFill>
        <p:spPr>
          <a:xfrm>
            <a:off x="724112" y="2913162"/>
            <a:ext cx="265559" cy="274777"/>
          </a:xfrm>
          <a:prstGeom prst="rect">
            <a:avLst/>
          </a:prstGeom>
          <a:noFill/>
          <a:ln>
            <a:noFill/>
          </a:ln>
        </p:spPr>
      </p:pic>
      <p:pic>
        <p:nvPicPr>
          <p:cNvPr id="905" name="Google Shape;905;p107">
            <a:hlinkClick r:id="rId14"/>
          </p:cNvPr>
          <p:cNvPicPr preferRelativeResize="0"/>
          <p:nvPr/>
        </p:nvPicPr>
        <p:blipFill>
          <a:blip r:embed="rId12">
            <a:alphaModFix/>
          </a:blip>
          <a:stretch>
            <a:fillRect/>
          </a:stretch>
        </p:blipFill>
        <p:spPr>
          <a:xfrm>
            <a:off x="1067728" y="2913147"/>
            <a:ext cx="265559" cy="274807"/>
          </a:xfrm>
          <a:prstGeom prst="rect">
            <a:avLst/>
          </a:prstGeom>
          <a:noFill/>
          <a:ln>
            <a:noFill/>
          </a:ln>
        </p:spPr>
      </p:pic>
      <p:pic>
        <p:nvPicPr>
          <p:cNvPr id="906" name="Google Shape;906;p107"/>
          <p:cNvPicPr preferRelativeResize="0"/>
          <p:nvPr/>
        </p:nvPicPr>
        <p:blipFill rotWithShape="1">
          <a:blip r:embed="rId15">
            <a:alphaModFix/>
          </a:blip>
          <a:srcRect b="55110" l="69399" r="12604" t="15044"/>
          <a:stretch/>
        </p:blipFill>
        <p:spPr>
          <a:xfrm>
            <a:off x="3200900" y="2780725"/>
            <a:ext cx="2090076" cy="2376851"/>
          </a:xfrm>
          <a:prstGeom prst="rect">
            <a:avLst/>
          </a:prstGeom>
          <a:noFill/>
          <a:ln>
            <a:noFill/>
          </a:ln>
        </p:spPr>
      </p:pic>
      <p:sp>
        <p:nvSpPr>
          <p:cNvPr id="907" name="Google Shape;907;p107"/>
          <p:cNvSpPr/>
          <p:nvPr/>
        </p:nvSpPr>
        <p:spPr>
          <a:xfrm>
            <a:off x="4190749" y="2348424"/>
            <a:ext cx="1514051" cy="44665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000000"/>
                </a:solidFill>
                <a:latin typeface="Roboto Mono;100"/>
              </a:rPr>
              <a:t>Jean-François</a:t>
            </a:r>
            <a:br>
              <a:rPr b="0" i="0">
                <a:ln cap="flat" cmpd="sng" w="9525">
                  <a:solidFill>
                    <a:srgbClr val="000000"/>
                  </a:solidFill>
                  <a:prstDash val="solid"/>
                  <a:round/>
                  <a:headEnd len="sm" w="sm" type="none"/>
                  <a:tailEnd len="sm" w="sm" type="none"/>
                </a:ln>
                <a:solidFill>
                  <a:srgbClr val="000000"/>
                </a:solidFill>
                <a:latin typeface="Roboto Mono;100"/>
              </a:rPr>
            </a:br>
            <a:r>
              <a:rPr b="0" i="0">
                <a:ln cap="flat" cmpd="sng" w="9525">
                  <a:solidFill>
                    <a:srgbClr val="000000"/>
                  </a:solidFill>
                  <a:prstDash val="solid"/>
                  <a:round/>
                  <a:headEnd len="sm" w="sm" type="none"/>
                  <a:tailEnd len="sm" w="sm" type="none"/>
                </a:ln>
                <a:solidFill>
                  <a:srgbClr val="000000"/>
                </a:solidFill>
                <a:latin typeface="Roboto Mono;100"/>
              </a:rPr>
              <a:t>Mercure</a:t>
            </a:r>
          </a:p>
        </p:txBody>
      </p:sp>
      <p:pic>
        <p:nvPicPr>
          <p:cNvPr id="908" name="Google Shape;908;p107"/>
          <p:cNvPicPr preferRelativeResize="0"/>
          <p:nvPr/>
        </p:nvPicPr>
        <p:blipFill rotWithShape="1">
          <a:blip r:embed="rId16">
            <a:alphaModFix/>
          </a:blip>
          <a:srcRect b="7097" l="8833" r="29131" t="32907"/>
          <a:stretch/>
        </p:blipFill>
        <p:spPr>
          <a:xfrm>
            <a:off x="7671950" y="0"/>
            <a:ext cx="1514050" cy="1437125"/>
          </a:xfrm>
          <a:prstGeom prst="rect">
            <a:avLst/>
          </a:prstGeom>
          <a:noFill/>
          <a:ln>
            <a:noFill/>
          </a:ln>
        </p:spPr>
      </p:pic>
      <p:pic>
        <p:nvPicPr>
          <p:cNvPr id="909" name="Google Shape;909;p107">
            <a:hlinkClick r:id="rId17"/>
          </p:cNvPr>
          <p:cNvPicPr preferRelativeResize="0"/>
          <p:nvPr/>
        </p:nvPicPr>
        <p:blipFill>
          <a:blip r:embed="rId10">
            <a:alphaModFix/>
          </a:blip>
          <a:stretch>
            <a:fillRect/>
          </a:stretch>
        </p:blipFill>
        <p:spPr>
          <a:xfrm>
            <a:off x="4559999" y="2889835"/>
            <a:ext cx="265559" cy="274777"/>
          </a:xfrm>
          <a:prstGeom prst="rect">
            <a:avLst/>
          </a:prstGeom>
          <a:noFill/>
          <a:ln>
            <a:noFill/>
          </a:ln>
        </p:spPr>
      </p:pic>
      <p:pic>
        <p:nvPicPr>
          <p:cNvPr id="910" name="Google Shape;910;p107">
            <a:hlinkClick r:id="rId18"/>
          </p:cNvPr>
          <p:cNvPicPr preferRelativeResize="0"/>
          <p:nvPr/>
        </p:nvPicPr>
        <p:blipFill>
          <a:blip r:embed="rId12">
            <a:alphaModFix/>
          </a:blip>
          <a:stretch>
            <a:fillRect/>
          </a:stretch>
        </p:blipFill>
        <p:spPr>
          <a:xfrm>
            <a:off x="4903615" y="2889820"/>
            <a:ext cx="265559" cy="274807"/>
          </a:xfrm>
          <a:prstGeom prst="rect">
            <a:avLst/>
          </a:prstGeom>
          <a:noFill/>
          <a:ln>
            <a:noFill/>
          </a:ln>
        </p:spPr>
      </p:pic>
      <p:pic>
        <p:nvPicPr>
          <p:cNvPr id="911" name="Google Shape;911;p107"/>
          <p:cNvPicPr preferRelativeResize="0"/>
          <p:nvPr/>
        </p:nvPicPr>
        <p:blipFill>
          <a:blip r:embed="rId19">
            <a:alphaModFix/>
          </a:blip>
          <a:stretch>
            <a:fillRect/>
          </a:stretch>
        </p:blipFill>
        <p:spPr>
          <a:xfrm>
            <a:off x="7927868" y="77293"/>
            <a:ext cx="1122114" cy="951450"/>
          </a:xfrm>
          <a:prstGeom prst="rect">
            <a:avLst/>
          </a:prstGeom>
          <a:noFill/>
          <a:ln>
            <a:noFill/>
          </a:ln>
        </p:spPr>
      </p:pic>
      <p:sp>
        <p:nvSpPr>
          <p:cNvPr id="912" name="Google Shape;912;p107">
            <a:hlinkClick r:id="rId20"/>
          </p:cNvPr>
          <p:cNvSpPr/>
          <p:nvPr/>
        </p:nvSpPr>
        <p:spPr>
          <a:xfrm>
            <a:off x="6038300" y="2640275"/>
            <a:ext cx="2836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21">
                  <a:extLst>
                    <a:ext uri="{A12FA001-AC4F-418D-AE19-62706E023703}">
                      <ahyp:hlinkClr val="tx"/>
                    </a:ext>
                  </a:extLst>
                </a:hlinkClick>
              </a:rPr>
              <a:t>Accéder à la présentation</a:t>
            </a:r>
            <a:endParaRPr sz="2100">
              <a:solidFill>
                <a:schemeClr val="lt1"/>
              </a:solidFill>
              <a:latin typeface="Roboto Light"/>
              <a:ea typeface="Roboto Light"/>
              <a:cs typeface="Roboto Light"/>
              <a:sym typeface="Roboto Light"/>
            </a:endParaRPr>
          </a:p>
        </p:txBody>
      </p:sp>
      <p:sp>
        <p:nvSpPr>
          <p:cNvPr id="913" name="Google Shape;913;p107">
            <a:hlinkClick r:id="rId22"/>
          </p:cNvPr>
          <p:cNvSpPr/>
          <p:nvPr/>
        </p:nvSpPr>
        <p:spPr>
          <a:xfrm>
            <a:off x="6038300" y="3616000"/>
            <a:ext cx="2836800" cy="812400"/>
          </a:xfrm>
          <a:prstGeom prst="roundRect">
            <a:avLst>
              <a:gd fmla="val 16667" name="adj"/>
            </a:avLst>
          </a:prstGeom>
          <a:solidFill>
            <a:srgbClr val="E06539"/>
          </a:solidFill>
          <a:ln cap="flat" cmpd="sng" w="9525">
            <a:solidFill>
              <a:srgbClr val="E0653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2100">
                <a:solidFill>
                  <a:schemeClr val="lt1"/>
                </a:solidFill>
                <a:uFill>
                  <a:noFill/>
                </a:uFill>
                <a:latin typeface="Roboto Light"/>
                <a:ea typeface="Roboto Light"/>
                <a:cs typeface="Roboto Light"/>
                <a:sym typeface="Roboto Light"/>
                <a:hlinkClick r:id="rId23">
                  <a:extLst>
                    <a:ext uri="{A12FA001-AC4F-418D-AE19-62706E023703}">
                      <ahyp:hlinkClr val="tx"/>
                    </a:ext>
                  </a:extLst>
                </a:hlinkClick>
              </a:rPr>
              <a:t>Créer une copie de la présentation</a:t>
            </a:r>
            <a:endParaRPr sz="2100">
              <a:solidFill>
                <a:schemeClr val="lt1"/>
              </a:solidFill>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3"/>
          <p:cNvSpPr/>
          <p:nvPr/>
        </p:nvSpPr>
        <p:spPr>
          <a:xfrm>
            <a:off x="-1450" y="-30925"/>
            <a:ext cx="9165582" cy="3221424"/>
          </a:xfrm>
          <a:prstGeom prst="flowChartDocument">
            <a:avLst/>
          </a:prstGeom>
          <a:solidFill>
            <a:srgbClr val="E065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3"/>
          <p:cNvSpPr txBox="1"/>
          <p:nvPr/>
        </p:nvSpPr>
        <p:spPr>
          <a:xfrm rot="-5400000">
            <a:off x="-1613375" y="2002850"/>
            <a:ext cx="48522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6300">
                <a:solidFill>
                  <a:schemeClr val="dk1"/>
                </a:solidFill>
                <a:latin typeface="Roboto Thin"/>
                <a:ea typeface="Roboto Thin"/>
                <a:cs typeface="Roboto Thin"/>
                <a:sym typeface="Roboto Thin"/>
              </a:rPr>
              <a:t>INTENTIONS</a:t>
            </a:r>
            <a:endParaRPr sz="6300">
              <a:solidFill>
                <a:schemeClr val="dk1"/>
              </a:solidFill>
              <a:latin typeface="Roboto Thin"/>
              <a:ea typeface="Roboto Thin"/>
              <a:cs typeface="Roboto Thin"/>
              <a:sym typeface="Roboto Thin"/>
            </a:endParaRPr>
          </a:p>
        </p:txBody>
      </p:sp>
      <p:grpSp>
        <p:nvGrpSpPr>
          <p:cNvPr id="218" name="Google Shape;218;p43"/>
          <p:cNvGrpSpPr/>
          <p:nvPr/>
        </p:nvGrpSpPr>
        <p:grpSpPr>
          <a:xfrm>
            <a:off x="1669147" y="1262691"/>
            <a:ext cx="3082713" cy="2945956"/>
            <a:chOff x="603575" y="1126525"/>
            <a:chExt cx="2405550" cy="2493825"/>
          </a:xfrm>
        </p:grpSpPr>
        <p:pic>
          <p:nvPicPr>
            <p:cNvPr id="219" name="Google Shape;219;p43"/>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20" name="Google Shape;220;p43"/>
            <p:cNvSpPr txBox="1"/>
            <p:nvPr/>
          </p:nvSpPr>
          <p:spPr>
            <a:xfrm>
              <a:off x="983912" y="1678001"/>
              <a:ext cx="1753800" cy="108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M</a:t>
              </a:r>
              <a:r>
                <a:rPr lang="fr-CA" sz="1600">
                  <a:solidFill>
                    <a:schemeClr val="lt1"/>
                  </a:solidFill>
                  <a:latin typeface="Roboto Light"/>
                  <a:ea typeface="Roboto Light"/>
                  <a:cs typeface="Roboto Light"/>
                  <a:sym typeface="Roboto Light"/>
                </a:rPr>
                <a:t>ieux </a:t>
              </a:r>
              <a:r>
                <a:rPr b="1" lang="fr-CA" sz="1600">
                  <a:solidFill>
                    <a:schemeClr val="lt1"/>
                  </a:solidFill>
                  <a:latin typeface="Roboto"/>
                  <a:ea typeface="Roboto"/>
                  <a:cs typeface="Roboto"/>
                  <a:sym typeface="Roboto"/>
                </a:rPr>
                <a:t>décoder l’univers médiatique</a:t>
              </a:r>
              <a:r>
                <a:rPr lang="fr-CA" sz="1600">
                  <a:solidFill>
                    <a:schemeClr val="lt1"/>
                  </a:solidFill>
                  <a:latin typeface="Roboto Light"/>
                  <a:ea typeface="Roboto Light"/>
                  <a:cs typeface="Roboto Light"/>
                  <a:sym typeface="Roboto Light"/>
                </a:rPr>
                <a:t> sous l’angle particulier des mathématiques.</a:t>
              </a:r>
              <a:endParaRPr sz="1200">
                <a:solidFill>
                  <a:schemeClr val="lt1"/>
                </a:solidFill>
                <a:latin typeface="Roboto Light"/>
                <a:ea typeface="Roboto Light"/>
                <a:cs typeface="Roboto Light"/>
                <a:sym typeface="Roboto Light"/>
              </a:endParaRPr>
            </a:p>
          </p:txBody>
        </p:sp>
      </p:grpSp>
      <p:grpSp>
        <p:nvGrpSpPr>
          <p:cNvPr id="221" name="Google Shape;221;p43"/>
          <p:cNvGrpSpPr/>
          <p:nvPr/>
        </p:nvGrpSpPr>
        <p:grpSpPr>
          <a:xfrm>
            <a:off x="5368084" y="1048466"/>
            <a:ext cx="3082713" cy="3093341"/>
            <a:chOff x="603575" y="1126525"/>
            <a:chExt cx="2405550" cy="2493825"/>
          </a:xfrm>
        </p:grpSpPr>
        <p:pic>
          <p:nvPicPr>
            <p:cNvPr id="222" name="Google Shape;222;p43"/>
            <p:cNvPicPr preferRelativeResize="0"/>
            <p:nvPr/>
          </p:nvPicPr>
          <p:blipFill rotWithShape="1">
            <a:blip r:embed="rId3">
              <a:alphaModFix/>
            </a:blip>
            <a:srcRect b="7095" l="8835" r="8819" t="12724"/>
            <a:stretch/>
          </p:blipFill>
          <p:spPr>
            <a:xfrm>
              <a:off x="603575" y="1126525"/>
              <a:ext cx="2405550" cy="2493825"/>
            </a:xfrm>
            <a:prstGeom prst="rect">
              <a:avLst/>
            </a:prstGeom>
            <a:noFill/>
            <a:ln>
              <a:noFill/>
            </a:ln>
          </p:spPr>
        </p:pic>
        <p:sp>
          <p:nvSpPr>
            <p:cNvPr id="223" name="Google Shape;223;p43"/>
            <p:cNvSpPr txBox="1"/>
            <p:nvPr/>
          </p:nvSpPr>
          <p:spPr>
            <a:xfrm>
              <a:off x="955060" y="1603210"/>
              <a:ext cx="1794000" cy="148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fr-CA" sz="1600">
                  <a:solidFill>
                    <a:schemeClr val="lt1"/>
                  </a:solidFill>
                  <a:latin typeface="Roboto Light"/>
                  <a:ea typeface="Roboto Light"/>
                  <a:cs typeface="Roboto Light"/>
                  <a:sym typeface="Roboto Light"/>
                </a:rPr>
                <a:t>Réinvestir des </a:t>
              </a:r>
              <a:r>
                <a:rPr b="1" lang="fr-CA" sz="1600">
                  <a:solidFill>
                    <a:schemeClr val="lt1"/>
                  </a:solidFill>
                  <a:latin typeface="Roboto"/>
                  <a:ea typeface="Roboto"/>
                  <a:cs typeface="Roboto"/>
                  <a:sym typeface="Roboto"/>
                </a:rPr>
                <a:t>pistes pédagogiques concrètes</a:t>
              </a:r>
              <a:r>
                <a:rPr lang="fr-CA" sz="1600">
                  <a:solidFill>
                    <a:schemeClr val="lt1"/>
                  </a:solidFill>
                  <a:latin typeface="Roboto Light"/>
                  <a:ea typeface="Roboto Light"/>
                  <a:cs typeface="Roboto Light"/>
                  <a:sym typeface="Roboto Light"/>
                </a:rPr>
                <a:t> (inspirées des médias) pour développer l’esprit critique des élèves.</a:t>
              </a:r>
              <a:endParaRPr sz="1200">
                <a:solidFill>
                  <a:schemeClr val="lt1"/>
                </a:solidFill>
                <a:latin typeface="Roboto Light"/>
                <a:ea typeface="Roboto Light"/>
                <a:cs typeface="Roboto Light"/>
                <a:sym typeface="Roboto Ligh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4"/>
          <p:cNvSpPr/>
          <p:nvPr/>
        </p:nvSpPr>
        <p:spPr>
          <a:xfrm>
            <a:off x="148063" y="165674"/>
            <a:ext cx="8847882" cy="1322349"/>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dk1"/>
                </a:solidFill>
                <a:latin typeface="Roboto;100"/>
              </a:rPr>
              <a:t>Plan de mat[c]h</a:t>
            </a:r>
          </a:p>
        </p:txBody>
      </p:sp>
      <p:pic>
        <p:nvPicPr>
          <p:cNvPr id="229" name="Google Shape;229;p44"/>
          <p:cNvPicPr preferRelativeResize="0"/>
          <p:nvPr/>
        </p:nvPicPr>
        <p:blipFill rotWithShape="1">
          <a:blip r:embed="rId3">
            <a:alphaModFix/>
          </a:blip>
          <a:srcRect b="3300" l="5610" r="4912" t="8453"/>
          <a:stretch/>
        </p:blipFill>
        <p:spPr>
          <a:xfrm rot="5400000">
            <a:off x="273625" y="1569875"/>
            <a:ext cx="1732699" cy="1831375"/>
          </a:xfrm>
          <a:prstGeom prst="rect">
            <a:avLst/>
          </a:prstGeom>
          <a:noFill/>
          <a:ln>
            <a:noFill/>
          </a:ln>
        </p:spPr>
      </p:pic>
      <p:pic>
        <p:nvPicPr>
          <p:cNvPr id="230" name="Google Shape;230;p44"/>
          <p:cNvPicPr preferRelativeResize="0"/>
          <p:nvPr/>
        </p:nvPicPr>
        <p:blipFill rotWithShape="1">
          <a:blip r:embed="rId3">
            <a:alphaModFix/>
          </a:blip>
          <a:srcRect b="3300" l="5610" r="4912" t="8453"/>
          <a:stretch/>
        </p:blipFill>
        <p:spPr>
          <a:xfrm rot="5400000">
            <a:off x="2581650" y="1569875"/>
            <a:ext cx="1732699" cy="1831375"/>
          </a:xfrm>
          <a:prstGeom prst="rect">
            <a:avLst/>
          </a:prstGeom>
          <a:noFill/>
          <a:ln>
            <a:noFill/>
          </a:ln>
        </p:spPr>
      </p:pic>
      <p:sp>
        <p:nvSpPr>
          <p:cNvPr id="231" name="Google Shape;231;p44"/>
          <p:cNvSpPr txBox="1"/>
          <p:nvPr/>
        </p:nvSpPr>
        <p:spPr>
          <a:xfrm>
            <a:off x="2999424" y="1957175"/>
            <a:ext cx="1831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pourcentages</a:t>
            </a:r>
            <a:endParaRPr sz="2100">
              <a:latin typeface="Roboto"/>
              <a:ea typeface="Roboto"/>
              <a:cs typeface="Roboto"/>
              <a:sym typeface="Roboto"/>
            </a:endParaRPr>
          </a:p>
        </p:txBody>
      </p:sp>
      <p:pic>
        <p:nvPicPr>
          <p:cNvPr id="232" name="Google Shape;232;p44"/>
          <p:cNvPicPr preferRelativeResize="0"/>
          <p:nvPr/>
        </p:nvPicPr>
        <p:blipFill rotWithShape="1">
          <a:blip r:embed="rId3">
            <a:alphaModFix/>
          </a:blip>
          <a:srcRect b="3300" l="5610" r="4912" t="8453"/>
          <a:stretch/>
        </p:blipFill>
        <p:spPr>
          <a:xfrm rot="5400000">
            <a:off x="5118275" y="1519925"/>
            <a:ext cx="1732699" cy="1831375"/>
          </a:xfrm>
          <a:prstGeom prst="rect">
            <a:avLst/>
          </a:prstGeom>
          <a:noFill/>
          <a:ln>
            <a:noFill/>
          </a:ln>
        </p:spPr>
      </p:pic>
      <p:sp>
        <p:nvSpPr>
          <p:cNvPr id="233" name="Google Shape;233;p44"/>
          <p:cNvSpPr/>
          <p:nvPr/>
        </p:nvSpPr>
        <p:spPr>
          <a:xfrm>
            <a:off x="224278" y="1742585"/>
            <a:ext cx="350699"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1</a:t>
            </a:r>
          </a:p>
        </p:txBody>
      </p:sp>
      <p:sp>
        <p:nvSpPr>
          <p:cNvPr id="234" name="Google Shape;234;p44"/>
          <p:cNvSpPr txBox="1"/>
          <p:nvPr/>
        </p:nvSpPr>
        <p:spPr>
          <a:xfrm>
            <a:off x="5615675" y="2101577"/>
            <a:ext cx="223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 message</a:t>
            </a:r>
            <a:endParaRPr sz="2100">
              <a:latin typeface="Roboto"/>
              <a:ea typeface="Roboto"/>
              <a:cs typeface="Roboto"/>
              <a:sym typeface="Roboto"/>
            </a:endParaRPr>
          </a:p>
        </p:txBody>
      </p:sp>
      <p:sp>
        <p:nvSpPr>
          <p:cNvPr id="235" name="Google Shape;235;p44"/>
          <p:cNvSpPr/>
          <p:nvPr/>
        </p:nvSpPr>
        <p:spPr>
          <a:xfrm>
            <a:off x="2378603" y="1742585"/>
            <a:ext cx="661106"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2</a:t>
            </a:r>
          </a:p>
        </p:txBody>
      </p:sp>
      <p:sp>
        <p:nvSpPr>
          <p:cNvPr id="236" name="Google Shape;236;p44"/>
          <p:cNvSpPr/>
          <p:nvPr/>
        </p:nvSpPr>
        <p:spPr>
          <a:xfrm>
            <a:off x="4942253" y="1757971"/>
            <a:ext cx="658121"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3</a:t>
            </a:r>
          </a:p>
        </p:txBody>
      </p:sp>
      <p:pic>
        <p:nvPicPr>
          <p:cNvPr id="237" name="Google Shape;237;p44"/>
          <p:cNvPicPr preferRelativeResize="0"/>
          <p:nvPr/>
        </p:nvPicPr>
        <p:blipFill rotWithShape="1">
          <a:blip r:embed="rId3">
            <a:alphaModFix/>
          </a:blip>
          <a:srcRect b="3300" l="5610" r="4912" t="8453"/>
          <a:stretch/>
        </p:blipFill>
        <p:spPr>
          <a:xfrm rot="5400000">
            <a:off x="1333975" y="3208287"/>
            <a:ext cx="1732699" cy="1831375"/>
          </a:xfrm>
          <a:prstGeom prst="rect">
            <a:avLst/>
          </a:prstGeom>
          <a:noFill/>
          <a:ln>
            <a:noFill/>
          </a:ln>
        </p:spPr>
      </p:pic>
      <p:sp>
        <p:nvSpPr>
          <p:cNvPr id="238" name="Google Shape;238;p44"/>
          <p:cNvSpPr/>
          <p:nvPr/>
        </p:nvSpPr>
        <p:spPr>
          <a:xfrm>
            <a:off x="1157953" y="3446333"/>
            <a:ext cx="737215" cy="1061146"/>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4</a:t>
            </a:r>
          </a:p>
        </p:txBody>
      </p:sp>
      <p:pic>
        <p:nvPicPr>
          <p:cNvPr id="239" name="Google Shape;239;p44"/>
          <p:cNvPicPr preferRelativeResize="0"/>
          <p:nvPr/>
        </p:nvPicPr>
        <p:blipFill rotWithShape="1">
          <a:blip r:embed="rId3">
            <a:alphaModFix/>
          </a:blip>
          <a:srcRect b="3300" l="5610" r="4912" t="8453"/>
          <a:stretch/>
        </p:blipFill>
        <p:spPr>
          <a:xfrm rot="5400000">
            <a:off x="4097425" y="3208287"/>
            <a:ext cx="1732699" cy="1831375"/>
          </a:xfrm>
          <a:prstGeom prst="rect">
            <a:avLst/>
          </a:prstGeom>
          <a:noFill/>
          <a:ln>
            <a:noFill/>
          </a:ln>
        </p:spPr>
      </p:pic>
      <p:sp>
        <p:nvSpPr>
          <p:cNvPr id="240" name="Google Shape;240;p44"/>
          <p:cNvSpPr/>
          <p:nvPr/>
        </p:nvSpPr>
        <p:spPr>
          <a:xfrm>
            <a:off x="3921403" y="3446333"/>
            <a:ext cx="613351" cy="1076071"/>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5</a:t>
            </a:r>
          </a:p>
        </p:txBody>
      </p:sp>
      <p:sp>
        <p:nvSpPr>
          <p:cNvPr id="241" name="Google Shape;241;p44"/>
          <p:cNvSpPr txBox="1"/>
          <p:nvPr/>
        </p:nvSpPr>
        <p:spPr>
          <a:xfrm>
            <a:off x="1869838" y="360493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diagrammes </a:t>
            </a:r>
            <a:endParaRPr sz="2100">
              <a:latin typeface="Roboto"/>
              <a:ea typeface="Roboto"/>
              <a:cs typeface="Roboto"/>
              <a:sym typeface="Roboto"/>
            </a:endParaRPr>
          </a:p>
        </p:txBody>
      </p:sp>
      <p:sp>
        <p:nvSpPr>
          <p:cNvPr id="242" name="Google Shape;242;p44"/>
          <p:cNvSpPr txBox="1"/>
          <p:nvPr/>
        </p:nvSpPr>
        <p:spPr>
          <a:xfrm>
            <a:off x="4573123" y="3869043"/>
            <a:ext cx="1900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L’échantillon</a:t>
            </a:r>
            <a:endParaRPr sz="2100">
              <a:latin typeface="Roboto"/>
              <a:ea typeface="Roboto"/>
              <a:cs typeface="Roboto"/>
              <a:sym typeface="Roboto"/>
            </a:endParaRPr>
          </a:p>
        </p:txBody>
      </p:sp>
      <p:pic>
        <p:nvPicPr>
          <p:cNvPr id="243" name="Google Shape;243;p44"/>
          <p:cNvPicPr preferRelativeResize="0"/>
          <p:nvPr/>
        </p:nvPicPr>
        <p:blipFill rotWithShape="1">
          <a:blip r:embed="rId3">
            <a:alphaModFix/>
          </a:blip>
          <a:srcRect b="3300" l="5610" r="4912" t="8453"/>
          <a:stretch/>
        </p:blipFill>
        <p:spPr>
          <a:xfrm rot="5400000">
            <a:off x="6909125" y="3139862"/>
            <a:ext cx="1732699" cy="1831375"/>
          </a:xfrm>
          <a:prstGeom prst="rect">
            <a:avLst/>
          </a:prstGeom>
          <a:noFill/>
          <a:ln>
            <a:noFill/>
          </a:ln>
        </p:spPr>
      </p:pic>
      <p:sp>
        <p:nvSpPr>
          <p:cNvPr id="244" name="Google Shape;244;p44"/>
          <p:cNvSpPr/>
          <p:nvPr/>
        </p:nvSpPr>
        <p:spPr>
          <a:xfrm>
            <a:off x="6733103" y="3377908"/>
            <a:ext cx="644690" cy="1089503"/>
          </a:xfrm>
          <a:prstGeom prst="rect">
            <a:avLst/>
          </a:prstGeom>
        </p:spPr>
        <p:txBody>
          <a:bodyPr>
            <a:prstTxWarp prst="textPlain"/>
          </a:bodyPr>
          <a:lstStyle/>
          <a:p>
            <a:pPr lvl="0" algn="ctr"/>
            <a:r>
              <a:rPr b="0" i="0">
                <a:ln cap="flat" cmpd="sng" w="9525">
                  <a:solidFill>
                    <a:srgbClr val="E06539"/>
                  </a:solidFill>
                  <a:prstDash val="solid"/>
                  <a:round/>
                  <a:headEnd len="sm" w="sm" type="none"/>
                  <a:tailEnd len="sm" w="sm" type="none"/>
                </a:ln>
                <a:solidFill>
                  <a:srgbClr val="E06539"/>
                </a:solidFill>
                <a:latin typeface="Roboto Mono;100"/>
              </a:rPr>
              <a:t>6</a:t>
            </a:r>
          </a:p>
        </p:txBody>
      </p:sp>
      <p:sp>
        <p:nvSpPr>
          <p:cNvPr id="245" name="Google Shape;245;p44"/>
          <p:cNvSpPr txBox="1"/>
          <p:nvPr/>
        </p:nvSpPr>
        <p:spPr>
          <a:xfrm>
            <a:off x="662571" y="1933848"/>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Les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fractions</a:t>
            </a:r>
            <a:endParaRPr sz="2100">
              <a:latin typeface="Roboto"/>
              <a:ea typeface="Roboto"/>
              <a:cs typeface="Roboto"/>
              <a:sym typeface="Roboto"/>
            </a:endParaRPr>
          </a:p>
        </p:txBody>
      </p:sp>
      <p:sp>
        <p:nvSpPr>
          <p:cNvPr id="246" name="Google Shape;246;p44"/>
          <p:cNvSpPr txBox="1"/>
          <p:nvPr/>
        </p:nvSpPr>
        <p:spPr>
          <a:xfrm>
            <a:off x="7404775" y="3561250"/>
            <a:ext cx="1772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sz="2100">
                <a:latin typeface="Roboto"/>
                <a:ea typeface="Roboto"/>
                <a:cs typeface="Roboto"/>
                <a:sym typeface="Roboto"/>
              </a:rPr>
              <a:t>La </a:t>
            </a:r>
            <a:endParaRPr sz="2100">
              <a:latin typeface="Roboto"/>
              <a:ea typeface="Roboto"/>
              <a:cs typeface="Roboto"/>
              <a:sym typeface="Roboto"/>
            </a:endParaRPr>
          </a:p>
          <a:p>
            <a:pPr indent="0" lvl="0" marL="0" rtl="0" algn="l">
              <a:spcBef>
                <a:spcPts val="0"/>
              </a:spcBef>
              <a:spcAft>
                <a:spcPts val="0"/>
              </a:spcAft>
              <a:buNone/>
            </a:pPr>
            <a:r>
              <a:rPr lang="fr-CA" sz="2100">
                <a:latin typeface="Roboto"/>
                <a:ea typeface="Roboto"/>
                <a:cs typeface="Roboto"/>
                <a:sym typeface="Roboto"/>
              </a:rPr>
              <a:t>moyenne </a:t>
            </a:r>
            <a:endParaRPr sz="21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JNÉ2021">
      <a:dk1>
        <a:srgbClr val="355777"/>
      </a:dk1>
      <a:lt1>
        <a:srgbClr val="FFFFFF"/>
      </a:lt1>
      <a:dk2>
        <a:srgbClr val="54959C"/>
      </a:dk2>
      <a:lt2>
        <a:srgbClr val="E9A842"/>
      </a:lt2>
      <a:accent1>
        <a:srgbClr val="355777"/>
      </a:accent1>
      <a:accent2>
        <a:srgbClr val="E17140"/>
      </a:accent2>
      <a:accent3>
        <a:srgbClr val="FFBE4C"/>
      </a:accent3>
      <a:accent4>
        <a:srgbClr val="6BBFC7"/>
      </a:accent4>
      <a:accent5>
        <a:srgbClr val="85EDF8"/>
      </a:accent5>
      <a:accent6>
        <a:srgbClr val="FFC04D"/>
      </a:accent6>
      <a:hlink>
        <a:srgbClr val="68BAC1"/>
      </a:hlink>
      <a:folHlink>
        <a:srgbClr val="355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JNÉ2021">
      <a:dk1>
        <a:srgbClr val="355777"/>
      </a:dk1>
      <a:lt1>
        <a:srgbClr val="FFFFFF"/>
      </a:lt1>
      <a:dk2>
        <a:srgbClr val="54959C"/>
      </a:dk2>
      <a:lt2>
        <a:srgbClr val="E9A842"/>
      </a:lt2>
      <a:accent1>
        <a:srgbClr val="355777"/>
      </a:accent1>
      <a:accent2>
        <a:srgbClr val="E17140"/>
      </a:accent2>
      <a:accent3>
        <a:srgbClr val="FFBE4C"/>
      </a:accent3>
      <a:accent4>
        <a:srgbClr val="6BBFC7"/>
      </a:accent4>
      <a:accent5>
        <a:srgbClr val="85EDF8"/>
      </a:accent5>
      <a:accent6>
        <a:srgbClr val="FFC04D"/>
      </a:accent6>
      <a:hlink>
        <a:srgbClr val="68BAC1"/>
      </a:hlink>
      <a:folHlink>
        <a:srgbClr val="3557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