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Roboto Slab"/>
      <p:regular r:id="rId34"/>
      <p:bold r:id="rId35"/>
    </p:embeddedFont>
    <p:embeddedFont>
      <p:font typeface="Ubuntu"/>
      <p:regular r:id="rId36"/>
      <p:bold r:id="rId37"/>
      <p:italic r:id="rId38"/>
      <p:boldItalic r:id="rId39"/>
    </p:embeddedFont>
    <p:embeddedFont>
      <p:font typeface="Sniglet"/>
      <p:regular r:id="rId40"/>
    </p:embeddedFont>
    <p:embeddedFont>
      <p:font typeface="Dosis"/>
      <p:regular r:id="rId41"/>
      <p:bold r:id="rId42"/>
    </p:embeddedFont>
    <p:embeddedFont>
      <p:font typeface="Nixie One"/>
      <p:regular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Viga"/>
      <p:regular r:id="rId48"/>
    </p:embeddedFont>
    <p:embeddedFont>
      <p:font typeface="Century Gothic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niglet-regular.fntdata"/><Relationship Id="rId42" Type="http://schemas.openxmlformats.org/officeDocument/2006/relationships/font" Target="fonts/Dosis-bold.fntdata"/><Relationship Id="rId41" Type="http://schemas.openxmlformats.org/officeDocument/2006/relationships/font" Target="fonts/Dosis-regular.fntdata"/><Relationship Id="rId44" Type="http://schemas.openxmlformats.org/officeDocument/2006/relationships/font" Target="fonts/Montserrat-regular.fntdata"/><Relationship Id="rId43" Type="http://schemas.openxmlformats.org/officeDocument/2006/relationships/font" Target="fonts/NixieOne-regular.fntdata"/><Relationship Id="rId46" Type="http://schemas.openxmlformats.org/officeDocument/2006/relationships/font" Target="fonts/Montserrat-italic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Viga-regular.fntdata"/><Relationship Id="rId47" Type="http://schemas.openxmlformats.org/officeDocument/2006/relationships/font" Target="fonts/Montserrat-boldItalic.fntdata"/><Relationship Id="rId49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font" Target="fonts/RobotoSlab-bold.fntdata"/><Relationship Id="rId34" Type="http://schemas.openxmlformats.org/officeDocument/2006/relationships/font" Target="fonts/RobotoSlab-regular.fntdata"/><Relationship Id="rId37" Type="http://schemas.openxmlformats.org/officeDocument/2006/relationships/font" Target="fonts/Ubuntu-bold.fntdata"/><Relationship Id="rId36" Type="http://schemas.openxmlformats.org/officeDocument/2006/relationships/font" Target="fonts/Ubuntu-regular.fntdata"/><Relationship Id="rId39" Type="http://schemas.openxmlformats.org/officeDocument/2006/relationships/font" Target="fonts/Ubuntu-boldItalic.fntdata"/><Relationship Id="rId38" Type="http://schemas.openxmlformats.org/officeDocument/2006/relationships/font" Target="fonts/Ubuntu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CenturyGothic-italic.fntdata"/><Relationship Id="rId50" Type="http://schemas.openxmlformats.org/officeDocument/2006/relationships/font" Target="fonts/CenturyGothic-bold.fntdata"/><Relationship Id="rId52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472af5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472af5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f3f7af9df2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f3f7af9d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3f7af9df2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f3f7af9df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9becb9bd1_6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9becb9bd1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c8e86f98d_0_10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fc8e86f98d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1d23abfb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c1d23abf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b9149e63f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6b9149e63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6b9149e63f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6b9149e6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036417e896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036417e89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07d2eab53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807d2eab5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f3f7af9df2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f3f7af9df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01031bec8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01031bec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827f0e36f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827f0e36f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827f0e36f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90a6e1a7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90a6e1a7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c8e86f98d_0_2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c8e86f98d_0_2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mode examen pour les épreuves (ref. Info-Sanction)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d781c6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d781c6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1031bec87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01031bec8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mst.qc.ca/desmos1503202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eacher.desmos.com/activitybuilder/custom/616843ddf318ff3a16d709d5?lang=fr" TargetMode="External"/><Relationship Id="rId4" Type="http://schemas.openxmlformats.org/officeDocument/2006/relationships/hyperlink" Target="https://teacher.desmos.com/activitybuilder/custom/5e7d3e13beccc116b4cdff18?collections=5f4e83675fb4842356264c02&amp;lang=fr" TargetMode="External"/><Relationship Id="rId5" Type="http://schemas.openxmlformats.org/officeDocument/2006/relationships/hyperlink" Target="https://teacher.desmos.com/polygraph/custom/59e3b2dc5a79e348a3838d75?lang=fr" TargetMode="External"/><Relationship Id="rId6" Type="http://schemas.openxmlformats.org/officeDocument/2006/relationships/hyperlink" Target="https://teacher.desmos.com/activitybuilder/custom/5fc145c3f198e40b7146b3a9?lang=fr" TargetMode="External"/><Relationship Id="rId7" Type="http://schemas.openxmlformats.org/officeDocument/2006/relationships/hyperlink" Target="https://teacher.desmos.com/activitybuilder/custom/6455519f461414e3af74d3e1?lang=fr" TargetMode="External"/><Relationship Id="rId8" Type="http://schemas.openxmlformats.org/officeDocument/2006/relationships/hyperlink" Target="https://teacher.desmos.com/activitybuilder/custom/631f56ec6c7f020603062193?lang=f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education.gouv.qc.ca/fileadmin/site_web/documents/dpse/adaptation_serv_compl/Referentiel-mathematique.PDF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hyperlink" Target="https://sites.google.com/csbe.qc.ca/evaluerautrementenmath/types-de-probl%C3%A8mes" TargetMode="External"/><Relationship Id="rId5" Type="http://schemas.openxmlformats.org/officeDocument/2006/relationships/hyperlink" Target="https://sites.google.com/csbe.qc.ca/evaluerautrementenmath/types-de-probl%C3%A8me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hyperlink" Target="http://www.youtube.com/watch?v=BOCtsN_WVb0" TargetMode="External"/><Relationship Id="rId5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hyperlink" Target="http://www.youtube.com/watch?v=B-Er6ac6LXQ" TargetMode="External"/><Relationship Id="rId5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document/d/1q8kpRE5esIo2rciA_xKtDZaRH_uNbkitCxt5uE2ocko/edit?usp=sharing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teacher.desmos.com/collection/5d9f7a25f1c089673f662436" TargetMode="External"/><Relationship Id="rId4" Type="http://schemas.openxmlformats.org/officeDocument/2006/relationships/hyperlink" Target="https://teacher.desmos.com/collection/5eb09aa8db788d0303ba92b0" TargetMode="External"/><Relationship Id="rId9" Type="http://schemas.openxmlformats.org/officeDocument/2006/relationships/hyperlink" Target="https://teacher.desmos.com/collection/65f206f5feda6bde6fee07bc?lang=fr" TargetMode="External"/><Relationship Id="rId5" Type="http://schemas.openxmlformats.org/officeDocument/2006/relationships/hyperlink" Target="https://teacher.desmos.com/collection/5f4e83675fb4842356264c02" TargetMode="External"/><Relationship Id="rId6" Type="http://schemas.openxmlformats.org/officeDocument/2006/relationships/hyperlink" Target="https://teacher.desmos.com/collection/5f5f5dd8e9393d0b2b8fc978" TargetMode="External"/><Relationship Id="rId7" Type="http://schemas.openxmlformats.org/officeDocument/2006/relationships/hyperlink" Target="https://sites.google.com/cscapitale.qc.ca/math-fga-desmos/accueil?authuser=0" TargetMode="External"/><Relationship Id="rId8" Type="http://schemas.openxmlformats.org/officeDocument/2006/relationships/hyperlink" Target="https://teacher.desmos.com/collection/65f2042c7dc08ae7688f9fba?lang=fr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sites.google.com/cscapitale.qc.ca/math-fga-desmos/accueil?authuser=0" TargetMode="External"/><Relationship Id="rId6" Type="http://schemas.openxmlformats.org/officeDocument/2006/relationships/hyperlink" Target="https://www.facebook.com/groups/pedagoguesdesmos" TargetMode="External"/><Relationship Id="rId7" Type="http://schemas.openxmlformats.org/officeDocument/2006/relationships/hyperlink" Target="https://www.facebook.com/groups/704851039666407" TargetMode="External"/><Relationship Id="rId8" Type="http://schemas.openxmlformats.org/officeDocument/2006/relationships/hyperlink" Target="http://www.lesmathsautrement.ca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page/view.php?id=23648&amp;forceview=1" TargetMode="External"/><Relationship Id="rId10" Type="http://schemas.openxmlformats.org/officeDocument/2006/relationships/hyperlink" Target="https://campus.recit.qc.ca/mod/page/view.php?id=16668" TargetMode="External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17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34.png"/><Relationship Id="rId7" Type="http://schemas.openxmlformats.org/officeDocument/2006/relationships/image" Target="../media/image32.png"/><Relationship Id="rId8" Type="http://schemas.openxmlformats.org/officeDocument/2006/relationships/hyperlink" Target="https://campus.recit.qc.ca/enrol/index.php?id=263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forms.gle/SgkPaBJ4oLFrWXZ7A" TargetMode="Externa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://recitmst.qc.ca/desmos28092023" TargetMode="External"/><Relationship Id="rId10" Type="http://schemas.openxmlformats.org/officeDocument/2006/relationships/image" Target="../media/image19.png"/><Relationship Id="rId13" Type="http://schemas.openxmlformats.org/officeDocument/2006/relationships/hyperlink" Target="https://docs.google.com/presentation/d/1wiSbxz9VIvo8ZIhtMWImhZBBebvkSJ3jm3gj-cxozW8/edit?usp=sharing" TargetMode="External"/><Relationship Id="rId12" Type="http://schemas.openxmlformats.org/officeDocument/2006/relationships/hyperlink" Target="mailto:equipe@recitmst.qc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hyperlink" Target="mailto:daniel.ricard@recit.qc.ca" TargetMode="External"/><Relationship Id="rId9" Type="http://schemas.openxmlformats.org/officeDocument/2006/relationships/hyperlink" Target="https://www.youtube.com/channel/UC7IcadI_rZFwso9N81PYqFg" TargetMode="External"/><Relationship Id="rId5" Type="http://schemas.openxmlformats.org/officeDocument/2006/relationships/hyperlink" Target="mailto:stephanie.rioux@recit.qc.ca" TargetMode="External"/><Relationship Id="rId6" Type="http://schemas.openxmlformats.org/officeDocument/2006/relationships/hyperlink" Target="mailto:equipemst@recit.qc.ca" TargetMode="External"/><Relationship Id="rId7" Type="http://schemas.openxmlformats.org/officeDocument/2006/relationships/hyperlink" Target="https://www.facebook.com/RECITMST2020/" TargetMode="External"/><Relationship Id="rId8" Type="http://schemas.openxmlformats.org/officeDocument/2006/relationships/hyperlink" Target="https://twitter.com/recitmst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view.genial.ly/5d812659369a7d0fc95ca03b/interactive-content-cadre-de-reference-de-la-competence-numerique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teacher.desmos.com/" TargetMode="External"/><Relationship Id="rId9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hyperlink" Target="https://www.desmos.com/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docs.google.com/presentation/d/1GLkDF5956DiIh8hYkfkePSx__QIBQUx_Qwb5q2qi-ZA/edit?usp=sharin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?prepopulateCode=4q2b35&amp;lang=fr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ctrTitle"/>
          </p:nvPr>
        </p:nvSpPr>
        <p:spPr>
          <a:xfrm>
            <a:off x="20225" y="1301800"/>
            <a:ext cx="866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La classe virtuelle de Desmos en FGA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0675" y="2203075"/>
            <a:ext cx="5903700" cy="1631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mars</a:t>
            </a: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2024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13h00 à 16h00 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des Sommets - CEA Windsor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recitmst.qc.ca/desmos15032024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600" y="93614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4400" y="2614000"/>
            <a:ext cx="2109475" cy="21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en 3 temps: les boulettes</a:t>
            </a:r>
            <a:br>
              <a:rPr lang="en"/>
            </a:br>
            <a:endParaRPr/>
          </a:p>
        </p:txBody>
      </p:sp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423" y="1618798"/>
            <a:ext cx="4458875" cy="34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Activité intégrant Polypad</a:t>
            </a:r>
            <a:endParaRPr/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840" y="1690778"/>
            <a:ext cx="4757635" cy="32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952" y="314250"/>
            <a:ext cx="1523000" cy="11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11" name="Google Shape;211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1004075" y="1724425"/>
            <a:ext cx="7686000" cy="3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L’addition et la soustraction de fractions</a:t>
            </a:r>
            <a:endParaRPr b="1" sz="25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Reproduisez ma droite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«Polygraph» sur le plan cartésien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 en 3 temps: les boulettes</a:t>
            </a:r>
            <a:endParaRPr sz="2300">
              <a:solidFill>
                <a:srgbClr val="3B3B3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3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Ça balance?</a:t>
            </a:r>
            <a:endParaRPr sz="2300">
              <a:solidFill>
                <a:srgbClr val="3B3B3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3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Pour débuter avec Polypad - Exemples variés</a:t>
            </a:r>
            <a:endParaRPr b="1" sz="2300" u="sng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L’espace enseignant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9" name="Google Shape;219;p27"/>
          <p:cNvSpPr txBox="1"/>
          <p:nvPr>
            <p:ph type="title"/>
          </p:nvPr>
        </p:nvSpPr>
        <p:spPr>
          <a:xfrm>
            <a:off x="2211862" y="2784244"/>
            <a:ext cx="5030100" cy="5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26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0" name="Google Shape;220;p27"/>
          <p:cNvGrpSpPr/>
          <p:nvPr/>
        </p:nvGrpSpPr>
        <p:grpSpPr>
          <a:xfrm>
            <a:off x="2241293" y="1756649"/>
            <a:ext cx="4971239" cy="2912590"/>
            <a:chOff x="1177450" y="241631"/>
            <a:chExt cx="6173152" cy="3616776"/>
          </a:xfrm>
        </p:grpSpPr>
        <p:sp>
          <p:nvSpPr>
            <p:cNvPr id="221" name="Google Shape;221;p2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5" name="Google Shape;22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825" y="3436200"/>
            <a:ext cx="794175" cy="7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Référentiel d’intervention en mathématique</a:t>
            </a:r>
            <a:endParaRPr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Deux fondements: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Donner du sens à mathématique en s’appuyant sur la compréhension des concepts et des processus mathématiques.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Recourir à la résolution de problèmes selon différentes intentions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8258">
            <a:off x="7108428" y="211158"/>
            <a:ext cx="1799948" cy="220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14" y="0"/>
            <a:ext cx="85121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Apprendre et évaluer autrement</a:t>
            </a:r>
            <a:endParaRPr/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200" y="1646276"/>
            <a:ext cx="7325601" cy="30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>
            <a:hlinkClick r:id="rId4"/>
          </p:cNvPr>
          <p:cNvSpPr txBox="1"/>
          <p:nvPr/>
        </p:nvSpPr>
        <p:spPr>
          <a:xfrm>
            <a:off x="6571575" y="4310550"/>
            <a:ext cx="2217300" cy="601500"/>
          </a:xfrm>
          <a:prstGeom prst="rect">
            <a:avLst/>
          </a:prstGeom>
          <a:solidFill>
            <a:srgbClr val="1A2D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Pour visiter le site</a:t>
            </a:r>
            <a:endParaRPr b="1"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48" name="Google Shape;248;p30"/>
          <p:cNvCxnSpPr/>
          <p:nvPr/>
        </p:nvCxnSpPr>
        <p:spPr>
          <a:xfrm>
            <a:off x="6769050" y="3834800"/>
            <a:ext cx="511800" cy="637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Google Shape;249;p30">
            <a:hlinkClick r:id="rId5"/>
          </p:cNvPr>
          <p:cNvSpPr/>
          <p:nvPr/>
        </p:nvSpPr>
        <p:spPr>
          <a:xfrm>
            <a:off x="6593925" y="4310550"/>
            <a:ext cx="2172600" cy="601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050" y="144500"/>
            <a:ext cx="2714625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 txBox="1"/>
          <p:nvPr>
            <p:ph type="ctrTitle"/>
          </p:nvPr>
        </p:nvSpPr>
        <p:spPr>
          <a:xfrm>
            <a:off x="298150" y="1633075"/>
            <a:ext cx="261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4233050" y="3040921"/>
            <a:ext cx="2573700" cy="165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31" title="Desmos - Interface de l'espace enseignan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325" y="3432353"/>
            <a:ext cx="1976225" cy="11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title"/>
          </p:nvPr>
        </p:nvSpPr>
        <p:spPr>
          <a:xfrm>
            <a:off x="1146025" y="749279"/>
            <a:ext cx="32088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75" y="1623379"/>
            <a:ext cx="6410247" cy="352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 title="Desmos - Le tableau de bord de l'enseignan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1053" y="300450"/>
            <a:ext cx="1907422" cy="10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 txBox="1"/>
          <p:nvPr>
            <p:ph type="title"/>
          </p:nvPr>
        </p:nvSpPr>
        <p:spPr>
          <a:xfrm>
            <a:off x="1146025" y="530725"/>
            <a:ext cx="3378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polyvalents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1891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1891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1891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641271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641271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31109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31109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43301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43301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56255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56255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68447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220600" y="761150"/>
            <a:ext cx="30444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 Ricard</a:t>
            </a:r>
            <a:endParaRPr sz="3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daniel.ricard</a:t>
            </a: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@recit.qc.ca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>
            <a:hlinkClick r:id="rId4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1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5" name="Google Shape;125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6"/>
          <p:cNvSpPr txBox="1"/>
          <p:nvPr>
            <p:ph idx="1" type="subTitle"/>
          </p:nvPr>
        </p:nvSpPr>
        <p:spPr>
          <a:xfrm>
            <a:off x="220600" y="1704925"/>
            <a:ext cx="3044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300" y="1864983"/>
            <a:ext cx="2539950" cy="231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050" y="2116338"/>
            <a:ext cx="2502250" cy="20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2159801"/>
            <a:ext cx="2569575" cy="200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 txBox="1"/>
          <p:nvPr>
            <p:ph type="title"/>
          </p:nvPr>
        </p:nvSpPr>
        <p:spPr>
          <a:xfrm>
            <a:off x="1146025" y="530725"/>
            <a:ext cx="3494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Les outils de création mathématique 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641271" y="28605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4330150" y="2882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31109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6844750" y="351505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1" name="Google Shape;301;p34"/>
          <p:cNvSpPr/>
          <p:nvPr/>
        </p:nvSpPr>
        <p:spPr>
          <a:xfrm>
            <a:off x="56255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2" name="Google Shape;302;p34"/>
          <p:cNvSpPr/>
          <p:nvPr/>
        </p:nvSpPr>
        <p:spPr>
          <a:xfrm>
            <a:off x="6844750" y="2250937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/>
          <p:nvPr>
            <p:ph type="title"/>
          </p:nvPr>
        </p:nvSpPr>
        <p:spPr>
          <a:xfrm>
            <a:off x="1220075" y="556525"/>
            <a:ext cx="37947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Modifier une activité existante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2011777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2029200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5"/>
          <p:cNvSpPr/>
          <p:nvPr/>
        </p:nvSpPr>
        <p:spPr>
          <a:xfrm>
            <a:off x="3579380" y="2120998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7355287" y="206288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À vous de jouer!</a:t>
            </a:r>
            <a:endParaRPr/>
          </a:p>
        </p:txBody>
      </p:sp>
      <p:sp>
        <p:nvSpPr>
          <p:cNvPr id="317" name="Google Shape;317;p36"/>
          <p:cNvSpPr txBox="1"/>
          <p:nvPr>
            <p:ph idx="1" type="body"/>
          </p:nvPr>
        </p:nvSpPr>
        <p:spPr>
          <a:xfrm>
            <a:off x="888100" y="16010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Visitez les différentes ressources d’activités existantes. </a:t>
            </a:r>
            <a:br>
              <a:rPr lang="en"/>
            </a:br>
            <a:r>
              <a:rPr lang="en"/>
              <a:t>(voir diapo 21-22)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Créez vos propres collections (par sujet, thème, sigle de cours)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Ajoutez vos activités préférées dans vos collections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Tentez l’expérience de </a:t>
            </a:r>
            <a:r>
              <a:rPr b="1" lang="en"/>
              <a:t>Copier et modifier</a:t>
            </a:r>
            <a:r>
              <a:rPr lang="en"/>
              <a:t> une activité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Partagez vos coups de coeur (</a:t>
            </a:r>
            <a:r>
              <a:rPr b="1" lang="en"/>
              <a:t>Partager l’activité</a:t>
            </a:r>
            <a:r>
              <a:rPr lang="en"/>
              <a:t>) dans </a:t>
            </a:r>
            <a:r>
              <a:rPr lang="en" u="sng">
                <a:solidFill>
                  <a:schemeClr val="hlink"/>
                </a:solidFill>
                <a:hlinkClick r:id="rId3"/>
              </a:rPr>
              <a:t>ce document collaboratif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"/>
              <a:t>Jumelez-vous avec un collègue, créez une classe, assignez une activité et invitez le collègue à jouer le rôle de l’élève.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Collections d’activités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3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1281325" y="1939275"/>
            <a:ext cx="35667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1re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4e et 5e secondaire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37"/>
          <p:cNvSpPr txBox="1"/>
          <p:nvPr/>
        </p:nvSpPr>
        <p:spPr>
          <a:xfrm>
            <a:off x="5069175" y="1939275"/>
            <a:ext cx="35667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Desmos FGA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P101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Char char="■"/>
            </a:pPr>
            <a:r>
              <a:rPr b="1" lang="en" sz="23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 4151</a:t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/>
          <p:nvPr>
            <p:ph type="title"/>
          </p:nvPr>
        </p:nvSpPr>
        <p:spPr>
          <a:xfrm>
            <a:off x="1052725" y="606025"/>
            <a:ext cx="3774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Idées, activités, support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3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3" name="Google Shape;333;p38"/>
          <p:cNvSpPr txBox="1"/>
          <p:nvPr>
            <p:ph type="title"/>
          </p:nvPr>
        </p:nvSpPr>
        <p:spPr>
          <a:xfrm>
            <a:off x="880225" y="1795975"/>
            <a:ext cx="6814500" cy="280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(FR)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desmosfr.ca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Répertoire FGA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(Projet 15081 - Région de Québec)</a:t>
            </a:r>
            <a:endParaRPr b="0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Desmos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0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■"/>
            </a:pPr>
            <a:r>
              <a:rPr lang="en" sz="20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lesmathsautrement.ca</a:t>
            </a:r>
            <a:endParaRPr b="0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"/>
          <p:cNvSpPr/>
          <p:nvPr/>
        </p:nvSpPr>
        <p:spPr>
          <a:xfrm>
            <a:off x="896092" y="1875042"/>
            <a:ext cx="7680900" cy="3936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Ressources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3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1" name="Google Shape;341;p39"/>
          <p:cNvSpPr txBox="1"/>
          <p:nvPr>
            <p:ph idx="1" type="body"/>
          </p:nvPr>
        </p:nvSpPr>
        <p:spPr>
          <a:xfrm>
            <a:off x="879125" y="1744500"/>
            <a:ext cx="81240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 sz="1800">
                <a:solidFill>
                  <a:schemeClr val="dk1"/>
                </a:solidFill>
              </a:rPr>
              <a:t>Autoformation « </a:t>
            </a:r>
            <a:r>
              <a:rPr b="1" lang="en" sz="18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Desmos</a:t>
            </a: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» du Campus RÉCIT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lang="en" sz="1800">
                <a:solidFill>
                  <a:schemeClr val="dk1"/>
                </a:solidFill>
              </a:rPr>
              <a:t> du RÉCIT MST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calculatrice graphique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lang="en" sz="1800">
                <a:solidFill>
                  <a:schemeClr val="dk1"/>
                </a:solidFill>
              </a:rPr>
              <a:t> sur la création d’activités pour la classe virtuelle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Tout sur Desmos </a:t>
            </a:r>
            <a:endParaRPr sz="18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800">
                <a:solidFill>
                  <a:schemeClr val="dk1"/>
                </a:solidFill>
              </a:rPr>
              <a:t> : Desmos en sciences et technologies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0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0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53" name="Google Shape;353;p40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54" name="Google Shape;354;p40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0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56" name="Google Shape;356;p40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0"/>
          <p:cNvSpPr txBox="1"/>
          <p:nvPr/>
        </p:nvSpPr>
        <p:spPr>
          <a:xfrm>
            <a:off x="38429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40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40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4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40">
            <a:hlinkClick r:id="rId8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 Premiers pas avec Desmos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40">
            <a:hlinkClick r:id="rId10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 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4" name="Google Shape;36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00850" y="197325"/>
            <a:ext cx="2393076" cy="207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Appréciation de l’atelier</a:t>
            </a:r>
            <a:endParaRPr b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4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p41"/>
          <p:cNvSpPr txBox="1"/>
          <p:nvPr/>
        </p:nvSpPr>
        <p:spPr>
          <a:xfrm>
            <a:off x="4713450" y="1321400"/>
            <a:ext cx="38958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rPr>
              <a:t>Merci de compléter ce </a:t>
            </a:r>
            <a:r>
              <a:rPr lang="en" sz="30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formulaire d’appréciation</a:t>
            </a:r>
            <a:r>
              <a:rPr lang="en"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rPr>
              <a:t>!</a:t>
            </a:r>
            <a:endParaRPr sz="3000">
              <a:solidFill>
                <a:schemeClr val="accen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9" name="Google Shape;3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2"/>
          <p:cNvSpPr txBox="1"/>
          <p:nvPr/>
        </p:nvSpPr>
        <p:spPr>
          <a:xfrm>
            <a:off x="4175500" y="1746650"/>
            <a:ext cx="4375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daniel.ricard@recit.qc.ca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stephanie.rioux@recit.qc.ca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equipemst@recit.qc.ca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42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recitmst.qc.ca/desmos28092023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2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3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90" name="Google Shape;390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91" name="Google Shape;391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92" name="Google Shape;392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93" name="Google Shape;393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94" name="Google Shape;394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95" name="Google Shape;395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96" name="Google Shape;396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97" name="Google Shape;397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98" name="Google Shape;398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99" name="Google Shape;399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00" name="Google Shape;400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01" name="Google Shape;401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02" name="Google Shape;402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1146025" y="530725"/>
            <a:ext cx="342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entury Gothic"/>
                <a:ea typeface="Century Gothic"/>
                <a:cs typeface="Century Gothic"/>
                <a:sym typeface="Century Gothic"/>
              </a:rPr>
              <a:t>Plan de la journée</a:t>
            </a:r>
            <a:endParaRPr sz="2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7"/>
          <p:cNvSpPr txBox="1"/>
          <p:nvPr>
            <p:ph idx="4294967295" type="body"/>
          </p:nvPr>
        </p:nvSpPr>
        <p:spPr>
          <a:xfrm>
            <a:off x="1149750" y="1683825"/>
            <a:ext cx="6431700" cy="30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Expériences-élèves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Espace enseignant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Création/modification d’activités</a:t>
            </a:r>
            <a:endParaRPr sz="2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</a:pPr>
            <a:r>
              <a:rPr lang="en"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compétence numérique</a:t>
            </a:r>
            <a:endParaRPr b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210" y="0"/>
            <a:ext cx="54893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1029641" y="743400"/>
            <a:ext cx="3989400" cy="6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9" name="Google Shape;149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504300" y="2859600"/>
            <a:ext cx="8597100" cy="19221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43030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430300" y="1744775"/>
            <a:ext cx="60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■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(</a:t>
            </a:r>
            <a:r>
              <a:rPr b="1" lang="en" sz="2200" u="sng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) ou 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1275" y="1359000"/>
            <a:ext cx="142875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96998" y="2039923"/>
            <a:ext cx="716401" cy="7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1114175" y="540775"/>
            <a:ext cx="3607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Rejoindre la classe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1939138" y="4607050"/>
            <a:ext cx="53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Vous pouvez également cliquer sur ce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lien d’invitation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153" y="1646603"/>
            <a:ext cx="4250607" cy="29604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1"/>
          <p:cNvSpPr txBox="1"/>
          <p:nvPr>
            <p:ph type="title"/>
          </p:nvPr>
        </p:nvSpPr>
        <p:spPr>
          <a:xfrm>
            <a:off x="1105841" y="530725"/>
            <a:ext cx="3567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Expérience élève 1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Opérations sur les fractions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63" y="1632896"/>
            <a:ext cx="8123826" cy="3460276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1105841" y="530725"/>
            <a:ext cx="3527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Reproduisez ma droite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13" y="1669300"/>
            <a:ext cx="7623375" cy="32827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Polygraph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975" y="236278"/>
            <a:ext cx="2260350" cy="18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0900" y="1679250"/>
            <a:ext cx="5062762" cy="3252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