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Roboto Slab"/>
      <p:regular r:id="rId28"/>
      <p:bold r:id="rId29"/>
    </p:embeddedFont>
    <p:embeddedFont>
      <p:font typeface="Ubuntu"/>
      <p:regular r:id="rId30"/>
      <p:bold r:id="rId31"/>
      <p:italic r:id="rId32"/>
      <p:boldItalic r:id="rId33"/>
    </p:embeddedFont>
    <p:embeddedFont>
      <p:font typeface="Sniglet"/>
      <p:regular r:id="rId34"/>
    </p:embeddedFont>
    <p:embeddedFont>
      <p:font typeface="Dosis"/>
      <p:regular r:id="rId35"/>
      <p:bold r:id="rId36"/>
    </p:embeddedFont>
    <p:embeddedFont>
      <p:font typeface="Nixie One"/>
      <p:regular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Viga"/>
      <p:regular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2" Type="http://schemas.openxmlformats.org/officeDocument/2006/relationships/font" Target="fonts/Viga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7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20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9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Slab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Slab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.fntdata"/><Relationship Id="rId30" Type="http://schemas.openxmlformats.org/officeDocument/2006/relationships/font" Target="fonts/Ubuntu-regular.fntdata"/><Relationship Id="rId11" Type="http://schemas.openxmlformats.org/officeDocument/2006/relationships/slide" Target="slides/slide7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6.xml"/><Relationship Id="rId32" Type="http://schemas.openxmlformats.org/officeDocument/2006/relationships/font" Target="fonts/Ubuntu-italic.fntdata"/><Relationship Id="rId13" Type="http://schemas.openxmlformats.org/officeDocument/2006/relationships/slide" Target="slides/slide9.xml"/><Relationship Id="rId35" Type="http://schemas.openxmlformats.org/officeDocument/2006/relationships/font" Target="fonts/Dosis-regular.fntdata"/><Relationship Id="rId12" Type="http://schemas.openxmlformats.org/officeDocument/2006/relationships/slide" Target="slides/slide8.xml"/><Relationship Id="rId34" Type="http://schemas.openxmlformats.org/officeDocument/2006/relationships/font" Target="fonts/Sniglet-regular.fntdata"/><Relationship Id="rId15" Type="http://schemas.openxmlformats.org/officeDocument/2006/relationships/slide" Target="slides/slide11.xml"/><Relationship Id="rId37" Type="http://schemas.openxmlformats.org/officeDocument/2006/relationships/font" Target="fonts/NixieOne-regular.fntdata"/><Relationship Id="rId14" Type="http://schemas.openxmlformats.org/officeDocument/2006/relationships/slide" Target="slides/slide10.xml"/><Relationship Id="rId36" Type="http://schemas.openxmlformats.org/officeDocument/2006/relationships/font" Target="fonts/Dosis-bold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c8e86f98d_0_10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c8e86f98d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36417e896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36417e8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c8e86f98d_0_2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c8e86f98d_0_2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c8e86f98d_0_15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fc8e86f98d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f5340ed8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0f5340ed8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0f5340ed8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1031bec87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1031bec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9becb9bd1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9becb9bd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SR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onurl.ca/desmos210223" TargetMode="External"/><Relationship Id="rId4" Type="http://schemas.openxmlformats.org/officeDocument/2006/relationships/hyperlink" Target="https://monurl.ca/desmos210223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hyperlink" Target="https://app.wooclap.com/ALFPLY?from=instruction-slid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iew.genial.ly/5d812659369a7d0fc95ca03b/interactive-content-cadre-de-reference-de-la-competence-numerique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16668" TargetMode="External"/><Relationship Id="rId10" Type="http://schemas.openxmlformats.org/officeDocument/2006/relationships/hyperlink" Target="https://campus.recit.qc.ca/enrol/index.php?id=217" TargetMode="External"/><Relationship Id="rId12" Type="http://schemas.openxmlformats.org/officeDocument/2006/relationships/hyperlink" Target="https://campus.recit.qc.ca/mod/page/view.php?id=18104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63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25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teacher.desmos.com/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www.desmos.com/" TargetMode="External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hyperlink" Target="https://student.desmos.com/?prepopulateCode=exjhj4&amp;lang=f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616843ddf318ff3a16d709d5?lang=fr" TargetMode="External"/><Relationship Id="rId4" Type="http://schemas.openxmlformats.org/officeDocument/2006/relationships/hyperlink" Target="https://teacher.desmos.com/activitybuilder/custom/5e7d3e13beccc116b4cdff18?collections=5f4e83675fb4842356264c02&amp;lang=fr" TargetMode="External"/><Relationship Id="rId5" Type="http://schemas.openxmlformats.org/officeDocument/2006/relationships/hyperlink" Target="https://teacher.desmos.com/polygraph/custom/59e3b2dc5a79e348a3838d75?lang=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ctrTitle"/>
          </p:nvPr>
        </p:nvSpPr>
        <p:spPr>
          <a:xfrm>
            <a:off x="20225" y="1301800"/>
            <a:ext cx="866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classe virtuelle de Desmos</a:t>
            </a:r>
            <a:endParaRPr sz="28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0675" y="2203075"/>
            <a:ext cx="5903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février 2023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8h30 à 15h30 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Marie-Victorin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</a:t>
            </a:r>
            <a:r>
              <a:rPr b="1" lang="en" sz="22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210223</a:t>
            </a:r>
            <a:endParaRPr sz="2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6150" y="3013514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2125" y="174750"/>
            <a:ext cx="1269150" cy="12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L’espace enseignant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3" name="Google Shape;193;p24"/>
          <p:cNvSpPr txBox="1"/>
          <p:nvPr>
            <p:ph type="title"/>
          </p:nvPr>
        </p:nvSpPr>
        <p:spPr>
          <a:xfrm>
            <a:off x="2211862" y="2784244"/>
            <a:ext cx="50301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4" name="Google Shape;194;p24"/>
          <p:cNvGrpSpPr/>
          <p:nvPr/>
        </p:nvGrpSpPr>
        <p:grpSpPr>
          <a:xfrm>
            <a:off x="2241293" y="1756649"/>
            <a:ext cx="4971239" cy="2912590"/>
            <a:chOff x="1177450" y="241631"/>
            <a:chExt cx="6173152" cy="3616776"/>
          </a:xfrm>
        </p:grpSpPr>
        <p:sp>
          <p:nvSpPr>
            <p:cNvPr id="195" name="Google Shape;195;p2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" name="Google Shape;1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3436200"/>
            <a:ext cx="794175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175" y="162450"/>
            <a:ext cx="271462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>
            <p:ph type="ctrTitle"/>
          </p:nvPr>
        </p:nvSpPr>
        <p:spPr>
          <a:xfrm>
            <a:off x="298150" y="1633075"/>
            <a:ext cx="261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4933225" y="3067846"/>
            <a:ext cx="2573700" cy="16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1146025" y="749279"/>
            <a:ext cx="3208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688" y="1583179"/>
            <a:ext cx="6222622" cy="352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ctrTitle"/>
          </p:nvPr>
        </p:nvSpPr>
        <p:spPr>
          <a:xfrm>
            <a:off x="221950" y="862000"/>
            <a:ext cx="3079200" cy="30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Wooclap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quoi Desmos se démarque des autres outils questionnaires?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075" y="232038"/>
            <a:ext cx="286702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400" y="2991152"/>
            <a:ext cx="4832374" cy="1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/>
          <p:nvPr/>
        </p:nvSpPr>
        <p:spPr>
          <a:xfrm>
            <a:off x="5240787" y="4496550"/>
            <a:ext cx="21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309AAD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de participation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compétence numérique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210" y="0"/>
            <a:ext cx="5489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1146025" y="530725"/>
            <a:ext cx="3378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polyvalents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862" y="1896600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213" y="2275425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563" y="2275425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/>
          <p:nvPr/>
        </p:nvSpPr>
        <p:spPr>
          <a:xfrm>
            <a:off x="1006838" y="2275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2189763" y="2275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2189763" y="30063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2189763" y="37497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1006838" y="37372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4581679" y="2275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3415863" y="29962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3416804" y="37372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4611746" y="3729633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5866954" y="29862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1265700" y="586675"/>
            <a:ext cx="3875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Les outils de création mathématique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800" y="18321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5150" y="22110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500" y="22110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/>
          <p:nvPr/>
        </p:nvSpPr>
        <p:spPr>
          <a:xfrm>
            <a:off x="994800" y="29419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5838892" y="21884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3414788" y="22110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4589108" y="29419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070442" y="21884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type="title"/>
          </p:nvPr>
        </p:nvSpPr>
        <p:spPr>
          <a:xfrm>
            <a:off x="1220075" y="556525"/>
            <a:ext cx="3794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Modifier une activité existante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9" name="Google Shape;2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050" y="2011775"/>
            <a:ext cx="3317450" cy="13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500" y="1969975"/>
            <a:ext cx="3362300" cy="2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/>
          <p:nvPr/>
        </p:nvSpPr>
        <p:spPr>
          <a:xfrm>
            <a:off x="4054393" y="20684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7468543" y="20684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Collections d’activités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1281325" y="1939275"/>
            <a:ext cx="6431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>
            <p:ph type="title"/>
          </p:nvPr>
        </p:nvSpPr>
        <p:spPr>
          <a:xfrm>
            <a:off x="1052725" y="606025"/>
            <a:ext cx="377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Idées, activités, support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6" name="Google Shape;286;p33"/>
          <p:cNvSpPr txBox="1"/>
          <p:nvPr>
            <p:ph type="title"/>
          </p:nvPr>
        </p:nvSpPr>
        <p:spPr>
          <a:xfrm>
            <a:off x="880225" y="1795975"/>
            <a:ext cx="6814500" cy="233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(FR)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desmosfr.ca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lesmathsautrement.ca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220600" y="1149475"/>
            <a:ext cx="30444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3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stephanie.rioux@recitmst.qc.ca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5" name="Google Shape;125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/>
          <p:nvPr/>
        </p:nvSpPr>
        <p:spPr>
          <a:xfrm>
            <a:off x="896092" y="1875042"/>
            <a:ext cx="7680900" cy="3936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4" name="Google Shape;294;p34"/>
          <p:cNvSpPr txBox="1"/>
          <p:nvPr>
            <p:ph idx="1" type="body"/>
          </p:nvPr>
        </p:nvSpPr>
        <p:spPr>
          <a:xfrm>
            <a:off x="879125" y="1744500"/>
            <a:ext cx="81240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800">
                <a:solidFill>
                  <a:schemeClr val="dk1"/>
                </a:solidFill>
              </a:rPr>
              <a:t>Autoformation « </a:t>
            </a:r>
            <a:r>
              <a:rPr b="1"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» du Campus RÉCIT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lang="en" sz="1800">
                <a:solidFill>
                  <a:schemeClr val="dk1"/>
                </a:solidFill>
              </a:rPr>
              <a:t> du RÉCIT MST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calculatrice graphique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création d’activités pour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Tout sur Desmos 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Desmos en sciences et technologies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5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3" name="Google Shape;303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5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07" name="Google Shape;307;p35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5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9" name="Google Shape;309;p35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5"/>
          <p:cNvSpPr txBox="1"/>
          <p:nvPr/>
        </p:nvSpPr>
        <p:spPr>
          <a:xfrm>
            <a:off x="38429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5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5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0375" y="78999"/>
            <a:ext cx="2479250" cy="21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>
            <a:hlinkClick r:id="rId9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5">
            <a:hlinkClick r:id="rId11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 txBox="1"/>
          <p:nvPr/>
        </p:nvSpPr>
        <p:spPr>
          <a:xfrm>
            <a:off x="4175500" y="1746650"/>
            <a:ext cx="437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stephanie.rioux@recitmst.qc.ca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equipe</a:t>
            </a:r>
            <a:r>
              <a:rPr b="1" lang="en" sz="2100">
                <a:solidFill>
                  <a:schemeClr val="dk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36"/>
          <p:cNvSpPr txBox="1"/>
          <p:nvPr/>
        </p:nvSpPr>
        <p:spPr>
          <a:xfrm>
            <a:off x="4492525" y="4576825"/>
            <a:ext cx="45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28" name="Google Shape;328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7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6" name="Google Shape;336;p37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37" name="Google Shape;337;p37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38" name="Google Shape;338;p37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0" name="Google Shape;340;p37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41" name="Google Shape;341;p37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3" name="Google Shape;343;p37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44" name="Google Shape;344;p37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6" name="Google Shape;346;p37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47" name="Google Shape;347;p37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1146025" y="530725"/>
            <a:ext cx="342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Plan de la journée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 txBox="1"/>
          <p:nvPr>
            <p:ph idx="4294967295" type="body"/>
          </p:nvPr>
        </p:nvSpPr>
        <p:spPr>
          <a:xfrm>
            <a:off x="1149750" y="1683825"/>
            <a:ext cx="64317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Expériences-élèves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Création/modification d’activités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1029641" y="743400"/>
            <a:ext cx="3989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04300" y="2859600"/>
            <a:ext cx="8597100" cy="19221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3030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430300" y="17447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(</a:t>
            </a:r>
            <a:r>
              <a:rPr b="1" lang="en" sz="22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) ou 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9"/>
          <p:cNvSpPr txBox="1"/>
          <p:nvPr>
            <p:ph type="title"/>
          </p:nvPr>
        </p:nvSpPr>
        <p:spPr>
          <a:xfrm>
            <a:off x="1105841" y="530725"/>
            <a:ext cx="356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Opérations sur les fractions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63" y="1632896"/>
            <a:ext cx="8123826" cy="346027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1114175" y="540775"/>
            <a:ext cx="3607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Rejoindre la classe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525" y="1569475"/>
            <a:ext cx="5096800" cy="283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1939138" y="4607050"/>
            <a:ext cx="5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Vous pouvez également cliquer sur ce </a:t>
            </a:r>
            <a:r>
              <a:rPr b="1"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d’invitation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1105841" y="530725"/>
            <a:ext cx="3527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Reproduisez ma droite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13" y="1669300"/>
            <a:ext cx="7623375" cy="32827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Polygraph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975" y="236278"/>
            <a:ext cx="2260350" cy="1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0900" y="1679250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1128925" y="2298700"/>
            <a:ext cx="6431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L’addition et la soustraction de fractions</a:t>
            </a:r>
            <a:endParaRPr b="1" sz="25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Reproduisez ma droite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«Polygraph» sur le plan cartésien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