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Montserrat Light" panose="020B0604020202020204" charset="0"/>
      <p:regular r:id="rId28"/>
      <p:bold r:id="rId29"/>
      <p:italic r:id="rId30"/>
      <p:boldItalic r:id="rId31"/>
    </p:embeddedFont>
    <p:embeddedFont>
      <p:font typeface="Oswald" panose="020B0604020202020204" charset="0"/>
      <p:regular r:id="rId32"/>
      <p:bold r:id="rId33"/>
    </p:embeddedFont>
    <p:embeddedFont>
      <p:font typeface="Tinos" panose="020B0604020202020204" charset="0"/>
      <p:regular r:id="rId34"/>
      <p:bold r:id="rId35"/>
      <p:italic r:id="rId36"/>
      <p:boldItalic r:id="rId37"/>
    </p:embeddedFont>
    <p:embeddedFont>
      <p:font typeface="Ubuntu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9E18D-A7D5-4001-88EE-24D60AD20E15}">
  <a:tblStyle styleId="{5C29E18D-A7D5-4001-88EE-24D60AD20E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bb9d261ff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bb9d261ff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sonya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bb9d261ff_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bb9d261ff_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0233eb1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10233eb1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0233eb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0233eb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0233eb1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0233eb1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0233eb1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10233eb1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0233eb1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10233eb1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0233eb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0233eb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0233eb1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10233eb1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0233eb1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10233eb1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bb9d261f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bb9d261f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0233eb1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10233eb1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bb9d261f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bb9d261f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b9d261f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b9d261ff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b9d261ff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bb9d261ff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b9d261ff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b9d261ff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b9d261f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b9d261ff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b9d261ff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b9d261ff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b9d261ff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b9d261ff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b9d261ff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b9d261ff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tmst.qc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tmst.qc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tmst.qc.c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citmst.qc.ca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pUqEKa1JeRRdjI4arIoJkmHaI8ndSDHHmefB2EkHS0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s://scratch.mit.edu/projects/334920618/edito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spreadsheets/d/1YXV6rIEVJG6Df9pr7qs-0ll2pAQQ7JEeob5sPu7kS5s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hyperlink" Target="https://scratch.mit.edu/projects/296381371/edi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Mise en situation </a:t>
            </a:r>
            <a:endParaRPr/>
          </a:p>
        </p:txBody>
      </p:sp>
      <p:sp>
        <p:nvSpPr>
          <p:cNvPr id="57" name="Google Shape;57;p12"/>
          <p:cNvSpPr txBox="1"/>
          <p:nvPr/>
        </p:nvSpPr>
        <p:spPr>
          <a:xfrm>
            <a:off x="0" y="4733425"/>
            <a:ext cx="50679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Présentation sous licence CC BY </a:t>
            </a:r>
            <a:r>
              <a:rPr lang="en" u="sng">
                <a:solidFill>
                  <a:schemeClr val="hlink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Récit MST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-NC-SA</a:t>
            </a:r>
            <a:endParaRPr/>
          </a:p>
        </p:txBody>
      </p:sp>
      <p:pic>
        <p:nvPicPr>
          <p:cNvPr id="58" name="Google Shape;58;p1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4900" y="4671750"/>
            <a:ext cx="1434400" cy="3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ctrTitle"/>
          </p:nvPr>
        </p:nvSpPr>
        <p:spPr>
          <a:xfrm>
            <a:off x="1920950" y="1394400"/>
            <a:ext cx="6240600" cy="23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/>
              <a:t>10 questions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Mettez vos réponses en commentaire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0" y="4789850"/>
            <a:ext cx="5426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Présentation sous licence CC BY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Ré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cit MST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-NC-SA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4900" y="4671750"/>
            <a:ext cx="1434400" cy="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ctrTitle"/>
          </p:nvPr>
        </p:nvSpPr>
        <p:spPr>
          <a:xfrm>
            <a:off x="1920950" y="1394400"/>
            <a:ext cx="6240600" cy="23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Quel élève a le mieux compris le concept mathématique?</a:t>
            </a:r>
            <a:endParaRPr sz="3500"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0" y="4789850"/>
            <a:ext cx="5426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Présentation sous licence CC BY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Récit MST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-NC-SA</a:t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4900" y="4671750"/>
            <a:ext cx="1434400" cy="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ctrTitle"/>
          </p:nvPr>
        </p:nvSpPr>
        <p:spPr>
          <a:xfrm>
            <a:off x="1920950" y="1394400"/>
            <a:ext cx="6240600" cy="23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Quel élève risque de mieux se souvenir du concept mathématique appris dans les années suivantes?</a:t>
            </a:r>
            <a:endParaRPr sz="3000"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ctrTitle"/>
          </p:nvPr>
        </p:nvSpPr>
        <p:spPr>
          <a:xfrm>
            <a:off x="1920950" y="1394400"/>
            <a:ext cx="6240600" cy="23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Q3.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Quel élève a davantage été placé en situation de résolution de problème?</a:t>
            </a:r>
            <a:endParaRPr sz="3500"/>
          </a:p>
        </p:txBody>
      </p:sp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ctrTitle"/>
          </p:nvPr>
        </p:nvSpPr>
        <p:spPr>
          <a:xfrm>
            <a:off x="1920950" y="1394400"/>
            <a:ext cx="6240600" cy="23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Q4.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Quel élève a davantage utilisé son raisonnement, sa créativité?</a:t>
            </a:r>
            <a:endParaRPr sz="3500"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1920950" y="1394400"/>
            <a:ext cx="6240600" cy="23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Q5.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Quel élève a davantage développé des compétences utiles au 21e siècle?</a:t>
            </a:r>
            <a:endParaRPr sz="3500"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ctrTitle"/>
          </p:nvPr>
        </p:nvSpPr>
        <p:spPr>
          <a:xfrm>
            <a:off x="1894225" y="1181100"/>
            <a:ext cx="62406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Q6.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Et que dire de la pensée algébrique? 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De la pensée algorithmique? 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De la pensée informatique? 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De la généralisation d’un calcul? 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Du traitement d’un grand nombre de données?</a:t>
            </a:r>
            <a:endParaRPr sz="2500"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ctrTitle"/>
          </p:nvPr>
        </p:nvSpPr>
        <p:spPr>
          <a:xfrm>
            <a:off x="1894225" y="1181100"/>
            <a:ext cx="62406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Q7.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Est-ce réaliste de demander à un élève d’utiliser ces technologies pour effectuer ces calculs en 2019? En 2020? En 2025?</a:t>
            </a:r>
            <a:endParaRPr sz="2600"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ctrTitle"/>
          </p:nvPr>
        </p:nvSpPr>
        <p:spPr>
          <a:xfrm>
            <a:off x="1894225" y="1181100"/>
            <a:ext cx="62406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Q8.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Est-ce que les 3 méthodes pourraient cohabiter? Se compléter?</a:t>
            </a:r>
            <a:endParaRPr sz="300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ctrTitle"/>
          </p:nvPr>
        </p:nvSpPr>
        <p:spPr>
          <a:xfrm>
            <a:off x="1894225" y="1181100"/>
            <a:ext cx="62406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Q9.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Est-ce qu’une méthode devrait être priorisée?</a:t>
            </a:r>
            <a:endParaRPr sz="3500"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ctrTitle" idx="4294967295"/>
          </p:nvPr>
        </p:nvSpPr>
        <p:spPr>
          <a:xfrm>
            <a:off x="1371475" y="741500"/>
            <a:ext cx="620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Facture avec 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rabais et taxes</a:t>
            </a:r>
            <a:endParaRPr sz="480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294967295"/>
          </p:nvPr>
        </p:nvSpPr>
        <p:spPr>
          <a:xfrm>
            <a:off x="2874900" y="2109825"/>
            <a:ext cx="3394200" cy="21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1 article à 21$</a:t>
            </a:r>
            <a:endParaRPr sz="20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2 articles à 6,50$</a:t>
            </a:r>
            <a:endParaRPr sz="20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Rabais de 20%</a:t>
            </a:r>
            <a:endParaRPr sz="20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Taxes de 15%</a:t>
            </a:r>
            <a:endParaRPr sz="20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>
            <a:off x="1894225" y="1181100"/>
            <a:ext cx="62406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Q10.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</a:rPr>
              <a:t>Est-ce que l’élève pourrait choisir sa méthode?</a:t>
            </a:r>
            <a:endParaRPr sz="350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Les valeurs ajoutées de la programmation en classe…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 résumé: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Résolution de problème, créativité, pensée algorithmique, pensée algébrique, capacité de séquencement, raisonnement logique, engagement, mode d’expression, etc. </a:t>
            </a:r>
            <a:endParaRPr sz="1500"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325" y="558900"/>
            <a:ext cx="824449" cy="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5200" y="4677600"/>
            <a:ext cx="1434400" cy="3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0" y="4789850"/>
            <a:ext cx="5426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Présentation sous licence CC BY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Récit MST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-NC-SA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46600" y="911700"/>
            <a:ext cx="2356200" cy="3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Élève 1</a:t>
            </a:r>
            <a:endParaRPr sz="24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125" y="1184700"/>
            <a:ext cx="5936400" cy="216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546600" y="911700"/>
            <a:ext cx="2356200" cy="3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Élève 2</a:t>
            </a:r>
            <a:endParaRPr sz="2400"/>
          </a:p>
        </p:txBody>
      </p:sp>
      <p:sp>
        <p:nvSpPr>
          <p:cNvPr id="78" name="Google Shape;78;p15"/>
          <p:cNvSpPr txBox="1"/>
          <p:nvPr/>
        </p:nvSpPr>
        <p:spPr>
          <a:xfrm>
            <a:off x="5208463" y="4459425"/>
            <a:ext cx="1930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Lien vers le fichier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325" y="759300"/>
            <a:ext cx="5936400" cy="32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546600" y="911700"/>
            <a:ext cx="2356200" cy="33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Élève 3</a:t>
            </a:r>
            <a:endParaRPr sz="24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350" y="907950"/>
            <a:ext cx="4479163" cy="33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664325" y="4497450"/>
            <a:ext cx="28266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Lien vers le programme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825" y="1338975"/>
            <a:ext cx="646050" cy="6460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 idx="4294967295"/>
          </p:nvPr>
        </p:nvSpPr>
        <p:spPr>
          <a:xfrm>
            <a:off x="1371475" y="512900"/>
            <a:ext cx="620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La moyenne pondérée</a:t>
            </a:r>
            <a:r>
              <a:rPr lang="en" sz="4800"/>
              <a:t> </a:t>
            </a:r>
            <a:endParaRPr sz="480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94" name="Google Shape;94;p17"/>
          <p:cNvGraphicFramePr/>
          <p:nvPr/>
        </p:nvGraphicFramePr>
        <p:xfrm>
          <a:off x="2109950" y="193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{5C29E18D-A7D5-4001-88EE-24D60AD20E15}</a:tableStyleId>
              </a:tblPr>
              <a:tblGrid>
                <a:gridCol w="131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Résultats (%)</a:t>
                      </a:r>
                      <a:endParaRPr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Pondérations (%)</a:t>
                      </a:r>
                      <a:endParaRPr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 1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 2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 3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86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0000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2000" b="1">
                        <a:solidFill>
                          <a:srgbClr val="0000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Élève 1</a:t>
            </a:r>
            <a:endParaRPr sz="24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104" y="1441400"/>
            <a:ext cx="5066950" cy="22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Élève 2</a:t>
            </a:r>
            <a:endParaRPr sz="240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250" y="1430938"/>
            <a:ext cx="55721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5208463" y="4459425"/>
            <a:ext cx="1930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Lien vers le fichier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699000" y="777575"/>
            <a:ext cx="2020800" cy="3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Élève 3 </a:t>
            </a:r>
            <a:endParaRPr sz="2400"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950" y="635300"/>
            <a:ext cx="4881800" cy="36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664325" y="4649850"/>
            <a:ext cx="28266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Lien vers le programme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0000" y="838700"/>
            <a:ext cx="646050" cy="6460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Affichage à l'écran (16:9)</PresentationFormat>
  <Paragraphs>92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Ubuntu</vt:lpstr>
      <vt:lpstr>Montserrat</vt:lpstr>
      <vt:lpstr>Tinos</vt:lpstr>
      <vt:lpstr>Montserrat Light</vt:lpstr>
      <vt:lpstr>Oswald</vt:lpstr>
      <vt:lpstr>Arial</vt:lpstr>
      <vt:lpstr>Quintus template</vt:lpstr>
      <vt:lpstr>Mise en situation </vt:lpstr>
      <vt:lpstr>Facture avec  rabais et taxes</vt:lpstr>
      <vt:lpstr>Élève 1</vt:lpstr>
      <vt:lpstr>Élève 2</vt:lpstr>
      <vt:lpstr>Élève 3</vt:lpstr>
      <vt:lpstr>La moyenne pondérée </vt:lpstr>
      <vt:lpstr>Élève 1</vt:lpstr>
      <vt:lpstr>Élève 2</vt:lpstr>
      <vt:lpstr>Élève 3 </vt:lpstr>
      <vt:lpstr>10 questions  Mettez vos réponses en commentaire</vt:lpstr>
      <vt:lpstr>Q1. Quel élève a le mieux compris le concept mathématique?</vt:lpstr>
      <vt:lpstr>Q2. Quel élève risque de mieux se souvenir du concept mathématique appris dans les années suivantes?</vt:lpstr>
      <vt:lpstr>Q3. Quel élève a davantage été placé en situation de résolution de problème?</vt:lpstr>
      <vt:lpstr>Q4. Quel élève a davantage utilisé son raisonnement, sa créativité?</vt:lpstr>
      <vt:lpstr>Q5. Quel élève a davantage développé des compétences utiles au 21e siècle?</vt:lpstr>
      <vt:lpstr>Q6. Et que dire de la pensée algébrique?  De la pensée algorithmique?  De la pensée informatique?  De la généralisation d’un calcul?  Du traitement d’un grand nombre de données?</vt:lpstr>
      <vt:lpstr>Q7. Est-ce réaliste de demander à un élève d’utiliser ces technologies pour effectuer ces calculs en 2019? En 2020? En 2025?</vt:lpstr>
      <vt:lpstr>Q8. Est-ce que les 3 méthodes pourraient cohabiter? Se compléter?</vt:lpstr>
      <vt:lpstr>Q9. Est-ce qu’une méthode devrait être priorisée?</vt:lpstr>
      <vt:lpstr>Q10. Est-ce que l’élève pourrait choisir sa méthode?</vt:lpstr>
      <vt:lpstr>Les valeurs ajoutées de la programmation en classe…   En résumé:  Résolution de problème, créativité, pensée algorithmique, pensée algébrique, capacité de séquencement, raisonnement logique, engagement, mode d’expression, etc.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situation </dc:title>
  <dc:creator>Sonya Fiset</dc:creator>
  <cp:lastModifiedBy>Fiset Sonia</cp:lastModifiedBy>
  <cp:revision>1</cp:revision>
  <dcterms:modified xsi:type="dcterms:W3CDTF">2019-11-29T17:38:23Z</dcterms:modified>
</cp:coreProperties>
</file>