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Ubuntu"/>
      <p:regular r:id="rId30"/>
      <p:bold r:id="rId31"/>
      <p:italic r:id="rId32"/>
      <p:boldItalic r:id="rId33"/>
    </p:embeddedFont>
    <p:embeddedFont>
      <p:font typeface="Viga"/>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67B6DC8-421E-4FCF-96B2-2C5373645987}">
  <a:tblStyle styleId="{B67B6DC8-421E-4FCF-96B2-2C537364598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Ubuntu-bold.fntdata"/><Relationship Id="rId30" Type="http://schemas.openxmlformats.org/officeDocument/2006/relationships/font" Target="fonts/Ubuntu-regular.fntdata"/><Relationship Id="rId11" Type="http://schemas.openxmlformats.org/officeDocument/2006/relationships/slide" Target="slides/slide4.xml"/><Relationship Id="rId33" Type="http://schemas.openxmlformats.org/officeDocument/2006/relationships/font" Target="fonts/Ubuntu-boldItalic.fntdata"/><Relationship Id="rId10" Type="http://schemas.openxmlformats.org/officeDocument/2006/relationships/slide" Target="slides/slide3.xml"/><Relationship Id="rId32" Type="http://schemas.openxmlformats.org/officeDocument/2006/relationships/font" Target="fonts/Ubuntu-italic.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Viga-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ot-tic.qc.c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logytoday.com/us/blog/conceptual-revolution/201708/stem-steam-developmental-learning" TargetMode="External"/><Relationship Id="rId3" Type="http://schemas.openxmlformats.org/officeDocument/2006/relationships/hyperlink" Target="http://education.cu-portland.edu/blog/leaders-link/importance-of-arts-in-steam-education/" TargetMode="External"/><Relationship Id="rId4" Type="http://schemas.openxmlformats.org/officeDocument/2006/relationships/hyperlink" Target="https://www.cfr.org/blog/women-and-girls-steam-educa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20d7e2829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0d7e2829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20d7e2829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20d7e2829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20d7e282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20d7e282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20d7e282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20d7e282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20d7e2829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20d7e282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20d7e2829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20d7e2829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5e17639d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5e17639d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d21c2abd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d21c2abd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7c4f0019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7c4f0019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56a501f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56a501f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u="sng">
                <a:solidFill>
                  <a:schemeClr val="hlink"/>
                </a:solidFill>
                <a:hlinkClick r:id="rId2"/>
              </a:rPr>
              <a:t>https://robot-tic.qc.ca/</a:t>
            </a:r>
            <a:r>
              <a:rPr lang="fr-CA"/>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56a501f8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56a501f8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fr-CA" sz="1400"/>
              <a:t>Lynda utiliser le clavardage pour écrire  vos questions.</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7c4f0019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7c4f0019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56a501f8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56a501f8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56a501f8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56a501f8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fr-CA" sz="1400"/>
              <a:t>Lynda utiliser le clavardage pour écrire  vos questions.</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7c4f0019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7c4f0019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7c4f0019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c4f0019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On demande des mots-clés dans le clavardage ou on demande de les écrire à l’écran. Nous en inscrivons quelques-uns.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7c4f0019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7c4f0019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20d7e28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20d7e28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20d7e282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20d7e282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dfbaefe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dfbaefe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7c4f0019e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7c4f0019e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Selon le département américain de l'Éducation, le nombre total d'emplois liés à STEAM, aux États-Unis, augmentera de 14% au cours de cette décennie (2010-2020),</a:t>
            </a:r>
            <a:r>
              <a:rPr lang="fr-CA" sz="1250">
                <a:solidFill>
                  <a:srgbClr val="AD5126"/>
                </a:solidFill>
                <a:uFill>
                  <a:noFill/>
                </a:uFill>
                <a:hlinkClick r:id="rId2"/>
              </a:rPr>
              <a:t>Celui-ci s’inspire du processus créatif</a:t>
            </a:r>
            <a:r>
              <a:rPr lang="fr-CA" sz="1250">
                <a:solidFill>
                  <a:srgbClr val="444444"/>
                </a:solidFill>
                <a:highlight>
                  <a:srgbClr val="FFFFFF"/>
                </a:highlight>
              </a:rPr>
              <a:t> des artistes. Comme le rappellera </a:t>
            </a:r>
            <a:r>
              <a:rPr lang="fr-CA" sz="1250">
                <a:solidFill>
                  <a:srgbClr val="AD5126"/>
                </a:solidFill>
                <a:uFill>
                  <a:noFill/>
                </a:uFill>
                <a:hlinkClick r:id="rId3"/>
              </a:rPr>
              <a:t>cet article américain</a:t>
            </a:r>
            <a:r>
              <a:rPr lang="fr-CA" sz="1250">
                <a:solidFill>
                  <a:srgbClr val="444444"/>
                </a:solidFill>
                <a:highlight>
                  <a:srgbClr val="FFFFFF"/>
                </a:highlight>
              </a:rPr>
              <a:t>, les ingénieurs de Google ne sont pas seulement des informaticiens qui bidouillent. Ce sont des créateurs qui pensent en matière de design, de fonctionnalité, de service, etc. La méthode est promue partout, particulièrement par l’UNESCO qui y voit une bonne façon </a:t>
            </a:r>
            <a:r>
              <a:rPr lang="fr-CA" sz="1250">
                <a:solidFill>
                  <a:srgbClr val="AD5126"/>
                </a:solidFill>
                <a:uFill>
                  <a:noFill/>
                </a:uFill>
                <a:hlinkClick r:id="rId4"/>
              </a:rPr>
              <a:t>d’attirer les filles et les femmes</a:t>
            </a:r>
            <a:r>
              <a:rPr lang="fr-CA" sz="1250">
                <a:solidFill>
                  <a:srgbClr val="444444"/>
                </a:solidFill>
                <a:highlight>
                  <a:srgbClr val="FFFFFF"/>
                </a:highlight>
              </a:rPr>
              <a:t> en particulier dans les branches scientifiques et technologiques. / À condition que les arts ne soient pas dévoyés et ne passent pas à la trappe.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82b0101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82b0101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434343"/>
              </a:buClr>
              <a:buSzPts val="3600"/>
              <a:buNone/>
              <a:defRPr sz="3600">
                <a:solidFill>
                  <a:srgbClr val="434343"/>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None/>
              <a:defRPr>
                <a:solidFill>
                  <a:srgbClr val="43434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Ubuntu"/>
              <a:buChar char="●"/>
              <a:defRPr>
                <a:latin typeface="Ubuntu"/>
                <a:ea typeface="Ubuntu"/>
                <a:cs typeface="Ubuntu"/>
                <a:sym typeface="Ubuntu"/>
              </a:defRPr>
            </a:lvl1pPr>
            <a:lvl2pPr indent="-317500" lvl="1" marL="914400" rtl="0">
              <a:spcBef>
                <a:spcPts val="1600"/>
              </a:spcBef>
              <a:spcAft>
                <a:spcPts val="0"/>
              </a:spcAft>
              <a:buSzPts val="1400"/>
              <a:buFont typeface="Ubuntu"/>
              <a:buChar char="○"/>
              <a:defRPr>
                <a:latin typeface="Ubuntu"/>
                <a:ea typeface="Ubuntu"/>
                <a:cs typeface="Ubuntu"/>
                <a:sym typeface="Ubuntu"/>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Font typeface="Ubuntu"/>
              <a:buChar char="●"/>
              <a:defRPr>
                <a:latin typeface="Ubuntu"/>
                <a:ea typeface="Ubuntu"/>
                <a:cs typeface="Ubuntu"/>
                <a:sym typeface="Ubuntu"/>
              </a:defRPr>
            </a:lvl4pPr>
            <a:lvl5pPr indent="-317500" lvl="4" marL="2286000" rtl="0">
              <a:spcBef>
                <a:spcPts val="1600"/>
              </a:spcBef>
              <a:spcAft>
                <a:spcPts val="0"/>
              </a:spcAft>
              <a:buSzPts val="1400"/>
              <a:buFont typeface="Ubuntu"/>
              <a:buChar char="○"/>
              <a:defRPr>
                <a:latin typeface="Ubuntu"/>
                <a:ea typeface="Ubuntu"/>
                <a:cs typeface="Ubuntu"/>
                <a:sym typeface="Ubuntu"/>
              </a:defRPr>
            </a:lvl5pPr>
            <a:lvl6pPr indent="-317500" lvl="5" marL="2743200" rtl="0">
              <a:spcBef>
                <a:spcPts val="1600"/>
              </a:spcBef>
              <a:spcAft>
                <a:spcPts val="0"/>
              </a:spcAft>
              <a:buSzPts val="1400"/>
              <a:buFont typeface="Ubuntu"/>
              <a:buChar char="■"/>
              <a:defRPr>
                <a:latin typeface="Ubuntu"/>
                <a:ea typeface="Ubuntu"/>
                <a:cs typeface="Ubuntu"/>
                <a:sym typeface="Ubuntu"/>
              </a:defRPr>
            </a:lvl6pPr>
            <a:lvl7pPr indent="-317500" lvl="6" marL="3200400" rtl="0">
              <a:spcBef>
                <a:spcPts val="1600"/>
              </a:spcBef>
              <a:spcAft>
                <a:spcPts val="0"/>
              </a:spcAft>
              <a:buSzPts val="1400"/>
              <a:buFont typeface="Ubuntu"/>
              <a:buChar char="●"/>
              <a:defRPr>
                <a:latin typeface="Ubuntu"/>
                <a:ea typeface="Ubuntu"/>
                <a:cs typeface="Ubuntu"/>
                <a:sym typeface="Ubuntu"/>
              </a:defRPr>
            </a:lvl7pPr>
            <a:lvl8pPr indent="-317500" lvl="7" marL="3657600" rtl="0">
              <a:spcBef>
                <a:spcPts val="1600"/>
              </a:spcBef>
              <a:spcAft>
                <a:spcPts val="0"/>
              </a:spcAft>
              <a:buSzPts val="1400"/>
              <a:buFont typeface="Ubuntu"/>
              <a:buChar char="○"/>
              <a:defRPr>
                <a:latin typeface="Ubuntu"/>
                <a:ea typeface="Ubuntu"/>
                <a:cs typeface="Ubuntu"/>
                <a:sym typeface="Ubuntu"/>
              </a:defRPr>
            </a:lvl8pPr>
            <a:lvl9pPr indent="-317500" lvl="8" marL="4114800" rtl="0">
              <a:spcBef>
                <a:spcPts val="1600"/>
              </a:spcBef>
              <a:spcAft>
                <a:spcPts val="1600"/>
              </a:spcAft>
              <a:buSzPts val="1400"/>
              <a:buFont typeface="Ubuntu"/>
              <a:buChar char="■"/>
              <a:defRPr>
                <a:latin typeface="Ubuntu"/>
                <a:ea typeface="Ubuntu"/>
                <a:cs typeface="Ubuntu"/>
                <a:sym typeface="Ubuntu"/>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None/>
              <a:defRPr>
                <a:solidFill>
                  <a:srgbClr val="43434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34343"/>
              </a:buClr>
              <a:buSzPts val="4800"/>
              <a:buNone/>
              <a:defRPr sz="4800">
                <a:solidFill>
                  <a:srgbClr val="43434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Font typeface="Ubuntu"/>
              <a:buNone/>
              <a:defRPr>
                <a:latin typeface="Ubuntu"/>
                <a:ea typeface="Ubuntu"/>
                <a:cs typeface="Ubuntu"/>
                <a:sym typeface="Ubuntu"/>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12000"/>
              <a:buNone/>
              <a:defRPr sz="12000">
                <a:solidFill>
                  <a:srgbClr val="43434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97" name="Shape 97"/>
        <p:cNvGrpSpPr/>
        <p:nvPr/>
      </p:nvGrpSpPr>
      <p:grpSpPr>
        <a:xfrm>
          <a:off x="0" y="0"/>
          <a:ext cx="0" cy="0"/>
          <a:chOff x="0" y="0"/>
          <a:chExt cx="0" cy="0"/>
        </a:xfrm>
      </p:grpSpPr>
      <p:sp>
        <p:nvSpPr>
          <p:cNvPr id="98" name="Google Shape;9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None/>
              <a:defRPr sz="5200">
                <a:solidFill>
                  <a:srgbClr val="43434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9" name="Google Shape;9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0" name="Google Shape;10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01" name="Google Shape;101;p25"/>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Viga"/>
              <a:buNone/>
              <a:defRPr sz="2800">
                <a:solidFill>
                  <a:schemeClr val="dk1"/>
                </a:solidFill>
                <a:latin typeface="Viga"/>
                <a:ea typeface="Viga"/>
                <a:cs typeface="Viga"/>
                <a:sym typeface="Vig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
        <p:nvSpPr>
          <p:cNvPr id="54" name="Google Shape;54;p13"/>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55" name="Google Shape;55;p13"/>
          <p:cNvPicPr preferRelativeResize="0"/>
          <p:nvPr/>
        </p:nvPicPr>
        <p:blipFill>
          <a:blip r:embed="rId1">
            <a:alphaModFix/>
          </a:blip>
          <a:stretch>
            <a:fillRect/>
          </a:stretch>
        </p:blipFill>
        <p:spPr>
          <a:xfrm>
            <a:off x="7910492" y="3724075"/>
            <a:ext cx="1233500" cy="1190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recit.qc.ca/parcours-de-formation-combos-numeriques-laboratoire-creatif" TargetMode="External"/><Relationship Id="rId4" Type="http://schemas.openxmlformats.org/officeDocument/2006/relationships/hyperlink" Target="https://campus.recit.qc.ca/course/index.php?categoryid=23" TargetMode="External"/><Relationship Id="rId9" Type="http://schemas.openxmlformats.org/officeDocument/2006/relationships/hyperlink" Target="https://view.genial.ly/5b86dabcbeed686dceda4749/image-interactive" TargetMode="External"/><Relationship Id="rId5" Type="http://schemas.openxmlformats.org/officeDocument/2006/relationships/hyperlink" Target="http://www.recitarts.ca/trouver-des-ressources/Domaine-des-arts/dossiers-687/l-approche-stiam/" TargetMode="External"/><Relationship Id="rId6" Type="http://schemas.openxmlformats.org/officeDocument/2006/relationships/hyperlink" Target="http://www.recitarts.ca/trouver-des-ressources/Domaine-des-arts/dossiers-687/l-approche-stiam/" TargetMode="External"/><Relationship Id="rId7" Type="http://schemas.openxmlformats.org/officeDocument/2006/relationships/hyperlink" Target="https://view.genial.ly/5b851f9ac1e5736ddb2f8582/image-interactive" TargetMode="External"/><Relationship Id="rId8" Type="http://schemas.openxmlformats.org/officeDocument/2006/relationships/hyperlink" Target="https://view.genial.ly/5b851f9ac1e5736ddb2f8582/image-interactiv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laboratoirecreatif.recit.org/quelques-exemples/" TargetMode="External"/><Relationship Id="rId4" Type="http://schemas.openxmlformats.org/officeDocument/2006/relationships/image" Target="../media/image3.png"/><Relationship Id="rId5" Type="http://schemas.openxmlformats.org/officeDocument/2006/relationships/image" Target="../media/image19.jpg"/><Relationship Id="rId6" Type="http://schemas.openxmlformats.org/officeDocument/2006/relationships/image" Target="../media/image16.jpg"/><Relationship Id="rId7"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ampus.recit.qc.ca" TargetMode="External"/><Relationship Id="rId4" Type="http://schemas.openxmlformats.org/officeDocument/2006/relationships/image" Target="../media/image3.png"/><Relationship Id="rId9" Type="http://schemas.openxmlformats.org/officeDocument/2006/relationships/hyperlink" Target="https://campus.recit.qc.ca/course/index.php" TargetMode="External"/><Relationship Id="rId5" Type="http://schemas.openxmlformats.org/officeDocument/2006/relationships/image" Target="../media/image18.png"/><Relationship Id="rId6" Type="http://schemas.openxmlformats.org/officeDocument/2006/relationships/hyperlink" Target="https://campus.recit.qc.ca/course/index.php?categoryid=23" TargetMode="External"/><Relationship Id="rId7" Type="http://schemas.openxmlformats.org/officeDocument/2006/relationships/hyperlink" Target="https://campus.recit.qc.ca/course/index.php?categoryid=25" TargetMode="External"/><Relationship Id="rId8" Type="http://schemas.openxmlformats.org/officeDocument/2006/relationships/hyperlink" Target="https://campus.recit.qc.ca/course/search.php?search=virtue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laboratoirecreatif.recit.org" TargetMode="External"/><Relationship Id="rId4" Type="http://schemas.openxmlformats.org/officeDocument/2006/relationships/image" Target="../media/image3.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robot-tic.qc.ca/" TargetMode="External"/><Relationship Id="rId4" Type="http://schemas.openxmlformats.org/officeDocument/2006/relationships/image" Target="../media/image15.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unesdoc.unesco.org/images/0024/002429/242996F.pdf" TargetMode="External"/><Relationship Id="rId4" Type="http://schemas.openxmlformats.org/officeDocument/2006/relationships/hyperlink" Target="http://rire.ctreq.qc.ca/2018/07/competences-21e-siecle-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view.genial.ly/5b851f9ac1e5736ddb2f8582/image-interactive" TargetMode="External"/><Relationship Id="rId4" Type="http://schemas.openxmlformats.org/officeDocument/2006/relationships/hyperlink" Target="https://view.genial.ly/5b86dabcbeed686dceda4749/image-interactive" TargetMode="External"/><Relationship Id="rId5" Type="http://schemas.openxmlformats.org/officeDocument/2006/relationships/hyperlink" Target="http://cdp.wpengine.com/wp-content/uploads/2013/10/conception_affiche_8X111.pdf" TargetMode="External"/><Relationship Id="rId6" Type="http://schemas.openxmlformats.org/officeDocument/2006/relationships/hyperlink" Target="http://cdp.wpengine.com/wp-content/uploads/2013/10/analyse_affiche_8X11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view.genial.ly/5bd9ce0b429dc211d9d33679/approche-matis-steam" TargetMode="External"/><Relationship Id="rId4" Type="http://schemas.openxmlformats.org/officeDocument/2006/relationships/image" Target="../media/image21.jp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Résultats de recherche d'images pour « fablab »" id="106" name="Google Shape;106;p26"/>
          <p:cNvPicPr preferRelativeResize="0"/>
          <p:nvPr/>
        </p:nvPicPr>
        <p:blipFill>
          <a:blip r:embed="rId3">
            <a:alphaModFix amt="14000"/>
          </a:blip>
          <a:stretch>
            <a:fillRect/>
          </a:stretch>
        </p:blipFill>
        <p:spPr>
          <a:xfrm>
            <a:off x="0" y="0"/>
            <a:ext cx="9144000" cy="5143500"/>
          </a:xfrm>
          <a:prstGeom prst="rect">
            <a:avLst/>
          </a:prstGeom>
          <a:noFill/>
          <a:ln>
            <a:noFill/>
          </a:ln>
        </p:spPr>
      </p:pic>
      <p:sp>
        <p:nvSpPr>
          <p:cNvPr id="107" name="Google Shape;107;p26"/>
          <p:cNvSpPr txBox="1"/>
          <p:nvPr>
            <p:ph type="ctrTitle"/>
          </p:nvPr>
        </p:nvSpPr>
        <p:spPr>
          <a:xfrm>
            <a:off x="1298400" y="886025"/>
            <a:ext cx="6547200" cy="130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a:t>À propos des l</a:t>
            </a:r>
            <a:r>
              <a:rPr lang="fr-CA"/>
              <a:t>aboratoires créatifs</a:t>
            </a:r>
            <a:endParaRPr/>
          </a:p>
        </p:txBody>
      </p:sp>
      <p:sp>
        <p:nvSpPr>
          <p:cNvPr id="108" name="Google Shape;108;p26"/>
          <p:cNvSpPr txBox="1"/>
          <p:nvPr>
            <p:ph idx="1" type="subTitle"/>
          </p:nvPr>
        </p:nvSpPr>
        <p:spPr>
          <a:xfrm>
            <a:off x="464100" y="2469625"/>
            <a:ext cx="8520600" cy="13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a:t>RÉCIT MST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fr-CA"/>
              <a:t>Pierre Lachance</a:t>
            </a:r>
            <a:endParaRPr/>
          </a:p>
        </p:txBody>
      </p:sp>
      <p:sp>
        <p:nvSpPr>
          <p:cNvPr id="109" name="Google Shape;109;p26"/>
          <p:cNvSpPr txBox="1"/>
          <p:nvPr/>
        </p:nvSpPr>
        <p:spPr>
          <a:xfrm>
            <a:off x="4792575" y="4333275"/>
            <a:ext cx="30000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u="sng">
                <a:solidFill>
                  <a:schemeClr val="dk1"/>
                </a:solidFill>
                <a:latin typeface="Viga"/>
                <a:ea typeface="Viga"/>
                <a:cs typeface="Viga"/>
                <a:sym typeface="Viga"/>
                <a:hlinkClick r:id="rId4"/>
              </a:rPr>
              <a:t>CC by-nc-sa</a:t>
            </a:r>
            <a:r>
              <a:rPr lang="fr-CA" sz="1800">
                <a:solidFill>
                  <a:schemeClr val="dk1"/>
                </a:solidFill>
                <a:latin typeface="Viga"/>
                <a:ea typeface="Viga"/>
                <a:cs typeface="Viga"/>
                <a:sym typeface="Viga"/>
              </a:rPr>
              <a:t> RÉCIT MST</a:t>
            </a:r>
            <a:endParaRPr i="1" sz="3000">
              <a:solidFill>
                <a:schemeClr val="dk1"/>
              </a:solidFill>
              <a:latin typeface="Viga"/>
              <a:ea typeface="Viga"/>
              <a:cs typeface="Viga"/>
              <a:sym typeface="Vig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6" name="Shape 176"/>
        <p:cNvGrpSpPr/>
        <p:nvPr/>
      </p:nvGrpSpPr>
      <p:grpSpPr>
        <a:xfrm>
          <a:off x="0" y="0"/>
          <a:ext cx="0" cy="0"/>
          <a:chOff x="0" y="0"/>
          <a:chExt cx="0" cy="0"/>
        </a:xfrm>
      </p:grpSpPr>
      <p:sp>
        <p:nvSpPr>
          <p:cNvPr id="177" name="Google Shape;177;p35"/>
          <p:cNvSpPr txBox="1"/>
          <p:nvPr>
            <p:ph idx="1" type="body"/>
          </p:nvPr>
        </p:nvSpPr>
        <p:spPr>
          <a:xfrm rot="-5400000">
            <a:off x="-1226575" y="2098625"/>
            <a:ext cx="511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2400"/>
              <a:t>La classe vs le laboratoire créatif</a:t>
            </a:r>
            <a:endParaRPr sz="2400"/>
          </a:p>
          <a:p>
            <a:pPr indent="0" lvl="0" marL="0" rtl="0" algn="l">
              <a:spcBef>
                <a:spcPts val="1600"/>
              </a:spcBef>
              <a:spcAft>
                <a:spcPts val="1600"/>
              </a:spcAft>
              <a:buNone/>
            </a:pPr>
            <a:r>
              <a:t/>
            </a:r>
            <a:endParaRPr/>
          </a:p>
        </p:txBody>
      </p:sp>
      <p:pic>
        <p:nvPicPr>
          <p:cNvPr id="178" name="Google Shape;178;p35"/>
          <p:cNvPicPr preferRelativeResize="0"/>
          <p:nvPr/>
        </p:nvPicPr>
        <p:blipFill>
          <a:blip r:embed="rId3">
            <a:alphaModFix/>
          </a:blip>
          <a:stretch>
            <a:fillRect/>
          </a:stretch>
        </p:blipFill>
        <p:spPr>
          <a:xfrm>
            <a:off x="1618625" y="129675"/>
            <a:ext cx="6858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À prendre en compte</a:t>
            </a:r>
            <a:endParaRPr/>
          </a:p>
        </p:txBody>
      </p:sp>
      <p:sp>
        <p:nvSpPr>
          <p:cNvPr id="184" name="Google Shape;184;p36"/>
          <p:cNvSpPr txBox="1"/>
          <p:nvPr>
            <p:ph idx="1" type="body"/>
          </p:nvPr>
        </p:nvSpPr>
        <p:spPr>
          <a:xfrm>
            <a:off x="666825" y="1364125"/>
            <a:ext cx="8165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Est-ce qu’on a besoin d’un laboratoire créatif?</a:t>
            </a:r>
            <a:endParaRPr/>
          </a:p>
          <a:p>
            <a:pPr indent="0" lvl="0" marL="0" rtl="0" algn="l">
              <a:spcBef>
                <a:spcPts val="1600"/>
              </a:spcBef>
              <a:spcAft>
                <a:spcPts val="0"/>
              </a:spcAft>
              <a:buNone/>
            </a:pPr>
            <a:r>
              <a:rPr lang="fr-CA"/>
              <a:t>Si oui, pourquoi (intentions)?</a:t>
            </a:r>
            <a:endParaRPr/>
          </a:p>
          <a:p>
            <a:pPr indent="0" lvl="0" marL="0" rtl="0" algn="l">
              <a:spcBef>
                <a:spcPts val="1600"/>
              </a:spcBef>
              <a:spcAft>
                <a:spcPts val="0"/>
              </a:spcAft>
              <a:buNone/>
            </a:pPr>
            <a:r>
              <a:rPr lang="fr-CA"/>
              <a:t>Avoir une équipe de facilitateurs (engagés dans le projet)</a:t>
            </a:r>
            <a:endParaRPr/>
          </a:p>
          <a:p>
            <a:pPr indent="0" lvl="0" marL="0" rtl="0" algn="l">
              <a:spcBef>
                <a:spcPts val="1600"/>
              </a:spcBef>
              <a:spcAft>
                <a:spcPts val="0"/>
              </a:spcAft>
              <a:buNone/>
            </a:pPr>
            <a:r>
              <a:rPr lang="fr-CA"/>
              <a:t>Étape par étape (préparation, réalisation, intégration)</a:t>
            </a:r>
            <a:endParaRPr/>
          </a:p>
          <a:p>
            <a:pPr indent="0" lvl="0" marL="0" rtl="0" algn="l">
              <a:spcBef>
                <a:spcPts val="1600"/>
              </a:spcBef>
              <a:spcAft>
                <a:spcPts val="0"/>
              </a:spcAft>
              <a:buNone/>
            </a:pPr>
            <a:r>
              <a:rPr lang="fr-CA"/>
              <a:t>Il ne sera pas «hot» à la première semaine</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7"/>
          <p:cNvSpPr txBox="1"/>
          <p:nvPr>
            <p:ph type="title"/>
          </p:nvPr>
        </p:nvSpPr>
        <p:spPr>
          <a:xfrm>
            <a:off x="4641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Quoi dans un lab</a:t>
            </a:r>
            <a:endParaRPr/>
          </a:p>
        </p:txBody>
      </p:sp>
      <p:sp>
        <p:nvSpPr>
          <p:cNvPr id="190" name="Google Shape;190;p37"/>
          <p:cNvSpPr txBox="1"/>
          <p:nvPr>
            <p:ph idx="1" type="body"/>
          </p:nvPr>
        </p:nvSpPr>
        <p:spPr>
          <a:xfrm>
            <a:off x="681125" y="1959350"/>
            <a:ext cx="4057200" cy="2094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fr-CA"/>
              <a:t>Divers points de départ</a:t>
            </a:r>
            <a:endParaRPr/>
          </a:p>
          <a:p>
            <a:pPr indent="-342900" lvl="0" marL="457200" rtl="0" algn="l">
              <a:spcBef>
                <a:spcPts val="1600"/>
              </a:spcBef>
              <a:spcAft>
                <a:spcPts val="0"/>
              </a:spcAft>
              <a:buSzPts val="1800"/>
              <a:buChar char="-"/>
            </a:pPr>
            <a:r>
              <a:rPr lang="fr-CA"/>
              <a:t>Local</a:t>
            </a:r>
            <a:endParaRPr/>
          </a:p>
          <a:p>
            <a:pPr indent="-342900" lvl="0" marL="457200" rtl="0" algn="l">
              <a:spcBef>
                <a:spcPts val="0"/>
              </a:spcBef>
              <a:spcAft>
                <a:spcPts val="0"/>
              </a:spcAft>
              <a:buSzPts val="1800"/>
              <a:buChar char="-"/>
            </a:pPr>
            <a:r>
              <a:rPr lang="fr-CA"/>
              <a:t>Philosophie</a:t>
            </a:r>
            <a:endParaRPr/>
          </a:p>
          <a:p>
            <a:pPr indent="-342900" lvl="0" marL="457200" rtl="0" algn="l">
              <a:spcBef>
                <a:spcPts val="0"/>
              </a:spcBef>
              <a:spcAft>
                <a:spcPts val="0"/>
              </a:spcAft>
              <a:buSzPts val="1800"/>
              <a:buChar char="-"/>
            </a:pPr>
            <a:r>
              <a:rPr lang="fr-CA"/>
              <a:t>Projet</a:t>
            </a:r>
            <a:endParaRPr/>
          </a:p>
          <a:p>
            <a:pPr indent="-342900" lvl="0" marL="457200" rtl="0" algn="l">
              <a:spcBef>
                <a:spcPts val="0"/>
              </a:spcBef>
              <a:spcAft>
                <a:spcPts val="0"/>
              </a:spcAft>
              <a:buSzPts val="1800"/>
              <a:buChar char="-"/>
            </a:pPr>
            <a:r>
              <a:rPr lang="fr-CA"/>
              <a:t>Équipement</a:t>
            </a:r>
            <a:endParaRPr/>
          </a:p>
          <a:p>
            <a:pPr indent="0" lvl="0" marL="0" rtl="0" algn="l">
              <a:spcBef>
                <a:spcPts val="1600"/>
              </a:spcBef>
              <a:spcAft>
                <a:spcPts val="1600"/>
              </a:spcAft>
              <a:buNone/>
            </a:pPr>
            <a:r>
              <a:t/>
            </a:r>
            <a:endParaRPr/>
          </a:p>
        </p:txBody>
      </p:sp>
      <p:sp>
        <p:nvSpPr>
          <p:cNvPr id="191" name="Google Shape;191;p37"/>
          <p:cNvSpPr/>
          <p:nvPr/>
        </p:nvSpPr>
        <p:spPr>
          <a:xfrm>
            <a:off x="4278425" y="137025"/>
            <a:ext cx="5308848" cy="3344328"/>
          </a:xfrm>
          <a:prstGeom prst="irregularSeal1">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1800">
                <a:solidFill>
                  <a:srgbClr val="434343"/>
                </a:solidFill>
              </a:rPr>
              <a:t>Disposition dans le local</a:t>
            </a:r>
            <a:endParaRPr sz="1800">
              <a:solidFill>
                <a:srgbClr val="434343"/>
              </a:solidFill>
            </a:endParaRPr>
          </a:p>
          <a:p>
            <a:pPr indent="0" lvl="0" marL="0" rtl="0" algn="ctr">
              <a:spcBef>
                <a:spcPts val="0"/>
              </a:spcBef>
              <a:spcAft>
                <a:spcPts val="0"/>
              </a:spcAft>
              <a:buClr>
                <a:schemeClr val="dk1"/>
              </a:buClr>
              <a:buSzPts val="1100"/>
              <a:buFont typeface="Arial"/>
              <a:buNone/>
            </a:pPr>
            <a:r>
              <a:rPr lang="fr-CA" sz="1800">
                <a:solidFill>
                  <a:srgbClr val="434343"/>
                </a:solidFill>
              </a:rPr>
              <a:t>Gestion de la classe</a:t>
            </a:r>
            <a:endParaRPr sz="1800">
              <a:solidFill>
                <a:srgbClr val="434343"/>
              </a:solidFill>
            </a:endParaRPr>
          </a:p>
          <a:p>
            <a:pPr indent="0" lvl="0" marL="0" rtl="0" algn="ctr">
              <a:spcBef>
                <a:spcPts val="0"/>
              </a:spcBef>
              <a:spcAft>
                <a:spcPts val="0"/>
              </a:spcAft>
              <a:buClr>
                <a:schemeClr val="dk1"/>
              </a:buClr>
              <a:buSzPts val="1100"/>
              <a:buFont typeface="Arial"/>
              <a:buNone/>
            </a:pPr>
            <a:r>
              <a:rPr lang="fr-CA" sz="1800">
                <a:solidFill>
                  <a:srgbClr val="434343"/>
                </a:solidFill>
              </a:rPr>
              <a:t>Projet élève</a:t>
            </a:r>
            <a:endParaRPr sz="1800">
              <a:solidFill>
                <a:srgbClr val="434343"/>
              </a:solidFill>
            </a:endParaRPr>
          </a:p>
          <a:p>
            <a:pPr indent="0" lvl="0" marL="0" rtl="0" algn="ctr">
              <a:spcBef>
                <a:spcPts val="0"/>
              </a:spcBef>
              <a:spcAft>
                <a:spcPts val="0"/>
              </a:spcAft>
              <a:buClr>
                <a:schemeClr val="dk1"/>
              </a:buClr>
              <a:buSzPts val="1100"/>
              <a:buFont typeface="Arial"/>
              <a:buNone/>
            </a:pPr>
            <a:r>
              <a:rPr lang="fr-CA" sz="1800">
                <a:solidFill>
                  <a:srgbClr val="434343"/>
                </a:solidFill>
              </a:rPr>
              <a:t>Matériel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8"/>
          <p:cNvSpPr txBox="1"/>
          <p:nvPr>
            <p:ph type="title"/>
          </p:nvPr>
        </p:nvSpPr>
        <p:spPr>
          <a:xfrm>
            <a:off x="4641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Matériel</a:t>
            </a:r>
            <a:endParaRPr/>
          </a:p>
        </p:txBody>
      </p:sp>
      <p:graphicFrame>
        <p:nvGraphicFramePr>
          <p:cNvPr id="197" name="Google Shape;197;p38"/>
          <p:cNvGraphicFramePr/>
          <p:nvPr/>
        </p:nvGraphicFramePr>
        <p:xfrm>
          <a:off x="1104900" y="1279925"/>
          <a:ext cx="3000000" cy="3000000"/>
        </p:xfrm>
        <a:graphic>
          <a:graphicData uri="http://schemas.openxmlformats.org/drawingml/2006/table">
            <a:tbl>
              <a:tblPr>
                <a:noFill/>
                <a:tableStyleId>{B67B6DC8-421E-4FCF-96B2-2C5373645987}</a:tableStyleId>
              </a:tblPr>
              <a:tblGrid>
                <a:gridCol w="3619500"/>
                <a:gridCol w="3619500"/>
              </a:tblGrid>
              <a:tr h="436000">
                <a:tc>
                  <a:txBody>
                    <a:bodyPr/>
                    <a:lstStyle/>
                    <a:p>
                      <a:pPr indent="0" lvl="0" marL="0" rtl="0" algn="ctr">
                        <a:spcBef>
                          <a:spcPts val="0"/>
                        </a:spcBef>
                        <a:spcAft>
                          <a:spcPts val="0"/>
                        </a:spcAft>
                        <a:buNone/>
                      </a:pPr>
                      <a:r>
                        <a:rPr b="1" lang="fr-CA" sz="1800">
                          <a:solidFill>
                            <a:srgbClr val="434343"/>
                          </a:solidFill>
                        </a:rPr>
                        <a:t>Non numérique</a:t>
                      </a:r>
                      <a:endParaRPr b="1" sz="1800">
                        <a:solidFill>
                          <a:srgbClr val="434343"/>
                        </a:solidFill>
                      </a:endParaRPr>
                    </a:p>
                  </a:txBody>
                  <a:tcPr marT="91425" marB="91425" marR="91425" marL="91425"/>
                </a:tc>
                <a:tc>
                  <a:txBody>
                    <a:bodyPr/>
                    <a:lstStyle/>
                    <a:p>
                      <a:pPr indent="0" lvl="0" marL="0" rtl="0" algn="ctr">
                        <a:spcBef>
                          <a:spcPts val="0"/>
                        </a:spcBef>
                        <a:spcAft>
                          <a:spcPts val="0"/>
                        </a:spcAft>
                        <a:buNone/>
                      </a:pPr>
                      <a:r>
                        <a:rPr b="1" lang="fr-CA" sz="1800">
                          <a:solidFill>
                            <a:srgbClr val="434343"/>
                          </a:solidFill>
                        </a:rPr>
                        <a:t>Numérique</a:t>
                      </a:r>
                      <a:endParaRPr b="1" sz="1800">
                        <a:solidFill>
                          <a:srgbClr val="434343"/>
                        </a:solidFill>
                      </a:endParaRPr>
                    </a:p>
                  </a:txBody>
                  <a:tcPr marT="91425" marB="91425" marR="91425" marL="91425"/>
                </a:tc>
              </a:tr>
              <a:tr h="3215825">
                <a:tc>
                  <a:txBody>
                    <a:bodyPr/>
                    <a:lstStyle/>
                    <a:p>
                      <a:pPr indent="-317500" lvl="0" marL="457200" rtl="0" algn="l">
                        <a:lnSpc>
                          <a:spcPct val="150000"/>
                        </a:lnSpc>
                        <a:spcBef>
                          <a:spcPts val="0"/>
                        </a:spcBef>
                        <a:spcAft>
                          <a:spcPts val="0"/>
                        </a:spcAft>
                        <a:buClr>
                          <a:srgbClr val="434343"/>
                        </a:buClr>
                        <a:buSzPts val="1400"/>
                        <a:buChar char="●"/>
                      </a:pPr>
                      <a:r>
                        <a:rPr b="1" lang="fr-CA">
                          <a:solidFill>
                            <a:srgbClr val="434343"/>
                          </a:solidFill>
                        </a:rPr>
                        <a:t>Matériel d’arts</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Électronique, fer à souder</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Récupération (ordinateurs et +)</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Plieuse de plastique</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Divers matériaux</a:t>
                      </a:r>
                      <a:endParaRPr b="1">
                        <a:solidFill>
                          <a:srgbClr val="434343"/>
                        </a:solidFill>
                      </a:endParaRPr>
                    </a:p>
                    <a:p>
                      <a:pPr indent="0" lvl="0" marL="0" rtl="0" algn="l">
                        <a:spcBef>
                          <a:spcPts val="0"/>
                        </a:spcBef>
                        <a:spcAft>
                          <a:spcPts val="0"/>
                        </a:spcAft>
                        <a:buNone/>
                      </a:pPr>
                      <a:r>
                        <a:t/>
                      </a:r>
                      <a:endParaRPr b="1">
                        <a:solidFill>
                          <a:srgbClr val="434343"/>
                        </a:solidFill>
                      </a:endParaRPr>
                    </a:p>
                    <a:p>
                      <a:pPr indent="0" lvl="0" marL="0" rtl="0" algn="l">
                        <a:spcBef>
                          <a:spcPts val="0"/>
                        </a:spcBef>
                        <a:spcAft>
                          <a:spcPts val="0"/>
                        </a:spcAft>
                        <a:buNone/>
                      </a:pPr>
                      <a:r>
                        <a:rPr b="1" lang="fr-CA">
                          <a:solidFill>
                            <a:srgbClr val="434343"/>
                          </a:solidFill>
                        </a:rPr>
                        <a:t>...</a:t>
                      </a:r>
                      <a:endParaRPr b="1">
                        <a:solidFill>
                          <a:srgbClr val="434343"/>
                        </a:solidFill>
                      </a:endParaRPr>
                    </a:p>
                  </a:txBody>
                  <a:tcPr marT="91425" marB="91425" marR="91425" marL="91425"/>
                </a:tc>
                <a:tc>
                  <a:txBody>
                    <a:bodyPr/>
                    <a:lstStyle/>
                    <a:p>
                      <a:pPr indent="-317500" lvl="0" marL="457200" rtl="0" algn="l">
                        <a:lnSpc>
                          <a:spcPct val="150000"/>
                        </a:lnSpc>
                        <a:spcBef>
                          <a:spcPts val="0"/>
                        </a:spcBef>
                        <a:spcAft>
                          <a:spcPts val="0"/>
                        </a:spcAft>
                        <a:buClr>
                          <a:srgbClr val="434343"/>
                        </a:buClr>
                        <a:buSzPts val="1400"/>
                        <a:buChar char="●"/>
                      </a:pPr>
                      <a:r>
                        <a:rPr b="1" lang="fr-CA">
                          <a:solidFill>
                            <a:srgbClr val="434343"/>
                          </a:solidFill>
                        </a:rPr>
                        <a:t>Imprimante 3D (et 2D)</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Découpe vinyle</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Caméra 360 + casque RV</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Écran vert + tablette/caméra</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Divers robots</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Ordinateurs, portables infonuagiques, tablettes</a:t>
                      </a:r>
                      <a:endParaRPr b="1">
                        <a:solidFill>
                          <a:srgbClr val="434343"/>
                        </a:solidFill>
                      </a:endParaRPr>
                    </a:p>
                    <a:p>
                      <a:pPr indent="-317500" lvl="0" marL="457200" rtl="0" algn="l">
                        <a:lnSpc>
                          <a:spcPct val="150000"/>
                        </a:lnSpc>
                        <a:spcBef>
                          <a:spcPts val="0"/>
                        </a:spcBef>
                        <a:spcAft>
                          <a:spcPts val="0"/>
                        </a:spcAft>
                        <a:buClr>
                          <a:srgbClr val="434343"/>
                        </a:buClr>
                        <a:buSzPts val="1400"/>
                        <a:buChar char="●"/>
                      </a:pPr>
                      <a:r>
                        <a:rPr b="1" lang="fr-CA">
                          <a:solidFill>
                            <a:srgbClr val="434343"/>
                          </a:solidFill>
                        </a:rPr>
                        <a:t>Brodeuse numérique</a:t>
                      </a:r>
                      <a:endParaRPr b="1">
                        <a:solidFill>
                          <a:srgbClr val="434343"/>
                        </a:solidFill>
                      </a:endParaRPr>
                    </a:p>
                    <a:p>
                      <a:pPr indent="0" lvl="0" marL="0" rtl="0" algn="l">
                        <a:spcBef>
                          <a:spcPts val="0"/>
                        </a:spcBef>
                        <a:spcAft>
                          <a:spcPts val="0"/>
                        </a:spcAft>
                        <a:buNone/>
                      </a:pPr>
                      <a:r>
                        <a:t/>
                      </a:r>
                      <a:endParaRPr b="1">
                        <a:solidFill>
                          <a:srgbClr val="434343"/>
                        </a:solidFill>
                      </a:endParaRPr>
                    </a:p>
                    <a:p>
                      <a:pPr indent="0" lvl="0" marL="0" rtl="0" algn="l">
                        <a:spcBef>
                          <a:spcPts val="0"/>
                        </a:spcBef>
                        <a:spcAft>
                          <a:spcPts val="0"/>
                        </a:spcAft>
                        <a:buNone/>
                      </a:pPr>
                      <a:r>
                        <a:rPr b="1" lang="fr-CA">
                          <a:solidFill>
                            <a:srgbClr val="434343"/>
                          </a:solidFill>
                        </a:rPr>
                        <a:t>...</a:t>
                      </a:r>
                      <a:endParaRPr b="1">
                        <a:solidFill>
                          <a:srgbClr val="434343"/>
                        </a:solidFill>
                      </a:endParaRPr>
                    </a:p>
                    <a:p>
                      <a:pPr indent="0" lvl="0" marL="0" rtl="0" algn="l">
                        <a:spcBef>
                          <a:spcPts val="0"/>
                        </a:spcBef>
                        <a:spcAft>
                          <a:spcPts val="0"/>
                        </a:spcAft>
                        <a:buNone/>
                      </a:pPr>
                      <a:r>
                        <a:t/>
                      </a:r>
                      <a:endParaRPr b="1">
                        <a:solidFill>
                          <a:srgbClr val="434343"/>
                        </a:solidFill>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9"/>
          <p:cNvSpPr txBox="1"/>
          <p:nvPr>
            <p:ph type="title"/>
          </p:nvPr>
        </p:nvSpPr>
        <p:spPr>
          <a:xfrm>
            <a:off x="4641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Moyens</a:t>
            </a:r>
            <a:endParaRPr/>
          </a:p>
        </p:txBody>
      </p:sp>
      <p:sp>
        <p:nvSpPr>
          <p:cNvPr id="203" name="Google Shape;203;p39"/>
          <p:cNvSpPr txBox="1"/>
          <p:nvPr>
            <p:ph idx="1" type="body"/>
          </p:nvPr>
        </p:nvSpPr>
        <p:spPr>
          <a:xfrm>
            <a:off x="872100" y="1240575"/>
            <a:ext cx="8112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chemeClr val="hlink"/>
                </a:solidFill>
                <a:hlinkClick r:id="rId3"/>
              </a:rPr>
              <a:t>Parcours de formation MEES - RÉCIT</a:t>
            </a:r>
            <a:endParaRPr b="1"/>
          </a:p>
          <a:p>
            <a:pPr indent="0" lvl="0" marL="0" rtl="0" algn="l">
              <a:spcBef>
                <a:spcPts val="1600"/>
              </a:spcBef>
              <a:spcAft>
                <a:spcPts val="0"/>
              </a:spcAft>
              <a:buNone/>
            </a:pPr>
            <a:r>
              <a:rPr b="1" lang="fr-CA" u="sng">
                <a:solidFill>
                  <a:schemeClr val="hlink"/>
                </a:solidFill>
                <a:hlinkClick r:id="rId4"/>
              </a:rPr>
              <a:t>Autoformations Campus RÉCIT</a:t>
            </a:r>
            <a:endParaRPr b="1"/>
          </a:p>
          <a:p>
            <a:pPr indent="0" lvl="0" marL="0" rtl="0" algn="l">
              <a:spcBef>
                <a:spcPts val="1600"/>
              </a:spcBef>
              <a:spcAft>
                <a:spcPts val="0"/>
              </a:spcAft>
              <a:buNone/>
            </a:pPr>
            <a:r>
              <a:rPr b="1" lang="fr-CA"/>
              <a:t>Service national MST et Arts (accompagnement en présence et distance)</a:t>
            </a:r>
            <a:endParaRPr b="1"/>
          </a:p>
          <a:p>
            <a:pPr indent="0" lvl="0" marL="0" rtl="0" algn="l">
              <a:spcBef>
                <a:spcPts val="1600"/>
              </a:spcBef>
              <a:spcAft>
                <a:spcPts val="0"/>
              </a:spcAft>
              <a:buClr>
                <a:schemeClr val="dk1"/>
              </a:buClr>
              <a:buSzPts val="1100"/>
              <a:buFont typeface="Arial"/>
              <a:buNone/>
            </a:pPr>
            <a:r>
              <a:rPr b="1" lang="fr-CA" u="sng">
                <a:solidFill>
                  <a:schemeClr val="hlink"/>
                </a:solidFill>
                <a:hlinkClick r:id="rId5"/>
              </a:rPr>
              <a:t>RÉCIT Arts</a:t>
            </a:r>
            <a:endParaRPr b="1" u="sng">
              <a:solidFill>
                <a:schemeClr val="hlink"/>
              </a:solidFill>
              <a:hlinkClick r:id="rId6"/>
            </a:endParaRPr>
          </a:p>
          <a:p>
            <a:pPr indent="-342900" lvl="0" marL="457200" rtl="0" algn="l">
              <a:spcBef>
                <a:spcPts val="1600"/>
              </a:spcBef>
              <a:spcAft>
                <a:spcPts val="0"/>
              </a:spcAft>
              <a:buSzPts val="1800"/>
              <a:buChar char="●"/>
            </a:pPr>
            <a:r>
              <a:rPr b="1" lang="fr-CA" u="sng">
                <a:solidFill>
                  <a:schemeClr val="hlink"/>
                </a:solidFill>
                <a:hlinkClick r:id="rId7"/>
              </a:rPr>
              <a:t>Pensée design</a:t>
            </a:r>
            <a:endParaRPr b="1" u="sng">
              <a:solidFill>
                <a:schemeClr val="hlink"/>
              </a:solidFill>
              <a:hlinkClick r:id="rId8"/>
            </a:endParaRPr>
          </a:p>
          <a:p>
            <a:pPr indent="-342900" lvl="0" marL="457200" rtl="0" algn="l">
              <a:spcBef>
                <a:spcPts val="1600"/>
              </a:spcBef>
              <a:spcAft>
                <a:spcPts val="0"/>
              </a:spcAft>
              <a:buSzPts val="1800"/>
              <a:buChar char="●"/>
            </a:pPr>
            <a:r>
              <a:rPr b="1" lang="fr-CA" u="sng">
                <a:solidFill>
                  <a:schemeClr val="hlink"/>
                </a:solidFill>
                <a:hlinkClick r:id="rId9"/>
              </a:rPr>
              <a:t>Approche STEAM</a:t>
            </a:r>
            <a:r>
              <a:rPr b="1" lang="fr-CA"/>
              <a:t> (MATIS ou STIAM)</a:t>
            </a:r>
            <a:endParaRPr b="1"/>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Exemples  </a:t>
            </a:r>
            <a:r>
              <a:rPr lang="fr-CA" sz="1800">
                <a:solidFill>
                  <a:schemeClr val="dk2"/>
                </a:solidFill>
                <a:latin typeface="Ubuntu"/>
                <a:ea typeface="Ubuntu"/>
                <a:cs typeface="Ubuntu"/>
                <a:sym typeface="Ubuntu"/>
              </a:rPr>
              <a:t>Voir : </a:t>
            </a:r>
            <a:r>
              <a:rPr lang="fr-CA" sz="1800" u="sng">
                <a:solidFill>
                  <a:schemeClr val="accent5"/>
                </a:solidFill>
                <a:hlinkClick r:id="rId3"/>
              </a:rPr>
              <a:t>http://laboratoirecreatif.recit.org/quelques-exemples/</a:t>
            </a:r>
            <a:r>
              <a:rPr lang="fr-CA" sz="1800">
                <a:solidFill>
                  <a:schemeClr val="dk2"/>
                </a:solidFill>
              </a:rPr>
              <a:t> </a:t>
            </a:r>
            <a:endParaRPr sz="1800">
              <a:solidFill>
                <a:schemeClr val="dk2"/>
              </a:solidFill>
              <a:latin typeface="Ubuntu"/>
              <a:ea typeface="Ubuntu"/>
              <a:cs typeface="Ubuntu"/>
              <a:sym typeface="Ubuntu"/>
            </a:endParaRPr>
          </a:p>
          <a:p>
            <a:pPr indent="0" lvl="0" marL="0" rtl="0" algn="l">
              <a:spcBef>
                <a:spcPts val="0"/>
              </a:spcBef>
              <a:spcAft>
                <a:spcPts val="0"/>
              </a:spcAft>
              <a:buNone/>
            </a:pPr>
            <a:r>
              <a:t/>
            </a:r>
            <a:endParaRPr>
              <a:latin typeface="Viga"/>
              <a:ea typeface="Viga"/>
              <a:cs typeface="Viga"/>
              <a:sym typeface="Viga"/>
            </a:endParaRPr>
          </a:p>
        </p:txBody>
      </p:sp>
      <p:sp>
        <p:nvSpPr>
          <p:cNvPr id="209" name="Google Shape;209;p40"/>
          <p:cNvSpPr txBox="1"/>
          <p:nvPr>
            <p:ph idx="1" type="body"/>
          </p:nvPr>
        </p:nvSpPr>
        <p:spPr>
          <a:xfrm>
            <a:off x="916600" y="1152475"/>
            <a:ext cx="8144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r-CA" sz="2400">
                <a:latin typeface="Ubuntu"/>
                <a:ea typeface="Ubuntu"/>
                <a:cs typeface="Ubuntu"/>
                <a:sym typeface="Ubuntu"/>
              </a:rPr>
              <a:t>En art robotique</a:t>
            </a:r>
            <a:endParaRPr>
              <a:latin typeface="Ubuntu"/>
              <a:ea typeface="Ubuntu"/>
              <a:cs typeface="Ubuntu"/>
              <a:sym typeface="Ubuntu"/>
            </a:endParaRPr>
          </a:p>
        </p:txBody>
      </p:sp>
      <p:sp>
        <p:nvSpPr>
          <p:cNvPr id="210" name="Google Shape;210;p40"/>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211" name="Google Shape;211;p40"/>
          <p:cNvPicPr preferRelativeResize="0"/>
          <p:nvPr/>
        </p:nvPicPr>
        <p:blipFill>
          <a:blip r:embed="rId4">
            <a:alphaModFix/>
          </a:blip>
          <a:stretch>
            <a:fillRect/>
          </a:stretch>
        </p:blipFill>
        <p:spPr>
          <a:xfrm>
            <a:off x="7910492" y="3724075"/>
            <a:ext cx="1233500" cy="1190025"/>
          </a:xfrm>
          <a:prstGeom prst="rect">
            <a:avLst/>
          </a:prstGeom>
          <a:noFill/>
          <a:ln>
            <a:noFill/>
          </a:ln>
        </p:spPr>
      </p:pic>
      <p:pic>
        <p:nvPicPr>
          <p:cNvPr id="212" name="Google Shape;212;p40"/>
          <p:cNvPicPr preferRelativeResize="0"/>
          <p:nvPr/>
        </p:nvPicPr>
        <p:blipFill>
          <a:blip r:embed="rId5">
            <a:alphaModFix/>
          </a:blip>
          <a:stretch>
            <a:fillRect/>
          </a:stretch>
        </p:blipFill>
        <p:spPr>
          <a:xfrm>
            <a:off x="916599" y="1720000"/>
            <a:ext cx="2284624" cy="3046176"/>
          </a:xfrm>
          <a:prstGeom prst="rect">
            <a:avLst/>
          </a:prstGeom>
          <a:noFill/>
          <a:ln>
            <a:noFill/>
          </a:ln>
        </p:spPr>
      </p:pic>
      <p:pic>
        <p:nvPicPr>
          <p:cNvPr id="213" name="Google Shape;213;p40"/>
          <p:cNvPicPr preferRelativeResize="0"/>
          <p:nvPr/>
        </p:nvPicPr>
        <p:blipFill>
          <a:blip r:embed="rId6">
            <a:alphaModFix/>
          </a:blip>
          <a:stretch>
            <a:fillRect/>
          </a:stretch>
        </p:blipFill>
        <p:spPr>
          <a:xfrm>
            <a:off x="5485845" y="1720009"/>
            <a:ext cx="2284624" cy="3046166"/>
          </a:xfrm>
          <a:prstGeom prst="rect">
            <a:avLst/>
          </a:prstGeom>
          <a:noFill/>
          <a:ln>
            <a:noFill/>
          </a:ln>
        </p:spPr>
      </p:pic>
      <p:pic>
        <p:nvPicPr>
          <p:cNvPr id="214" name="Google Shape;214;p40"/>
          <p:cNvPicPr preferRelativeResize="0"/>
          <p:nvPr/>
        </p:nvPicPr>
        <p:blipFill>
          <a:blip r:embed="rId7">
            <a:alphaModFix/>
          </a:blip>
          <a:stretch>
            <a:fillRect/>
          </a:stretch>
        </p:blipFill>
        <p:spPr>
          <a:xfrm>
            <a:off x="3201225" y="1727943"/>
            <a:ext cx="2284624" cy="30461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Campus RÉCIT</a:t>
            </a:r>
            <a:endParaRPr>
              <a:latin typeface="Viga"/>
              <a:ea typeface="Viga"/>
              <a:cs typeface="Viga"/>
              <a:sym typeface="Viga"/>
            </a:endParaRPr>
          </a:p>
        </p:txBody>
      </p:sp>
      <p:sp>
        <p:nvSpPr>
          <p:cNvPr id="220" name="Google Shape;220;p41"/>
          <p:cNvSpPr txBox="1"/>
          <p:nvPr>
            <p:ph idx="1" type="body"/>
          </p:nvPr>
        </p:nvSpPr>
        <p:spPr>
          <a:xfrm>
            <a:off x="2815250" y="445025"/>
            <a:ext cx="5281200" cy="80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CA" sz="2400" u="sng">
                <a:solidFill>
                  <a:schemeClr val="hlink"/>
                </a:solidFill>
                <a:hlinkClick r:id="rId3"/>
              </a:rPr>
              <a:t>https://campus.recit.qc.ca</a:t>
            </a:r>
            <a:r>
              <a:rPr lang="fr-CA" sz="2400"/>
              <a:t> </a:t>
            </a:r>
            <a:endParaRPr sz="2400">
              <a:latin typeface="Ubuntu"/>
              <a:ea typeface="Ubuntu"/>
              <a:cs typeface="Ubuntu"/>
              <a:sym typeface="Ubuntu"/>
            </a:endParaRPr>
          </a:p>
        </p:txBody>
      </p:sp>
      <p:sp>
        <p:nvSpPr>
          <p:cNvPr id="221" name="Google Shape;221;p41"/>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222" name="Google Shape;222;p41"/>
          <p:cNvPicPr preferRelativeResize="0"/>
          <p:nvPr/>
        </p:nvPicPr>
        <p:blipFill>
          <a:blip r:embed="rId4">
            <a:alphaModFix/>
          </a:blip>
          <a:stretch>
            <a:fillRect/>
          </a:stretch>
        </p:blipFill>
        <p:spPr>
          <a:xfrm>
            <a:off x="7910492" y="3724075"/>
            <a:ext cx="1233500" cy="1190025"/>
          </a:xfrm>
          <a:prstGeom prst="rect">
            <a:avLst/>
          </a:prstGeom>
          <a:noFill/>
          <a:ln>
            <a:noFill/>
          </a:ln>
        </p:spPr>
      </p:pic>
      <p:pic>
        <p:nvPicPr>
          <p:cNvPr id="223" name="Google Shape;223;p41"/>
          <p:cNvPicPr preferRelativeResize="0"/>
          <p:nvPr/>
        </p:nvPicPr>
        <p:blipFill>
          <a:blip r:embed="rId5">
            <a:alphaModFix/>
          </a:blip>
          <a:stretch>
            <a:fillRect/>
          </a:stretch>
        </p:blipFill>
        <p:spPr>
          <a:xfrm>
            <a:off x="3677900" y="1164600"/>
            <a:ext cx="4232611" cy="3411775"/>
          </a:xfrm>
          <a:prstGeom prst="rect">
            <a:avLst/>
          </a:prstGeom>
          <a:noFill/>
          <a:ln>
            <a:noFill/>
          </a:ln>
        </p:spPr>
      </p:pic>
      <p:sp>
        <p:nvSpPr>
          <p:cNvPr id="224" name="Google Shape;224;p41"/>
          <p:cNvSpPr txBox="1"/>
          <p:nvPr/>
        </p:nvSpPr>
        <p:spPr>
          <a:xfrm>
            <a:off x="219650" y="2227625"/>
            <a:ext cx="3081600" cy="23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u="sng">
                <a:solidFill>
                  <a:schemeClr val="hlink"/>
                </a:solidFill>
                <a:hlinkClick r:id="rId6"/>
              </a:rPr>
              <a:t>Catégorie Lab créatif</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u="sng">
                <a:solidFill>
                  <a:schemeClr val="hlink"/>
                </a:solidFill>
                <a:hlinkClick r:id="rId7"/>
              </a:rPr>
              <a:t>Catégorie Robotique</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u="sng">
                <a:solidFill>
                  <a:schemeClr val="hlink"/>
                </a:solidFill>
                <a:hlinkClick r:id="rId8"/>
              </a:rPr>
              <a:t>Voir la réalité virtuelle</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u="sng">
                <a:solidFill>
                  <a:schemeClr val="hlink"/>
                </a:solidFill>
                <a:hlinkClick r:id="rId9"/>
              </a:rPr>
              <a:t>Fouiller dans les disciplines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Site Web</a:t>
            </a:r>
            <a:endParaRPr>
              <a:latin typeface="Viga"/>
              <a:ea typeface="Viga"/>
              <a:cs typeface="Viga"/>
              <a:sym typeface="Viga"/>
            </a:endParaRPr>
          </a:p>
        </p:txBody>
      </p:sp>
      <p:sp>
        <p:nvSpPr>
          <p:cNvPr id="230" name="Google Shape;230;p42"/>
          <p:cNvSpPr txBox="1"/>
          <p:nvPr>
            <p:ph idx="1" type="body"/>
          </p:nvPr>
        </p:nvSpPr>
        <p:spPr>
          <a:xfrm>
            <a:off x="2815250" y="445025"/>
            <a:ext cx="5281200" cy="80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CA" sz="2400" u="sng">
                <a:solidFill>
                  <a:schemeClr val="hlink"/>
                </a:solidFill>
                <a:hlinkClick r:id="rId3"/>
              </a:rPr>
              <a:t>http://laboratoirecreatif.recit.org</a:t>
            </a:r>
            <a:r>
              <a:rPr lang="fr-CA" sz="2400"/>
              <a:t> </a:t>
            </a:r>
            <a:endParaRPr sz="2400">
              <a:latin typeface="Ubuntu"/>
              <a:ea typeface="Ubuntu"/>
              <a:cs typeface="Ubuntu"/>
              <a:sym typeface="Ubuntu"/>
            </a:endParaRPr>
          </a:p>
        </p:txBody>
      </p:sp>
      <p:sp>
        <p:nvSpPr>
          <p:cNvPr id="231" name="Google Shape;231;p42"/>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232" name="Google Shape;232;p42"/>
          <p:cNvPicPr preferRelativeResize="0"/>
          <p:nvPr/>
        </p:nvPicPr>
        <p:blipFill>
          <a:blip r:embed="rId4">
            <a:alphaModFix/>
          </a:blip>
          <a:stretch>
            <a:fillRect/>
          </a:stretch>
        </p:blipFill>
        <p:spPr>
          <a:xfrm>
            <a:off x="7910492" y="3724075"/>
            <a:ext cx="1233500" cy="1190025"/>
          </a:xfrm>
          <a:prstGeom prst="rect">
            <a:avLst/>
          </a:prstGeom>
          <a:noFill/>
          <a:ln>
            <a:noFill/>
          </a:ln>
        </p:spPr>
      </p:pic>
      <p:pic>
        <p:nvPicPr>
          <p:cNvPr id="233" name="Google Shape;233;p42"/>
          <p:cNvPicPr preferRelativeResize="0"/>
          <p:nvPr/>
        </p:nvPicPr>
        <p:blipFill>
          <a:blip r:embed="rId5">
            <a:alphaModFix/>
          </a:blip>
          <a:stretch>
            <a:fillRect/>
          </a:stretch>
        </p:blipFill>
        <p:spPr>
          <a:xfrm>
            <a:off x="1619725" y="1017725"/>
            <a:ext cx="5462975" cy="3904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3"/>
          <p:cNvSpPr txBox="1"/>
          <p:nvPr>
            <p:ph type="title"/>
          </p:nvPr>
        </p:nvSpPr>
        <p:spPr>
          <a:xfrm>
            <a:off x="311700" y="22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rgbClr val="000000"/>
                </a:solidFill>
                <a:latin typeface="Viga"/>
                <a:ea typeface="Viga"/>
                <a:cs typeface="Viga"/>
                <a:sym typeface="Viga"/>
              </a:rPr>
              <a:t>Site Web </a:t>
            </a:r>
            <a:r>
              <a:rPr lang="fr-CA" u="sng">
                <a:solidFill>
                  <a:schemeClr val="hlink"/>
                </a:solidFill>
                <a:latin typeface="Viga"/>
                <a:ea typeface="Viga"/>
                <a:cs typeface="Viga"/>
                <a:sym typeface="Viga"/>
                <a:hlinkClick r:id="rId3"/>
              </a:rPr>
              <a:t>Robot-TIC.qc.ca</a:t>
            </a:r>
            <a:r>
              <a:rPr lang="fr-CA">
                <a:solidFill>
                  <a:srgbClr val="000000"/>
                </a:solidFill>
                <a:latin typeface="Viga"/>
                <a:ea typeface="Viga"/>
                <a:cs typeface="Viga"/>
                <a:sym typeface="Viga"/>
              </a:rPr>
              <a:t> </a:t>
            </a:r>
            <a:endParaRPr>
              <a:solidFill>
                <a:srgbClr val="000000"/>
              </a:solidFill>
              <a:latin typeface="Viga"/>
              <a:ea typeface="Viga"/>
              <a:cs typeface="Viga"/>
              <a:sym typeface="Viga"/>
            </a:endParaRPr>
          </a:p>
        </p:txBody>
      </p:sp>
      <p:sp>
        <p:nvSpPr>
          <p:cNvPr id="239" name="Google Shape;239;p43"/>
          <p:cNvSpPr txBox="1"/>
          <p:nvPr>
            <p:ph idx="1" type="body"/>
          </p:nvPr>
        </p:nvSpPr>
        <p:spPr>
          <a:xfrm>
            <a:off x="445275" y="1175575"/>
            <a:ext cx="8144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latin typeface="Ubuntu"/>
              <a:ea typeface="Ubuntu"/>
              <a:cs typeface="Ubuntu"/>
              <a:sym typeface="Ubuntu"/>
            </a:endParaRPr>
          </a:p>
          <a:p>
            <a:pPr indent="0" lvl="0" marL="0" rtl="0" algn="l">
              <a:spcBef>
                <a:spcPts val="1600"/>
              </a:spcBef>
              <a:spcAft>
                <a:spcPts val="1600"/>
              </a:spcAft>
              <a:buNone/>
            </a:pPr>
            <a:r>
              <a:t/>
            </a:r>
            <a:endParaRPr>
              <a:latin typeface="Ubuntu"/>
              <a:ea typeface="Ubuntu"/>
              <a:cs typeface="Ubuntu"/>
              <a:sym typeface="Ubuntu"/>
            </a:endParaRPr>
          </a:p>
        </p:txBody>
      </p:sp>
      <p:pic>
        <p:nvPicPr>
          <p:cNvPr id="240" name="Google Shape;240;p43"/>
          <p:cNvPicPr preferRelativeResize="0"/>
          <p:nvPr/>
        </p:nvPicPr>
        <p:blipFill>
          <a:blip r:embed="rId4">
            <a:alphaModFix/>
          </a:blip>
          <a:stretch>
            <a:fillRect/>
          </a:stretch>
        </p:blipFill>
        <p:spPr>
          <a:xfrm>
            <a:off x="1556700" y="876600"/>
            <a:ext cx="5702479" cy="4008950"/>
          </a:xfrm>
          <a:prstGeom prst="rect">
            <a:avLst/>
          </a:prstGeom>
          <a:noFill/>
          <a:ln>
            <a:noFill/>
          </a:ln>
        </p:spPr>
      </p:pic>
      <p:pic>
        <p:nvPicPr>
          <p:cNvPr descr="logo_recit_nouveau.png" id="241" name="Google Shape;241;p43"/>
          <p:cNvPicPr preferRelativeResize="0"/>
          <p:nvPr/>
        </p:nvPicPr>
        <p:blipFill>
          <a:blip r:embed="rId5">
            <a:alphaModFix/>
          </a:blip>
          <a:stretch>
            <a:fillRect/>
          </a:stretch>
        </p:blipFill>
        <p:spPr>
          <a:xfrm>
            <a:off x="7910492" y="3724075"/>
            <a:ext cx="1233500" cy="1190025"/>
          </a:xfrm>
          <a:prstGeom prst="rect">
            <a:avLst/>
          </a:prstGeom>
          <a:noFill/>
          <a:ln>
            <a:noFill/>
          </a:ln>
        </p:spPr>
      </p:pic>
      <p:sp>
        <p:nvSpPr>
          <p:cNvPr id="242" name="Google Shape;242;p43"/>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descr="logo_recit_nouveau.png" id="247" name="Google Shape;247;p44"/>
          <p:cNvPicPr preferRelativeResize="0"/>
          <p:nvPr/>
        </p:nvPicPr>
        <p:blipFill>
          <a:blip r:embed="rId3">
            <a:alphaModFix/>
          </a:blip>
          <a:stretch>
            <a:fillRect/>
          </a:stretch>
        </p:blipFill>
        <p:spPr>
          <a:xfrm>
            <a:off x="7910492" y="3724075"/>
            <a:ext cx="1233500" cy="1190025"/>
          </a:xfrm>
          <a:prstGeom prst="rect">
            <a:avLst/>
          </a:prstGeom>
          <a:noFill/>
          <a:ln>
            <a:noFill/>
          </a:ln>
        </p:spPr>
      </p:pic>
      <p:sp>
        <p:nvSpPr>
          <p:cNvPr id="248" name="Google Shape;248;p44"/>
          <p:cNvSpPr txBox="1"/>
          <p:nvPr>
            <p:ph idx="1" type="body"/>
          </p:nvPr>
        </p:nvSpPr>
        <p:spPr>
          <a:xfrm>
            <a:off x="414175" y="1161475"/>
            <a:ext cx="271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Ubuntu"/>
                <a:ea typeface="Ubuntu"/>
                <a:cs typeface="Ubuntu"/>
                <a:sym typeface="Ubuntu"/>
              </a:rPr>
              <a:t>En classe...</a:t>
            </a:r>
            <a:endParaRPr>
              <a:latin typeface="Ubuntu"/>
              <a:ea typeface="Ubuntu"/>
              <a:cs typeface="Ubuntu"/>
              <a:sym typeface="Ubuntu"/>
            </a:endParaRPr>
          </a:p>
          <a:p>
            <a:pPr indent="0" lvl="0" marL="0" rtl="0" algn="l">
              <a:spcBef>
                <a:spcPts val="1600"/>
              </a:spcBef>
              <a:spcAft>
                <a:spcPts val="0"/>
              </a:spcAft>
              <a:buNone/>
            </a:pPr>
            <a:r>
              <a:rPr lang="fr-CA">
                <a:latin typeface="Ubuntu"/>
                <a:ea typeface="Ubuntu"/>
                <a:cs typeface="Ubuntu"/>
                <a:sym typeface="Ubuntu"/>
              </a:rPr>
              <a:t>Ce sont des blocs (actions) à assembler dans une séquence qui nous permet d’atteindre le but recherché.</a:t>
            </a:r>
            <a:endParaRPr>
              <a:latin typeface="Ubuntu"/>
              <a:ea typeface="Ubuntu"/>
              <a:cs typeface="Ubuntu"/>
              <a:sym typeface="Ubuntu"/>
            </a:endParaRPr>
          </a:p>
          <a:p>
            <a:pPr indent="0" lvl="0" marL="0" rtl="0" algn="l">
              <a:spcBef>
                <a:spcPts val="1600"/>
              </a:spcBef>
              <a:spcAft>
                <a:spcPts val="0"/>
              </a:spcAft>
              <a:buNone/>
            </a:pPr>
            <a:r>
              <a:rPr b="1" lang="fr-CA">
                <a:latin typeface="Ubuntu"/>
                <a:ea typeface="Ubuntu"/>
                <a:cs typeface="Ubuntu"/>
                <a:sym typeface="Ubuntu"/>
              </a:rPr>
              <a:t>Pourquoi?</a:t>
            </a:r>
            <a:endParaRPr b="1">
              <a:latin typeface="Ubuntu"/>
              <a:ea typeface="Ubuntu"/>
              <a:cs typeface="Ubuntu"/>
              <a:sym typeface="Ubuntu"/>
            </a:endParaRPr>
          </a:p>
          <a:p>
            <a:pPr indent="0" lvl="0" marL="0" rtl="0" algn="l">
              <a:spcBef>
                <a:spcPts val="1600"/>
              </a:spcBef>
              <a:spcAft>
                <a:spcPts val="1600"/>
              </a:spcAft>
              <a:buNone/>
            </a:pPr>
            <a:r>
              <a:t/>
            </a:r>
            <a:endParaRPr>
              <a:latin typeface="Ubuntu"/>
              <a:ea typeface="Ubuntu"/>
              <a:cs typeface="Ubuntu"/>
              <a:sym typeface="Ubuntu"/>
            </a:endParaRPr>
          </a:p>
        </p:txBody>
      </p:sp>
      <p:sp>
        <p:nvSpPr>
          <p:cNvPr id="249" name="Google Shape;249;p44"/>
          <p:cNvSpPr txBox="1"/>
          <p:nvPr>
            <p:ph type="title"/>
          </p:nvPr>
        </p:nvSpPr>
        <p:spPr>
          <a:xfrm>
            <a:off x="311700" y="445025"/>
            <a:ext cx="840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latin typeface="Viga"/>
                <a:ea typeface="Viga"/>
                <a:cs typeface="Viga"/>
                <a:sym typeface="Viga"/>
              </a:rPr>
              <a:t>Programmer</a:t>
            </a:r>
            <a:endParaRPr>
              <a:solidFill>
                <a:srgbClr val="000000"/>
              </a:solidFill>
              <a:latin typeface="Viga"/>
              <a:ea typeface="Viga"/>
              <a:cs typeface="Viga"/>
              <a:sym typeface="Viga"/>
            </a:endParaRPr>
          </a:p>
        </p:txBody>
      </p:sp>
      <p:pic>
        <p:nvPicPr>
          <p:cNvPr id="250" name="Google Shape;250;p44"/>
          <p:cNvPicPr preferRelativeResize="0"/>
          <p:nvPr/>
        </p:nvPicPr>
        <p:blipFill>
          <a:blip r:embed="rId4">
            <a:alphaModFix/>
          </a:blip>
          <a:stretch>
            <a:fillRect/>
          </a:stretch>
        </p:blipFill>
        <p:spPr>
          <a:xfrm>
            <a:off x="3232720" y="508100"/>
            <a:ext cx="5678424" cy="3047851"/>
          </a:xfrm>
          <a:prstGeom prst="rect">
            <a:avLst/>
          </a:prstGeom>
          <a:noFill/>
          <a:ln>
            <a:noFill/>
          </a:ln>
        </p:spPr>
      </p:pic>
      <p:sp>
        <p:nvSpPr>
          <p:cNvPr id="251" name="Google Shape;251;p44"/>
          <p:cNvSpPr txBox="1"/>
          <p:nvPr/>
        </p:nvSpPr>
        <p:spPr>
          <a:xfrm>
            <a:off x="3799500" y="3791500"/>
            <a:ext cx="656100" cy="3546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fr-CA">
                <a:latin typeface="Ubuntu"/>
                <a:ea typeface="Ubuntu"/>
                <a:cs typeface="Ubuntu"/>
                <a:sym typeface="Ubuntu"/>
              </a:rPr>
              <a:t>Défi</a:t>
            </a:r>
            <a:endParaRPr b="1">
              <a:latin typeface="Ubuntu"/>
              <a:ea typeface="Ubuntu"/>
              <a:cs typeface="Ubuntu"/>
              <a:sym typeface="Ubuntu"/>
            </a:endParaRPr>
          </a:p>
        </p:txBody>
      </p:sp>
      <p:sp>
        <p:nvSpPr>
          <p:cNvPr id="252" name="Google Shape;252;p44"/>
          <p:cNvSpPr txBox="1"/>
          <p:nvPr/>
        </p:nvSpPr>
        <p:spPr>
          <a:xfrm>
            <a:off x="5820850" y="3791500"/>
            <a:ext cx="920700" cy="637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fr-CA">
                <a:latin typeface="Ubuntu"/>
                <a:ea typeface="Ubuntu"/>
                <a:cs typeface="Ubuntu"/>
                <a:sym typeface="Ubuntu"/>
              </a:rPr>
              <a:t>Outils</a:t>
            </a:r>
            <a:endParaRPr b="1">
              <a:latin typeface="Ubuntu"/>
              <a:ea typeface="Ubuntu"/>
              <a:cs typeface="Ubuntu"/>
              <a:sym typeface="Ubuntu"/>
            </a:endParaRPr>
          </a:p>
          <a:p>
            <a:pPr indent="0" lvl="0" marL="0" rtl="0" algn="ctr">
              <a:spcBef>
                <a:spcPts val="0"/>
              </a:spcBef>
              <a:spcAft>
                <a:spcPts val="0"/>
              </a:spcAft>
              <a:buNone/>
            </a:pPr>
            <a:r>
              <a:rPr b="1" lang="fr-CA">
                <a:latin typeface="Ubuntu"/>
                <a:ea typeface="Ubuntu"/>
                <a:cs typeface="Ubuntu"/>
                <a:sym typeface="Ubuntu"/>
              </a:rPr>
              <a:t>Actions</a:t>
            </a:r>
            <a:endParaRPr b="1">
              <a:latin typeface="Ubuntu"/>
              <a:ea typeface="Ubuntu"/>
              <a:cs typeface="Ubuntu"/>
              <a:sym typeface="Ubuntu"/>
            </a:endParaRPr>
          </a:p>
        </p:txBody>
      </p:sp>
      <p:sp>
        <p:nvSpPr>
          <p:cNvPr id="253" name="Google Shape;253;p44"/>
          <p:cNvSpPr txBox="1"/>
          <p:nvPr/>
        </p:nvSpPr>
        <p:spPr>
          <a:xfrm>
            <a:off x="7342800" y="3724075"/>
            <a:ext cx="1166400" cy="354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fr-CA">
                <a:latin typeface="Ubuntu"/>
                <a:ea typeface="Ubuntu"/>
                <a:cs typeface="Ubuntu"/>
                <a:sym typeface="Ubuntu"/>
              </a:rPr>
              <a:t>Programme</a:t>
            </a:r>
            <a:endParaRPr b="1">
              <a:latin typeface="Ubuntu"/>
              <a:ea typeface="Ubuntu"/>
              <a:cs typeface="Ubuntu"/>
              <a:sym typeface="Ubuntu"/>
            </a:endParaRPr>
          </a:p>
        </p:txBody>
      </p:sp>
      <p:cxnSp>
        <p:nvCxnSpPr>
          <p:cNvPr id="254" name="Google Shape;254;p44"/>
          <p:cNvCxnSpPr/>
          <p:nvPr/>
        </p:nvCxnSpPr>
        <p:spPr>
          <a:xfrm rot="10800000">
            <a:off x="4044825" y="3311275"/>
            <a:ext cx="0" cy="412800"/>
          </a:xfrm>
          <a:prstGeom prst="straightConnector1">
            <a:avLst/>
          </a:prstGeom>
          <a:noFill/>
          <a:ln cap="flat" cmpd="sng" w="38100">
            <a:solidFill>
              <a:schemeClr val="dk2"/>
            </a:solidFill>
            <a:prstDash val="solid"/>
            <a:round/>
            <a:headEnd len="med" w="med" type="none"/>
            <a:tailEnd len="med" w="med" type="triangle"/>
          </a:ln>
        </p:spPr>
      </p:cxnSp>
      <p:cxnSp>
        <p:nvCxnSpPr>
          <p:cNvPr id="255" name="Google Shape;255;p44"/>
          <p:cNvCxnSpPr/>
          <p:nvPr/>
        </p:nvCxnSpPr>
        <p:spPr>
          <a:xfrm rot="10800000">
            <a:off x="6144525" y="3311275"/>
            <a:ext cx="0" cy="412800"/>
          </a:xfrm>
          <a:prstGeom prst="straightConnector1">
            <a:avLst/>
          </a:prstGeom>
          <a:noFill/>
          <a:ln cap="flat" cmpd="sng" w="38100">
            <a:solidFill>
              <a:schemeClr val="dk2"/>
            </a:solidFill>
            <a:prstDash val="solid"/>
            <a:round/>
            <a:headEnd len="med" w="med" type="none"/>
            <a:tailEnd len="med" w="med" type="triangle"/>
          </a:ln>
        </p:spPr>
      </p:cxnSp>
      <p:cxnSp>
        <p:nvCxnSpPr>
          <p:cNvPr id="256" name="Google Shape;256;p44"/>
          <p:cNvCxnSpPr/>
          <p:nvPr/>
        </p:nvCxnSpPr>
        <p:spPr>
          <a:xfrm rot="10800000">
            <a:off x="7861375" y="3237200"/>
            <a:ext cx="0" cy="412800"/>
          </a:xfrm>
          <a:prstGeom prst="straightConnector1">
            <a:avLst/>
          </a:prstGeom>
          <a:noFill/>
          <a:ln cap="flat" cmpd="sng" w="38100">
            <a:solidFill>
              <a:schemeClr val="dk2"/>
            </a:solidFill>
            <a:prstDash val="solid"/>
            <a:round/>
            <a:headEnd len="med" w="med" type="none"/>
            <a:tailEnd len="med" w="med" type="triangle"/>
          </a:ln>
        </p:spPr>
      </p:cxnSp>
      <p:sp>
        <p:nvSpPr>
          <p:cNvPr id="257" name="Google Shape;257;p44"/>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Plan de la présentation</a:t>
            </a:r>
            <a:endParaRPr>
              <a:latin typeface="Viga"/>
              <a:ea typeface="Viga"/>
              <a:cs typeface="Viga"/>
              <a:sym typeface="Viga"/>
            </a:endParaRPr>
          </a:p>
        </p:txBody>
      </p:sp>
      <p:sp>
        <p:nvSpPr>
          <p:cNvPr id="115" name="Google Shape;115;p27"/>
          <p:cNvSpPr txBox="1"/>
          <p:nvPr>
            <p:ph idx="1" type="body"/>
          </p:nvPr>
        </p:nvSpPr>
        <p:spPr>
          <a:xfrm>
            <a:off x="589275" y="1152475"/>
            <a:ext cx="3666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Définition et pourquoi les laboratoires créatifs?</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Compétences, pédagogie, approches</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Comment faire?</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Exemples</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Site Web</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Programmation et robotique</a:t>
            </a:r>
            <a:endParaRPr>
              <a:latin typeface="Ubuntu"/>
              <a:ea typeface="Ubuntu"/>
              <a:cs typeface="Ubuntu"/>
              <a:sym typeface="Ubuntu"/>
            </a:endParaRPr>
          </a:p>
          <a:p>
            <a:pPr indent="0" lvl="0" marL="0" rtl="0" algn="l">
              <a:spcBef>
                <a:spcPts val="1600"/>
              </a:spcBef>
              <a:spcAft>
                <a:spcPts val="1600"/>
              </a:spcAft>
              <a:buNone/>
            </a:pPr>
            <a:r>
              <a:t/>
            </a:r>
            <a:endParaRPr>
              <a:latin typeface="Ubuntu"/>
              <a:ea typeface="Ubuntu"/>
              <a:cs typeface="Ubuntu"/>
              <a:sym typeface="Ubuntu"/>
            </a:endParaRPr>
          </a:p>
        </p:txBody>
      </p:sp>
      <p:sp>
        <p:nvSpPr>
          <p:cNvPr id="116" name="Google Shape;116;p27"/>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117" name="Google Shape;117;p27"/>
          <p:cNvPicPr preferRelativeResize="0"/>
          <p:nvPr/>
        </p:nvPicPr>
        <p:blipFill>
          <a:blip r:embed="rId3">
            <a:alphaModFix/>
          </a:blip>
          <a:stretch>
            <a:fillRect/>
          </a:stretch>
        </p:blipFill>
        <p:spPr>
          <a:xfrm>
            <a:off x="7910492" y="3724075"/>
            <a:ext cx="1233500" cy="1190025"/>
          </a:xfrm>
          <a:prstGeom prst="rect">
            <a:avLst/>
          </a:prstGeom>
          <a:noFill/>
          <a:ln>
            <a:noFill/>
          </a:ln>
        </p:spPr>
      </p:pic>
      <p:pic>
        <p:nvPicPr>
          <p:cNvPr id="118" name="Google Shape;118;p27"/>
          <p:cNvPicPr preferRelativeResize="0"/>
          <p:nvPr/>
        </p:nvPicPr>
        <p:blipFill>
          <a:blip r:embed="rId4">
            <a:alphaModFix/>
          </a:blip>
          <a:stretch>
            <a:fillRect/>
          </a:stretch>
        </p:blipFill>
        <p:spPr>
          <a:xfrm>
            <a:off x="4195300" y="648350"/>
            <a:ext cx="4273301" cy="3207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descr="logo_recit_nouveau.png" id="262" name="Google Shape;262;p45"/>
          <p:cNvPicPr preferRelativeResize="0"/>
          <p:nvPr/>
        </p:nvPicPr>
        <p:blipFill>
          <a:blip r:embed="rId3">
            <a:alphaModFix/>
          </a:blip>
          <a:stretch>
            <a:fillRect/>
          </a:stretch>
        </p:blipFill>
        <p:spPr>
          <a:xfrm>
            <a:off x="7910492" y="3724075"/>
            <a:ext cx="1233500" cy="1190025"/>
          </a:xfrm>
          <a:prstGeom prst="rect">
            <a:avLst/>
          </a:prstGeom>
          <a:noFill/>
          <a:ln>
            <a:noFill/>
          </a:ln>
        </p:spPr>
      </p:pic>
      <p:sp>
        <p:nvSpPr>
          <p:cNvPr id="263" name="Google Shape;263;p45"/>
          <p:cNvSpPr txBox="1"/>
          <p:nvPr>
            <p:ph idx="1" type="body"/>
          </p:nvPr>
        </p:nvSpPr>
        <p:spPr>
          <a:xfrm>
            <a:off x="414175" y="1161475"/>
            <a:ext cx="32265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fr-CA" sz="2400" strike="sngStrike">
                <a:solidFill>
                  <a:srgbClr val="FF0000"/>
                </a:solidFill>
                <a:latin typeface="Ubuntu"/>
                <a:ea typeface="Ubuntu"/>
                <a:cs typeface="Ubuntu"/>
                <a:sym typeface="Ubuntu"/>
              </a:rPr>
              <a:t>Réponse</a:t>
            </a:r>
            <a:r>
              <a:rPr b="1" lang="fr-CA" sz="2400">
                <a:solidFill>
                  <a:srgbClr val="FF0000"/>
                </a:solidFill>
                <a:latin typeface="Ubuntu"/>
                <a:ea typeface="Ubuntu"/>
                <a:cs typeface="Ubuntu"/>
                <a:sym typeface="Ubuntu"/>
              </a:rPr>
              <a:t>  </a:t>
            </a:r>
            <a:endParaRPr b="1" sz="2400">
              <a:solidFill>
                <a:srgbClr val="FF0000"/>
              </a:solidFill>
              <a:latin typeface="Ubuntu"/>
              <a:ea typeface="Ubuntu"/>
              <a:cs typeface="Ubuntu"/>
              <a:sym typeface="Ubuntu"/>
            </a:endParaRPr>
          </a:p>
        </p:txBody>
      </p:sp>
      <p:sp>
        <p:nvSpPr>
          <p:cNvPr id="264" name="Google Shape;264;p45"/>
          <p:cNvSpPr txBox="1"/>
          <p:nvPr>
            <p:ph type="title"/>
          </p:nvPr>
        </p:nvSpPr>
        <p:spPr>
          <a:xfrm>
            <a:off x="311700" y="445025"/>
            <a:ext cx="840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latin typeface="Viga"/>
                <a:ea typeface="Viga"/>
                <a:cs typeface="Viga"/>
                <a:sym typeface="Viga"/>
              </a:rPr>
              <a:t>La non réponse et le rôle de l’enseignant</a:t>
            </a:r>
            <a:endParaRPr>
              <a:solidFill>
                <a:srgbClr val="000000"/>
              </a:solidFill>
              <a:latin typeface="Viga"/>
              <a:ea typeface="Viga"/>
              <a:cs typeface="Viga"/>
              <a:sym typeface="Viga"/>
            </a:endParaRPr>
          </a:p>
        </p:txBody>
      </p:sp>
      <p:pic>
        <p:nvPicPr>
          <p:cNvPr id="265" name="Google Shape;265;p45"/>
          <p:cNvPicPr preferRelativeResize="0"/>
          <p:nvPr/>
        </p:nvPicPr>
        <p:blipFill>
          <a:blip r:embed="rId4">
            <a:alphaModFix/>
          </a:blip>
          <a:stretch>
            <a:fillRect/>
          </a:stretch>
        </p:blipFill>
        <p:spPr>
          <a:xfrm>
            <a:off x="527225" y="1838113"/>
            <a:ext cx="3000375" cy="1885950"/>
          </a:xfrm>
          <a:prstGeom prst="rect">
            <a:avLst/>
          </a:prstGeom>
          <a:noFill/>
          <a:ln>
            <a:noFill/>
          </a:ln>
        </p:spPr>
      </p:pic>
      <p:pic>
        <p:nvPicPr>
          <p:cNvPr id="266" name="Google Shape;266;p45"/>
          <p:cNvPicPr preferRelativeResize="0"/>
          <p:nvPr/>
        </p:nvPicPr>
        <p:blipFill>
          <a:blip r:embed="rId5">
            <a:alphaModFix/>
          </a:blip>
          <a:stretch>
            <a:fillRect/>
          </a:stretch>
        </p:blipFill>
        <p:spPr>
          <a:xfrm>
            <a:off x="5165250" y="1596375"/>
            <a:ext cx="2676525" cy="2905125"/>
          </a:xfrm>
          <a:prstGeom prst="rect">
            <a:avLst/>
          </a:prstGeom>
          <a:noFill/>
          <a:ln>
            <a:noFill/>
          </a:ln>
        </p:spPr>
      </p:pic>
      <p:sp>
        <p:nvSpPr>
          <p:cNvPr id="267" name="Google Shape;267;p45"/>
          <p:cNvSpPr txBox="1"/>
          <p:nvPr/>
        </p:nvSpPr>
        <p:spPr>
          <a:xfrm>
            <a:off x="5207075" y="1095338"/>
            <a:ext cx="2592900" cy="3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6AA84F"/>
                </a:solidFill>
                <a:latin typeface="Ubuntu"/>
                <a:ea typeface="Ubuntu"/>
                <a:cs typeface="Ubuntu"/>
                <a:sym typeface="Ubuntu"/>
              </a:rPr>
              <a:t>Indices</a:t>
            </a:r>
            <a:endParaRPr b="1" sz="2400">
              <a:solidFill>
                <a:srgbClr val="6AA84F"/>
              </a:solidFill>
              <a:latin typeface="Ubuntu"/>
              <a:ea typeface="Ubuntu"/>
              <a:cs typeface="Ubuntu"/>
              <a:sym typeface="Ubuntu"/>
            </a:endParaRPr>
          </a:p>
        </p:txBody>
      </p:sp>
      <p:sp>
        <p:nvSpPr>
          <p:cNvPr id="268" name="Google Shape;268;p45"/>
          <p:cNvSpPr txBox="1"/>
          <p:nvPr/>
        </p:nvSpPr>
        <p:spPr>
          <a:xfrm>
            <a:off x="1196000" y="4122125"/>
            <a:ext cx="22332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2400">
                <a:solidFill>
                  <a:srgbClr val="980000"/>
                </a:solidFill>
                <a:latin typeface="Ubuntu"/>
                <a:ea typeface="Ubuntu"/>
                <a:cs typeface="Ubuntu"/>
                <a:sym typeface="Ubuntu"/>
              </a:rPr>
              <a:t>Expert?</a:t>
            </a:r>
            <a:endParaRPr b="1" sz="2400">
              <a:solidFill>
                <a:srgbClr val="980000"/>
              </a:solidFill>
              <a:latin typeface="Ubuntu"/>
              <a:ea typeface="Ubuntu"/>
              <a:cs typeface="Ubuntu"/>
              <a:sym typeface="Ubuntu"/>
            </a:endParaRPr>
          </a:p>
        </p:txBody>
      </p:sp>
      <p:sp>
        <p:nvSpPr>
          <p:cNvPr id="269" name="Google Shape;269;p45"/>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descr="logo_recit_nouveau.png" id="274" name="Google Shape;274;p46"/>
          <p:cNvPicPr preferRelativeResize="0"/>
          <p:nvPr/>
        </p:nvPicPr>
        <p:blipFill>
          <a:blip r:embed="rId3">
            <a:alphaModFix/>
          </a:blip>
          <a:stretch>
            <a:fillRect/>
          </a:stretch>
        </p:blipFill>
        <p:spPr>
          <a:xfrm>
            <a:off x="7910492" y="3724075"/>
            <a:ext cx="1233500" cy="1190025"/>
          </a:xfrm>
          <a:prstGeom prst="rect">
            <a:avLst/>
          </a:prstGeom>
          <a:noFill/>
          <a:ln>
            <a:noFill/>
          </a:ln>
        </p:spPr>
      </p:pic>
      <p:sp>
        <p:nvSpPr>
          <p:cNvPr id="275" name="Google Shape;275;p46"/>
          <p:cNvSpPr txBox="1"/>
          <p:nvPr>
            <p:ph idx="1" type="body"/>
          </p:nvPr>
        </p:nvSpPr>
        <p:spPr>
          <a:xfrm>
            <a:off x="414175" y="1161475"/>
            <a:ext cx="3438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Ubuntu"/>
                <a:ea typeface="Ubuntu"/>
                <a:cs typeface="Ubuntu"/>
                <a:sym typeface="Ubuntu"/>
              </a:rPr>
              <a:t>Jeux Blockly et Code.org</a:t>
            </a:r>
            <a:endParaRPr b="1">
              <a:latin typeface="Ubuntu"/>
              <a:ea typeface="Ubuntu"/>
              <a:cs typeface="Ubuntu"/>
              <a:sym typeface="Ubuntu"/>
            </a:endParaRPr>
          </a:p>
          <a:p>
            <a:pPr indent="0" lvl="0" marL="0" rtl="0" algn="l">
              <a:spcBef>
                <a:spcPts val="1600"/>
              </a:spcBef>
              <a:spcAft>
                <a:spcPts val="0"/>
              </a:spcAft>
              <a:buNone/>
            </a:pPr>
            <a:r>
              <a:rPr lang="fr-CA">
                <a:latin typeface="Ubuntu"/>
                <a:ea typeface="Ubuntu"/>
                <a:cs typeface="Ubuntu"/>
                <a:sym typeface="Ubuntu"/>
              </a:rPr>
              <a:t>Pas de cours à donner</a:t>
            </a:r>
            <a:endParaRPr>
              <a:latin typeface="Ubuntu"/>
              <a:ea typeface="Ubuntu"/>
              <a:cs typeface="Ubuntu"/>
              <a:sym typeface="Ubuntu"/>
            </a:endParaRPr>
          </a:p>
          <a:p>
            <a:pPr indent="0" lvl="0" marL="0" rtl="0" algn="l">
              <a:spcBef>
                <a:spcPts val="1600"/>
              </a:spcBef>
              <a:spcAft>
                <a:spcPts val="0"/>
              </a:spcAft>
              <a:buNone/>
            </a:pPr>
            <a:r>
              <a:rPr lang="fr-CA">
                <a:latin typeface="Ubuntu"/>
                <a:ea typeface="Ubuntu"/>
                <a:cs typeface="Ubuntu"/>
                <a:sym typeface="Ubuntu"/>
              </a:rPr>
              <a:t>Type problème à résoudre</a:t>
            </a:r>
            <a:endParaRPr>
              <a:latin typeface="Ubuntu"/>
              <a:ea typeface="Ubuntu"/>
              <a:cs typeface="Ubuntu"/>
              <a:sym typeface="Ubuntu"/>
            </a:endParaRPr>
          </a:p>
          <a:p>
            <a:pPr indent="0" lvl="0" marL="0" rtl="0" algn="l">
              <a:spcBef>
                <a:spcPts val="1600"/>
              </a:spcBef>
              <a:spcAft>
                <a:spcPts val="0"/>
              </a:spcAft>
              <a:buNone/>
            </a:pPr>
            <a:r>
              <a:rPr lang="fr-CA">
                <a:latin typeface="Ubuntu"/>
                <a:ea typeface="Ubuntu"/>
                <a:cs typeface="Ubuntu"/>
                <a:sym typeface="Ubuntu"/>
              </a:rPr>
              <a:t>Garder des traces de ses réussites et problèmes</a:t>
            </a:r>
            <a:endParaRPr>
              <a:latin typeface="Ubuntu"/>
              <a:ea typeface="Ubuntu"/>
              <a:cs typeface="Ubuntu"/>
              <a:sym typeface="Ubuntu"/>
            </a:endParaRPr>
          </a:p>
          <a:p>
            <a:pPr indent="0" lvl="0" marL="0" rtl="0" algn="l">
              <a:spcBef>
                <a:spcPts val="1600"/>
              </a:spcBef>
              <a:spcAft>
                <a:spcPts val="0"/>
              </a:spcAft>
              <a:buNone/>
            </a:pPr>
            <a:r>
              <a:t/>
            </a:r>
            <a:endParaRPr>
              <a:latin typeface="Ubuntu"/>
              <a:ea typeface="Ubuntu"/>
              <a:cs typeface="Ubuntu"/>
              <a:sym typeface="Ubuntu"/>
            </a:endParaRPr>
          </a:p>
          <a:p>
            <a:pPr indent="0" lvl="0" marL="0" rtl="0" algn="l">
              <a:spcBef>
                <a:spcPts val="1600"/>
              </a:spcBef>
              <a:spcAft>
                <a:spcPts val="1600"/>
              </a:spcAft>
              <a:buNone/>
            </a:pPr>
            <a:r>
              <a:t/>
            </a:r>
            <a:endParaRPr>
              <a:latin typeface="Ubuntu"/>
              <a:ea typeface="Ubuntu"/>
              <a:cs typeface="Ubuntu"/>
              <a:sym typeface="Ubuntu"/>
            </a:endParaRPr>
          </a:p>
        </p:txBody>
      </p:sp>
      <p:sp>
        <p:nvSpPr>
          <p:cNvPr id="276" name="Google Shape;276;p46"/>
          <p:cNvSpPr txBox="1"/>
          <p:nvPr>
            <p:ph type="title"/>
          </p:nvPr>
        </p:nvSpPr>
        <p:spPr>
          <a:xfrm>
            <a:off x="311700" y="445025"/>
            <a:ext cx="840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latin typeface="Viga"/>
                <a:ea typeface="Viga"/>
                <a:cs typeface="Viga"/>
                <a:sym typeface="Viga"/>
              </a:rPr>
              <a:t>S’initier</a:t>
            </a:r>
            <a:endParaRPr>
              <a:solidFill>
                <a:srgbClr val="000000"/>
              </a:solidFill>
              <a:latin typeface="Viga"/>
              <a:ea typeface="Viga"/>
              <a:cs typeface="Viga"/>
              <a:sym typeface="Viga"/>
            </a:endParaRPr>
          </a:p>
        </p:txBody>
      </p:sp>
      <p:pic>
        <p:nvPicPr>
          <p:cNvPr id="277" name="Google Shape;277;p46"/>
          <p:cNvPicPr preferRelativeResize="0"/>
          <p:nvPr/>
        </p:nvPicPr>
        <p:blipFill>
          <a:blip r:embed="rId4">
            <a:alphaModFix/>
          </a:blip>
          <a:stretch>
            <a:fillRect/>
          </a:stretch>
        </p:blipFill>
        <p:spPr>
          <a:xfrm>
            <a:off x="4715451" y="58154"/>
            <a:ext cx="4338526" cy="2063600"/>
          </a:xfrm>
          <a:prstGeom prst="rect">
            <a:avLst/>
          </a:prstGeom>
          <a:noFill/>
          <a:ln>
            <a:noFill/>
          </a:ln>
        </p:spPr>
      </p:pic>
      <p:pic>
        <p:nvPicPr>
          <p:cNvPr id="278" name="Google Shape;278;p46"/>
          <p:cNvPicPr preferRelativeResize="0"/>
          <p:nvPr/>
        </p:nvPicPr>
        <p:blipFill>
          <a:blip r:embed="rId5">
            <a:alphaModFix/>
          </a:blip>
          <a:stretch>
            <a:fillRect/>
          </a:stretch>
        </p:blipFill>
        <p:spPr>
          <a:xfrm>
            <a:off x="3905253" y="1914246"/>
            <a:ext cx="3264425" cy="2877205"/>
          </a:xfrm>
          <a:prstGeom prst="rect">
            <a:avLst/>
          </a:prstGeom>
          <a:noFill/>
          <a:ln>
            <a:noFill/>
          </a:ln>
        </p:spPr>
      </p:pic>
      <p:sp>
        <p:nvSpPr>
          <p:cNvPr id="279" name="Google Shape;279;p46"/>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Retour</a:t>
            </a:r>
            <a:endParaRPr>
              <a:latin typeface="Viga"/>
              <a:ea typeface="Viga"/>
              <a:cs typeface="Viga"/>
              <a:sym typeface="Viga"/>
            </a:endParaRPr>
          </a:p>
        </p:txBody>
      </p:sp>
      <p:sp>
        <p:nvSpPr>
          <p:cNvPr id="285" name="Google Shape;285;p47"/>
          <p:cNvSpPr txBox="1"/>
          <p:nvPr>
            <p:ph idx="1" type="body"/>
          </p:nvPr>
        </p:nvSpPr>
        <p:spPr>
          <a:xfrm>
            <a:off x="688000" y="1152475"/>
            <a:ext cx="8144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Ubuntu"/>
                <a:ea typeface="Ubuntu"/>
                <a:cs typeface="Ubuntu"/>
                <a:sym typeface="Ubuntu"/>
              </a:rPr>
              <a:t>Questions et commentaires</a:t>
            </a:r>
            <a:endParaRPr>
              <a:latin typeface="Ubuntu"/>
              <a:ea typeface="Ubuntu"/>
              <a:cs typeface="Ubuntu"/>
              <a:sym typeface="Ubuntu"/>
            </a:endParaRPr>
          </a:p>
          <a:p>
            <a:pPr indent="0" lvl="0" marL="0" rtl="0" algn="l">
              <a:spcBef>
                <a:spcPts val="1600"/>
              </a:spcBef>
              <a:spcAft>
                <a:spcPts val="0"/>
              </a:spcAft>
              <a:buNone/>
            </a:pPr>
            <a:r>
              <a:t/>
            </a:r>
            <a:endParaRPr>
              <a:latin typeface="Ubuntu"/>
              <a:ea typeface="Ubuntu"/>
              <a:cs typeface="Ubuntu"/>
              <a:sym typeface="Ubuntu"/>
            </a:endParaRPr>
          </a:p>
          <a:p>
            <a:pPr indent="0" lvl="0" marL="0" rtl="0" algn="l">
              <a:spcBef>
                <a:spcPts val="1600"/>
              </a:spcBef>
              <a:spcAft>
                <a:spcPts val="0"/>
              </a:spcAft>
              <a:buNone/>
            </a:pPr>
            <a:r>
              <a:t/>
            </a:r>
            <a:endParaRPr>
              <a:latin typeface="Ubuntu"/>
              <a:ea typeface="Ubuntu"/>
              <a:cs typeface="Ubuntu"/>
              <a:sym typeface="Ubuntu"/>
            </a:endParaRPr>
          </a:p>
          <a:p>
            <a:pPr indent="0" lvl="0" marL="0" rtl="0" algn="l">
              <a:spcBef>
                <a:spcPts val="1600"/>
              </a:spcBef>
              <a:spcAft>
                <a:spcPts val="0"/>
              </a:spcAft>
              <a:buNone/>
            </a:pPr>
            <a:r>
              <a:rPr lang="fr-CA">
                <a:latin typeface="Ubuntu"/>
                <a:ea typeface="Ubuntu"/>
                <a:cs typeface="Ubuntu"/>
                <a:sym typeface="Ubuntu"/>
              </a:rPr>
              <a:t>Merci !</a:t>
            </a:r>
            <a:endParaRPr>
              <a:latin typeface="Ubuntu"/>
              <a:ea typeface="Ubuntu"/>
              <a:cs typeface="Ubuntu"/>
              <a:sym typeface="Ubuntu"/>
            </a:endParaRPr>
          </a:p>
          <a:p>
            <a:pPr indent="0" lvl="0" marL="0" rtl="0" algn="l">
              <a:spcBef>
                <a:spcPts val="1600"/>
              </a:spcBef>
              <a:spcAft>
                <a:spcPts val="0"/>
              </a:spcAft>
              <a:buNone/>
            </a:pPr>
            <a:r>
              <a:t/>
            </a:r>
            <a:endParaRPr i="1">
              <a:latin typeface="Ubuntu"/>
              <a:ea typeface="Ubuntu"/>
              <a:cs typeface="Ubuntu"/>
              <a:sym typeface="Ubuntu"/>
            </a:endParaRPr>
          </a:p>
          <a:p>
            <a:pPr indent="0" lvl="0" marL="0" rtl="0" algn="l">
              <a:spcBef>
                <a:spcPts val="1600"/>
              </a:spcBef>
              <a:spcAft>
                <a:spcPts val="1600"/>
              </a:spcAft>
              <a:buNone/>
            </a:pPr>
            <a:r>
              <a:rPr i="1" lang="fr-CA">
                <a:latin typeface="Ubuntu"/>
                <a:ea typeface="Ubuntu"/>
                <a:cs typeface="Ubuntu"/>
                <a:sym typeface="Ubuntu"/>
              </a:rPr>
              <a:t>Pierre Lachance</a:t>
            </a:r>
            <a:endParaRPr i="1">
              <a:latin typeface="Ubuntu"/>
              <a:ea typeface="Ubuntu"/>
              <a:cs typeface="Ubuntu"/>
              <a:sym typeface="Ubuntu"/>
            </a:endParaRPr>
          </a:p>
        </p:txBody>
      </p:sp>
      <p:sp>
        <p:nvSpPr>
          <p:cNvPr id="286" name="Google Shape;286;p47"/>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287" name="Google Shape;287;p47"/>
          <p:cNvPicPr preferRelativeResize="0"/>
          <p:nvPr/>
        </p:nvPicPr>
        <p:blipFill>
          <a:blip r:embed="rId3">
            <a:alphaModFix/>
          </a:blip>
          <a:stretch>
            <a:fillRect/>
          </a:stretch>
        </p:blipFill>
        <p:spPr>
          <a:xfrm>
            <a:off x="7910492" y="3724075"/>
            <a:ext cx="1233500" cy="119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~Définition</a:t>
            </a:r>
            <a:endParaRPr>
              <a:latin typeface="Viga"/>
              <a:ea typeface="Viga"/>
              <a:cs typeface="Viga"/>
              <a:sym typeface="Viga"/>
            </a:endParaRPr>
          </a:p>
        </p:txBody>
      </p:sp>
      <p:sp>
        <p:nvSpPr>
          <p:cNvPr id="124" name="Google Shape;124;p28"/>
          <p:cNvSpPr txBox="1"/>
          <p:nvPr>
            <p:ph idx="1" type="body"/>
          </p:nvPr>
        </p:nvSpPr>
        <p:spPr>
          <a:xfrm>
            <a:off x="688000" y="1152475"/>
            <a:ext cx="8144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Ubuntu"/>
              <a:buChar char="●"/>
            </a:pPr>
            <a:r>
              <a:rPr lang="fr-CA">
                <a:solidFill>
                  <a:srgbClr val="23333D"/>
                </a:solidFill>
                <a:latin typeface="Ubuntu"/>
                <a:ea typeface="Ubuntu"/>
                <a:cs typeface="Ubuntu"/>
                <a:sym typeface="Ubuntu"/>
              </a:rPr>
              <a:t>un environnement d’apprentissage ouvert qui permet de concevoir et de fabriquer des objets intégrant des composantes numériques ainsi que</a:t>
            </a:r>
            <a:r>
              <a:rPr lang="fr-CA" sz="1150">
                <a:solidFill>
                  <a:srgbClr val="23333D"/>
                </a:solidFill>
                <a:highlight>
                  <a:srgbClr val="F5F6F7"/>
                </a:highlight>
                <a:latin typeface="Ubuntu"/>
                <a:ea typeface="Ubuntu"/>
                <a:cs typeface="Ubuntu"/>
                <a:sym typeface="Ubuntu"/>
              </a:rPr>
              <a:t> </a:t>
            </a:r>
            <a:r>
              <a:rPr lang="fr-CA">
                <a:solidFill>
                  <a:srgbClr val="23333D"/>
                </a:solidFill>
                <a:latin typeface="Ubuntu"/>
                <a:ea typeface="Ubuntu"/>
                <a:cs typeface="Ubuntu"/>
                <a:sym typeface="Ubuntu"/>
              </a:rPr>
              <a:t>des outils et matériaux usuels comme les ciseaux, le carton et la colle</a:t>
            </a:r>
            <a:br>
              <a:rPr lang="fr-CA">
                <a:solidFill>
                  <a:srgbClr val="23333D"/>
                </a:solidFill>
                <a:latin typeface="Ubuntu"/>
                <a:ea typeface="Ubuntu"/>
                <a:cs typeface="Ubuntu"/>
                <a:sym typeface="Ubuntu"/>
              </a:rPr>
            </a:br>
            <a:endParaRPr>
              <a:solidFill>
                <a:srgbClr val="23333D"/>
              </a:solidFill>
              <a:latin typeface="Ubuntu"/>
              <a:ea typeface="Ubuntu"/>
              <a:cs typeface="Ubuntu"/>
              <a:sym typeface="Ubuntu"/>
            </a:endParaRPr>
          </a:p>
          <a:p>
            <a:pPr indent="-342900" lvl="0" marL="457200" rtl="0" algn="l">
              <a:spcBef>
                <a:spcPts val="0"/>
              </a:spcBef>
              <a:spcAft>
                <a:spcPts val="0"/>
              </a:spcAft>
              <a:buClr>
                <a:srgbClr val="23333D"/>
              </a:buClr>
              <a:buSzPts val="1800"/>
              <a:buFont typeface="Ubuntu"/>
              <a:buChar char="●"/>
            </a:pPr>
            <a:r>
              <a:rPr lang="fr-CA">
                <a:solidFill>
                  <a:srgbClr val="23333D"/>
                </a:solidFill>
                <a:latin typeface="Ubuntu"/>
                <a:ea typeface="Ubuntu"/>
                <a:cs typeface="Ubuntu"/>
                <a:sym typeface="Ubuntu"/>
              </a:rPr>
              <a:t>les enseignants comme les élèves sont des apprenants</a:t>
            </a:r>
            <a:endParaRPr>
              <a:solidFill>
                <a:srgbClr val="23333D"/>
              </a:solidFill>
              <a:latin typeface="Ubuntu"/>
              <a:ea typeface="Ubuntu"/>
              <a:cs typeface="Ubuntu"/>
              <a:sym typeface="Ubuntu"/>
            </a:endParaRPr>
          </a:p>
          <a:p>
            <a:pPr indent="0" lvl="0" marL="457200" rtl="0" algn="l">
              <a:spcBef>
                <a:spcPts val="1600"/>
              </a:spcBef>
              <a:spcAft>
                <a:spcPts val="0"/>
              </a:spcAft>
              <a:buNone/>
            </a:pPr>
            <a:r>
              <a:t/>
            </a:r>
            <a:endParaRPr>
              <a:solidFill>
                <a:srgbClr val="23333D"/>
              </a:solidFill>
              <a:latin typeface="Ubuntu"/>
              <a:ea typeface="Ubuntu"/>
              <a:cs typeface="Ubuntu"/>
              <a:sym typeface="Ubuntu"/>
            </a:endParaRPr>
          </a:p>
          <a:p>
            <a:pPr indent="-342900" lvl="0" marL="457200" rtl="0" algn="l">
              <a:spcBef>
                <a:spcPts val="1600"/>
              </a:spcBef>
              <a:spcAft>
                <a:spcPts val="0"/>
              </a:spcAft>
              <a:buClr>
                <a:srgbClr val="23333D"/>
              </a:buClr>
              <a:buSzPts val="1800"/>
              <a:buFont typeface="Ubuntu"/>
              <a:buChar char="●"/>
            </a:pPr>
            <a:r>
              <a:rPr lang="fr-CA">
                <a:solidFill>
                  <a:srgbClr val="23333D"/>
                </a:solidFill>
                <a:latin typeface="Ubuntu"/>
                <a:ea typeface="Ubuntu"/>
                <a:cs typeface="Ubuntu"/>
                <a:sym typeface="Ubuntu"/>
              </a:rPr>
              <a:t>projets individuels, collaboratifs, personnels ou de classe</a:t>
            </a:r>
            <a:endParaRPr>
              <a:solidFill>
                <a:srgbClr val="23333D"/>
              </a:solidFill>
              <a:latin typeface="Ubuntu"/>
              <a:ea typeface="Ubuntu"/>
              <a:cs typeface="Ubuntu"/>
              <a:sym typeface="Ubuntu"/>
            </a:endParaRPr>
          </a:p>
        </p:txBody>
      </p:sp>
      <p:sp>
        <p:nvSpPr>
          <p:cNvPr id="125" name="Google Shape;125;p28"/>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126" name="Google Shape;126;p28"/>
          <p:cNvPicPr preferRelativeResize="0"/>
          <p:nvPr/>
        </p:nvPicPr>
        <p:blipFill>
          <a:blip r:embed="rId3">
            <a:alphaModFix/>
          </a:blip>
          <a:stretch>
            <a:fillRect/>
          </a:stretch>
        </p:blipFill>
        <p:spPr>
          <a:xfrm>
            <a:off x="7910492" y="3724075"/>
            <a:ext cx="1233500" cy="119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Pourquoi les laboratoires créatifs</a:t>
            </a:r>
            <a:endParaRPr>
              <a:latin typeface="Viga"/>
              <a:ea typeface="Viga"/>
              <a:cs typeface="Viga"/>
              <a:sym typeface="Viga"/>
            </a:endParaRPr>
          </a:p>
        </p:txBody>
      </p:sp>
      <p:sp>
        <p:nvSpPr>
          <p:cNvPr id="132" name="Google Shape;132;p29"/>
          <p:cNvSpPr txBox="1"/>
          <p:nvPr>
            <p:ph idx="1" type="body"/>
          </p:nvPr>
        </p:nvSpPr>
        <p:spPr>
          <a:xfrm>
            <a:off x="484150" y="1439100"/>
            <a:ext cx="4275900" cy="226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Autre façon d’intégrer le numérique</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Ouverture sur d’autres approches</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Exploration des «nouveaux» outils</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Favoriser l’interdisciplinarité</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Varier la formation continue</a:t>
            </a:r>
            <a:endParaRPr>
              <a:latin typeface="Ubuntu"/>
              <a:ea typeface="Ubuntu"/>
              <a:cs typeface="Ubuntu"/>
              <a:sym typeface="Ubuntu"/>
            </a:endParaRPr>
          </a:p>
          <a:p>
            <a:pPr indent="-342900" lvl="0" marL="457200" rtl="0" algn="l">
              <a:spcBef>
                <a:spcPts val="0"/>
              </a:spcBef>
              <a:spcAft>
                <a:spcPts val="0"/>
              </a:spcAft>
              <a:buSzPts val="1800"/>
              <a:buFont typeface="Ubuntu"/>
              <a:buAutoNum type="arabicPeriod"/>
            </a:pPr>
            <a:r>
              <a:rPr lang="fr-CA">
                <a:latin typeface="Ubuntu"/>
                <a:ea typeface="Ubuntu"/>
                <a:cs typeface="Ubuntu"/>
                <a:sym typeface="Ubuntu"/>
              </a:rPr>
              <a:t>Et les vôtres?</a:t>
            </a:r>
            <a:endParaRPr>
              <a:latin typeface="Ubuntu"/>
              <a:ea typeface="Ubuntu"/>
              <a:cs typeface="Ubuntu"/>
              <a:sym typeface="Ubuntu"/>
            </a:endParaRPr>
          </a:p>
        </p:txBody>
      </p:sp>
      <p:sp>
        <p:nvSpPr>
          <p:cNvPr id="133" name="Google Shape;133;p29"/>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134" name="Google Shape;134;p29"/>
          <p:cNvPicPr preferRelativeResize="0"/>
          <p:nvPr/>
        </p:nvPicPr>
        <p:blipFill>
          <a:blip r:embed="rId3">
            <a:alphaModFix/>
          </a:blip>
          <a:stretch>
            <a:fillRect/>
          </a:stretch>
        </p:blipFill>
        <p:spPr>
          <a:xfrm>
            <a:off x="7910492" y="3724075"/>
            <a:ext cx="1233500" cy="1190025"/>
          </a:xfrm>
          <a:prstGeom prst="rect">
            <a:avLst/>
          </a:prstGeom>
          <a:noFill/>
          <a:ln>
            <a:noFill/>
          </a:ln>
        </p:spPr>
      </p:pic>
      <p:pic>
        <p:nvPicPr>
          <p:cNvPr id="135" name="Google Shape;135;p29"/>
          <p:cNvPicPr preferRelativeResize="0"/>
          <p:nvPr/>
        </p:nvPicPr>
        <p:blipFill>
          <a:blip r:embed="rId4">
            <a:alphaModFix/>
          </a:blip>
          <a:stretch>
            <a:fillRect/>
          </a:stretch>
        </p:blipFill>
        <p:spPr>
          <a:xfrm>
            <a:off x="4760050" y="1170125"/>
            <a:ext cx="3509325" cy="2631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30"/>
          <p:cNvSpPr txBox="1"/>
          <p:nvPr>
            <p:ph type="title"/>
          </p:nvPr>
        </p:nvSpPr>
        <p:spPr>
          <a:xfrm>
            <a:off x="311700" y="2453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CA"/>
              <a:t>Compétences</a:t>
            </a:r>
            <a:endParaRPr/>
          </a:p>
          <a:p>
            <a:pPr indent="0" lvl="0" marL="0" rtl="0" algn="ctr">
              <a:spcBef>
                <a:spcPts val="0"/>
              </a:spcBef>
              <a:spcAft>
                <a:spcPts val="0"/>
              </a:spcAft>
              <a:buNone/>
            </a:pPr>
            <a:r>
              <a:rPr lang="fr-CA"/>
              <a:t>citoyennes - personnelles - professionnelles</a:t>
            </a:r>
            <a:endParaRPr/>
          </a:p>
        </p:txBody>
      </p:sp>
      <p:sp>
        <p:nvSpPr>
          <p:cNvPr id="141" name="Google Shape;141;p30"/>
          <p:cNvSpPr txBox="1"/>
          <p:nvPr>
            <p:ph idx="1" type="body"/>
          </p:nvPr>
        </p:nvSpPr>
        <p:spPr>
          <a:xfrm>
            <a:off x="311700" y="1420075"/>
            <a:ext cx="4825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fr-CA"/>
              <a:t>Compétences 21e siècle</a:t>
            </a:r>
            <a:endParaRPr b="1"/>
          </a:p>
          <a:p>
            <a:pPr indent="-317500" lvl="1" marL="914400" rtl="0" algn="l">
              <a:spcBef>
                <a:spcPts val="0"/>
              </a:spcBef>
              <a:spcAft>
                <a:spcPts val="0"/>
              </a:spcAft>
              <a:buSzPts val="1400"/>
              <a:buChar char="-"/>
            </a:pPr>
            <a:r>
              <a:rPr b="1" lang="fr-CA"/>
              <a:t>Pensée critique et résolution de problèmes</a:t>
            </a:r>
            <a:endParaRPr b="1"/>
          </a:p>
          <a:p>
            <a:pPr indent="-317500" lvl="1" marL="914400" rtl="0" algn="l">
              <a:spcBef>
                <a:spcPts val="0"/>
              </a:spcBef>
              <a:spcAft>
                <a:spcPts val="0"/>
              </a:spcAft>
              <a:buSzPts val="1400"/>
              <a:buChar char="-"/>
            </a:pPr>
            <a:r>
              <a:rPr b="1" lang="fr-CA"/>
              <a:t>Collaboration et leadership</a:t>
            </a:r>
            <a:endParaRPr b="1"/>
          </a:p>
          <a:p>
            <a:pPr indent="-317500" lvl="1" marL="914400" rtl="0" algn="l">
              <a:spcBef>
                <a:spcPts val="0"/>
              </a:spcBef>
              <a:spcAft>
                <a:spcPts val="0"/>
              </a:spcAft>
              <a:buSzPts val="1400"/>
              <a:buChar char="-"/>
            </a:pPr>
            <a:r>
              <a:rPr b="1" lang="fr-CA"/>
              <a:t>Agilité et adaptabilité</a:t>
            </a:r>
            <a:endParaRPr b="1"/>
          </a:p>
          <a:p>
            <a:pPr indent="-317500" lvl="1" marL="914400" rtl="0" algn="l">
              <a:spcBef>
                <a:spcPts val="0"/>
              </a:spcBef>
              <a:spcAft>
                <a:spcPts val="0"/>
              </a:spcAft>
              <a:buSzPts val="1400"/>
              <a:buChar char="-"/>
            </a:pPr>
            <a:r>
              <a:rPr b="1" lang="fr-CA"/>
              <a:t>Initiative et esprit d’entreprise</a:t>
            </a:r>
            <a:endParaRPr b="1"/>
          </a:p>
          <a:p>
            <a:pPr indent="-317500" lvl="1" marL="914400" rtl="0" algn="l">
              <a:spcBef>
                <a:spcPts val="0"/>
              </a:spcBef>
              <a:spcAft>
                <a:spcPts val="0"/>
              </a:spcAft>
              <a:buSzPts val="1400"/>
              <a:buChar char="-"/>
            </a:pPr>
            <a:r>
              <a:rPr b="1" lang="fr-CA"/>
              <a:t>Communication orale et écrite efficace</a:t>
            </a:r>
            <a:endParaRPr b="1"/>
          </a:p>
          <a:p>
            <a:pPr indent="-317500" lvl="1" marL="914400" rtl="0" algn="l">
              <a:spcBef>
                <a:spcPts val="0"/>
              </a:spcBef>
              <a:spcAft>
                <a:spcPts val="0"/>
              </a:spcAft>
              <a:buSzPts val="1400"/>
              <a:buChar char="-"/>
            </a:pPr>
            <a:r>
              <a:rPr b="1" lang="fr-CA"/>
              <a:t>Obtention et analyse de l’information</a:t>
            </a:r>
            <a:endParaRPr b="1"/>
          </a:p>
          <a:p>
            <a:pPr indent="-317500" lvl="1" marL="914400" rtl="0" algn="l">
              <a:spcBef>
                <a:spcPts val="0"/>
              </a:spcBef>
              <a:spcAft>
                <a:spcPts val="0"/>
              </a:spcAft>
              <a:buSzPts val="1400"/>
              <a:buChar char="-"/>
            </a:pPr>
            <a:r>
              <a:rPr b="1" lang="fr-CA"/>
              <a:t>Curiosité et imagination</a:t>
            </a:r>
            <a:endParaRPr b="1"/>
          </a:p>
          <a:p>
            <a:pPr indent="0" lvl="0" marL="0" rtl="0" algn="l">
              <a:spcBef>
                <a:spcPts val="1600"/>
              </a:spcBef>
              <a:spcAft>
                <a:spcPts val="0"/>
              </a:spcAft>
              <a:buNone/>
            </a:pPr>
            <a:r>
              <a:rPr b="1" lang="fr-CA" sz="1000" u="sng">
                <a:solidFill>
                  <a:schemeClr val="hlink"/>
                </a:solidFill>
                <a:hlinkClick r:id="rId3"/>
              </a:rPr>
              <a:t>http://unesdoc.unesco.org/images/0024/002429/242996F.pdf</a:t>
            </a:r>
            <a:endParaRPr b="1" sz="1000"/>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42" name="Google Shape;142;p30"/>
          <p:cNvSpPr txBox="1"/>
          <p:nvPr/>
        </p:nvSpPr>
        <p:spPr>
          <a:xfrm>
            <a:off x="5230050" y="1299250"/>
            <a:ext cx="4078800" cy="30000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686254"/>
              </a:buClr>
              <a:buSzPts val="1800"/>
              <a:buChar char="-"/>
            </a:pPr>
            <a:r>
              <a:rPr b="1" lang="fr-CA" sz="1800">
                <a:solidFill>
                  <a:srgbClr val="686254"/>
                </a:solidFill>
              </a:rPr>
              <a:t>Apprendre à connaître;</a:t>
            </a:r>
            <a:endParaRPr b="1" sz="1800">
              <a:solidFill>
                <a:srgbClr val="686254"/>
              </a:solidFill>
            </a:endParaRPr>
          </a:p>
          <a:p>
            <a:pPr indent="-342900" lvl="0" marL="457200" rtl="0" algn="l">
              <a:lnSpc>
                <a:spcPct val="115000"/>
              </a:lnSpc>
              <a:spcBef>
                <a:spcPts val="0"/>
              </a:spcBef>
              <a:spcAft>
                <a:spcPts val="0"/>
              </a:spcAft>
              <a:buClr>
                <a:srgbClr val="686254"/>
              </a:buClr>
              <a:buSzPts val="1800"/>
              <a:buChar char="-"/>
            </a:pPr>
            <a:r>
              <a:rPr b="1" lang="fr-CA" sz="1800">
                <a:solidFill>
                  <a:srgbClr val="686254"/>
                </a:solidFill>
              </a:rPr>
              <a:t>Apprendre à faire;</a:t>
            </a:r>
            <a:endParaRPr b="1" sz="1800">
              <a:solidFill>
                <a:srgbClr val="686254"/>
              </a:solidFill>
            </a:endParaRPr>
          </a:p>
          <a:p>
            <a:pPr indent="-342900" lvl="0" marL="457200" rtl="0" algn="l">
              <a:lnSpc>
                <a:spcPct val="115000"/>
              </a:lnSpc>
              <a:spcBef>
                <a:spcPts val="0"/>
              </a:spcBef>
              <a:spcAft>
                <a:spcPts val="0"/>
              </a:spcAft>
              <a:buClr>
                <a:srgbClr val="686254"/>
              </a:buClr>
              <a:buSzPts val="1800"/>
              <a:buChar char="-"/>
            </a:pPr>
            <a:r>
              <a:rPr b="1" lang="fr-CA" sz="1800">
                <a:solidFill>
                  <a:srgbClr val="686254"/>
                </a:solidFill>
              </a:rPr>
              <a:t>Apprendre à être;</a:t>
            </a:r>
            <a:endParaRPr b="1" sz="1800">
              <a:solidFill>
                <a:srgbClr val="686254"/>
              </a:solidFill>
            </a:endParaRPr>
          </a:p>
          <a:p>
            <a:pPr indent="-342900" lvl="0" marL="457200" rtl="0" algn="l">
              <a:lnSpc>
                <a:spcPct val="115000"/>
              </a:lnSpc>
              <a:spcBef>
                <a:spcPts val="0"/>
              </a:spcBef>
              <a:spcAft>
                <a:spcPts val="0"/>
              </a:spcAft>
              <a:buClr>
                <a:srgbClr val="686254"/>
              </a:buClr>
              <a:buSzPts val="1800"/>
              <a:buChar char="-"/>
            </a:pPr>
            <a:r>
              <a:rPr b="1" lang="fr-CA" sz="1800">
                <a:solidFill>
                  <a:srgbClr val="686254"/>
                </a:solidFill>
              </a:rPr>
              <a:t>Apprendre à vivre ensemble.</a:t>
            </a:r>
            <a:endParaRPr b="1" sz="1800">
              <a:solidFill>
                <a:srgbClr val="686254"/>
              </a:solidFill>
            </a:endParaRPr>
          </a:p>
          <a:p>
            <a:pPr indent="0" lvl="0" marL="0" rtl="0" algn="l">
              <a:lnSpc>
                <a:spcPct val="115000"/>
              </a:lnSpc>
              <a:spcBef>
                <a:spcPts val="1300"/>
              </a:spcBef>
              <a:spcAft>
                <a:spcPts val="1300"/>
              </a:spcAft>
              <a:buNone/>
            </a:pPr>
            <a:r>
              <a:rPr b="1" lang="fr-CA" sz="1000" u="sng">
                <a:solidFill>
                  <a:schemeClr val="hlink"/>
                </a:solidFill>
                <a:hlinkClick r:id="rId4"/>
              </a:rPr>
              <a:t>http://rire.ctreq.qc.ca/2018/07/competences-21e-siecle-2/</a:t>
            </a:r>
            <a:endParaRPr b="1" sz="1000">
              <a:solidFill>
                <a:srgbClr val="68625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Pédagogie</a:t>
            </a:r>
            <a:endParaRPr/>
          </a:p>
        </p:txBody>
      </p:sp>
      <p:sp>
        <p:nvSpPr>
          <p:cNvPr id="148" name="Google Shape;148;p31"/>
          <p:cNvSpPr txBox="1"/>
          <p:nvPr>
            <p:ph idx="1" type="body"/>
          </p:nvPr>
        </p:nvSpPr>
        <p:spPr>
          <a:xfrm>
            <a:off x="624500" y="1469975"/>
            <a:ext cx="406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u="sng">
                <a:solidFill>
                  <a:schemeClr val="hlink"/>
                </a:solidFill>
                <a:hlinkClick r:id="rId3"/>
              </a:rPr>
              <a:t>Pensée design</a:t>
            </a:r>
            <a:endParaRPr/>
          </a:p>
          <a:p>
            <a:pPr indent="0" lvl="0" marL="0" rtl="0" algn="l">
              <a:spcBef>
                <a:spcPts val="1600"/>
              </a:spcBef>
              <a:spcAft>
                <a:spcPts val="0"/>
              </a:spcAft>
              <a:buNone/>
            </a:pPr>
            <a:r>
              <a:rPr lang="fr-CA" u="sng">
                <a:solidFill>
                  <a:schemeClr val="hlink"/>
                </a:solidFill>
                <a:hlinkClick r:id="rId4"/>
              </a:rPr>
              <a:t>Approche STEAM</a:t>
            </a:r>
            <a:r>
              <a:rPr lang="fr-CA"/>
              <a:t> (MATIS OU STIAM)</a:t>
            </a:r>
            <a:endParaRPr/>
          </a:p>
          <a:p>
            <a:pPr indent="0" lvl="0" marL="0" rtl="0" algn="l">
              <a:spcBef>
                <a:spcPts val="1600"/>
              </a:spcBef>
              <a:spcAft>
                <a:spcPts val="0"/>
              </a:spcAft>
              <a:buNone/>
            </a:pPr>
            <a:r>
              <a:rPr lang="fr-CA"/>
              <a:t>Démarche de </a:t>
            </a:r>
            <a:r>
              <a:rPr lang="fr-CA" u="sng">
                <a:solidFill>
                  <a:schemeClr val="hlink"/>
                </a:solidFill>
                <a:hlinkClick r:id="rId5"/>
              </a:rPr>
              <a:t>conception</a:t>
            </a:r>
            <a:r>
              <a:rPr lang="fr-CA"/>
              <a:t>, </a:t>
            </a:r>
            <a:r>
              <a:rPr lang="fr-CA" u="sng">
                <a:solidFill>
                  <a:schemeClr val="hlink"/>
                </a:solidFill>
                <a:hlinkClick r:id="rId6"/>
              </a:rPr>
              <a:t>d’analyse</a:t>
            </a:r>
            <a:endParaRPr/>
          </a:p>
          <a:p>
            <a:pPr indent="0" lvl="0" marL="0" rtl="0" algn="l">
              <a:spcBef>
                <a:spcPts val="1600"/>
              </a:spcBef>
              <a:spcAft>
                <a:spcPts val="1600"/>
              </a:spcAft>
              <a:buClr>
                <a:schemeClr val="dk1"/>
              </a:buClr>
              <a:buSzPts val="1100"/>
              <a:buFont typeface="Arial"/>
              <a:buNone/>
            </a:pPr>
            <a:r>
              <a:rPr lang="fr-CA"/>
              <a:t>Résolution de problème</a:t>
            </a:r>
            <a:endParaRPr sz="1100">
              <a:solidFill>
                <a:schemeClr val="dk1"/>
              </a:solidFill>
              <a:highlight>
                <a:srgbClr val="00FF00"/>
              </a:highlight>
            </a:endParaRPr>
          </a:p>
        </p:txBody>
      </p:sp>
      <p:sp>
        <p:nvSpPr>
          <p:cNvPr id="149" name="Google Shape;149;p31"/>
          <p:cNvSpPr txBox="1"/>
          <p:nvPr>
            <p:ph idx="1" type="body"/>
          </p:nvPr>
        </p:nvSpPr>
        <p:spPr>
          <a:xfrm>
            <a:off x="4572000" y="445025"/>
            <a:ext cx="3911100" cy="3776400"/>
          </a:xfrm>
          <a:prstGeom prst="rect">
            <a:avLst/>
          </a:prstGeom>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fr-CA" sz="1200"/>
              <a:t>Artistique</a:t>
            </a:r>
            <a:endParaRPr sz="1200"/>
          </a:p>
          <a:p>
            <a:pPr indent="-304800" lvl="0" marL="457200" rtl="0" algn="l">
              <a:spcBef>
                <a:spcPts val="0"/>
              </a:spcBef>
              <a:spcAft>
                <a:spcPts val="0"/>
              </a:spcAft>
              <a:buSzPts val="1200"/>
              <a:buChar char="●"/>
            </a:pPr>
            <a:r>
              <a:rPr lang="fr-CA" sz="1200"/>
              <a:t>Utilitaire </a:t>
            </a:r>
            <a:endParaRPr sz="1200"/>
          </a:p>
          <a:p>
            <a:pPr indent="-304800" lvl="0" marL="457200" rtl="0" algn="l">
              <a:spcBef>
                <a:spcPts val="0"/>
              </a:spcBef>
              <a:spcAft>
                <a:spcPts val="0"/>
              </a:spcAft>
              <a:buSzPts val="1200"/>
              <a:buChar char="●"/>
            </a:pPr>
            <a:r>
              <a:rPr lang="fr-CA" sz="1200"/>
              <a:t>Approche orientante</a:t>
            </a:r>
            <a:endParaRPr sz="1200"/>
          </a:p>
          <a:p>
            <a:pPr indent="-304800" lvl="0" marL="457200" rtl="0" algn="l">
              <a:spcBef>
                <a:spcPts val="0"/>
              </a:spcBef>
              <a:spcAft>
                <a:spcPts val="0"/>
              </a:spcAft>
              <a:buSzPts val="1200"/>
              <a:buChar char="●"/>
            </a:pPr>
            <a:r>
              <a:rPr lang="fr-CA" sz="1200"/>
              <a:t>Exploration</a:t>
            </a:r>
            <a:endParaRPr sz="1200"/>
          </a:p>
          <a:p>
            <a:pPr indent="-304800" lvl="0" marL="457200" rtl="0" algn="l">
              <a:spcBef>
                <a:spcPts val="0"/>
              </a:spcBef>
              <a:spcAft>
                <a:spcPts val="0"/>
              </a:spcAft>
              <a:buSzPts val="1200"/>
              <a:buChar char="●"/>
            </a:pPr>
            <a:r>
              <a:rPr lang="fr-CA" sz="1200"/>
              <a:t>Développement personnel</a:t>
            </a:r>
            <a:endParaRPr sz="1200"/>
          </a:p>
          <a:p>
            <a:pPr indent="-304800" lvl="0" marL="457200" rtl="0" algn="l">
              <a:spcBef>
                <a:spcPts val="0"/>
              </a:spcBef>
              <a:spcAft>
                <a:spcPts val="0"/>
              </a:spcAft>
              <a:buSzPts val="1200"/>
              <a:buChar char="●"/>
            </a:pPr>
            <a:r>
              <a:rPr lang="fr-CA" sz="1200"/>
              <a:t>Expérimentation</a:t>
            </a:r>
            <a:endParaRPr sz="1200"/>
          </a:p>
          <a:p>
            <a:pPr indent="-304800" lvl="0" marL="457200" rtl="0" algn="l">
              <a:spcBef>
                <a:spcPts val="0"/>
              </a:spcBef>
              <a:spcAft>
                <a:spcPts val="0"/>
              </a:spcAft>
              <a:buSzPts val="1200"/>
              <a:buChar char="●"/>
            </a:pPr>
            <a:r>
              <a:rPr lang="fr-CA" sz="1200"/>
              <a:t>Loisir, jeu</a:t>
            </a:r>
            <a:endParaRPr sz="1200"/>
          </a:p>
          <a:p>
            <a:pPr indent="-304800" lvl="0" marL="457200" rtl="0" algn="l">
              <a:spcBef>
                <a:spcPts val="0"/>
              </a:spcBef>
              <a:spcAft>
                <a:spcPts val="0"/>
              </a:spcAft>
              <a:buSzPts val="1200"/>
              <a:buChar char="●"/>
            </a:pPr>
            <a:r>
              <a:rPr lang="fr-CA" sz="1200"/>
              <a:t>Créativité</a:t>
            </a:r>
            <a:endParaRPr sz="1200"/>
          </a:p>
          <a:p>
            <a:pPr indent="-304800" lvl="0" marL="457200" rtl="0" algn="l">
              <a:spcBef>
                <a:spcPts val="0"/>
              </a:spcBef>
              <a:spcAft>
                <a:spcPts val="0"/>
              </a:spcAft>
              <a:buSzPts val="1200"/>
              <a:buChar char="●"/>
            </a:pPr>
            <a:r>
              <a:rPr lang="fr-CA" sz="1200"/>
              <a:t>Pensée critique,</a:t>
            </a:r>
            <a:endParaRPr sz="1200"/>
          </a:p>
          <a:p>
            <a:pPr indent="-304800" lvl="0" marL="457200" rtl="0" algn="l">
              <a:spcBef>
                <a:spcPts val="0"/>
              </a:spcBef>
              <a:spcAft>
                <a:spcPts val="0"/>
              </a:spcAft>
              <a:buSzPts val="1200"/>
              <a:buChar char="●"/>
            </a:pPr>
            <a:r>
              <a:rPr lang="fr-CA" sz="1200"/>
              <a:t>Résolution de problèmes,</a:t>
            </a:r>
            <a:endParaRPr sz="1200"/>
          </a:p>
          <a:p>
            <a:pPr indent="-304800" lvl="0" marL="457200" rtl="0" algn="l">
              <a:spcBef>
                <a:spcPts val="0"/>
              </a:spcBef>
              <a:spcAft>
                <a:spcPts val="0"/>
              </a:spcAft>
              <a:buSzPts val="1200"/>
              <a:buChar char="●"/>
            </a:pPr>
            <a:r>
              <a:rPr lang="fr-CA" sz="1200"/>
              <a:t>Capacité de développer des produits de qualité et productivité.</a:t>
            </a:r>
            <a:endParaRPr sz="1200"/>
          </a:p>
          <a:p>
            <a:pPr indent="-304800" lvl="0" marL="457200" rtl="0" algn="l">
              <a:spcBef>
                <a:spcPts val="0"/>
              </a:spcBef>
              <a:spcAft>
                <a:spcPts val="0"/>
              </a:spcAft>
              <a:buSzPts val="1200"/>
              <a:buChar char="●"/>
            </a:pPr>
            <a:r>
              <a:rPr lang="fr-CA" sz="1200"/>
              <a:t>Collaboration,</a:t>
            </a:r>
            <a:endParaRPr sz="1200"/>
          </a:p>
          <a:p>
            <a:pPr indent="-304800" lvl="0" marL="457200" rtl="0" algn="l">
              <a:spcBef>
                <a:spcPts val="0"/>
              </a:spcBef>
              <a:spcAft>
                <a:spcPts val="0"/>
              </a:spcAft>
              <a:buSzPts val="1200"/>
              <a:buChar char="●"/>
            </a:pPr>
            <a:r>
              <a:rPr lang="fr-CA" sz="1200"/>
              <a:t>Communication,</a:t>
            </a:r>
            <a:endParaRPr sz="1200"/>
          </a:p>
          <a:p>
            <a:pPr indent="-304800" lvl="0" marL="457200" rtl="0" algn="l">
              <a:spcBef>
                <a:spcPts val="0"/>
              </a:spcBef>
              <a:spcAft>
                <a:spcPts val="0"/>
              </a:spcAft>
              <a:buSzPts val="1200"/>
              <a:buChar char="●"/>
            </a:pPr>
            <a:r>
              <a:rPr lang="fr-CA" sz="1200"/>
              <a:t>Compétences liées aux technologies de l’information et des communications (TIC),</a:t>
            </a:r>
            <a:endParaRPr sz="1200"/>
          </a:p>
          <a:p>
            <a:pPr indent="-304800" lvl="0" marL="457200" rtl="0" algn="l">
              <a:spcBef>
                <a:spcPts val="0"/>
              </a:spcBef>
              <a:spcAft>
                <a:spcPts val="0"/>
              </a:spcAft>
              <a:buSzPts val="1200"/>
              <a:buChar char="●"/>
            </a:pPr>
            <a:r>
              <a:rPr lang="fr-CA" sz="1200"/>
              <a:t>Habiletés sociales et culturelles, citoyenneté.</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Diversité</a:t>
            </a:r>
            <a:endParaRPr/>
          </a:p>
        </p:txBody>
      </p:sp>
      <p:sp>
        <p:nvSpPr>
          <p:cNvPr id="155" name="Google Shape;155;p32"/>
          <p:cNvSpPr txBox="1"/>
          <p:nvPr>
            <p:ph idx="1" type="body"/>
          </p:nvPr>
        </p:nvSpPr>
        <p:spPr>
          <a:xfrm>
            <a:off x="1073100" y="1162475"/>
            <a:ext cx="6962400" cy="3776400"/>
          </a:xfrm>
          <a:prstGeom prst="rect">
            <a:avLst/>
          </a:prstGeom>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434343"/>
              </a:buClr>
              <a:buSzPts val="2400"/>
              <a:buChar char="❏"/>
            </a:pPr>
            <a:r>
              <a:rPr lang="fr-CA" sz="2400">
                <a:solidFill>
                  <a:srgbClr val="434343"/>
                </a:solidFill>
              </a:rPr>
              <a:t>Local et pas de local</a:t>
            </a:r>
            <a:endParaRPr sz="2400">
              <a:solidFill>
                <a:srgbClr val="434343"/>
              </a:solidFill>
            </a:endParaRPr>
          </a:p>
          <a:p>
            <a:pPr indent="-381000" lvl="0" marL="457200" rtl="0" algn="l">
              <a:lnSpc>
                <a:spcPct val="100000"/>
              </a:lnSpc>
              <a:spcBef>
                <a:spcPts val="0"/>
              </a:spcBef>
              <a:spcAft>
                <a:spcPts val="0"/>
              </a:spcAft>
              <a:buClr>
                <a:srgbClr val="434343"/>
              </a:buClr>
              <a:buSzPts val="2400"/>
              <a:buChar char="❏"/>
            </a:pPr>
            <a:r>
              <a:rPr lang="fr-CA" sz="2400">
                <a:solidFill>
                  <a:srgbClr val="434343"/>
                </a:solidFill>
              </a:rPr>
              <a:t>Trousses mobiles</a:t>
            </a:r>
            <a:endParaRPr sz="2400">
              <a:solidFill>
                <a:srgbClr val="434343"/>
              </a:solidFill>
            </a:endParaRPr>
          </a:p>
          <a:p>
            <a:pPr indent="-381000" lvl="0" marL="457200" rtl="0" algn="l">
              <a:lnSpc>
                <a:spcPct val="100000"/>
              </a:lnSpc>
              <a:spcBef>
                <a:spcPts val="0"/>
              </a:spcBef>
              <a:spcAft>
                <a:spcPts val="0"/>
              </a:spcAft>
              <a:buClr>
                <a:srgbClr val="434343"/>
              </a:buClr>
              <a:buSzPts val="2400"/>
              <a:buChar char="❏"/>
            </a:pPr>
            <a:r>
              <a:rPr lang="fr-CA" sz="2400">
                <a:solidFill>
                  <a:srgbClr val="434343"/>
                </a:solidFill>
              </a:rPr>
              <a:t>Lab mobile entre écoles</a:t>
            </a:r>
            <a:endParaRPr sz="2400">
              <a:solidFill>
                <a:srgbClr val="434343"/>
              </a:solidFill>
            </a:endParaRPr>
          </a:p>
          <a:p>
            <a:pPr indent="-381000" lvl="0" marL="457200" rtl="0" algn="l">
              <a:lnSpc>
                <a:spcPct val="100000"/>
              </a:lnSpc>
              <a:spcBef>
                <a:spcPts val="0"/>
              </a:spcBef>
              <a:spcAft>
                <a:spcPts val="0"/>
              </a:spcAft>
              <a:buClr>
                <a:srgbClr val="434343"/>
              </a:buClr>
              <a:buSzPts val="2400"/>
              <a:buChar char="❏"/>
            </a:pPr>
            <a:r>
              <a:rPr lang="fr-CA" sz="2400">
                <a:solidFill>
                  <a:srgbClr val="434343"/>
                </a:solidFill>
              </a:rPr>
              <a:t>Local test CS</a:t>
            </a:r>
            <a:endParaRPr sz="2400">
              <a:solidFill>
                <a:srgbClr val="434343"/>
              </a:solidFill>
            </a:endParaRPr>
          </a:p>
          <a:p>
            <a:pPr indent="-381000" lvl="0" marL="457200" rtl="0" algn="l">
              <a:lnSpc>
                <a:spcPct val="100000"/>
              </a:lnSpc>
              <a:spcBef>
                <a:spcPts val="0"/>
              </a:spcBef>
              <a:spcAft>
                <a:spcPts val="0"/>
              </a:spcAft>
              <a:buClr>
                <a:srgbClr val="434343"/>
              </a:buClr>
              <a:buSzPts val="2400"/>
              <a:buChar char="❏"/>
            </a:pPr>
            <a:r>
              <a:rPr lang="fr-CA" sz="2400">
                <a:solidFill>
                  <a:srgbClr val="434343"/>
                </a:solidFill>
              </a:rPr>
              <a:t>Communautaire</a:t>
            </a:r>
            <a:endParaRPr sz="2400">
              <a:solidFill>
                <a:srgbClr val="434343"/>
              </a:solidFill>
            </a:endParaRPr>
          </a:p>
          <a:p>
            <a:pPr indent="-381000" lvl="0" marL="457200" rtl="0" algn="l">
              <a:lnSpc>
                <a:spcPct val="100000"/>
              </a:lnSpc>
              <a:spcBef>
                <a:spcPts val="0"/>
              </a:spcBef>
              <a:spcAft>
                <a:spcPts val="0"/>
              </a:spcAft>
              <a:buClr>
                <a:srgbClr val="434343"/>
              </a:buClr>
              <a:buSzPts val="2400"/>
              <a:buChar char="❏"/>
            </a:pPr>
            <a:r>
              <a:rPr lang="fr-CA" sz="2400">
                <a:solidFill>
                  <a:srgbClr val="434343"/>
                </a:solidFill>
              </a:rPr>
              <a:t>Bibliothèque</a:t>
            </a:r>
            <a:endParaRPr sz="2400">
              <a:solidFill>
                <a:srgbClr val="434343"/>
              </a:solidFill>
            </a:endParaRPr>
          </a:p>
          <a:p>
            <a:pPr indent="-381000" lvl="0" marL="457200" rtl="0" algn="l">
              <a:lnSpc>
                <a:spcPct val="100000"/>
              </a:lnSpc>
              <a:spcBef>
                <a:spcPts val="0"/>
              </a:spcBef>
              <a:spcAft>
                <a:spcPts val="0"/>
              </a:spcAft>
              <a:buClr>
                <a:srgbClr val="434343"/>
              </a:buClr>
              <a:buSzPts val="2400"/>
              <a:buChar char="❏"/>
            </a:pPr>
            <a:r>
              <a:rPr lang="fr-CA" sz="2400">
                <a:solidFill>
                  <a:srgbClr val="434343"/>
                </a:solidFill>
              </a:rPr>
              <a:t>… à chacun son LAB</a:t>
            </a:r>
            <a:endParaRPr sz="2400">
              <a:solidFill>
                <a:srgbClr val="434343"/>
              </a:solidFill>
            </a:endParaRPr>
          </a:p>
          <a:p>
            <a:pPr indent="0" lvl="0" marL="0" rtl="0" algn="l">
              <a:spcBef>
                <a:spcPts val="0"/>
              </a:spcBef>
              <a:spcAft>
                <a:spcPts val="1600"/>
              </a:spcAft>
              <a:buNone/>
            </a:pPr>
            <a:r>
              <a:t/>
            </a:r>
            <a:endParaRPr sz="12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33">
            <a:hlinkClick r:id="rId3"/>
          </p:cNvPr>
          <p:cNvPicPr preferRelativeResize="0"/>
          <p:nvPr/>
        </p:nvPicPr>
        <p:blipFill>
          <a:blip r:embed="rId4">
            <a:alphaModFix/>
          </a:blip>
          <a:stretch>
            <a:fillRect/>
          </a:stretch>
        </p:blipFill>
        <p:spPr>
          <a:xfrm>
            <a:off x="1154850" y="173800"/>
            <a:ext cx="6834306" cy="4816499"/>
          </a:xfrm>
          <a:prstGeom prst="rect">
            <a:avLst/>
          </a:prstGeom>
          <a:noFill/>
          <a:ln>
            <a:noFill/>
          </a:ln>
        </p:spPr>
      </p:pic>
      <p:sp>
        <p:nvSpPr>
          <p:cNvPr id="161" name="Google Shape;161;p33"/>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Approche MATIS</a:t>
            </a:r>
            <a:endParaRPr>
              <a:latin typeface="Viga"/>
              <a:ea typeface="Viga"/>
              <a:cs typeface="Viga"/>
              <a:sym typeface="Viga"/>
            </a:endParaRPr>
          </a:p>
        </p:txBody>
      </p:sp>
      <p:pic>
        <p:nvPicPr>
          <p:cNvPr descr="logo_recit_nouveau.png" id="163" name="Google Shape;163;p33"/>
          <p:cNvPicPr preferRelativeResize="0"/>
          <p:nvPr/>
        </p:nvPicPr>
        <p:blipFill>
          <a:blip r:embed="rId5">
            <a:alphaModFix/>
          </a:blip>
          <a:stretch>
            <a:fillRect/>
          </a:stretch>
        </p:blipFill>
        <p:spPr>
          <a:xfrm>
            <a:off x="7910492" y="3724075"/>
            <a:ext cx="1233500" cy="1190025"/>
          </a:xfrm>
          <a:prstGeom prst="rect">
            <a:avLst/>
          </a:prstGeom>
          <a:noFill/>
          <a:ln>
            <a:noFill/>
          </a:ln>
        </p:spPr>
      </p:pic>
      <p:sp>
        <p:nvSpPr>
          <p:cNvPr id="164" name="Google Shape;164;p33"/>
          <p:cNvSpPr txBox="1"/>
          <p:nvPr/>
        </p:nvSpPr>
        <p:spPr>
          <a:xfrm>
            <a:off x="1343700" y="4747300"/>
            <a:ext cx="6456600" cy="31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CA" sz="800">
                <a:solidFill>
                  <a:schemeClr val="dk1"/>
                </a:solidFill>
                <a:highlight>
                  <a:srgbClr val="F6F6F6"/>
                </a:highlight>
              </a:rPr>
              <a:t>https://view.genial.ly/5bd9ce0b429dc211d9d33679/approche-matis-steam</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Google Shape;169;p34"/>
          <p:cNvPicPr preferRelativeResize="0"/>
          <p:nvPr/>
        </p:nvPicPr>
        <p:blipFill rotWithShape="1">
          <a:blip r:embed="rId3">
            <a:alphaModFix/>
          </a:blip>
          <a:srcRect b="0" l="0" r="0" t="10785"/>
          <a:stretch/>
        </p:blipFill>
        <p:spPr>
          <a:xfrm>
            <a:off x="971125" y="960625"/>
            <a:ext cx="6719573" cy="4493972"/>
          </a:xfrm>
          <a:prstGeom prst="rect">
            <a:avLst/>
          </a:prstGeom>
          <a:noFill/>
          <a:ln>
            <a:noFill/>
          </a:ln>
        </p:spPr>
      </p:pic>
      <p:sp>
        <p:nvSpPr>
          <p:cNvPr id="170" name="Google Shape;17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Viga"/>
                <a:ea typeface="Viga"/>
                <a:cs typeface="Viga"/>
                <a:sym typeface="Viga"/>
              </a:rPr>
              <a:t>Pensée design</a:t>
            </a:r>
            <a:endParaRPr>
              <a:latin typeface="Viga"/>
              <a:ea typeface="Viga"/>
              <a:cs typeface="Viga"/>
              <a:sym typeface="Viga"/>
            </a:endParaRPr>
          </a:p>
        </p:txBody>
      </p:sp>
      <p:sp>
        <p:nvSpPr>
          <p:cNvPr id="171" name="Google Shape;171;p34"/>
          <p:cNvSpPr/>
          <p:nvPr/>
        </p:nvSpPr>
        <p:spPr>
          <a:xfrm>
            <a:off x="0" y="4968900"/>
            <a:ext cx="9144000" cy="174600"/>
          </a:xfrm>
          <a:prstGeom prst="rect">
            <a:avLst/>
          </a:prstGeom>
          <a:solidFill>
            <a:srgbClr val="FF9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_recit_nouveau.png" id="172" name="Google Shape;172;p34"/>
          <p:cNvPicPr preferRelativeResize="0"/>
          <p:nvPr/>
        </p:nvPicPr>
        <p:blipFill>
          <a:blip r:embed="rId4">
            <a:alphaModFix/>
          </a:blip>
          <a:stretch>
            <a:fillRect/>
          </a:stretch>
        </p:blipFill>
        <p:spPr>
          <a:xfrm>
            <a:off x="7910492" y="3724075"/>
            <a:ext cx="1233500" cy="1190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