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Ubuntu"/>
      <p:regular r:id="rId31"/>
      <p:bold r:id="rId32"/>
      <p:italic r:id="rId33"/>
      <p:boldItalic r:id="rId34"/>
    </p:embeddedFont>
    <p:embeddedFont>
      <p:font typeface="Viga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D744D27-C03E-45AB-9335-F06BB2B21E7D}">
  <a:tblStyle styleId="{1D744D27-C03E-45AB-9335-F06BB2B21E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Ubuntu-italic.fntdata"/><Relationship Id="rId10" Type="http://schemas.openxmlformats.org/officeDocument/2006/relationships/slide" Target="slides/slide4.xml"/><Relationship Id="rId32" Type="http://schemas.openxmlformats.org/officeDocument/2006/relationships/font" Target="fonts/Ubuntu-bold.fntdata"/><Relationship Id="rId13" Type="http://schemas.openxmlformats.org/officeDocument/2006/relationships/slide" Target="slides/slide7.xml"/><Relationship Id="rId35" Type="http://schemas.openxmlformats.org/officeDocument/2006/relationships/font" Target="fonts/Viga-regular.fntdata"/><Relationship Id="rId12" Type="http://schemas.openxmlformats.org/officeDocument/2006/relationships/slide" Target="slides/slide6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83f58170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83f58170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83f5817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83f5817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83f5817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83f5817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83f5817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83f5817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524c0b596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524c0b596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83f581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83f581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83f5817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83f5817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24c0b596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524c0b596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524c0b596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524c0b596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524c0b596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524c0b596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83f581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83f581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524c0b596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524c0b596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524c0b596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524c0b596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524c0b596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524c0b596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524c0b596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524c0b596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24c0b596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524c0b596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83f5817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83f5817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483f58170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483f58170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83f58170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83f58170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83f5817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83f5817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83f5817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83f581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483f5817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483f581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83f581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83f581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0"/>
              <a:buNone/>
              <a:defRPr sz="12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4968900"/>
            <a:ext cx="9144000" cy="174600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4968900"/>
            <a:ext cx="9144000" cy="174600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_recit_nouveau.png"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10492" y="3724075"/>
            <a:ext cx="1233500" cy="1190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4.xml"/><Relationship Id="rId10" Type="http://schemas.openxmlformats.org/officeDocument/2006/relationships/slide" Target="/ppt/slides/slide2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slide" Target="/ppt/slides/slide17.xml"/><Relationship Id="rId9" Type="http://schemas.openxmlformats.org/officeDocument/2006/relationships/slide" Target="/ppt/slides/slide22.xml"/><Relationship Id="rId5" Type="http://schemas.openxmlformats.org/officeDocument/2006/relationships/slide" Target="/ppt/slides/slide18.xml"/><Relationship Id="rId6" Type="http://schemas.openxmlformats.org/officeDocument/2006/relationships/slide" Target="/ppt/slides/slide19.xml"/><Relationship Id="rId7" Type="http://schemas.openxmlformats.org/officeDocument/2006/relationships/slide" Target="/ppt/slides/slide20.xml"/><Relationship Id="rId8" Type="http://schemas.openxmlformats.org/officeDocument/2006/relationships/slide" Target="/ppt/slides/slide2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hyperlink" Target="https://view.genial.ly/5b86dabcbeed686dceda4749/image-interactiv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hyperlink" Target="http://recit.qc.ca/parcours-de-formation-combos-numeriques-laboratoire-creatif" TargetMode="External"/><Relationship Id="rId9" Type="http://schemas.openxmlformats.org/officeDocument/2006/relationships/hyperlink" Target="https://view.genial.ly/5b851f9ac1e5736ddb2f8582/image-interactive" TargetMode="External"/><Relationship Id="rId5" Type="http://schemas.openxmlformats.org/officeDocument/2006/relationships/hyperlink" Target="https://campus.recit.qc.ca/course/index.php?categoryid=23" TargetMode="External"/><Relationship Id="rId6" Type="http://schemas.openxmlformats.org/officeDocument/2006/relationships/hyperlink" Target="http://www.recitarts.ca/trouver-des-ressources/Domaine-des-arts/dossiers-687/l-approche-stiam/" TargetMode="External"/><Relationship Id="rId7" Type="http://schemas.openxmlformats.org/officeDocument/2006/relationships/hyperlink" Target="http://www.recitarts.ca/trouver-des-ressources/Domaine-des-arts/dossiers-687/l-approche-stiam/" TargetMode="External"/><Relationship Id="rId8" Type="http://schemas.openxmlformats.org/officeDocument/2006/relationships/hyperlink" Target="https://view.genial.ly/5b851f9ac1e5736ddb2f8582/image-interactiv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pierre.lachance@recitmst.qc.ca" TargetMode="External"/><Relationship Id="rId4" Type="http://schemas.openxmlformats.org/officeDocument/2006/relationships/hyperlink" Target="mailto:touchette.patrick@cscapitale.qc.ca" TargetMode="External"/><Relationship Id="rId9" Type="http://schemas.openxmlformats.org/officeDocument/2006/relationships/image" Target="../media/image6.jpg"/><Relationship Id="rId5" Type="http://schemas.openxmlformats.org/officeDocument/2006/relationships/image" Target="../media/image14.jpg"/><Relationship Id="rId6" Type="http://schemas.openxmlformats.org/officeDocument/2006/relationships/image" Target="../media/image8.jpg"/><Relationship Id="rId7" Type="http://schemas.openxmlformats.org/officeDocument/2006/relationships/image" Target="../media/image13.jpg"/><Relationship Id="rId8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hyperlink" Target="http://unesdoc.unesco.org/images/0024/002429/242996F.pdf" TargetMode="External"/><Relationship Id="rId5" Type="http://schemas.openxmlformats.org/officeDocument/2006/relationships/hyperlink" Target="http://rire.ctreq.qc.ca/2018/07/competences-21e-siecle-2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r.wikipedia.org/wiki/P%C3%A9dagogie_active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erudit.org/fr/revues/qf/1979-n36-qf1208689/51334ac.pdf" TargetMode="External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www.apprendrepourlavie.com/robertogauvin/2016/01/05/un-labo-creatif-pour-faire-quoi-au-juste/" TargetMode="External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view.genial.ly/5b851f9ac1e5736ddb2f8582/image-interactive" TargetMode="External"/><Relationship Id="rId4" Type="http://schemas.openxmlformats.org/officeDocument/2006/relationships/hyperlink" Target="https://view.genial.ly/5b86dabcbeed686dceda4749/image-interactive" TargetMode="External"/><Relationship Id="rId5" Type="http://schemas.openxmlformats.org/officeDocument/2006/relationships/hyperlink" Target="http://cdp.wpengine.com/wp-content/uploads/2013/10/conception_affiche_8X111.pdf" TargetMode="External"/><Relationship Id="rId6" Type="http://schemas.openxmlformats.org/officeDocument/2006/relationships/hyperlink" Target="http://cdp.wpengine.com/wp-content/uploads/2013/10/analyse_affiche_8X111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://blogdev.learnquebec.ca/opencreativespace/" TargetMode="External"/><Relationship Id="rId10" Type="http://schemas.openxmlformats.org/officeDocument/2006/relationships/hyperlink" Target="https://drive.google.com/drive/folders/1vhkkKC8Dp43xTpHAdER-9Pani5c0ERcd?usp=sharing" TargetMode="External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logdev.learnquebec.ca/opencreativespace/" TargetMode="External"/><Relationship Id="rId4" Type="http://schemas.openxmlformats.org/officeDocument/2006/relationships/hyperlink" Target="http://fablab.servicescsmb.com/" TargetMode="External"/><Relationship Id="rId9" Type="http://schemas.openxmlformats.org/officeDocument/2006/relationships/hyperlink" Target="https://drive.google.com/drive/folders/1vhkkKC8Dp43xTpHAdER-9Pani5c0ERcd?usp=sharing" TargetMode="External"/><Relationship Id="rId5" Type="http://schemas.openxmlformats.org/officeDocument/2006/relationships/hyperlink" Target="https://se.csbe.qc.ca/kreolab/" TargetMode="External"/><Relationship Id="rId6" Type="http://schemas.openxmlformats.org/officeDocument/2006/relationships/hyperlink" Target="https://mlab.mcq.org/" TargetMode="External"/><Relationship Id="rId7" Type="http://schemas.openxmlformats.org/officeDocument/2006/relationships/hyperlink" Target="https://espace-lab.org/" TargetMode="External"/><Relationship Id="rId8" Type="http://schemas.openxmlformats.org/officeDocument/2006/relationships/hyperlink" Target="http://www.bibliothequedequebec.qc.ca/services/medialab/index.aspx#horaire_felix_lecl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s de recherche d'images pour « fablab »" id="61" name="Google Shape;61;p14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ctrTitle"/>
          </p:nvPr>
        </p:nvSpPr>
        <p:spPr>
          <a:xfrm>
            <a:off x="4641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Laboratoire créatif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4641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AESTQ 2018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Pierre Lachance et Patrick Touchette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s de recherche d'images pour « fablab »" id="127" name="Google Shape;127;p2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Mon laboratoire créatif de rêve...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523275" y="1299900"/>
            <a:ext cx="632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Outil : Google Dessin ou sur papier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Tâche (15 min) : Comment planifier un laboratoire créatif?</a:t>
            </a:r>
            <a:endParaRPr i="1" sz="1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-CA"/>
              <a:t>Retour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b="1" lang="fr-CA"/>
              <a:t>Intentions pédagogiques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fr-CA"/>
              <a:t>Type de locaux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fr-CA"/>
              <a:t>Équipements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fr-CA"/>
              <a:t>Projets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fr-CA"/>
              <a:t>...</a:t>
            </a:r>
            <a:endParaRPr b="1"/>
          </a:p>
        </p:txBody>
      </p:sp>
      <p:sp>
        <p:nvSpPr>
          <p:cNvPr id="130" name="Google Shape;130;p23"/>
          <p:cNvSpPr txBox="1"/>
          <p:nvPr/>
        </p:nvSpPr>
        <p:spPr>
          <a:xfrm>
            <a:off x="4965350" y="2388150"/>
            <a:ext cx="17358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4"/>
              </a:rPr>
              <a:t>Équipe 1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5"/>
              </a:rPr>
              <a:t>Équipe 2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6"/>
              </a:rPr>
              <a:t>Équipe 3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7"/>
              </a:rPr>
              <a:t>Équipe 4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6637000" y="2869325"/>
            <a:ext cx="15156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8"/>
              </a:rPr>
              <a:t>Équipe 5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9"/>
              </a:rPr>
              <a:t>Équipe 6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10"/>
              </a:rPr>
              <a:t>Équipe 7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fr-CA" u="sng">
                <a:solidFill>
                  <a:schemeClr val="hlink"/>
                </a:solidFill>
                <a:hlinkClick action="ppaction://hlinksldjump" r:id="rId11"/>
              </a:rPr>
              <a:t>Équipe 8</a:t>
            </a:r>
            <a:endParaRPr b="1"/>
          </a:p>
        </p:txBody>
      </p:sp>
      <p:sp>
        <p:nvSpPr>
          <p:cNvPr id="132" name="Google Shape;132;p23"/>
          <p:cNvSpPr/>
          <p:nvPr/>
        </p:nvSpPr>
        <p:spPr>
          <a:xfrm rot="3786167">
            <a:off x="6297601" y="824968"/>
            <a:ext cx="2939048" cy="1239966"/>
          </a:xfrm>
          <a:prstGeom prst="uturnArrow">
            <a:avLst>
              <a:gd fmla="val 13726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 flipH="1" rot="8848661">
            <a:off x="3734568" y="3404140"/>
            <a:ext cx="1469789" cy="1203230"/>
          </a:xfrm>
          <a:prstGeom prst="bentArrow">
            <a:avLst>
              <a:gd fmla="val 10641" name="adj1"/>
              <a:gd fmla="val 25000" name="adj2"/>
              <a:gd fmla="val 25000" name="adj3"/>
              <a:gd fmla="val 43750" name="adj4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685800" rotWithShape="0" algn="bl" dir="5400000" dist="19050">
              <a:srgbClr val="FFD966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À prendre en compte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666825" y="1364125"/>
            <a:ext cx="816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Est-ce qu’on a besoin d’un laboratoire créatif?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Si oui, pourquoi (intentions)?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Avoir une équipe de facilitateurs (engagés dans le projet)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Étape par étape (préparation, réalisation, intégration)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Il ne sera pas «hot» à la première semaine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s de recherche d'images pour « fablab »" id="144" name="Google Shape;144;p25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>
            <p:ph idx="1" type="body"/>
          </p:nvPr>
        </p:nvSpPr>
        <p:spPr>
          <a:xfrm rot="-5400000">
            <a:off x="-1226575" y="2098625"/>
            <a:ext cx="51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La classe vs le laboratoire créatif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400" y="2503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 la classe au laboratoire créatif</a:t>
            </a:r>
            <a:endParaRPr/>
          </a:p>
        </p:txBody>
      </p:sp>
      <p:graphicFrame>
        <p:nvGraphicFramePr>
          <p:cNvPr id="152" name="Google Shape;152;p26"/>
          <p:cNvGraphicFramePr/>
          <p:nvPr/>
        </p:nvGraphicFramePr>
        <p:xfrm>
          <a:off x="484075" y="124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{1D744D27-C03E-45AB-9335-F06BB2B21E7D}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Catégories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Domotique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Robotique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Programmation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Multimédia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Préscolaire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BeeBot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Robot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Primaire 1er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WeDo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Scratch Jr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Photo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Primaire 2e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WeDo+EV3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Scratch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Photo - vidéo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Primaire 3e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EV3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EV3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Scratch + Algobox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Carte - RV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Secondaire 1e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EV/ + Arduino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EV3 + Arduino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Scratch + Algobox + 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RA - Scan 3d - photo vidéo 360...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 la classe au laboratoire créatif</a:t>
            </a:r>
            <a:endParaRPr/>
          </a:p>
        </p:txBody>
      </p:sp>
      <p:graphicFrame>
        <p:nvGraphicFramePr>
          <p:cNvPr id="158" name="Google Shape;158;p27"/>
          <p:cNvGraphicFramePr/>
          <p:nvPr/>
        </p:nvGraphicFramePr>
        <p:xfrm>
          <a:off x="484075" y="124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{1D744D27-C03E-45AB-9335-F06BB2B21E7D}</a:tableStyleId>
              </a:tblPr>
              <a:tblGrid>
                <a:gridCol w="1198000"/>
                <a:gridCol w="1198000"/>
                <a:gridCol w="1198000"/>
                <a:gridCol w="1198000"/>
                <a:gridCol w="1198000"/>
              </a:tblGrid>
              <a:tr h="24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Catégories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Domotique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Robotique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Programmation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Multimédia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4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Préscolaire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--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BeeBot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Robot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4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Primaire 1er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--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WeDo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Scratch Jr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Photo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4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Primaire 2e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--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WeDo+EV3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Scratch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Photo - vidéo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4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Primaire 3e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EV3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EV3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Scratch + Algobox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Carte - RV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302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Secondaire 1e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EV/ + Arduino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EV3 + Arduino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Scratch + Algobox + ...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/>
                        <a:t>RA - Scan 3d - photo vidéo 360...</a:t>
                      </a:r>
                      <a:endParaRPr sz="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9" name="Google Shape;159;p27"/>
          <p:cNvSpPr txBox="1"/>
          <p:nvPr/>
        </p:nvSpPr>
        <p:spPr>
          <a:xfrm rot="-922278">
            <a:off x="477645" y="1892564"/>
            <a:ext cx="4684368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/>
              <a:t>Formation pour utiliser les équipements</a:t>
            </a:r>
            <a:endParaRPr b="1" sz="1800"/>
          </a:p>
        </p:txBody>
      </p:sp>
      <p:sp>
        <p:nvSpPr>
          <p:cNvPr id="160" name="Google Shape;160;p27"/>
          <p:cNvSpPr txBox="1"/>
          <p:nvPr/>
        </p:nvSpPr>
        <p:spPr>
          <a:xfrm rot="362154">
            <a:off x="3376291" y="2320259"/>
            <a:ext cx="4684671" cy="1074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/>
              <a:t>Évaluation formative et sommative?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/>
              <a:t>Axée sur la démarche...</a:t>
            </a:r>
            <a:endParaRPr b="1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1"/>
            <a:ext cx="9144000" cy="499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Moyens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872100" y="1240575"/>
            <a:ext cx="811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chemeClr val="hlink"/>
                </a:solidFill>
                <a:hlinkClick r:id="rId4"/>
              </a:rPr>
              <a:t>Parcours de formation MEES - RÉCIT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chemeClr val="hlink"/>
                </a:solidFill>
                <a:hlinkClick r:id="rId5"/>
              </a:rPr>
              <a:t>Autoformations Campus RÉCIT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-CA"/>
              <a:t>Service national MST et Arts (accompagnement en présence et distance)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u="sng">
                <a:solidFill>
                  <a:schemeClr val="hlink"/>
                </a:solidFill>
                <a:hlinkClick r:id="rId6"/>
              </a:rPr>
              <a:t>RÉCIT Arts</a:t>
            </a:r>
            <a:endParaRPr b="1" u="sng">
              <a:solidFill>
                <a:schemeClr val="hlink"/>
              </a:solidFill>
              <a:hlinkClick r:id="rId7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fr-CA" u="sng">
                <a:solidFill>
                  <a:schemeClr val="hlink"/>
                </a:solidFill>
                <a:hlinkClick r:id="rId8"/>
              </a:rPr>
              <a:t>Pensée design</a:t>
            </a:r>
            <a:endParaRPr b="1" u="sng">
              <a:solidFill>
                <a:schemeClr val="hlink"/>
              </a:solidFill>
              <a:hlinkClick r:id="rId9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fr-CA" u="sng">
                <a:solidFill>
                  <a:schemeClr val="hlink"/>
                </a:solidFill>
                <a:hlinkClick r:id="rId10"/>
              </a:rPr>
              <a:t>Approche STEAM</a:t>
            </a:r>
            <a:r>
              <a:rPr b="1" lang="fr-CA"/>
              <a:t> (MATIS ou STIAM)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206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Merci!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709200" y="638938"/>
            <a:ext cx="81231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Questions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 commentaires?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fr-CA"/>
              <a:t>Pierre Lachance </a:t>
            </a:r>
            <a:r>
              <a:rPr i="1" lang="fr-CA" u="sng">
                <a:solidFill>
                  <a:schemeClr val="hlink"/>
                </a:solidFill>
                <a:hlinkClick r:id="rId3"/>
              </a:rPr>
              <a:t>pierre.lachance@recitmst.qc.ca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fr-CA"/>
              <a:t>Patrick Touchette </a:t>
            </a:r>
            <a:r>
              <a:rPr i="1" lang="fr-CA" u="sng">
                <a:solidFill>
                  <a:schemeClr val="hlink"/>
                </a:solidFill>
                <a:hlinkClick r:id="rId4"/>
              </a:rPr>
              <a:t>touchette.patrick@cscapitale.qc.ca</a:t>
            </a:r>
            <a:r>
              <a:rPr i="1" lang="fr-CA"/>
              <a:t> </a:t>
            </a:r>
            <a:endParaRPr i="1"/>
          </a:p>
        </p:txBody>
      </p:sp>
      <p:pic>
        <p:nvPicPr>
          <p:cNvPr descr="Résultats de recherche d'images pour « pierre lachance recit »" id="174" name="Google Shape;17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9600" y="371775"/>
            <a:ext cx="2466975" cy="3294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s de recherche d'images pour « pierre lachance recit »" id="175" name="Google Shape;17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2125" y="371775"/>
            <a:ext cx="279082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s de recherche d'images pour « pierre lachance recit »" id="176" name="Google Shape;17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8800" y="1480846"/>
            <a:ext cx="2619375" cy="1967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s de recherche d'images pour « patrick touchett recit »" id="177" name="Google Shape;17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6575" y="18607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s de recherche d'images pour « patrick touchett recit »" id="178" name="Google Shape;178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00325" y="5646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Équipe 1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Équipe 2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Équipe 3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Plan de l’atelier</a:t>
            </a:r>
            <a:endParaRPr/>
          </a:p>
        </p:txBody>
      </p:sp>
      <p:pic>
        <p:nvPicPr>
          <p:cNvPr descr="Résultats de recherche d'images pour « fablab »" id="69" name="Google Shape;69;p15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08650" y="1304875"/>
            <a:ext cx="817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Bienvenue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Buts de l’atelier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Vos besoins, questions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Pourquoi un laboratoire créatif?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fr-CA"/>
              <a:t>Compétences, pédagogie, matériel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Quelques exemples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Activité : Plan de mon laboratoire créatif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Conseils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Moyens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r-CA"/>
              <a:t>Retour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Équipe 4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Équipe 5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Équipe 6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Équipe 7</a:t>
            </a:r>
            <a:endParaRPr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Équipe 8</a:t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s de recherche d'images pour « compétence 21e siècle »" id="75" name="Google Shape;75;p16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0"/>
            <a:ext cx="9144000" cy="607728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6165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Compétences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citoyennes - personnelles - professionnelles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70650" y="1806300"/>
            <a:ext cx="482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fr-CA"/>
              <a:t>Compétences 21e siècle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Pensée critique et résolution de problèmes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Collaboration et leadership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Agilité et adaptabilité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Initiative et esprit d’entreprise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Communication orale et écrite efficace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Obtention et analyse de l’information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fr-CA"/>
              <a:t>Curiosité et imagination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-CA" sz="1000" u="sng">
                <a:solidFill>
                  <a:schemeClr val="hlink"/>
                </a:solidFill>
                <a:hlinkClick r:id="rId4"/>
              </a:rPr>
              <a:t>http://unesdoc.unesco.org/images/0024/002429/242996F.pdf</a:t>
            </a:r>
            <a:endParaRPr b="1"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78" name="Google Shape;78;p16"/>
          <p:cNvSpPr txBox="1"/>
          <p:nvPr/>
        </p:nvSpPr>
        <p:spPr>
          <a:xfrm>
            <a:off x="5058300" y="1705050"/>
            <a:ext cx="407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86254"/>
              </a:buClr>
              <a:buSzPts val="1800"/>
              <a:buChar char="-"/>
            </a:pPr>
            <a:r>
              <a:rPr b="1" lang="fr-CA" sz="1800">
                <a:solidFill>
                  <a:srgbClr val="686254"/>
                </a:solidFill>
              </a:rPr>
              <a:t>Apprendre à connaître;</a:t>
            </a:r>
            <a:endParaRPr b="1" sz="1800">
              <a:solidFill>
                <a:srgbClr val="68625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86254"/>
              </a:buClr>
              <a:buSzPts val="1800"/>
              <a:buChar char="-"/>
            </a:pPr>
            <a:r>
              <a:rPr b="1" lang="fr-CA" sz="1800">
                <a:solidFill>
                  <a:srgbClr val="686254"/>
                </a:solidFill>
              </a:rPr>
              <a:t>Apprendre à faire;</a:t>
            </a:r>
            <a:endParaRPr b="1" sz="1800">
              <a:solidFill>
                <a:srgbClr val="68625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86254"/>
              </a:buClr>
              <a:buSzPts val="1800"/>
              <a:buChar char="-"/>
            </a:pPr>
            <a:r>
              <a:rPr b="1" lang="fr-CA" sz="1800">
                <a:solidFill>
                  <a:srgbClr val="686254"/>
                </a:solidFill>
              </a:rPr>
              <a:t>Apprendre à être;</a:t>
            </a:r>
            <a:endParaRPr b="1" sz="1800">
              <a:solidFill>
                <a:srgbClr val="68625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86254"/>
              </a:buClr>
              <a:buSzPts val="1800"/>
              <a:buChar char="-"/>
            </a:pPr>
            <a:r>
              <a:rPr b="1" lang="fr-CA" sz="1800">
                <a:solidFill>
                  <a:srgbClr val="686254"/>
                </a:solidFill>
              </a:rPr>
              <a:t>Apprendre à vivre ensemble.</a:t>
            </a:r>
            <a:endParaRPr b="1" sz="1800">
              <a:solidFill>
                <a:srgbClr val="6862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b="1" lang="fr-CA" sz="1000" u="sng">
                <a:solidFill>
                  <a:schemeClr val="hlink"/>
                </a:solidFill>
                <a:hlinkClick r:id="rId5"/>
              </a:rPr>
              <a:t>http://rire.ctreq.qc.ca/2018/07/competences-21e-siecle-2/</a:t>
            </a:r>
            <a:endParaRPr b="1" sz="1000">
              <a:solidFill>
                <a:srgbClr val="68625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Pédagogie ouverte</a:t>
            </a:r>
            <a:endParaRPr/>
          </a:p>
        </p:txBody>
      </p:sp>
      <p:pic>
        <p:nvPicPr>
          <p:cNvPr id="84" name="Google Shape;84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32875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3553" y="1170125"/>
            <a:ext cx="39624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9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Un laboratoire créatif pour soutenir une pédagogie ouverte et le développement de compétences du 21e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425" y="1788063"/>
            <a:ext cx="1291525" cy="15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322525"/>
            <a:ext cx="428625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Pédagogie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624500" y="1469975"/>
            <a:ext cx="406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Pensée design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Approche STEAM</a:t>
            </a:r>
            <a:r>
              <a:rPr lang="fr-CA"/>
              <a:t> (MATIS OU STIAM)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/>
              <a:t>Démarche de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conception</a:t>
            </a:r>
            <a:r>
              <a:rPr lang="fr-CA"/>
              <a:t>, </a:t>
            </a:r>
            <a:r>
              <a:rPr lang="fr-CA" u="sng">
                <a:solidFill>
                  <a:schemeClr val="hlink"/>
                </a:solidFill>
                <a:hlinkClick r:id="rId6"/>
              </a:rPr>
              <a:t>d’analyse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Résolution de problème</a:t>
            </a:r>
            <a:endParaRPr sz="1100">
              <a:solidFill>
                <a:schemeClr val="dk1"/>
              </a:solidFill>
              <a:highlight>
                <a:srgbClr val="00FF00"/>
              </a:highlight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72000" y="445025"/>
            <a:ext cx="3911100" cy="3776400"/>
          </a:xfrm>
          <a:prstGeom prst="rect">
            <a:avLst/>
          </a:prstGeom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Artistique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Utilitaire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Approche orientante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Exploration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Développement personnel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Expérimentation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Loisir, jeu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Créativité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Pensée critique,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Résolution de problèmes,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Capacité de développer des produits de qualité et productivité.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Collaboration,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Communication,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Compétences liées aux technologies de l’information et des communications (TIC),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-CA" sz="1200"/>
              <a:t>Habiletés sociales et culturelles, citoyenneté.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s de recherche d'images pour « fablab »" id="104" name="Google Shape;104;p20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Quoi dans un lab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776375" y="2636700"/>
            <a:ext cx="4057200" cy="2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/>
              <a:t>Divers points de départ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Local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Philosophie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Projet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Équipement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4680600" y="-476800"/>
            <a:ext cx="5308848" cy="3344328"/>
          </a:xfrm>
          <a:prstGeom prst="irregularSeal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>
                <a:solidFill>
                  <a:srgbClr val="434343"/>
                </a:solidFill>
              </a:rPr>
              <a:t>Disposition dans le local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>
                <a:solidFill>
                  <a:srgbClr val="434343"/>
                </a:solidFill>
              </a:rPr>
              <a:t>Gestion de la classe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>
                <a:solidFill>
                  <a:srgbClr val="434343"/>
                </a:solidFill>
              </a:rPr>
              <a:t>Projet élève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>
                <a:solidFill>
                  <a:srgbClr val="434343"/>
                </a:solidFill>
              </a:rPr>
              <a:t>Matériel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ésultats de recherche d'images pour « fablab »" id="112" name="Google Shape;112;p21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Matériel</a:t>
            </a:r>
            <a:endParaRPr/>
          </a:p>
        </p:txBody>
      </p:sp>
      <p:graphicFrame>
        <p:nvGraphicFramePr>
          <p:cNvPr id="114" name="Google Shape;114;p21"/>
          <p:cNvGraphicFramePr/>
          <p:nvPr/>
        </p:nvGraphicFramePr>
        <p:xfrm>
          <a:off x="1104900" y="127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{1D744D27-C03E-45AB-9335-F06BB2B21E7D}</a:tableStyleId>
              </a:tblPr>
              <a:tblGrid>
                <a:gridCol w="3619500"/>
                <a:gridCol w="3619500"/>
              </a:tblGrid>
              <a:tr h="461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>
                          <a:solidFill>
                            <a:srgbClr val="434343"/>
                          </a:solidFill>
                        </a:rPr>
                        <a:t>Non numérique</a:t>
                      </a:r>
                      <a:endParaRPr b="1" sz="1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>
                          <a:solidFill>
                            <a:srgbClr val="434343"/>
                          </a:solidFill>
                        </a:rPr>
                        <a:t>Numérique</a:t>
                      </a:r>
                      <a:endParaRPr b="1" sz="18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37265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Matériel d’arts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Électronique, fer à souder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Récupération (ordinateurs et +)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Plieuse de plastique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Divers matériaux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...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Imprimante 3D (et 2D)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Découpe vinyle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Caméra 360 + casque RV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Écran vert + tablette/caméra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Divers robots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Ordinateurs, portables infonuagiques, tablettes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Brodeuse numérique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>
                          <a:solidFill>
                            <a:srgbClr val="434343"/>
                          </a:solidFill>
                        </a:rPr>
                        <a:t>...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Quelques exemples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963150" y="1152475"/>
            <a:ext cx="786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Open creative space</a:t>
            </a:r>
            <a:r>
              <a:rPr lang="fr-CA"/>
              <a:t> (LEARN)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accent5"/>
                </a:solidFill>
                <a:hlinkClick r:id="rId4"/>
              </a:rPr>
              <a:t>FabLab</a:t>
            </a:r>
            <a:r>
              <a:rPr lang="fr-CA"/>
              <a:t> (CSMB)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5"/>
              </a:rPr>
              <a:t>KREÖLab</a:t>
            </a:r>
            <a:r>
              <a:rPr lang="fr-CA"/>
              <a:t> (CSBE)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MLab</a:t>
            </a:r>
            <a:r>
              <a:rPr lang="fr-CA"/>
              <a:t> (Musée de la civilisation)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7"/>
              </a:rPr>
              <a:t>https://espace-lab.org/</a:t>
            </a:r>
            <a:r>
              <a:rPr lang="fr-CA"/>
              <a:t> (Ste-Foy)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8"/>
              </a:rPr>
              <a:t>MediaLab</a:t>
            </a:r>
            <a:r>
              <a:rPr lang="fr-CA"/>
              <a:t> (Québec)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9"/>
              </a:rPr>
              <a:t>Quelques p</a:t>
            </a:r>
            <a:r>
              <a:rPr lang="fr-CA" u="sng">
                <a:solidFill>
                  <a:schemeClr val="hlink"/>
                </a:solidFill>
                <a:hlinkClick r:id="rId10"/>
              </a:rPr>
              <a:t>hotos</a:t>
            </a:r>
            <a:r>
              <a:rPr lang="fr-CA"/>
              <a:t> </a:t>
            </a:r>
            <a:endParaRPr u="sng">
              <a:solidFill>
                <a:schemeClr val="hlink"/>
              </a:solidFill>
              <a:hlinkClick r:id="rId11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4905500" y="3489800"/>
            <a:ext cx="2677500" cy="1185300"/>
          </a:xfrm>
          <a:prstGeom prst="wedgeRoundRectCallout">
            <a:avLst>
              <a:gd fmla="val -10425" name="adj1"/>
              <a:gd fmla="val -70706" name="adj2"/>
              <a:gd fmla="val 0" name="adj3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666666"/>
                </a:solidFill>
              </a:rPr>
              <a:t>Tous différents !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05500" y="445025"/>
            <a:ext cx="3702727" cy="27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