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Sniglet"/>
      <p:regular r:id="rId25"/>
    </p:embeddedFont>
    <p:embeddedFont>
      <p:font typeface="Dosis"/>
      <p:regular r:id="rId26"/>
      <p:bold r:id="rId27"/>
    </p:embeddedFont>
    <p:embeddedFont>
      <p:font typeface="Ubuntu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Viga"/>
      <p:regular r:id="rId36"/>
    </p:embeddedFont>
    <p:embeddedFont>
      <p:font typeface="Red Hat Tex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Text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osis-regular.fntdata"/><Relationship Id="rId25" Type="http://schemas.openxmlformats.org/officeDocument/2006/relationships/font" Target="fonts/Sniglet-regular.fntdata"/><Relationship Id="rId28" Type="http://schemas.openxmlformats.org/officeDocument/2006/relationships/font" Target="fonts/Ubuntu-regular.fntdata"/><Relationship Id="rId27" Type="http://schemas.openxmlformats.org/officeDocument/2006/relationships/font" Target="fonts/Dosi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7.xml"/><Relationship Id="rId33" Type="http://schemas.openxmlformats.org/officeDocument/2006/relationships/font" Target="fonts/Nunito-bold.fntdata"/><Relationship Id="rId10" Type="http://schemas.openxmlformats.org/officeDocument/2006/relationships/slide" Target="slides/slide6.xml"/><Relationship Id="rId32" Type="http://schemas.openxmlformats.org/officeDocument/2006/relationships/font" Target="fonts/Nunito-regular.fntdata"/><Relationship Id="rId13" Type="http://schemas.openxmlformats.org/officeDocument/2006/relationships/slide" Target="slides/slide9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-italic.fntdata"/><Relationship Id="rId15" Type="http://schemas.openxmlformats.org/officeDocument/2006/relationships/slide" Target="slides/slide11.xml"/><Relationship Id="rId37" Type="http://schemas.openxmlformats.org/officeDocument/2006/relationships/font" Target="fonts/RedHatText-regular.fntdata"/><Relationship Id="rId14" Type="http://schemas.openxmlformats.org/officeDocument/2006/relationships/slide" Target="slides/slide10.xml"/><Relationship Id="rId36" Type="http://schemas.openxmlformats.org/officeDocument/2006/relationships/font" Target="fonts/Viga-regular.fntdata"/><Relationship Id="rId17" Type="http://schemas.openxmlformats.org/officeDocument/2006/relationships/slide" Target="slides/slide13.xml"/><Relationship Id="rId39" Type="http://schemas.openxmlformats.org/officeDocument/2006/relationships/font" Target="fonts/RedHatText-italic.fntdata"/><Relationship Id="rId16" Type="http://schemas.openxmlformats.org/officeDocument/2006/relationships/slide" Target="slides/slide12.xml"/><Relationship Id="rId38" Type="http://schemas.openxmlformats.org/officeDocument/2006/relationships/font" Target="fonts/RedHatTex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join/xwshhb?lang=fr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ooclap.com/XHYSDY" TargetMode="External"/><Relationship Id="rId3" Type="http://schemas.openxmlformats.org/officeDocument/2006/relationships/hyperlink" Target="http://www.wooclap.com/XHYSDY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745627895/edito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4ced826df1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4ced826df1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f96fffd7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f96fffd7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https://student.desmos.com/join/xwshhb?lang=fr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07cb297a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07cb297a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781c581e6f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781c581e6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96fffd7d2_0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96fffd7d2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40a82d7952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40a82d7952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http://www.education.gouv.qc.ca/references/tx-solrtyperecherchepublicationtx-solrpublicationnouveaute/resultats-de-la-recherche/detail/article/referentiel-dintervention-en-mathematique/?fbclid=IwAR1Fw_M-BAhU6gMIwKFGDnrQEYT7Rl5Rq9yHKacg61Sn_7QwER8WwHt1zW0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40a82d79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40a82d79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40a82d7952_0_10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40a82d7952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f96fffd7d2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f96fffd7d2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70256c91dd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70256c91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70256c91dd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70256c91d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869beb98a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869beb98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www.wooclap.com/</a:t>
            </a:r>
            <a:r>
              <a:rPr b="1"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XHYSDY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https://scratch.mit.edu/projects/745627895/editor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40a82d795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40a82d79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9" Type="http://schemas.openxmlformats.org/officeDocument/2006/relationships/hyperlink" Target="https://monurl.ca/scratch251122" TargetMode="External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www.recitmst.qc.ca" TargetMode="External"/><Relationship Id="rId7" Type="http://schemas.openxmlformats.org/officeDocument/2006/relationships/hyperlink" Target="https://monurl.ca/scratch251122" TargetMode="External"/><Relationship Id="rId8" Type="http://schemas.openxmlformats.org/officeDocument/2006/relationships/hyperlink" Target="https://monurl.ca/scratch251122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357319972/editor/" TargetMode="External"/><Relationship Id="rId10" Type="http://schemas.openxmlformats.org/officeDocument/2006/relationships/hyperlink" Target="https://scratch.mit.edu/projects/357316433/editor/" TargetMode="External"/><Relationship Id="rId13" Type="http://schemas.openxmlformats.org/officeDocument/2006/relationships/hyperlink" Target="https://scratch.mit.edu/projects/358281224/editor/" TargetMode="External"/><Relationship Id="rId12" Type="http://schemas.openxmlformats.org/officeDocument/2006/relationships/hyperlink" Target="https://youtu.be/9fahJ9rpkKA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scratch.mit.edu/projects/737764571/editor" TargetMode="External"/><Relationship Id="rId15" Type="http://schemas.openxmlformats.org/officeDocument/2006/relationships/hyperlink" Target="https://scratch.mit.edu/projects/141976799/editor" TargetMode="External"/><Relationship Id="rId14" Type="http://schemas.openxmlformats.org/officeDocument/2006/relationships/hyperlink" Target="https://docs.google.com/presentation/d/1U75fERPhP15YMNp0HL2B8S9z7o2gDwGd8-xO5nijB8Y/edit?usp=sharing" TargetMode="External"/><Relationship Id="rId17" Type="http://schemas.openxmlformats.org/officeDocument/2006/relationships/hyperlink" Target="https://youtu.be/glaQrf8ZuD4" TargetMode="External"/><Relationship Id="rId16" Type="http://schemas.openxmlformats.org/officeDocument/2006/relationships/hyperlink" Target="https://scratch.mit.edu/projects/357318983/editor/" TargetMode="External"/><Relationship Id="rId5" Type="http://schemas.openxmlformats.org/officeDocument/2006/relationships/hyperlink" Target="https://scratch.mit.edu/projects/751550624/editor/" TargetMode="External"/><Relationship Id="rId6" Type="http://schemas.openxmlformats.org/officeDocument/2006/relationships/hyperlink" Target="https://scratch.mit.edu/projects/176985648/editor" TargetMode="External"/><Relationship Id="rId18" Type="http://schemas.openxmlformats.org/officeDocument/2006/relationships/hyperlink" Target="https://scratch.mit.edu/projects/130842168/editor" TargetMode="External"/><Relationship Id="rId7" Type="http://schemas.openxmlformats.org/officeDocument/2006/relationships/hyperlink" Target="https://youtu.be/YbovlKuATtc" TargetMode="External"/><Relationship Id="rId8" Type="http://schemas.openxmlformats.org/officeDocument/2006/relationships/hyperlink" Target="https://scratch.mit.edu/projects/751552200/editor/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6381371/editor" TargetMode="External"/><Relationship Id="rId10" Type="http://schemas.openxmlformats.org/officeDocument/2006/relationships/hyperlink" Target="https://youtu.be/ecKLXHs7jow" TargetMode="External"/><Relationship Id="rId12" Type="http://schemas.openxmlformats.org/officeDocument/2006/relationships/hyperlink" Target="https://youtu.be/9Wx6A-bYR3w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ratch.mit.edu/projects/277690822/editor" TargetMode="External"/><Relationship Id="rId4" Type="http://schemas.openxmlformats.org/officeDocument/2006/relationships/hyperlink" Target="https://youtu.be/lPhX7MlJpnk" TargetMode="External"/><Relationship Id="rId9" Type="http://schemas.openxmlformats.org/officeDocument/2006/relationships/hyperlink" Target="https://scratch.mit.edu/projects/296377685/editor" TargetMode="External"/><Relationship Id="rId5" Type="http://schemas.openxmlformats.org/officeDocument/2006/relationships/hyperlink" Target="https://scratch.mit.edu/projects/231170231/editor" TargetMode="External"/><Relationship Id="rId6" Type="http://schemas.openxmlformats.org/officeDocument/2006/relationships/hyperlink" Target="https://youtu.be/bZQE5PVpeXM" TargetMode="External"/><Relationship Id="rId7" Type="http://schemas.openxmlformats.org/officeDocument/2006/relationships/hyperlink" Target="https://scratch.mit.edu/projects/334920618/editor/" TargetMode="External"/><Relationship Id="rId8" Type="http://schemas.openxmlformats.org/officeDocument/2006/relationships/hyperlink" Target="https://youtu.be/Uv46VPIQfU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recitmst.qc.ca/Scratch-generalisation-de-calculs" TargetMode="External"/><Relationship Id="rId10" Type="http://schemas.openxmlformats.org/officeDocument/2006/relationships/hyperlink" Target="https://recitmst.qc.ca/Scratch-dessin-geometrique" TargetMode="External"/><Relationship Id="rId13" Type="http://schemas.openxmlformats.org/officeDocument/2006/relationships/hyperlink" Target="https://drive.google.com/file/d/1L7zrdZ7JrwKsScwQS7_gA1s2rK4qO5sQ/view?usp=sharing" TargetMode="External"/><Relationship Id="rId12" Type="http://schemas.openxmlformats.org/officeDocument/2006/relationships/hyperlink" Target="https://recitmst.qc.ca/Scratch-generalisation-de-calcul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course/view.php?id=178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course/view.php?id=177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fmb39gcwBgvFr2BSUe75QQQ7-0qZ_Ekx0dck1zSzxIE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hyperlink" Target="http://recitmst.qc.ca/ecv-zoom" TargetMode="External"/><Relationship Id="rId5" Type="http://schemas.openxmlformats.org/officeDocument/2006/relationships/hyperlink" Target="http://www.recitmst.qc.ca/ecv" TargetMode="External"/><Relationship Id="rId6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178" TargetMode="External"/><Relationship Id="rId5" Type="http://schemas.openxmlformats.org/officeDocument/2006/relationships/hyperlink" Target="https://campus.recit.qc.ca/mod/page/view.php?id=16919" TargetMode="External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hyperlink" Target="https://creativecommons.org/licenses/by-nc-sa/4.0/deed.fr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hyperlink" Target="https://creativecommons.org/licenses/by-nc-sa/4.0/deed.fr" TargetMode="External"/><Relationship Id="rId5" Type="http://schemas.openxmlformats.org/officeDocument/2006/relationships/hyperlink" Target="https://monurl.ca/scratch251122" TargetMode="External"/><Relationship Id="rId6" Type="http://schemas.openxmlformats.org/officeDocument/2006/relationships/hyperlink" Target="https://monurl.ca/scratch251122" TargetMode="External"/><Relationship Id="rId7" Type="http://schemas.openxmlformats.org/officeDocument/2006/relationships/hyperlink" Target="https://monurl.ca/scratch251122" TargetMode="External"/><Relationship Id="rId8" Type="http://schemas.openxmlformats.org/officeDocument/2006/relationships/hyperlink" Target="mailto:equipe@recitmst.qc.ca" TargetMode="External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projects/751548273/editor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77691668/editor" TargetMode="External"/><Relationship Id="rId10" Type="http://schemas.openxmlformats.org/officeDocument/2006/relationships/hyperlink" Target="https://youtu.be/J68ZVy2Gfik" TargetMode="External"/><Relationship Id="rId13" Type="http://schemas.openxmlformats.org/officeDocument/2006/relationships/hyperlink" Target="https://scratch.mit.edu/projects/293334767/editor/" TargetMode="External"/><Relationship Id="rId12" Type="http://schemas.openxmlformats.org/officeDocument/2006/relationships/hyperlink" Target="https://sites.google.com/csbe.qc.ca/evaluerautrementenmath/types-de-probl%C3%A8mes/t%C3%A2ches-cr%C3%A9atives/exemples-de-t%C3%A2ches-cr%C3%A9atives?authuser=0#h.thdgyp8lhv8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scratch.mit.edu/projects/277691507/editor" TargetMode="External"/><Relationship Id="rId15" Type="http://schemas.openxmlformats.org/officeDocument/2006/relationships/hyperlink" Target="https://youtu.be/IS_-V0bICeM" TargetMode="External"/><Relationship Id="rId14" Type="http://schemas.openxmlformats.org/officeDocument/2006/relationships/hyperlink" Target="https://youtu.be/Ln05pjPuFxI" TargetMode="External"/><Relationship Id="rId17" Type="http://schemas.openxmlformats.org/officeDocument/2006/relationships/image" Target="../media/image7.png"/><Relationship Id="rId16" Type="http://schemas.openxmlformats.org/officeDocument/2006/relationships/hyperlink" Target="https://youtu.be/RsSjMk3V5uA" TargetMode="External"/><Relationship Id="rId5" Type="http://schemas.openxmlformats.org/officeDocument/2006/relationships/hyperlink" Target="https://scratch.mit.edu/projects/751549506/editor/" TargetMode="External"/><Relationship Id="rId6" Type="http://schemas.openxmlformats.org/officeDocument/2006/relationships/hyperlink" Target="https://scratch.mit.edu/projects/357316433/editor/" TargetMode="External"/><Relationship Id="rId7" Type="http://schemas.openxmlformats.org/officeDocument/2006/relationships/hyperlink" Target="https://youtu.be/Ju9WvQgktzM" TargetMode="External"/><Relationship Id="rId8" Type="http://schemas.openxmlformats.org/officeDocument/2006/relationships/hyperlink" Target="https://scratch.mit.edu/projects/154511043/edito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hyperlink" Target="https://scratch.mit.edu/projects/380722893/editor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1268/editor" TargetMode="External"/><Relationship Id="rId8" Type="http://schemas.openxmlformats.org/officeDocument/2006/relationships/hyperlink" Target="https://scratch.mit.edu/projects/277692550/edi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1961675"/>
            <a:ext cx="8082300" cy="16932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</a:rPr>
              <a:t>Les bases de Scratch </a:t>
            </a:r>
            <a:endParaRPr sz="4900">
              <a:solidFill>
                <a:srgbClr val="FFFFFF"/>
              </a:solidFill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</a:rPr>
              <a:t>en mathématique</a:t>
            </a:r>
            <a:endParaRPr sz="4900">
              <a:solidFill>
                <a:srgbClr val="FFFFFF"/>
              </a:solidFill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20225" y="3626400"/>
            <a:ext cx="44799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25 novembre 2022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CSS des Grandes-Seigneuries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monurl.ca/scratch</a:t>
            </a:r>
            <a:r>
              <a:rPr b="1"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2511</a:t>
            </a:r>
            <a:r>
              <a:rPr b="1"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22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01448" y="138648"/>
            <a:ext cx="1863150" cy="18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/>
          <p:nvPr>
            <p:ph idx="1" type="subTitle"/>
          </p:nvPr>
        </p:nvSpPr>
        <p:spPr>
          <a:xfrm>
            <a:off x="1691699" y="272350"/>
            <a:ext cx="576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Idée pour piloter une activité Scratch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4" name="Google Shape;614;p23"/>
          <p:cNvSpPr txBox="1"/>
          <p:nvPr/>
        </p:nvSpPr>
        <p:spPr>
          <a:xfrm>
            <a:off x="5336750" y="1204575"/>
            <a:ext cx="3146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5" name="Google Shape;6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725" y="1765375"/>
            <a:ext cx="1974949" cy="18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25" y="1495625"/>
            <a:ext cx="4213000" cy="16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24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999550" y="924075"/>
            <a:ext cx="7142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Structure générale d’un programme </a:t>
            </a:r>
            <a:endParaRPr b="1"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4" name="Google Shape;62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0" name="Google Shape;630;p25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1155275" y="944325"/>
            <a:ext cx="71427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Somme de 2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rgbClr val="FF00FF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F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2000">
              <a:solidFill>
                <a:srgbClr val="FF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de 4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/>
              <a:t> </a:t>
            </a:r>
            <a:r>
              <a:rPr lang="en" sz="2000">
                <a:solidFill>
                  <a:srgbClr val="FF00FF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F00F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2000">
              <a:solidFill>
                <a:srgbClr val="FF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Traduire un énoncé en expression mathématique</a:t>
            </a:r>
            <a:endParaRPr sz="2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d’un rectangle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Rabais et taxes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de facturation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du type ax+b=c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de Pythagore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26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 aller plus loin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8" name="Google Shape;638;p26"/>
          <p:cNvSpPr txBox="1"/>
          <p:nvPr/>
        </p:nvSpPr>
        <p:spPr>
          <a:xfrm>
            <a:off x="1155275" y="944325"/>
            <a:ext cx="7142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Combiner généralisation de calculs et dessin géométrique: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Carrés et Pythagore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Triangle, Pythagore et trigonométrie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Les listes en arithmétique ou  en statistique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Facture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Moyenne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Moyenne pondérée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7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4" name="Google Shape;644;p27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5" name="Google Shape;645;p27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Deux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Donner du sens à la mathématique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en s’appuyant sur la compréhension des concepts et des processus mathématiques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Recourir à la résolution de problèmes selon différentes intentions (</a:t>
            </a:r>
            <a:r>
              <a:rPr b="1" lang="en" u="sng">
                <a:latin typeface="Dosis"/>
                <a:ea typeface="Dosis"/>
                <a:cs typeface="Dosis"/>
                <a:sym typeface="Dosis"/>
              </a:rPr>
              <a:t>PAR la RP</a:t>
            </a:r>
            <a:r>
              <a:rPr b="1" lang="en">
                <a:latin typeface="Dosis"/>
                <a:ea typeface="Dosis"/>
                <a:cs typeface="Dosis"/>
                <a:sym typeface="Dosis"/>
              </a:rPr>
              <a:t>)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Condition essentielle à l’actualisation des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Favoriser l’engagement cognitif et la participation active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de l’élève dans l’activité mathématique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raisonne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(réfléchir, justifier, prouver, etc.)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communique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8"/>
          <p:cNvSpPr txBox="1"/>
          <p:nvPr/>
        </p:nvSpPr>
        <p:spPr>
          <a:xfrm>
            <a:off x="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            </a:t>
            </a:r>
            <a:r>
              <a:rPr lang="en">
                <a:solidFill>
                  <a:schemeClr val="accent1"/>
                </a:solidFill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1" name="Google Shape;6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8"/>
          <p:cNvSpPr txBox="1"/>
          <p:nvPr/>
        </p:nvSpPr>
        <p:spPr>
          <a:xfrm>
            <a:off x="4992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8" name="Google Shape;658;p29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9" name="Google Shape;65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950" y="1018200"/>
            <a:ext cx="4086125" cy="382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0" name="Google Shape;660;p29"/>
          <p:cNvSpPr txBox="1"/>
          <p:nvPr/>
        </p:nvSpPr>
        <p:spPr>
          <a:xfrm>
            <a:off x="6755475" y="440410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AF8"/>
                </a:solidFill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solidFill>
                <a:srgbClr val="C9DAF8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/>
          <p:nvPr/>
        </p:nvSpPr>
        <p:spPr>
          <a:xfrm>
            <a:off x="321475" y="824500"/>
            <a:ext cx="6730800" cy="502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0"/>
          <p:cNvSpPr txBox="1"/>
          <p:nvPr>
            <p:ph type="title"/>
          </p:nvPr>
        </p:nvSpPr>
        <p:spPr>
          <a:xfrm>
            <a:off x="747925" y="-1559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30"/>
          <p:cNvSpPr txBox="1"/>
          <p:nvPr>
            <p:ph idx="1" type="body"/>
          </p:nvPr>
        </p:nvSpPr>
        <p:spPr>
          <a:xfrm>
            <a:off x="247725" y="867725"/>
            <a:ext cx="77253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Scratch en mathématique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Plus loin avec Scratch en mathématique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Premiers pas avec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Leçons de programmation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Webinaire sur le dessin géométrique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Webinaire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sur la généralisation de calculs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3"/>
              </a:rPr>
              <a:t>Blocs utiles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	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Viga"/>
                <a:ea typeface="Viga"/>
                <a:cs typeface="Viga"/>
                <a:sym typeface="Viga"/>
              </a:rPr>
              <a:t>Accompagnement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4" name="Google Shape;6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66" y="4289025"/>
            <a:ext cx="691434" cy="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1"/>
          <p:cNvSpPr txBox="1"/>
          <p:nvPr/>
        </p:nvSpPr>
        <p:spPr>
          <a:xfrm>
            <a:off x="520500" y="788725"/>
            <a:ext cx="8400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5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L’équipe du RÉCIT MST est disponible les mercredis matins de 9 h à 11 h 30.</a:t>
            </a:r>
            <a:r>
              <a:rPr lang="en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6" name="Google Shape;676;p31"/>
          <p:cNvSpPr txBox="1"/>
          <p:nvPr/>
        </p:nvSpPr>
        <p:spPr>
          <a:xfrm>
            <a:off x="2035955" y="3837433"/>
            <a:ext cx="490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 sz="15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recitmst.qc.ca/ecv-zoom</a:t>
            </a:r>
            <a:r>
              <a:rPr lang="en" sz="2500">
                <a:solidFill>
                  <a:schemeClr val="dk2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Toutes les informations: </a:t>
            </a:r>
            <a:r>
              <a:rPr i="1" lang="en" sz="13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</a:t>
            </a:r>
            <a:endParaRPr i="1" sz="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7" name="Google Shape;67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0358" y="1525586"/>
            <a:ext cx="3252927" cy="19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31"/>
          <p:cNvSpPr/>
          <p:nvPr/>
        </p:nvSpPr>
        <p:spPr>
          <a:xfrm>
            <a:off x="2652787" y="1407351"/>
            <a:ext cx="3668325" cy="24811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9" name="Google Shape;679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5" name="Google Shape;685;p32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Viga"/>
                <a:ea typeface="Viga"/>
                <a:cs typeface="Viga"/>
                <a:sym typeface="Viga"/>
              </a:rPr>
              <a:t>Badge « Découverte »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6" name="Google Shape;686;p32"/>
          <p:cNvSpPr txBox="1"/>
          <p:nvPr/>
        </p:nvSpPr>
        <p:spPr>
          <a:xfrm>
            <a:off x="780200" y="1018200"/>
            <a:ext cx="76497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■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Se créer un compte gratuit sur </a:t>
            </a: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;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✓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Valider le courriel, se connecter;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■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S’inscrire à l’autoformation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✓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«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Premiers pas avec Scratch en mathématique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»;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■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Consulter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cette page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Ubuntu"/>
                <a:ea typeface="Ubuntu"/>
                <a:cs typeface="Ubuntu"/>
                <a:sym typeface="Ubuntu"/>
              </a:rPr>
              <a:t>Note : le lien sera disponible que quelques heures.</a:t>
            </a:r>
            <a:endParaRPr i="1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7" name="Google Shape;68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6475" y="2658700"/>
            <a:ext cx="2529107" cy="21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5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7" name="Google Shape;547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8" name="Google Shape;5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5"/>
          <p:cNvSpPr txBox="1"/>
          <p:nvPr/>
        </p:nvSpPr>
        <p:spPr>
          <a:xfrm>
            <a:off x="1326050" y="3694125"/>
            <a:ext cx="6141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9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monurl.ca/scratch</a:t>
            </a:r>
            <a:r>
              <a:rPr b="1" lang="en" sz="19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2511</a:t>
            </a:r>
            <a:r>
              <a:rPr b="1" lang="en" sz="19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22</a:t>
            </a:r>
            <a:endParaRPr b="1" sz="19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0" name="Google Shape;550;p15"/>
          <p:cNvSpPr txBox="1"/>
          <p:nvPr/>
        </p:nvSpPr>
        <p:spPr>
          <a:xfrm>
            <a:off x="351600" y="4571800"/>
            <a:ext cx="729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Cette présentation est mise à disposition par le  </a:t>
            </a:r>
            <a:r>
              <a:rPr lang="en" sz="1100" u="sng">
                <a:solidFill>
                  <a:srgbClr val="0000FF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, </a:t>
            </a:r>
            <a:r>
              <a:rPr lang="en" sz="1100">
                <a:latin typeface="Ubuntu"/>
                <a:ea typeface="Ubuntu"/>
                <a:cs typeface="Ubuntu"/>
                <a:sym typeface="Ubuntu"/>
              </a:rPr>
              <a:t>sauf exception, selon les termes de la</a:t>
            </a:r>
            <a:r>
              <a:rPr lang="en" sz="11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1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100">
                <a:latin typeface="Ubuntu"/>
                <a:ea typeface="Ubuntu"/>
                <a:cs typeface="Ubuntu"/>
                <a:sym typeface="Ubuntu"/>
              </a:rPr>
              <a:t>, 2022.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551" name="Google Shape;551;p15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73897" y="4404772"/>
            <a:ext cx="1106300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3"/>
          <p:cNvSpPr txBox="1"/>
          <p:nvPr>
            <p:ph idx="4294967295" type="ctrTitle"/>
          </p:nvPr>
        </p:nvSpPr>
        <p:spPr>
          <a:xfrm>
            <a:off x="508725" y="1598975"/>
            <a:ext cx="47706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93" name="Google Shape;6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3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95" name="Google Shape;695;p33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6" name="Google Shape;696;p3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7" name="Google Shape;69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9275" y="1281287"/>
            <a:ext cx="3276724" cy="13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7" name="Google Shape;557;p16"/>
          <p:cNvSpPr txBox="1"/>
          <p:nvPr>
            <p:ph idx="1" type="body"/>
          </p:nvPr>
        </p:nvSpPr>
        <p:spPr>
          <a:xfrm>
            <a:off x="747925" y="1302825"/>
            <a:ext cx="68268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 en math?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Programmer une animation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dessin géométrique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La généralisation de calculs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Idées et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programmation informatique avec Scratch, je me situe… 😺💻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4" name="Google Shape;564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5" name="Google Shape;5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25" y="3122850"/>
            <a:ext cx="7360251" cy="19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6250" y="1144400"/>
            <a:ext cx="2121600" cy="21169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faire de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informatique en classe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2" name="Google Shape;572;p18"/>
          <p:cNvSpPr txBox="1"/>
          <p:nvPr>
            <p:ph idx="4294967295" type="body"/>
          </p:nvPr>
        </p:nvSpPr>
        <p:spPr>
          <a:xfrm>
            <a:off x="681425" y="1060350"/>
            <a:ext cx="8186700" cy="3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motivation, faire autrement, créativité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algèbre, probabilités, statistiques, maths financières, préparation à la robotique pédagogique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algorithmique, résolution de problème</a:t>
            </a:r>
            <a:endParaRPr sz="18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Document du MEQ «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L’usage pédagogique de la programmation informatique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3" name="Google Shape;573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programmation créative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9" name="Google Shape;579;p19"/>
          <p:cNvSpPr txBox="1"/>
          <p:nvPr/>
        </p:nvSpPr>
        <p:spPr>
          <a:xfrm>
            <a:off x="693525" y="1110000"/>
            <a:ext cx="65820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Lutins (Sprites)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Arrière-plan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Dialogue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Déplacements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Effets sonores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Etc.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rgbClr val="FF00F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Programme à compléter</a:t>
            </a:r>
            <a:endParaRPr sz="2000">
              <a:solidFill>
                <a:srgbClr val="FF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0" name="Google Shape;58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925" y="891375"/>
            <a:ext cx="4038151" cy="33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6" name="Google Shape;586;p20"/>
          <p:cNvSpPr txBox="1"/>
          <p:nvPr/>
        </p:nvSpPr>
        <p:spPr>
          <a:xfrm>
            <a:off x="301725" y="986800"/>
            <a:ext cx="65820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F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2000">
              <a:solidFill>
                <a:srgbClr val="FF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Triangle équilatéral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Dessiner des quadrilatères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x10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Tâche créative dans Desmos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créatif: les 3 fleurs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Tuto1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Tuto2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Tuto3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7" name="Google Shape;587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21625" y="986800"/>
            <a:ext cx="4019175" cy="2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1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3" name="Google Shape;5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068869"/>
            <a:ext cx="3503750" cy="25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225" y="1020700"/>
            <a:ext cx="3189625" cy="2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75" y="1808250"/>
            <a:ext cx="2240575" cy="2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050" y="896475"/>
            <a:ext cx="1953550" cy="22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14475"/>
            <a:ext cx="2553115" cy="2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22"/>
          <p:cNvSpPr txBox="1"/>
          <p:nvPr>
            <p:ph idx="4294967295" type="subTitle"/>
          </p:nvPr>
        </p:nvSpPr>
        <p:spPr>
          <a:xfrm>
            <a:off x="598600" y="202000"/>
            <a:ext cx="818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</a:t>
            </a: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vec variables, incrémentation et opérateurs mathématiques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4" name="Google Shape;604;p22"/>
          <p:cNvSpPr txBox="1"/>
          <p:nvPr/>
        </p:nvSpPr>
        <p:spPr>
          <a:xfrm>
            <a:off x="460450" y="23891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22"/>
          <p:cNvSpPr txBox="1"/>
          <p:nvPr/>
        </p:nvSpPr>
        <p:spPr>
          <a:xfrm>
            <a:off x="8262888" y="195802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6" name="Google Shape;606;p22"/>
          <p:cNvSpPr txBox="1"/>
          <p:nvPr/>
        </p:nvSpPr>
        <p:spPr>
          <a:xfrm>
            <a:off x="2188788" y="8851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7" name="Google Shape;60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9075" y="2092526"/>
            <a:ext cx="2471075" cy="2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2"/>
          <p:cNvSpPr txBox="1"/>
          <p:nvPr/>
        </p:nvSpPr>
        <p:spPr>
          <a:xfrm>
            <a:off x="4474788" y="21805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