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Ubuntu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Viga"/>
      <p:regular r:id="rId22"/>
    </p:embeddedFont>
    <p:embeddedFont>
      <p:font typeface="Merriweathe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Viga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Ubuntu-bold.fntdata"/><Relationship Id="rId14" Type="http://schemas.openxmlformats.org/officeDocument/2006/relationships/font" Target="fonts/Ubuntu-regular.fntdata"/><Relationship Id="rId17" Type="http://schemas.openxmlformats.org/officeDocument/2006/relationships/font" Target="fonts/Ubuntu-boldItalic.fntdata"/><Relationship Id="rId16" Type="http://schemas.openxmlformats.org/officeDocument/2006/relationships/font" Target="fonts/Ubuntu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fde755d8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fde755d8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fde755d8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fde755d8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7bfe154c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7bfe154c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7bfe154c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7bfe154c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7bfe154c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7bfe154c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7bfe154c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7bfe154c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7bfe154c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7bfe154c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recitmst.qc.ca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creativecommons.org/licenses/by-nc-sa/4.0/deed.fr" TargetMode="External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spreadsheets/d/1x2fH5wL_LgxaLiHTSP7JfVZFEPXDoLJGEm2KnSFMdTo/copy" TargetMode="External"/><Relationship Id="rId4" Type="http://schemas.openxmlformats.org/officeDocument/2006/relationships/hyperlink" Target="https://docs.google.com/spreadsheets/d/1Xsx6gg4fsb7r5kBujkmFYBD-FVeDemFC4ea6UfkahGs/copy" TargetMode="External"/><Relationship Id="rId5" Type="http://schemas.openxmlformats.org/officeDocument/2006/relationships/image" Target="../media/image6.jpg"/><Relationship Id="rId6" Type="http://schemas.openxmlformats.org/officeDocument/2006/relationships/image" Target="../media/image9.png"/><Relationship Id="rId7" Type="http://schemas.openxmlformats.org/officeDocument/2006/relationships/hyperlink" Target="https://recitmst-my.sharepoint.com/:x:/g/personal/stephanie_rioux_recitmst_qc_ca/ETUMvDuBITlBvZh_Z9N3B2UBgJdZADnBmq_sE43dV8M9fQ?e=vKWklp" TargetMode="External"/><Relationship Id="rId8" Type="http://schemas.openxmlformats.org/officeDocument/2006/relationships/hyperlink" Target="https://recitmst-my.sharepoint.com/:x:/g/personal/stephanie_rioux_recitmst_qc_ca/EZylXPAQqcpIjhgsY0KBGIEBXIm1UwhO3J00bCc9cCbV9w?e=Hk9ExC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spreadsheets/d/1KNxW2tUYBj2S69f9LCEPSYZ6Ci8WJxDLGc4TZtLUNYE/copy" TargetMode="External"/><Relationship Id="rId4" Type="http://schemas.openxmlformats.org/officeDocument/2006/relationships/hyperlink" Target="https://recitmst-my.sharepoint.com/:x:/g/personal/stephanie_rioux_recitmst_qc_ca/EYHsKqCzzlJCttnpUTEcyJcBb3CKZt9HqZcDTTh0-ETGrQ?e=57AkQ3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hyperlink" Target="https://chrome.google.com/webstore/detail/equatio-math-made-digital/hjngolefdpdnooamgdldlkjgmdcmcjnc" TargetMode="External"/><Relationship Id="rId8" Type="http://schemas.openxmlformats.org/officeDocument/2006/relationships/hyperlink" Target="https://www.texthelp.com/en-us/products/equatio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recitmst.qc.ca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creativecommons.org/licenses/by-nc-sa/4.0/deed.fr" TargetMode="External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/>
        </p:nvSpPr>
        <p:spPr>
          <a:xfrm>
            <a:off x="5390725" y="3260450"/>
            <a:ext cx="4089300" cy="18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Stéphanie Rioux</a:t>
            </a:r>
            <a:endParaRPr sz="25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5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 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www.recitmst.qc.ca</a:t>
            </a:r>
            <a:endParaRPr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1150" y="3040525"/>
            <a:ext cx="1119575" cy="1806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cence Creative Commons" id="66" name="Google Shape;66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425" y="4439325"/>
            <a:ext cx="1456750" cy="5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753800" y="654025"/>
            <a:ext cx="5431800" cy="165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000">
                <a:solidFill>
                  <a:srgbClr val="0069BF"/>
                </a:solidFill>
                <a:latin typeface="Roboto"/>
                <a:ea typeface="Roboto"/>
                <a:cs typeface="Roboto"/>
                <a:sym typeface="Roboto"/>
              </a:rPr>
              <a:t>Les tableurs</a:t>
            </a:r>
            <a:endParaRPr b="1" sz="5000">
              <a:solidFill>
                <a:srgbClr val="0069B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Un outil d’aide technologique à l’apprentissage 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des mathématiques au secondaire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513775" y="837575"/>
            <a:ext cx="3877500" cy="37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Sheets / Excel / Numbers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Différents types de diagramme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Diagramme circulaire et généraliser des calculs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Diagramme à bandes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Diagramme à ligne brisée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Histogramme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Tâche complexe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3" name="Google Shape;73;p14"/>
          <p:cNvSpPr txBox="1"/>
          <p:nvPr>
            <p:ph type="title"/>
          </p:nvPr>
        </p:nvSpPr>
        <p:spPr>
          <a:xfrm>
            <a:off x="254950" y="837575"/>
            <a:ext cx="31926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Plan de l’atelier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350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Sheets / Excel / Numbers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2550" y="2301450"/>
            <a:ext cx="1888725" cy="18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5688" y="2367950"/>
            <a:ext cx="2845376" cy="16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450" y="2068650"/>
            <a:ext cx="2314776" cy="235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350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Les différents types de diagramme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6" title="Graphiqu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50" y="1792295"/>
            <a:ext cx="4032801" cy="2493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 title="Graphiqu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4850" y="1744251"/>
            <a:ext cx="4276500" cy="26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350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Les différents types de diagramme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50" y="1707100"/>
            <a:ext cx="4135250" cy="25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 title="Graphiqu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700" y="1659825"/>
            <a:ext cx="4325499" cy="26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>
            <a:off x="4898700" y="3904300"/>
            <a:ext cx="304800" cy="10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5112675" y="3812150"/>
            <a:ext cx="137400" cy="9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8" name="Google Shape;98;p17"/>
          <p:cNvCxnSpPr>
            <a:endCxn id="97" idx="0"/>
          </p:cNvCxnSpPr>
          <p:nvPr/>
        </p:nvCxnSpPr>
        <p:spPr>
          <a:xfrm flipH="1" rot="10800000">
            <a:off x="5135775" y="3812150"/>
            <a:ext cx="45600" cy="8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7"/>
          <p:cNvCxnSpPr/>
          <p:nvPr/>
        </p:nvCxnSpPr>
        <p:spPr>
          <a:xfrm flipH="1" rot="10800000">
            <a:off x="5173875" y="3812150"/>
            <a:ext cx="45600" cy="8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350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Documents de travail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514100" y="1628125"/>
            <a:ext cx="7593300" cy="28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u="sng">
                <a:solidFill>
                  <a:srgbClr val="0069BF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Document de travail - À compléter</a:t>
            </a:r>
            <a:endParaRPr sz="1800">
              <a:solidFill>
                <a:srgbClr val="0069B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69B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u="sng">
                <a:solidFill>
                  <a:srgbClr val="0069BF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Document de travail - Complété</a:t>
            </a:r>
            <a:endParaRPr sz="1800">
              <a:solidFill>
                <a:srgbClr val="0069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1" y="1740250"/>
            <a:ext cx="3940750" cy="262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4575" y="2725625"/>
            <a:ext cx="1385525" cy="140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514100" y="4367425"/>
            <a:ext cx="24813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Versions MS: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solidFill>
                  <a:srgbClr val="0069BF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Document de travail - À compléter</a:t>
            </a:r>
            <a:endParaRPr sz="1200">
              <a:solidFill>
                <a:srgbClr val="0069B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solidFill>
                  <a:srgbClr val="0069BF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Document de travail - Complété</a:t>
            </a:r>
            <a:endParaRPr sz="1200">
              <a:solidFill>
                <a:srgbClr val="0069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350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Tâche complexe dans un tableur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3055050" y="1446750"/>
            <a:ext cx="6007500" cy="3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fr" sz="1600"/>
              <a:t>Utilisation des feuilles du document pour organiser la tâche;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fr" sz="1600"/>
              <a:t>Utilisation stratégique des couleurs, des bandeaux, du quadrillage, des cellules;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fr" sz="1600"/>
              <a:t>Figer des lignes ou des colonnes, insérer des dessins et du texte;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fr" sz="1600"/>
              <a:t>Récupérer les traces avec l’extension EquatiO (Google Sheets).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u="sng">
                <a:solidFill>
                  <a:srgbClr val="0069BF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Un exemple de tâche complexe</a:t>
            </a:r>
            <a:r>
              <a:rPr lang="f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fr" sz="1200" u="sng">
                <a:solidFill>
                  <a:srgbClr val="0069BF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Version MS</a:t>
            </a:r>
            <a:endParaRPr sz="1200">
              <a:solidFill>
                <a:srgbClr val="0069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000" y="1670850"/>
            <a:ext cx="1385525" cy="140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461999"/>
            <a:ext cx="2456932" cy="62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482325" y="4269500"/>
            <a:ext cx="21270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rgbClr val="0069BF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Extension Chrome</a:t>
            </a:r>
            <a:endParaRPr>
              <a:solidFill>
                <a:srgbClr val="0069B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rgbClr val="0069BF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Version complète</a:t>
            </a:r>
            <a:endParaRPr>
              <a:solidFill>
                <a:srgbClr val="0069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5390725" y="3077925"/>
            <a:ext cx="4089300" cy="18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Stéphanie Rioux</a:t>
            </a:r>
            <a:endParaRPr sz="25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5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 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www.recitmst.qc.ca</a:t>
            </a:r>
            <a:endParaRPr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4950" y="3269125"/>
            <a:ext cx="1119575" cy="1806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cence Creative Commons" id="124" name="Google Shape;124;p2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425" y="4439325"/>
            <a:ext cx="1456750" cy="5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1056425" y="945500"/>
            <a:ext cx="3665700" cy="1545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0">
                <a:solidFill>
                  <a:srgbClr val="0069BF"/>
                </a:solidFill>
                <a:latin typeface="Roboto"/>
                <a:ea typeface="Roboto"/>
                <a:cs typeface="Roboto"/>
                <a:sym typeface="Roboto"/>
              </a:rPr>
              <a:t>Merci!</a:t>
            </a:r>
            <a:endParaRPr b="1" sz="7000">
              <a:solidFill>
                <a:srgbClr val="0069B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