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Dosis" panose="020B0604020202020204" charset="0"/>
      <p:regular r:id="rId31"/>
      <p:bold r:id="rId32"/>
    </p:embeddedFont>
    <p:embeddedFont>
      <p:font typeface="Merriweather" panose="020B0604020202020204" charset="0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Ubuntu" panose="020B0604020202020204" charset="0"/>
      <p:regular r:id="rId41"/>
      <p:bold r:id="rId42"/>
      <p:italic r:id="rId43"/>
      <p:boldItalic r:id="rId44"/>
    </p:embeddedFont>
    <p:embeddedFont>
      <p:font typeface="Viga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url.ca/mst28octobre2022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177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ymakey.com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d4f52a5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ed4f52a51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Lien de la présentation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https://monurl.ca/mst28octobre2022</a:t>
            </a:r>
            <a:r>
              <a:rPr lang="en">
                <a:solidFill>
                  <a:schemeClr val="dk1"/>
                </a:solidFill>
              </a:rPr>
              <a:t>  </a:t>
            </a:r>
            <a:endParaRPr sz="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de l’article 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67fb346e3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67fb346e3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67fb346e3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67fb346e3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67fb346e3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67fb346e3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67fb346e3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67fb346e3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67fb346e3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67fb346e3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67fb346e3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67fb346e3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67fb346e3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67fb346e3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67fb346e3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67fb346e3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67fb346e3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67fb346e3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67fb346e3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167fb346e3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6dd54973b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26dd54973b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b346e33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67fb346e33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4a8831e192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4a8831e192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4a8831e19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4a8831e19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https://recitmst.qc.ca/ecv-zoom</a:t>
            </a:r>
            <a:r>
              <a:rPr lang="en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4a8831e192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4a8831e192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https://campus.recit.qc.ca/enrol/index.php?id=177</a:t>
            </a: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4a8831e192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4a8831e192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</a:t>
            </a:r>
            <a:r>
              <a:rPr lang="en"/>
              <a:t>a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275ab1f1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275ab1f1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275ab1f1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4275ab1f1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http://www.education.gouv.qc.ca/dossiers-thematiques/plan-daction-numerique/cadre-de-reference-de-la-competence-numerique/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a8831e19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4a8831e192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4a8831e19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14a8831e19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67fb346e3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167fb346e3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Site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https://makeymakey.com/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67fb346e3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67fb346e3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67fb346e3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67fb346e3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background">
  <p:cSld name="BLANK_1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5400000">
            <a:off x="163900" y="2091300"/>
            <a:ext cx="633300" cy="960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9825" y="4630250"/>
            <a:ext cx="524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equipe@recitmst.qc.ca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recitmst.qc.ca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monurl.ca/mst28octobre2022" TargetMode="External"/><Relationship Id="rId9" Type="http://schemas.openxmlformats.org/officeDocument/2006/relationships/hyperlink" Target="https://docs.google.com/presentation/d/1wiSbxz9VIvo8ZIhtMWImhZBBebvkSJ3jm3gj-cxozW8/edit?usp=shari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66387109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hyperlink" Target="https://docs.google.com/document/d/1N_pzGinLrfnGA2Ms8hr_dxwuRehk5GblFE-7Q6mdfrg/edit?usp=sharing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177003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31276615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31431618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66397447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66399237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38562952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66481312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mailto:sonya.fiset@recitmst.qc.c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esources.scratch.mit.edu/www/cards/fr/scratch-cards-all.pdf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s://campus.recit.qc.ca/course/view.php?id=162" TargetMode="External"/><Relationship Id="rId7" Type="http://schemas.openxmlformats.org/officeDocument/2006/relationships/hyperlink" Target="https://www.recitus.qc.ca/ressources/primaire/publications/categorie/primaire/technologie/programmation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presentation/d/1eVV2eBylr6VswTbku4dkxNOgRtYeJ6AR1UtIFSqJ1Lg/edit?usp=sharing" TargetMode="External"/><Relationship Id="rId11" Type="http://schemas.openxmlformats.org/officeDocument/2006/relationships/hyperlink" Target="https://drive.google.com/drive/folders/1mW519HBWDfSfQCG0POj_CJAXfPl3OkaW?usp=sharing" TargetMode="External"/><Relationship Id="rId5" Type="http://schemas.openxmlformats.org/officeDocument/2006/relationships/hyperlink" Target="https://padlet.com/sonya_fiset/kml29hq5sgsx" TargetMode="External"/><Relationship Id="rId10" Type="http://schemas.openxmlformats.org/officeDocument/2006/relationships/hyperlink" Target="https://docs.google.com/document/d/1WirA-AReBRLJX5fP11XwF0DT7EJVQDicNqLLLPqH6dU/edit?usp=sharing" TargetMode="External"/><Relationship Id="rId4" Type="http://schemas.openxmlformats.org/officeDocument/2006/relationships/hyperlink" Target="https://campus.recit.qc.ca/course/view.php?id=177" TargetMode="External"/><Relationship Id="rId9" Type="http://schemas.openxmlformats.org/officeDocument/2006/relationships/hyperlink" Target="https://resources.scratch.mit.edu/www/cards/en/scratch-cards-all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hyperlink" Target="http://www.recitmst.qc.ca/ec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login/index.php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hyperlink" Target="https://campus.recit.qc.ca/mod/page/view.php?id=16622" TargetMode="External"/><Relationship Id="rId4" Type="http://schemas.openxmlformats.org/officeDocument/2006/relationships/hyperlink" Target="https://campus.recit.qc.ca/enrol/index.php?id=162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laticon.com/free-icon/video-conference_896677?related_id=896677&amp;origin=searc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ratch.mit.edu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7" Type="http://schemas.openxmlformats.org/officeDocument/2006/relationships/hyperlink" Target="https://vimeo.com/27992049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55822468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/>
        </p:nvSpPr>
        <p:spPr>
          <a:xfrm>
            <a:off x="4579175" y="3346175"/>
            <a:ext cx="4564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monurl.ca/mst28octobre2022</a:t>
            </a:r>
            <a:r>
              <a:rPr lang="en" sz="24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30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3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0" name="Google Shape;60;p14"/>
          <p:cNvSpPr txBox="1"/>
          <p:nvPr/>
        </p:nvSpPr>
        <p:spPr>
          <a:xfrm>
            <a:off x="159925" y="4783825"/>
            <a:ext cx="300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</a:t>
            </a: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950" y="76200"/>
            <a:ext cx="1415300" cy="11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57038" y="4726170"/>
            <a:ext cx="1108530" cy="3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405025" y="4731575"/>
            <a:ext cx="46053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" sz="800" u="sng">
                <a:solidFill>
                  <a:srgbClr val="117BF6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monurl.ca/mst28octobre2022</a:t>
            </a:r>
            <a:r>
              <a:rPr lang="en" sz="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du </a:t>
            </a:r>
            <a:r>
              <a:rPr lang="en" sz="800" u="sng">
                <a:solidFill>
                  <a:srgbClr val="117BF6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 MST</a:t>
            </a:r>
            <a:r>
              <a:rPr lang="en" sz="800">
                <a:solidFill>
                  <a:srgbClr val="117BF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est mise à disposition, sauf exception, selon les termes de la </a:t>
            </a:r>
            <a:r>
              <a:rPr lang="en" sz="800" u="sng">
                <a:solidFill>
                  <a:srgbClr val="117BF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CC</a:t>
            </a:r>
            <a:r>
              <a:rPr lang="en" sz="800">
                <a:solidFill>
                  <a:srgbClr val="117BF6"/>
                </a:solidFill>
              </a:rPr>
              <a:t>.</a:t>
            </a:r>
            <a:endParaRPr>
              <a:solidFill>
                <a:srgbClr val="117BF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59925" y="1495625"/>
            <a:ext cx="7708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Makey Makey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EdCamp Sommet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28 octobre 22</a:t>
            </a:r>
            <a:endParaRPr sz="18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800" y="4019800"/>
            <a:ext cx="2734850" cy="78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body" idx="1"/>
          </p:nvPr>
        </p:nvSpPr>
        <p:spPr>
          <a:xfrm>
            <a:off x="457200" y="2932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Conducteur ou isolant?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6" name="Google Shape;19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97" name="Google Shape;197;p23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50" y="1162200"/>
            <a:ext cx="2771425" cy="27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607350" y="1442450"/>
            <a:ext cx="46785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Émettre une hypothèse sur la feuille d’</a:t>
            </a:r>
            <a:r>
              <a:rPr lang="en" sz="24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expérience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Placer un objet pour fermer le circuit. Si un son est entendu alors l’objet est conducteur.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0" name="Google Shape;200;p23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457200" y="2932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Piano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8" name="Google Shape;20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09" name="Google Shape;209;p24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10" name="Google Shape;21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3700" y="1238425"/>
            <a:ext cx="2756350" cy="27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4925" y="3377850"/>
            <a:ext cx="2170168" cy="162762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2" name="Google Shape;212;p24"/>
          <p:cNvSpPr txBox="1"/>
          <p:nvPr/>
        </p:nvSpPr>
        <p:spPr>
          <a:xfrm>
            <a:off x="653775" y="1324150"/>
            <a:ext cx="5435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Jouer une mélodie simple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Consignes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Tenir le fil blanc et toucher l’épingle correspondant à la note souhaitée.</a:t>
            </a:r>
            <a:endParaRPr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13" name="Google Shape;213;p24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4" name="Google Shape;21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1"/>
          </p:nvPr>
        </p:nvSpPr>
        <p:spPr>
          <a:xfrm>
            <a:off x="457200" y="2932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 de Pong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1" name="Google Shape;22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457200" y="1233675"/>
            <a:ext cx="56394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Utiliser la conductibilité de l’eau pour contrôler un jeu.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Consignes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Utiliser la barre d’espace pour commencer.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Tenir le fil blanc et contrôler le déplacement de la barre en mettant l’autre main dans le verre d’eau.</a:t>
            </a:r>
            <a:endParaRPr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550" y="1243425"/>
            <a:ext cx="2806650" cy="28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457200" y="2932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Adaptation des oiseaux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33" name="Google Shape;23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34" name="Google Shape;234;p26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375" y="578425"/>
            <a:ext cx="2651850" cy="26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/>
          <p:nvPr/>
        </p:nvSpPr>
        <p:spPr>
          <a:xfrm>
            <a:off x="532375" y="1116050"/>
            <a:ext cx="53709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Programmer un </a:t>
            </a:r>
            <a:r>
              <a:rPr lang="en" sz="24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 électro d’association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Tenir le fil blanc et toucher la description du bec correspondant à l’oiseau.</a:t>
            </a: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37" name="Google Shape;23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1450" y="3554100"/>
            <a:ext cx="2583325" cy="19855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8" name="Google Shape;238;p26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body" idx="1"/>
          </p:nvPr>
        </p:nvSpPr>
        <p:spPr>
          <a:xfrm>
            <a:off x="227750" y="293200"/>
            <a:ext cx="88161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Livre animé : Plaisirs de musique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46" name="Google Shape;24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47" name="Google Shape;247;p27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483975" y="1502700"/>
            <a:ext cx="5612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Animer un livre.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Tenir le fil blanc et la bande d’aluminium pour animer le livre.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9" name="Google Shape;24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575" y="1231725"/>
            <a:ext cx="2754287" cy="27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6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1" name="Google Shape;25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body" idx="1"/>
          </p:nvPr>
        </p:nvSpPr>
        <p:spPr>
          <a:xfrm>
            <a:off x="227750" y="293200"/>
            <a:ext cx="88161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Mathématique </a:t>
            </a:r>
            <a:r>
              <a:rPr lang="en" sz="3600" b="1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:</a:t>
            </a:r>
            <a:r>
              <a:rPr lang="en" sz="36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6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58" name="Google Shape;25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59" name="Google Shape;259;p28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483975" y="1502700"/>
            <a:ext cx="5612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Animer un jeu d’association.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Consignes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Tenir le fil blanc et choisir la réponse de l’autre main. 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1" name="Google Shape;2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575" y="1231725"/>
            <a:ext cx="2754287" cy="27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8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7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3" name="Google Shape;26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body" idx="1"/>
          </p:nvPr>
        </p:nvSpPr>
        <p:spPr>
          <a:xfrm>
            <a:off x="227750" y="293200"/>
            <a:ext cx="88161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Dans l’oeil de lynx (jeu cherche et trouve)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0" name="Google Shape;27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71" name="Google Shape;271;p29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483975" y="1502700"/>
            <a:ext cx="57177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Jouer en collaboration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Consignes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Tenir le fil blanc et toucher la flèche;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Changer les pièces avec « Espace »;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Changer le plateau avec ADSW.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3" name="Google Shape;2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575" y="1231725"/>
            <a:ext cx="2754287" cy="27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8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5" name="Google Shape;27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body" idx="1"/>
          </p:nvPr>
        </p:nvSpPr>
        <p:spPr>
          <a:xfrm>
            <a:off x="457200" y="2932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Poème animé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83" name="Google Shape;283;p30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84" name="Google Shape;284;p30"/>
          <p:cNvSpPr txBox="1"/>
          <p:nvPr/>
        </p:nvSpPr>
        <p:spPr>
          <a:xfrm>
            <a:off x="521950" y="1224200"/>
            <a:ext cx="55746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Utiliser la conductibilité de l’aluminium pour contrôler un jeu.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Consigne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Appuyer sur le commutateur pour partir le programme.</a:t>
            </a:r>
            <a:endParaRPr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9725" y="1173675"/>
            <a:ext cx="2837075" cy="28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9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7" name="Google Shape;2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457200" y="2932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Matériaux utilisés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4" name="Google Shape;29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95" name="Google Shape;295;p31"/>
          <p:cNvSpPr txBox="1"/>
          <p:nvPr/>
        </p:nvSpPr>
        <p:spPr>
          <a:xfrm>
            <a:off x="609675" y="153705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661175" y="1502700"/>
            <a:ext cx="7936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Crayon HB ou 6-8 H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Papier d’aluminium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Ruban adhésif en aluminium pour la plomberie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Eau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Pâte à modeler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Objets métalliques</a:t>
            </a:r>
            <a:r>
              <a:rPr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7" name="Google Shape;29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2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sp>
        <p:nvSpPr>
          <p:cNvPr id="304" name="Google Shape;304;p32"/>
          <p:cNvSpPr txBox="1"/>
          <p:nvPr/>
        </p:nvSpPr>
        <p:spPr>
          <a:xfrm>
            <a:off x="482900" y="230200"/>
            <a:ext cx="5344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Bonifier des projets existants en science et technologie ou US</a:t>
            </a:r>
            <a:endParaRPr sz="2400" b="1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05" name="Google Shape;305;p32"/>
          <p:cNvSpPr txBox="1"/>
          <p:nvPr/>
        </p:nvSpPr>
        <p:spPr>
          <a:xfrm>
            <a:off x="482900" y="1179175"/>
            <a:ext cx="4912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Des exemples :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Animer une maquette : Les planètes ou la maison longue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Réaliser des circuits électriques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6" name="Google Shape;3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3050" y="2794575"/>
            <a:ext cx="2913475" cy="223932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7" name="Google Shape;3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2400" y="970250"/>
            <a:ext cx="2170168" cy="162762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8" name="Google Shape;30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0" y="0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4294967295"/>
          </p:nvPr>
        </p:nvSpPr>
        <p:spPr>
          <a:xfrm>
            <a:off x="2876650" y="1705625"/>
            <a:ext cx="35406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lang="en" sz="36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lang="en" sz="2000" b="1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sonya.fiset@recitmst.qc.ca</a:t>
            </a:r>
            <a:endParaRPr sz="20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l="3113" t="6884" r="3113" b="28657"/>
          <a:stretch/>
        </p:blipFill>
        <p:spPr>
          <a:xfrm>
            <a:off x="239550" y="1804825"/>
            <a:ext cx="2143800" cy="197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0" y="4974300"/>
            <a:ext cx="9144000" cy="1692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9650" y="1542900"/>
            <a:ext cx="2421950" cy="24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Recherche par mot-clé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15" name="Google Shape;3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9725"/>
            <a:ext cx="8839201" cy="17824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7" name="Google Shape;31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6950" y="2987851"/>
            <a:ext cx="6042133" cy="18965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8" name="Google Shape;318;p33"/>
          <p:cNvSpPr/>
          <p:nvPr/>
        </p:nvSpPr>
        <p:spPr>
          <a:xfrm>
            <a:off x="3958400" y="1112550"/>
            <a:ext cx="2563800" cy="459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4"/>
          <p:cNvSpPr txBox="1">
            <a:spLocks noGrp="1"/>
          </p:cNvSpPr>
          <p:nvPr>
            <p:ph type="body" idx="1"/>
          </p:nvPr>
        </p:nvSpPr>
        <p:spPr>
          <a:xfrm>
            <a:off x="370850" y="1302650"/>
            <a:ext cx="8572200" cy="3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Autoformations sur Campus RÉCIT :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Premiers pas avec Makey Makey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et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pour tous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Padlet de ressources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au primaire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Guide et défis en</a:t>
            </a:r>
            <a:r>
              <a:rPr lang="en" sz="21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 social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programmation RÉCITUS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Cartes tutoriels Scratch (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français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Ressources Scratch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dont les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référentiels par types de blocs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5" name="Google Shape;325;p34"/>
          <p:cNvSpPr txBox="1">
            <a:spLocks noGrp="1"/>
          </p:cNvSpPr>
          <p:nvPr>
            <p:ph type="title"/>
          </p:nvPr>
        </p:nvSpPr>
        <p:spPr>
          <a:xfrm>
            <a:off x="157425" y="127350"/>
            <a:ext cx="34686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</a:t>
            </a: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Ressources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26" name="Google Shape;326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06435" y="4016399"/>
            <a:ext cx="1347852" cy="11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17598" y="116533"/>
            <a:ext cx="925524" cy="89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33" name="Google Shape;333;p35"/>
          <p:cNvSpPr txBox="1">
            <a:spLocks noGrp="1"/>
          </p:cNvSpPr>
          <p:nvPr>
            <p:ph type="title" idx="4294967295"/>
          </p:nvPr>
        </p:nvSpPr>
        <p:spPr>
          <a:xfrm>
            <a:off x="1364575" y="181425"/>
            <a:ext cx="6473700" cy="11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B5394"/>
                </a:solidFill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111">
              <a:solidFill>
                <a:srgbClr val="0B5394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B5394"/>
                </a:solidFill>
                <a:latin typeface="Viga"/>
                <a:ea typeface="Viga"/>
                <a:cs typeface="Viga"/>
                <a:sym typeface="Viga"/>
              </a:rPr>
              <a:t>les mercredis matins de 9 h à 11 h 30.</a:t>
            </a:r>
            <a:r>
              <a:rPr lang="en" sz="30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34" name="Google Shape;334;p35"/>
          <p:cNvSpPr/>
          <p:nvPr/>
        </p:nvSpPr>
        <p:spPr>
          <a:xfrm>
            <a:off x="2805248" y="13436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35" name="Google Shape;335;p35"/>
          <p:cNvSpPr txBox="1"/>
          <p:nvPr/>
        </p:nvSpPr>
        <p:spPr>
          <a:xfrm>
            <a:off x="1638175" y="3595525"/>
            <a:ext cx="59265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B5394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http://recitmst.qc.ca/ecv-zoom</a:t>
            </a:r>
            <a:endParaRPr sz="2400">
              <a:solidFill>
                <a:srgbClr val="0B5394"/>
              </a:solidFill>
              <a:highlight>
                <a:srgbClr val="FFFFFF"/>
              </a:highlight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Toutes les informations: </a:t>
            </a:r>
            <a:r>
              <a:rPr lang="en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recitmst.qc.ca/ecv</a:t>
            </a:r>
            <a:r>
              <a:rPr lang="en" sz="2600">
                <a:solidFill>
                  <a:srgbClr val="0B5394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</a:rPr>
              <a:t> </a:t>
            </a:r>
            <a:endParaRPr sz="2600" b="1">
              <a:solidFill>
                <a:srgbClr val="0B5394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36" name="Google Shape;3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0350" y="1454825"/>
            <a:ext cx="2958601" cy="16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5"/>
          <p:cNvSpPr/>
          <p:nvPr/>
        </p:nvSpPr>
        <p:spPr>
          <a:xfrm>
            <a:off x="0" y="4974300"/>
            <a:ext cx="9144000" cy="1692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>
            <a:off x="-4520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 txBox="1">
            <a:spLocks noGrp="1"/>
          </p:cNvSpPr>
          <p:nvPr>
            <p:ph type="title" idx="4294967295"/>
          </p:nvPr>
        </p:nvSpPr>
        <p:spPr>
          <a:xfrm>
            <a:off x="157900" y="127350"/>
            <a:ext cx="83967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Badge « Découverte »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491775" y="1322150"/>
            <a:ext cx="5103300" cy="29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Créer compte gratuit sur </a:t>
            </a:r>
            <a:r>
              <a:rPr lang="en" sz="20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Valider le courriel, se connecter;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« </a:t>
            </a:r>
            <a:r>
              <a:rPr lang="en" sz="20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Premiers pas avec Makey Makey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»;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Voir </a:t>
            </a:r>
            <a:r>
              <a:rPr lang="en" sz="20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page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Note : le lien sera disponible que quelques heures.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6675" y="2436050"/>
            <a:ext cx="12858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8825" y="1892650"/>
            <a:ext cx="2776651" cy="2409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"/>
          <p:cNvSpPr txBox="1">
            <a:spLocks noGrp="1"/>
          </p:cNvSpPr>
          <p:nvPr>
            <p:ph type="ctrTitle" idx="4294967295"/>
          </p:nvPr>
        </p:nvSpPr>
        <p:spPr>
          <a:xfrm>
            <a:off x="4279350" y="1952825"/>
            <a:ext cx="44277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0B5394"/>
                </a:solidFill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solidFill>
                <a:srgbClr val="0B5394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52" name="Google Shape;3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98" y="178450"/>
            <a:ext cx="2940700" cy="8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/>
          <p:nvPr/>
        </p:nvSpPr>
        <p:spPr>
          <a:xfrm>
            <a:off x="4256050" y="2818100"/>
            <a:ext cx="42582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equipe@recitmst.qc.ca</a:t>
            </a: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2451875" y="4528300"/>
            <a:ext cx="6062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en" sz="800" u="sng">
                <a:solidFill>
                  <a:srgbClr val="4A86E8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RÉCITMST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4A86E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International.</a:t>
            </a:r>
            <a:r>
              <a:rPr lang="en" sz="800">
                <a:solidFill>
                  <a:srgbClr val="4A86E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rgbClr val="4A86E8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5" name="Google Shape;355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/>
          <p:nvPr/>
        </p:nvSpPr>
        <p:spPr>
          <a:xfrm>
            <a:off x="-389475" y="1154925"/>
            <a:ext cx="4190100" cy="30621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Des questions?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-310000" y="1302525"/>
            <a:ext cx="5550900" cy="3522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Plan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620750"/>
            <a:ext cx="8520600" cy="29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-Makey Makey avec  Scratch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-Pourquoi programmer?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-Exploration mains sur les touches 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-Matériaux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-Ressources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-Badge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775" y="1718425"/>
            <a:ext cx="2417149" cy="24171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7873050" y="4174000"/>
            <a:ext cx="59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4742875" y="1166475"/>
            <a:ext cx="3324300" cy="372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176050" y="102350"/>
            <a:ext cx="88023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Pourquoi programmer?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311700" y="4707425"/>
            <a:ext cx="5355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8575"/>
            <a:ext cx="3996223" cy="3681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r="24161" b="74378"/>
          <a:stretch/>
        </p:blipFill>
        <p:spPr>
          <a:xfrm>
            <a:off x="4864875" y="12208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6">
            <a:alphaModFix/>
          </a:blip>
          <a:srcRect r="6576" b="61836"/>
          <a:stretch/>
        </p:blipFill>
        <p:spPr>
          <a:xfrm>
            <a:off x="4864875" y="3478812"/>
            <a:ext cx="30230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7">
            <a:alphaModFix/>
          </a:blip>
          <a:srcRect t="1354" r="9624" b="58573"/>
          <a:stretch/>
        </p:blipFill>
        <p:spPr>
          <a:xfrm>
            <a:off x="4871738" y="2339342"/>
            <a:ext cx="3009278" cy="65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SzPts val="2500"/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/>
          <p:nvPr/>
        </p:nvSpPr>
        <p:spPr>
          <a:xfrm>
            <a:off x="7507075" y="4595250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9" name="Google Shape;109;p18"/>
          <p:cNvCxnSpPr>
            <a:stCxn id="110" idx="3"/>
          </p:cNvCxnSpPr>
          <p:nvPr/>
        </p:nvCxnSpPr>
        <p:spPr>
          <a:xfrm>
            <a:off x="8474025" y="3678350"/>
            <a:ext cx="600" cy="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1" name="Google Shape;111;p18"/>
          <p:cNvGrpSpPr/>
          <p:nvPr/>
        </p:nvGrpSpPr>
        <p:grpSpPr>
          <a:xfrm>
            <a:off x="7157925" y="3478250"/>
            <a:ext cx="1986000" cy="1642618"/>
            <a:chOff x="7157925" y="3478250"/>
            <a:chExt cx="1986000" cy="1642618"/>
          </a:xfrm>
        </p:grpSpPr>
        <p:sp>
          <p:nvSpPr>
            <p:cNvPr id="112" name="Google Shape;112;p18"/>
            <p:cNvSpPr/>
            <p:nvPr/>
          </p:nvSpPr>
          <p:spPr>
            <a:xfrm>
              <a:off x="87023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 txBox="1"/>
            <p:nvPr/>
          </p:nvSpPr>
          <p:spPr>
            <a:xfrm>
              <a:off x="7157925" y="3478250"/>
              <a:ext cx="131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Arrière-plan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13" name="Google Shape;113;p18"/>
            <p:cNvCxnSpPr>
              <a:stCxn id="110" idx="3"/>
              <a:endCxn id="112" idx="0"/>
            </p:cNvCxnSpPr>
            <p:nvPr/>
          </p:nvCxnSpPr>
          <p:spPr>
            <a:xfrm>
              <a:off x="8474025" y="3678350"/>
              <a:ext cx="449100" cy="10128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4" name="Google Shape;114;p18"/>
          <p:cNvGrpSpPr/>
          <p:nvPr/>
        </p:nvGrpSpPr>
        <p:grpSpPr>
          <a:xfrm>
            <a:off x="6745075" y="3878450"/>
            <a:ext cx="1941650" cy="1242418"/>
            <a:chOff x="6745075" y="3878450"/>
            <a:chExt cx="1941650" cy="1242418"/>
          </a:xfrm>
        </p:grpSpPr>
        <p:sp>
          <p:nvSpPr>
            <p:cNvPr id="115" name="Google Shape;115;p18"/>
            <p:cNvSpPr/>
            <p:nvPr/>
          </p:nvSpPr>
          <p:spPr>
            <a:xfrm>
              <a:off x="82451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/>
            <p:cNvSpPr txBox="1"/>
            <p:nvPr/>
          </p:nvSpPr>
          <p:spPr>
            <a:xfrm>
              <a:off x="6745075" y="3878450"/>
              <a:ext cx="131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Sprite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17" name="Google Shape;117;p18"/>
            <p:cNvCxnSpPr>
              <a:stCxn id="116" idx="3"/>
            </p:cNvCxnSpPr>
            <p:nvPr/>
          </p:nvCxnSpPr>
          <p:spPr>
            <a:xfrm>
              <a:off x="8061175" y="4078550"/>
              <a:ext cx="404700" cy="6126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8" name="Google Shape;118;p18"/>
          <p:cNvGrpSpPr/>
          <p:nvPr/>
        </p:nvGrpSpPr>
        <p:grpSpPr>
          <a:xfrm>
            <a:off x="6499875" y="484225"/>
            <a:ext cx="2644200" cy="1973250"/>
            <a:chOff x="6499875" y="484225"/>
            <a:chExt cx="2644200" cy="1973250"/>
          </a:xfrm>
        </p:grpSpPr>
        <p:sp>
          <p:nvSpPr>
            <p:cNvPr id="119" name="Google Shape;119;p18"/>
            <p:cNvSpPr/>
            <p:nvPr/>
          </p:nvSpPr>
          <p:spPr>
            <a:xfrm>
              <a:off x="6499875" y="711775"/>
              <a:ext cx="2644200" cy="1745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6687986" y="484225"/>
              <a:ext cx="2301000" cy="416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Scène d’animation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21" name="Google Shape;121;p18"/>
          <p:cNvGrpSpPr/>
          <p:nvPr/>
        </p:nvGrpSpPr>
        <p:grpSpPr>
          <a:xfrm>
            <a:off x="-600" y="128875"/>
            <a:ext cx="1773900" cy="4907250"/>
            <a:chOff x="-600" y="128875"/>
            <a:chExt cx="1773900" cy="4907250"/>
          </a:xfrm>
        </p:grpSpPr>
        <p:sp>
          <p:nvSpPr>
            <p:cNvPr id="122" name="Google Shape;122;p18"/>
            <p:cNvSpPr/>
            <p:nvPr/>
          </p:nvSpPr>
          <p:spPr>
            <a:xfrm>
              <a:off x="14100" y="484225"/>
              <a:ext cx="1759200" cy="45519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-600" y="128875"/>
              <a:ext cx="1759200" cy="58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Blocs de programmation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24" name="Google Shape;124;p18"/>
          <p:cNvSpPr/>
          <p:nvPr/>
        </p:nvSpPr>
        <p:spPr>
          <a:xfrm>
            <a:off x="1920425" y="3209625"/>
            <a:ext cx="4190100" cy="132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18"/>
          <p:cNvGrpSpPr/>
          <p:nvPr/>
        </p:nvGrpSpPr>
        <p:grpSpPr>
          <a:xfrm>
            <a:off x="1920425" y="329213"/>
            <a:ext cx="4452300" cy="4438113"/>
            <a:chOff x="1920425" y="329213"/>
            <a:chExt cx="4452300" cy="4438113"/>
          </a:xfrm>
        </p:grpSpPr>
        <p:sp>
          <p:nvSpPr>
            <p:cNvPr id="126" name="Google Shape;126;p18"/>
            <p:cNvSpPr/>
            <p:nvPr/>
          </p:nvSpPr>
          <p:spPr>
            <a:xfrm>
              <a:off x="1920425" y="560425"/>
              <a:ext cx="4452300" cy="42069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2994875" y="329213"/>
              <a:ext cx="2041200" cy="416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Script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SzPts val="2500"/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1289225" y="1052650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19"/>
          <p:cNvGrpSpPr/>
          <p:nvPr/>
        </p:nvGrpSpPr>
        <p:grpSpPr>
          <a:xfrm>
            <a:off x="6177575" y="3478250"/>
            <a:ext cx="2966350" cy="1642618"/>
            <a:chOff x="6177575" y="3478250"/>
            <a:chExt cx="2966350" cy="1642618"/>
          </a:xfrm>
        </p:grpSpPr>
        <p:sp>
          <p:nvSpPr>
            <p:cNvPr id="138" name="Google Shape;138;p19"/>
            <p:cNvSpPr/>
            <p:nvPr/>
          </p:nvSpPr>
          <p:spPr>
            <a:xfrm>
              <a:off x="87023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9"/>
            <p:cNvSpPr txBox="1"/>
            <p:nvPr/>
          </p:nvSpPr>
          <p:spPr>
            <a:xfrm>
              <a:off x="6177575" y="3478250"/>
              <a:ext cx="2296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2. Choisir l’arrière-plan.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40" name="Google Shape;140;p19"/>
            <p:cNvCxnSpPr>
              <a:stCxn id="139" idx="3"/>
              <a:endCxn id="138" idx="0"/>
            </p:cNvCxnSpPr>
            <p:nvPr/>
          </p:nvCxnSpPr>
          <p:spPr>
            <a:xfrm>
              <a:off x="8474075" y="3678350"/>
              <a:ext cx="449100" cy="10128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41" name="Google Shape;141;p19"/>
          <p:cNvGrpSpPr/>
          <p:nvPr/>
        </p:nvGrpSpPr>
        <p:grpSpPr>
          <a:xfrm>
            <a:off x="5304650" y="3878450"/>
            <a:ext cx="3382075" cy="1242418"/>
            <a:chOff x="5304650" y="3878450"/>
            <a:chExt cx="3382075" cy="1242418"/>
          </a:xfrm>
        </p:grpSpPr>
        <p:sp>
          <p:nvSpPr>
            <p:cNvPr id="142" name="Google Shape;142;p19"/>
            <p:cNvSpPr/>
            <p:nvPr/>
          </p:nvSpPr>
          <p:spPr>
            <a:xfrm>
              <a:off x="82451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9"/>
            <p:cNvSpPr txBox="1"/>
            <p:nvPr/>
          </p:nvSpPr>
          <p:spPr>
            <a:xfrm>
              <a:off x="5304650" y="3878450"/>
              <a:ext cx="2756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1. Choisir le ou les sprite(s).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44" name="Google Shape;144;p19"/>
            <p:cNvCxnSpPr>
              <a:stCxn id="143" idx="3"/>
            </p:cNvCxnSpPr>
            <p:nvPr/>
          </p:nvCxnSpPr>
          <p:spPr>
            <a:xfrm>
              <a:off x="8061350" y="4078550"/>
              <a:ext cx="404700" cy="6126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45" name="Google Shape;145;p19"/>
          <p:cNvGrpSpPr/>
          <p:nvPr/>
        </p:nvGrpSpPr>
        <p:grpSpPr>
          <a:xfrm>
            <a:off x="1504100" y="9050"/>
            <a:ext cx="2927575" cy="5013676"/>
            <a:chOff x="1504100" y="9050"/>
            <a:chExt cx="2927575" cy="5013676"/>
          </a:xfrm>
        </p:grpSpPr>
        <p:sp>
          <p:nvSpPr>
            <p:cNvPr id="146" name="Google Shape;146;p19"/>
            <p:cNvSpPr/>
            <p:nvPr/>
          </p:nvSpPr>
          <p:spPr>
            <a:xfrm>
              <a:off x="1504100" y="9050"/>
              <a:ext cx="595800" cy="2811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1683375" y="3062226"/>
              <a:ext cx="2748300" cy="19605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9"/>
            <p:cNvSpPr txBox="1"/>
            <p:nvPr/>
          </p:nvSpPr>
          <p:spPr>
            <a:xfrm>
              <a:off x="3265875" y="2662025"/>
              <a:ext cx="11658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0. Tutoriels</a:t>
              </a:r>
              <a:endParaRPr/>
            </a:p>
          </p:txBody>
        </p:sp>
        <p:sp>
          <p:nvSpPr>
            <p:cNvPr id="149" name="Google Shape;149;p19"/>
            <p:cNvSpPr txBox="1"/>
            <p:nvPr/>
          </p:nvSpPr>
          <p:spPr>
            <a:xfrm>
              <a:off x="1683375" y="204575"/>
              <a:ext cx="11658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0. Tutoriels</a:t>
              </a:r>
              <a:endParaRPr/>
            </a:p>
          </p:txBody>
        </p:sp>
      </p:grpSp>
      <p:sp>
        <p:nvSpPr>
          <p:cNvPr id="150" name="Google Shape;150;p19"/>
          <p:cNvSpPr txBox="1"/>
          <p:nvPr/>
        </p:nvSpPr>
        <p:spPr>
          <a:xfrm>
            <a:off x="1951950" y="1106368"/>
            <a:ext cx="224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3. Déplacer les blocs ici.</a:t>
            </a:r>
            <a:endParaRPr/>
          </a:p>
        </p:txBody>
      </p:sp>
      <p:grpSp>
        <p:nvGrpSpPr>
          <p:cNvPr id="151" name="Google Shape;151;p19"/>
          <p:cNvGrpSpPr/>
          <p:nvPr/>
        </p:nvGrpSpPr>
        <p:grpSpPr>
          <a:xfrm>
            <a:off x="6343400" y="264125"/>
            <a:ext cx="2904541" cy="972475"/>
            <a:chOff x="6343400" y="264125"/>
            <a:chExt cx="2904541" cy="972475"/>
          </a:xfrm>
        </p:grpSpPr>
        <p:sp>
          <p:nvSpPr>
            <p:cNvPr id="152" name="Google Shape;152;p19"/>
            <p:cNvSpPr txBox="1"/>
            <p:nvPr/>
          </p:nvSpPr>
          <p:spPr>
            <a:xfrm>
              <a:off x="6819441" y="621000"/>
              <a:ext cx="2428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4. Démarrer le programme avec le drapeau vert.</a:t>
              </a: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6343400" y="264125"/>
              <a:ext cx="411600" cy="2811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4" name="Google Shape;154;p19"/>
            <p:cNvCxnSpPr/>
            <p:nvPr/>
          </p:nvCxnSpPr>
          <p:spPr>
            <a:xfrm rot="5400000" flipH="1">
              <a:off x="6556053" y="562775"/>
              <a:ext cx="307800" cy="272700"/>
            </a:xfrm>
            <a:prstGeom prst="bentConnector3">
              <a:avLst>
                <a:gd name="adj1" fmla="val -2104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20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Programmation avec Scratch en ajoutant l’extension</a:t>
            </a: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sz="20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peu coûteux et créatif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Ubuntu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400" y="735800"/>
            <a:ext cx="4687198" cy="252150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161" name="Google Shape;161;p20"/>
          <p:cNvCxnSpPr/>
          <p:nvPr/>
        </p:nvCxnSpPr>
        <p:spPr>
          <a:xfrm flipH="1">
            <a:off x="443950" y="2469925"/>
            <a:ext cx="896400" cy="6087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62" name="Google Shape;16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9775" y="273450"/>
            <a:ext cx="2576825" cy="1926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4" name="Google Shape;164;p20"/>
          <p:cNvSpPr txBox="1"/>
          <p:nvPr/>
        </p:nvSpPr>
        <p:spPr>
          <a:xfrm>
            <a:off x="1269725" y="2199950"/>
            <a:ext cx="184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Pour programmer</a:t>
            </a:r>
            <a:endParaRPr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1340350" y="3896113"/>
            <a:ext cx="3330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Makey Makey 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en </a:t>
            </a:r>
            <a:r>
              <a:rPr lang="en" sz="2400" b="1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vidéo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74000" y="3071300"/>
            <a:ext cx="369900" cy="318300"/>
          </a:xfrm>
          <a:prstGeom prst="rect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429250" y="225025"/>
            <a:ext cx="64590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Temps d’exploration</a:t>
            </a:r>
            <a:endParaRPr sz="48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74" name="Google Shape;174;p21"/>
          <p:cNvSpPr/>
          <p:nvPr/>
        </p:nvSpPr>
        <p:spPr>
          <a:xfrm rot="605710">
            <a:off x="6485793" y="1722612"/>
            <a:ext cx="1884374" cy="980342"/>
          </a:xfrm>
          <a:prstGeom prst="wedgeRoundRectCallout">
            <a:avLst>
              <a:gd name="adj1" fmla="val -23658"/>
              <a:gd name="adj2" fmla="val 86916"/>
              <a:gd name="adj3" fmla="val 0"/>
            </a:avLst>
          </a:prstGeom>
          <a:solidFill>
            <a:srgbClr val="FAA2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Tenir le fil blanc d’une main et toucher avec l’autre main.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800650" y="1598550"/>
            <a:ext cx="51717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1- Brancher le fil USB rouge dans le portable.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2- Trois options pour ouvrir le programme: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-numériser le code QR;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-entrer le lien monurl.ca/scratchmm#; 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-cliquer sur le lien dans la présentation.</a:t>
            </a:r>
            <a:endParaRPr sz="20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3- Essayer le jeu.</a:t>
            </a:r>
            <a:endParaRPr sz="2000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457200" y="2932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Avez-vous déjà utilisé Makey Makey?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5150" y="1303050"/>
            <a:ext cx="2571650" cy="25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1169050" y="2444700"/>
            <a:ext cx="49461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Comprendre le fonctionnement du Makey Makey avec Scratch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Compter des votes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Réaliser un circuit électrique fermé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911025" y="1584800"/>
            <a:ext cx="5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7" name="Google Shape;187;p22"/>
          <p:cNvSpPr/>
          <p:nvPr/>
        </p:nvSpPr>
        <p:spPr>
          <a:xfrm rot="-1412184">
            <a:off x="191643" y="1294784"/>
            <a:ext cx="1884149" cy="980244"/>
          </a:xfrm>
          <a:prstGeom prst="wedgeRoundRectCallout">
            <a:avLst>
              <a:gd name="adj1" fmla="val -23658"/>
              <a:gd name="adj2" fmla="val 8691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Tenir le fil blanc d’une main et toucher avec l’autre main.</a:t>
            </a: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8180250" y="4393800"/>
            <a:ext cx="702300" cy="550500"/>
          </a:xfrm>
          <a:prstGeom prst="ellipse">
            <a:avLst/>
          </a:prstGeom>
          <a:solidFill>
            <a:schemeClr val="l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2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500" y="4329428"/>
            <a:ext cx="462075" cy="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880</Words>
  <Application>Microsoft Office PowerPoint</Application>
  <PresentationFormat>Affichage à l'écran (16:9)</PresentationFormat>
  <Paragraphs>195</Paragraphs>
  <Slides>24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Viga</vt:lpstr>
      <vt:lpstr>Roboto</vt:lpstr>
      <vt:lpstr>Ubuntu</vt:lpstr>
      <vt:lpstr>Century Gothic</vt:lpstr>
      <vt:lpstr>Merriweather</vt:lpstr>
      <vt:lpstr>Arial</vt:lpstr>
      <vt:lpstr>Dosis</vt:lpstr>
      <vt:lpstr>Simple Light</vt:lpstr>
      <vt:lpstr>Présentation PowerPoint</vt:lpstr>
      <vt:lpstr>Présentation PowerPoint</vt:lpstr>
      <vt:lpstr>Plan</vt:lpstr>
      <vt:lpstr>Pourquoi programmer?</vt:lpstr>
      <vt:lpstr>S’initier à la programmation Scratch</vt:lpstr>
      <vt:lpstr>S’initier à la programmation Scratch</vt:lpstr>
      <vt:lpstr>     -Programmation avec Scratch en ajoutant l’extension   -Avantages :  peu coûteux et créatif     </vt:lpstr>
      <vt:lpstr>Temps d’exploration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</vt:lpstr>
      <vt:lpstr>Présentation PowerPoint</vt:lpstr>
      <vt:lpstr>📑 Ressources</vt:lpstr>
      <vt:lpstr>L’équipe du RÉCIT MST est disponible  les mercredis matins de 9 h à 11 h 30. </vt:lpstr>
      <vt:lpstr>📑 Badge « Découverte »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Fiset Sonia</cp:lastModifiedBy>
  <cp:revision>1</cp:revision>
  <dcterms:modified xsi:type="dcterms:W3CDTF">2022-10-27T17:45:39Z</dcterms:modified>
</cp:coreProperties>
</file>