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5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</p:sldIdLst>
  <p:sldSz cx="9144000" cy="5143500" type="screen16x9"/>
  <p:notesSz cx="6858000" cy="9144000"/>
  <p:embeddedFontLst>
    <p:embeddedFont>
      <p:font typeface="Bangers" panose="020B0604020202020204" charset="0"/>
      <p:regular r:id="rId52"/>
    </p:embeddedFont>
    <p:embeddedFont>
      <p:font typeface="Caveat" panose="020B0604020202020204" charset="0"/>
      <p:regular r:id="rId53"/>
      <p:bold r:id="rId54"/>
    </p:embeddedFont>
    <p:embeddedFont>
      <p:font typeface="Montserrat Light" panose="020B0604020202020204" charset="0"/>
      <p:regular r:id="rId55"/>
      <p:bold r:id="rId56"/>
      <p:italic r:id="rId57"/>
      <p:boldItalic r:id="rId58"/>
    </p:embeddedFont>
    <p:embeddedFont>
      <p:font typeface="Nixie One" panose="020B0604020202020204" charset="0"/>
      <p:regular r:id="rId59"/>
    </p:embeddedFont>
    <p:embeddedFont>
      <p:font typeface="Ubuntu" panose="020B0604020202020204" charset="0"/>
      <p:regular r:id="rId60"/>
      <p:bold r:id="rId61"/>
      <p:italic r:id="rId62"/>
      <p:boldItalic r:id="rId63"/>
    </p:embeddedFont>
    <p:embeddedFont>
      <p:font typeface="Viga" panose="020B0604020202020204" charset="0"/>
      <p:regular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10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8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6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a034e044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a034e044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les 2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9615ffb30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9615ffb30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stéphanie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637778220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637778220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stéphanie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5637778220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5637778220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stéphanie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9e8c95a2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9e8c95a2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stéphanie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564508dcc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564508dcc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stéphanie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9615ffb30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9615ffb30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stéphanie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9e46a0cbd_8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9e46a0cbd_8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stéphanie</a:t>
            </a:r>
            <a:endParaRPr sz="15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62d39d33c8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62d39d33c8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stéphanie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564508dcc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564508dcc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sonya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63d017a1b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63d017a1b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sonya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63d017a1b3_3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63d017a1b3_3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sonya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5ff0556f733aea87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5ff0556f733aea87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stéphanie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47fe5c7cb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47fe5c7cb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stéphanie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9615ffb30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9615ffb30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stéphanie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9e46a0cbd_8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9e46a0cbd_8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stéphanie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5ff0556f733aea8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5ff0556f733aea8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sonya	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564508dcc7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564508dcc7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sonya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5ff0556f733aea87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5ff0556f733aea87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stéphanie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9e46a0cbd_8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9e46a0cbd_8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stéphanie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5637778220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5637778220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stéphanie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b0bd69341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3b0bd69341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stéphanie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62d39d33c8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62d39d33c8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stéphanie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564508dcc7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564508dcc7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stéphanie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4e6dbcc96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4e6dbcc96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stéphanie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4e6dbcc96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4e6dbcc96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stéphanie</a:t>
            </a:r>
            <a:endParaRPr sz="15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58fe2bf7c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58fe2bf7c7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stéphanie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563777822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563777822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stéphanie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6321fccb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6321fccb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/>
              <a:t>sonya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5ff0556f733aea87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5ff0556f733aea87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/>
              <a:t>sonya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563777822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563777822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stéphanie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563777822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563777822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/>
              <a:t>stéphanie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6321fccb9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6321fccb9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/>
              <a:t>sonya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62d39d33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62d39d33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stéphanie	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6321fccb9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6321fccb9a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000">
                <a:solidFill>
                  <a:schemeClr val="dk1"/>
                </a:solidFill>
              </a:rPr>
              <a:t>sonya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6321fccb9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6321fccb9a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000">
                <a:solidFill>
                  <a:schemeClr val="dk1"/>
                </a:solidFill>
              </a:rPr>
              <a:t>sonya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6321fccb9a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6321fccb9a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/>
              <a:t>sonya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6321fccb9a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6321fccb9a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000">
                <a:solidFill>
                  <a:schemeClr val="dk1"/>
                </a:solidFill>
              </a:rPr>
              <a:t>sonya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6321fccb9a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6321fccb9a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000">
                <a:solidFill>
                  <a:schemeClr val="dk1"/>
                </a:solidFill>
              </a:rPr>
              <a:t>sonya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6321fccb9a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6321fccb9a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000">
                <a:solidFill>
                  <a:schemeClr val="dk1"/>
                </a:solidFill>
              </a:rPr>
              <a:t>sonya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6321fccb9a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6321fccb9a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000">
                <a:solidFill>
                  <a:schemeClr val="dk1"/>
                </a:solidFill>
              </a:rPr>
              <a:t>sonya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6209e106c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6209e106c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5637778220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5637778220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9615ffb30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9615ffb30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stéphanie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5637778220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5637778220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/>
              <a:t>stéphanie</a:t>
            </a:r>
            <a:endParaRPr sz="14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62d39d33c8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62d39d33c8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sonya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62d39d33c8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62d39d33c8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sonya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564508dcc7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564508dcc7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stéphanie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hyperlink" Target="https://creativecommons.org/licenses/by-nc-sa/4.0/" TargetMode="External"/><Relationship Id="rId4" Type="http://schemas.openxmlformats.org/officeDocument/2006/relationships/hyperlink" Target="https://recitmst.qc.ca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drive.google.com/file/d/1H1IndYSYoTwM_EVGEhEnwpQQB8Oj_TA9/view" TargetMode="External"/><Relationship Id="rId3" Type="http://schemas.openxmlformats.org/officeDocument/2006/relationships/hyperlink" Target="https://www.desmos.com/" TargetMode="External"/><Relationship Id="rId7" Type="http://schemas.openxmlformats.org/officeDocument/2006/relationships/hyperlink" Target="https://docs.google.com/document/d/1R6LDbNakvIr0FNGf4icqgHKxylJD2LygABoEaJjM4oM/edit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rive.google.com/file/d/1Fm7yLjL5gNlskqTJfjQ-Z4xaznP4ZNLq/view" TargetMode="External"/><Relationship Id="rId11" Type="http://schemas.openxmlformats.org/officeDocument/2006/relationships/image" Target="../media/image38.png"/><Relationship Id="rId5" Type="http://schemas.openxmlformats.org/officeDocument/2006/relationships/hyperlink" Target="https://drive.google.com/file/d/14w5Vd1Qv14_YsFNfqk1on7_4AqztoZkj/view" TargetMode="External"/><Relationship Id="rId10" Type="http://schemas.openxmlformats.org/officeDocument/2006/relationships/image" Target="../media/image37.png"/><Relationship Id="rId4" Type="http://schemas.openxmlformats.org/officeDocument/2006/relationships/hyperlink" Target="https://youtu.be/SoA53S89kUE" TargetMode="External"/><Relationship Id="rId9" Type="http://schemas.openxmlformats.org/officeDocument/2006/relationships/hyperlink" Target="https://docs.google.com/presentation/d/e/2PACX-1vQQQuApD8NMroeTK2VJrzEh8OdM4ZBdSSP5mS2bYjtSkr620_2DPYBvPlO4CFuz8vMLX2WlbVDGk8M9/pub?start=false&amp;loop=false&amp;delayms=300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rms.qc.ca/ressources/secondaire2/projet-skatepark-avec-sketchup/" TargetMode="External"/><Relationship Id="rId5" Type="http://schemas.openxmlformats.org/officeDocument/2006/relationships/hyperlink" Target="https://drive.google.com/file/d/1S2Y2JO1k1_FaRv--jLCMhWPg7EwDHFo9/view?usp=sharing" TargetMode="External"/><Relationship Id="rId4" Type="http://schemas.openxmlformats.org/officeDocument/2006/relationships/hyperlink" Target="http://www.sketchup.com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hyperlink" Target="https://recitmst.qc.ca/Projet-Design-Ville-du-futur" TargetMode="External"/><Relationship Id="rId7" Type="http://schemas.openxmlformats.org/officeDocument/2006/relationships/image" Target="../media/image46.jpg"/><Relationship Id="rId12" Type="http://schemas.openxmlformats.org/officeDocument/2006/relationships/image" Target="../media/image5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11" Type="http://schemas.openxmlformats.org/officeDocument/2006/relationships/image" Target="../media/image50.jpg"/><Relationship Id="rId5" Type="http://schemas.openxmlformats.org/officeDocument/2006/relationships/image" Target="../media/image44.jpg"/><Relationship Id="rId10" Type="http://schemas.openxmlformats.org/officeDocument/2006/relationships/image" Target="../media/image49.jpg"/><Relationship Id="rId4" Type="http://schemas.openxmlformats.org/officeDocument/2006/relationships/image" Target="../media/image40.png"/><Relationship Id="rId9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hyperlink" Target="https://drive.google.com/file/d/0BzKWHW0P9kREZWNSV1dCa0tWMms/view?usp=sharing" TargetMode="External"/><Relationship Id="rId4" Type="http://schemas.openxmlformats.org/officeDocument/2006/relationships/hyperlink" Target="https://drive.google.com/open?id=0BzKWHW0P9kREdDZPTUkzV3BTd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ggbm.at/sFYSuVgD" TargetMode="External"/><Relationship Id="rId3" Type="http://schemas.openxmlformats.org/officeDocument/2006/relationships/hyperlink" Target="http://www.geogebra.org" TargetMode="External"/><Relationship Id="rId7" Type="http://schemas.openxmlformats.org/officeDocument/2006/relationships/hyperlink" Target="https://ggbm.at/TYx4j3n4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gbm.at/NQ22a4HV" TargetMode="External"/><Relationship Id="rId5" Type="http://schemas.openxmlformats.org/officeDocument/2006/relationships/hyperlink" Target="https://grms.qc.ca/ressources/secondaire1/travail-sur-les-dallages/" TargetMode="External"/><Relationship Id="rId10" Type="http://schemas.openxmlformats.org/officeDocument/2006/relationships/image" Target="../media/image38.png"/><Relationship Id="rId4" Type="http://schemas.openxmlformats.org/officeDocument/2006/relationships/hyperlink" Target="https://docs.google.com/document/d/1msPNBsUYkNoLEKZ6Ra70VEaNVAuRFcN0TbJNYKok8OM/edit#heading=h.e1212cg5nw1a" TargetMode="External"/><Relationship Id="rId9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hyperlink" Target="https://padlet.com/sonya_fiset/progCSC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67.jp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cs.google.com/spreadsheets/d/1hWJM3_F-5miQ7z5ioTb7M4mGA_XJKdYkcP4EPwlgk9c/edit#gid=0" TargetMode="External"/><Relationship Id="rId5" Type="http://schemas.openxmlformats.org/officeDocument/2006/relationships/hyperlink" Target="https://padlet.com/rioux_stephanie/scratch" TargetMode="External"/><Relationship Id="rId10" Type="http://schemas.openxmlformats.org/officeDocument/2006/relationships/image" Target="../media/image38.png"/><Relationship Id="rId4" Type="http://schemas.openxmlformats.org/officeDocument/2006/relationships/hyperlink" Target="http://www.scratch.mit.edu" TargetMode="External"/><Relationship Id="rId9" Type="http://schemas.openxmlformats.org/officeDocument/2006/relationships/image" Target="../media/image7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://www.blockscad.com" TargetMode="External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cs.google.com/document/d/1I012YUwUcX0iiB6fth2cT0OzJ9vSXQKxaxwqrNRh9pk/edit?usp=sharing" TargetMode="External"/><Relationship Id="rId5" Type="http://schemas.openxmlformats.org/officeDocument/2006/relationships/hyperlink" Target="https://docs.google.com/document/d/1j_qTxOiVrX63wyNFhw3Y5FVQ1m0dAHgckfbkUhI9Emc/edit?usp=sharing" TargetMode="External"/><Relationship Id="rId4" Type="http://schemas.openxmlformats.org/officeDocument/2006/relationships/hyperlink" Target="https://docs.google.com/presentation/d/e/2PACX-1vSCWB4va0xcDTpi5uhI7PbVRD-R1yWnz4DBWyFPK4nHl0f3-RI0eYJQ2dv8DV6tyng9F5QuYYxm66PH/pub?start=false&amp;loop=false&amp;delayms=3000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hyperlink" Target="https://drive.google.com/file/d/1-2_R_t8QSmuUmwYFHxx-p5sq8uPjrDaZ/view?usp=sharin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hyperlink" Target="https://docs.google.com/presentation/d/1RmjLCxkVB5whRvNBQLnAnCfYsFPCW3hU_SL0tN18Jk4/edit?usp=sharing" TargetMode="External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38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ozoblockly.com" TargetMode="External"/><Relationship Id="rId4" Type="http://schemas.openxmlformats.org/officeDocument/2006/relationships/image" Target="../media/image93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hyperlink" Target="https://docs.google.com/document/d/1MwCBV85aBq1wS9NtCyHFUDQFG-mVRl8GUcM-iQjgy-Y/edit?usp=sharing" TargetMode="External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hyperlink" Target="https://docs.google.com/document/d/1mWSMBfA9lq92XWI4fydhuTE2hbK8ww3dD_50pC6r9oE/edit?usp=sharing" TargetMode="External"/><Relationship Id="rId9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XkOY0iOOHE1sm1rK2i8wLLknnxO3mDYkmk57c_CX4T0/edit?usp=sharing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mst17oct19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99.png"/><Relationship Id="rId4" Type="http://schemas.openxmlformats.org/officeDocument/2006/relationships/hyperlink" Target="http://bit.ly/mstbreakout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hyperlink" Target="http://qeli.lapageadage.com/" TargetMode="External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ybersavoir.csdm.qc.ca/mat-sec/qeli/" TargetMode="External"/><Relationship Id="rId5" Type="http://schemas.openxmlformats.org/officeDocument/2006/relationships/hyperlink" Target="http://qeli.lapageadage.com/projet-qeli-comment-faire/" TargetMode="External"/><Relationship Id="rId10" Type="http://schemas.openxmlformats.org/officeDocument/2006/relationships/image" Target="../media/image38.png"/><Relationship Id="rId4" Type="http://schemas.openxmlformats.org/officeDocument/2006/relationships/hyperlink" Target="http://wodb.ca/" TargetMode="External"/><Relationship Id="rId9" Type="http://schemas.openxmlformats.org/officeDocument/2006/relationships/image" Target="../media/image10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nmiddle.com/fr/accueil/" TargetMode="External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hyperlink" Target="https://www.openmiddle.com/fr/division-euclidienne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rdealingemathematique.com/?fbclid=IwAR1bsMcVfnsHpc3bzkid2a81qb6vT4OYBJ7VjVK5Xzr3dduSggff-5wnDqM" TargetMode="External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hyperlink" Target="https://docs.google.com/presentation/d/e/2PACX-1vTZPqXT0ypU1JmssDjZ0p73NOP796B-UJ8EmCORNHVHcbYTvBNwxPc-r0umAz8w1L7X_2nO1NI-Y3Bh/pub?start=false&amp;loop=false&amp;delayms=60000&amp;slide=id.p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pple.com/ca/fr/education/everyone-can-create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1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704851039666407/?ref=bookmarks" TargetMode="External"/><Relationship Id="rId3" Type="http://schemas.openxmlformats.org/officeDocument/2006/relationships/image" Target="../media/image111.png"/><Relationship Id="rId7" Type="http://schemas.openxmlformats.org/officeDocument/2006/relationships/hyperlink" Target="https://campus.recit.qc.ca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recitmst.qc.ca/Offre-de-services-du-RECIT-MST-922" TargetMode="External"/><Relationship Id="rId5" Type="http://schemas.openxmlformats.org/officeDocument/2006/relationships/hyperlink" Target="http://www.recitmst.qc.ca" TargetMode="External"/><Relationship Id="rId4" Type="http://schemas.openxmlformats.org/officeDocument/2006/relationships/hyperlink" Target="mailto:equipe@recitmst.qc.ca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9BF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/>
          <p:nvPr/>
        </p:nvSpPr>
        <p:spPr>
          <a:xfrm>
            <a:off x="0" y="1956600"/>
            <a:ext cx="9144000" cy="318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ngers"/>
              <a:ea typeface="Bangers"/>
              <a:cs typeface="Bangers"/>
              <a:sym typeface="Bangers"/>
            </a:endParaRPr>
          </a:p>
        </p:txBody>
      </p:sp>
      <p:sp>
        <p:nvSpPr>
          <p:cNvPr id="100" name="Google Shape;100;p25"/>
          <p:cNvSpPr/>
          <p:nvPr/>
        </p:nvSpPr>
        <p:spPr>
          <a:xfrm>
            <a:off x="96775" y="2053725"/>
            <a:ext cx="8939400" cy="273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>
              <a:latin typeface="Bangers"/>
              <a:ea typeface="Bangers"/>
              <a:cs typeface="Bangers"/>
              <a:sym typeface="Bangers"/>
            </a:endParaRPr>
          </a:p>
        </p:txBody>
      </p:sp>
      <p:sp>
        <p:nvSpPr>
          <p:cNvPr id="101" name="Google Shape;101;p25"/>
          <p:cNvSpPr txBox="1"/>
          <p:nvPr/>
        </p:nvSpPr>
        <p:spPr>
          <a:xfrm>
            <a:off x="611300" y="380600"/>
            <a:ext cx="7954200" cy="1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2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Mathématique et créativité</a:t>
            </a:r>
            <a:endParaRPr sz="32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45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grâce au numérique...</a:t>
            </a:r>
            <a:endParaRPr sz="4500">
              <a:solidFill>
                <a:schemeClr val="accent4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02" name="Google Shape;102;p25"/>
          <p:cNvSpPr txBox="1"/>
          <p:nvPr/>
        </p:nvSpPr>
        <p:spPr>
          <a:xfrm>
            <a:off x="328850" y="1865025"/>
            <a:ext cx="8490600" cy="28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>
                <a:solidFill>
                  <a:srgbClr val="202D36"/>
                </a:solidFill>
                <a:latin typeface="Viga"/>
                <a:ea typeface="Viga"/>
                <a:cs typeface="Viga"/>
                <a:sym typeface="Viga"/>
              </a:rPr>
              <a:t>CS Marie-Victorin</a:t>
            </a:r>
            <a:endParaRPr sz="2800">
              <a:solidFill>
                <a:srgbClr val="202D36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>
                <a:solidFill>
                  <a:srgbClr val="202D36"/>
                </a:solidFill>
                <a:latin typeface="Viga"/>
                <a:ea typeface="Viga"/>
                <a:cs typeface="Viga"/>
                <a:sym typeface="Viga"/>
              </a:rPr>
              <a:t>4 décembre 2019</a:t>
            </a:r>
            <a:endParaRPr sz="2800">
              <a:solidFill>
                <a:srgbClr val="202D36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>
                <a:solidFill>
                  <a:srgbClr val="202D36"/>
                </a:solidFill>
                <a:latin typeface="Viga"/>
                <a:ea typeface="Viga"/>
                <a:cs typeface="Viga"/>
                <a:sym typeface="Viga"/>
              </a:rPr>
              <a:t>par : Sonya Fiset</a:t>
            </a:r>
            <a:endParaRPr sz="2800">
              <a:solidFill>
                <a:srgbClr val="202D36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202D36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FF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pic>
        <p:nvPicPr>
          <p:cNvPr id="103" name="Google Shape;10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4225" y="3701925"/>
            <a:ext cx="3604511" cy="135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5"/>
          <p:cNvSpPr txBox="1"/>
          <p:nvPr/>
        </p:nvSpPr>
        <p:spPr>
          <a:xfrm>
            <a:off x="76675" y="4782175"/>
            <a:ext cx="9067200" cy="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Service national </a:t>
            </a:r>
            <a:r>
              <a:rPr lang="fr" sz="1100"/>
              <a:t>du </a:t>
            </a:r>
            <a:r>
              <a:rPr lang="fr" sz="1100" u="sng">
                <a:solidFill>
                  <a:srgbClr val="1155CC"/>
                </a:solidFill>
                <a:hlinkClick r:id="rId4"/>
              </a:rPr>
              <a:t>RÉCIT MST</a:t>
            </a:r>
            <a:r>
              <a:rPr lang="fr" sz="1100"/>
              <a:t> 2019 </a:t>
            </a:r>
            <a:r>
              <a:rPr lang="fr" sz="1100" u="sng">
                <a:solidFill>
                  <a:srgbClr val="1155CC"/>
                </a:solidFill>
                <a:hlinkClick r:id="rId5"/>
              </a:rPr>
              <a:t>CC BY-NC-SA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5" name="Google Shape;105;p25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09475" y="4708725"/>
            <a:ext cx="1434400" cy="3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43700" y="2053725"/>
            <a:ext cx="1695375" cy="1764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4"/>
          <p:cNvSpPr txBox="1"/>
          <p:nvPr/>
        </p:nvSpPr>
        <p:spPr>
          <a:xfrm>
            <a:off x="0" y="-5400"/>
            <a:ext cx="9144000" cy="789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Les fonctions avec Desmos</a:t>
            </a:r>
            <a:endParaRPr sz="3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80" name="Google Shape;18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9318" y="936600"/>
            <a:ext cx="2667682" cy="41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936600"/>
            <a:ext cx="5662231" cy="405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/>
          <p:nvPr/>
        </p:nvSpPr>
        <p:spPr>
          <a:xfrm>
            <a:off x="0" y="-5400"/>
            <a:ext cx="9144000" cy="789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Les fonctions avec Desmos</a:t>
            </a:r>
            <a:endParaRPr sz="3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87" name="Google Shape;18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99538" y="856262"/>
            <a:ext cx="3131300" cy="4175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3825" y="1378147"/>
            <a:ext cx="4177750" cy="313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6"/>
          <p:cNvSpPr txBox="1"/>
          <p:nvPr/>
        </p:nvSpPr>
        <p:spPr>
          <a:xfrm>
            <a:off x="0" y="-5400"/>
            <a:ext cx="9144000" cy="789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Les fonctions avec Desmos</a:t>
            </a:r>
            <a:endParaRPr sz="3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94" name="Google Shape;19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36600"/>
            <a:ext cx="2374025" cy="237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4352" y="1297650"/>
            <a:ext cx="1785475" cy="314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70576" y="3218023"/>
            <a:ext cx="3441176" cy="173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76325" y="784200"/>
            <a:ext cx="3098301" cy="2397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7"/>
          <p:cNvSpPr/>
          <p:nvPr/>
        </p:nvSpPr>
        <p:spPr>
          <a:xfrm>
            <a:off x="7747500" y="-15900"/>
            <a:ext cx="1398000" cy="5159400"/>
          </a:xfrm>
          <a:prstGeom prst="rect">
            <a:avLst/>
          </a:prstGeom>
          <a:solidFill>
            <a:srgbClr val="0069B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7"/>
          <p:cNvSpPr txBox="1"/>
          <p:nvPr/>
        </p:nvSpPr>
        <p:spPr>
          <a:xfrm>
            <a:off x="1102800" y="3114300"/>
            <a:ext cx="6938400" cy="19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u="sng">
                <a:solidFill>
                  <a:srgbClr val="0069BF"/>
                </a:solidFill>
                <a:latin typeface="Bangers"/>
                <a:ea typeface="Bangers"/>
                <a:cs typeface="Bangers"/>
                <a:sym typeface="Bangers"/>
                <a:hlinkClick r:id="rId3"/>
              </a:rPr>
              <a:t>www.desmos.com</a:t>
            </a:r>
            <a:endParaRPr sz="1800">
              <a:latin typeface="Bangers"/>
              <a:ea typeface="Bangers"/>
              <a:cs typeface="Bangers"/>
              <a:sym typeface="Bangers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latin typeface="Bangers"/>
                <a:ea typeface="Bangers"/>
                <a:cs typeface="Bangers"/>
                <a:sym typeface="Bangers"/>
              </a:rPr>
              <a:t>Initiation à Desmos:  </a:t>
            </a:r>
            <a:r>
              <a:rPr lang="fr" sz="1800" u="sng">
                <a:solidFill>
                  <a:srgbClr val="0069BF"/>
                </a:solidFill>
                <a:latin typeface="Bangers"/>
                <a:ea typeface="Bangers"/>
                <a:cs typeface="Bangers"/>
                <a:sym typeface="Bangers"/>
                <a:hlinkClick r:id="rId4"/>
              </a:rPr>
              <a:t>vidéo d'introduction</a:t>
            </a:r>
            <a:endParaRPr sz="1800">
              <a:latin typeface="Bangers"/>
              <a:ea typeface="Bangers"/>
              <a:cs typeface="Bangers"/>
              <a:sym typeface="Bangers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latin typeface="Bangers"/>
                <a:ea typeface="Bangers"/>
                <a:cs typeface="Bangers"/>
                <a:sym typeface="Bangers"/>
              </a:rPr>
              <a:t>Exemples de projets: </a:t>
            </a:r>
            <a:r>
              <a:rPr lang="fr" sz="1800" u="sng">
                <a:solidFill>
                  <a:srgbClr val="0069BF"/>
                </a:solidFill>
                <a:latin typeface="Bangers"/>
                <a:ea typeface="Bangers"/>
                <a:cs typeface="Bangers"/>
                <a:sym typeface="Bangers"/>
                <a:hlinkClick r:id="rId5"/>
              </a:rPr>
              <a:t>EX1</a:t>
            </a:r>
            <a:r>
              <a:rPr lang="fr" sz="1800">
                <a:latin typeface="Bangers"/>
                <a:ea typeface="Bangers"/>
                <a:cs typeface="Bangers"/>
                <a:sym typeface="Bangers"/>
              </a:rPr>
              <a:t>,</a:t>
            </a:r>
            <a:r>
              <a:rPr lang="fr" sz="1800">
                <a:solidFill>
                  <a:srgbClr val="0069BF"/>
                </a:solidFill>
                <a:latin typeface="Bangers"/>
                <a:ea typeface="Bangers"/>
                <a:cs typeface="Bangers"/>
                <a:sym typeface="Bangers"/>
              </a:rPr>
              <a:t> </a:t>
            </a:r>
            <a:r>
              <a:rPr lang="fr" sz="1800" u="sng">
                <a:solidFill>
                  <a:srgbClr val="0069BF"/>
                </a:solidFill>
                <a:latin typeface="Bangers"/>
                <a:ea typeface="Bangers"/>
                <a:cs typeface="Bangers"/>
                <a:sym typeface="Bangers"/>
                <a:hlinkClick r:id="rId6"/>
              </a:rPr>
              <a:t>EX2</a:t>
            </a:r>
            <a:r>
              <a:rPr lang="fr" sz="1800">
                <a:latin typeface="Bangers"/>
                <a:ea typeface="Bangers"/>
                <a:cs typeface="Bangers"/>
                <a:sym typeface="Bangers"/>
              </a:rPr>
              <a:t>, </a:t>
            </a:r>
            <a:r>
              <a:rPr lang="fr" sz="1800" u="sng">
                <a:solidFill>
                  <a:srgbClr val="0069BF"/>
                </a:solidFill>
                <a:latin typeface="Bangers"/>
                <a:ea typeface="Bangers"/>
                <a:cs typeface="Bangers"/>
                <a:sym typeface="Bangers"/>
                <a:hlinkClick r:id="rId7"/>
              </a:rPr>
              <a:t>EX3</a:t>
            </a:r>
            <a:r>
              <a:rPr lang="fr" sz="1800">
                <a:latin typeface="Bangers"/>
                <a:ea typeface="Bangers"/>
                <a:cs typeface="Bangers"/>
                <a:sym typeface="Bangers"/>
              </a:rPr>
              <a:t>, </a:t>
            </a:r>
            <a:r>
              <a:rPr lang="fr" sz="1800" u="sng">
                <a:solidFill>
                  <a:srgbClr val="0069BF"/>
                </a:solidFill>
                <a:latin typeface="Bangers"/>
                <a:ea typeface="Bangers"/>
                <a:cs typeface="Bangers"/>
                <a:sym typeface="Bangers"/>
                <a:hlinkClick r:id="rId8"/>
              </a:rPr>
              <a:t>EX4</a:t>
            </a:r>
            <a:endParaRPr sz="1800">
              <a:solidFill>
                <a:srgbClr val="0069BF"/>
              </a:solidFill>
              <a:latin typeface="Bangers"/>
              <a:ea typeface="Bangers"/>
              <a:cs typeface="Bangers"/>
              <a:sym typeface="Bangers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u="sng">
                <a:solidFill>
                  <a:srgbClr val="0069BF"/>
                </a:solidFill>
                <a:latin typeface="Bangers"/>
                <a:ea typeface="Bangers"/>
                <a:cs typeface="Bangers"/>
                <a:sym typeface="Bangers"/>
                <a:hlinkClick r:id="rId9"/>
              </a:rPr>
              <a:t>Formation Desmos</a:t>
            </a:r>
            <a:endParaRPr sz="1800">
              <a:solidFill>
                <a:srgbClr val="0069BF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sp>
        <p:nvSpPr>
          <p:cNvPr id="204" name="Google Shape;204;p37"/>
          <p:cNvSpPr/>
          <p:nvPr/>
        </p:nvSpPr>
        <p:spPr>
          <a:xfrm>
            <a:off x="-48650" y="0"/>
            <a:ext cx="1457400" cy="5159400"/>
          </a:xfrm>
          <a:prstGeom prst="rect">
            <a:avLst/>
          </a:prstGeom>
          <a:solidFill>
            <a:srgbClr val="0069B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" name="Google Shape;205;p37"/>
          <p:cNvPicPr preferRelativeResize="0"/>
          <p:nvPr/>
        </p:nvPicPr>
        <p:blipFill rotWithShape="1">
          <a:blip r:embed="rId10">
            <a:alphaModFix/>
          </a:blip>
          <a:srcRect t="2931"/>
          <a:stretch/>
        </p:blipFill>
        <p:spPr>
          <a:xfrm>
            <a:off x="1402600" y="0"/>
            <a:ext cx="6338826" cy="29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883424" y="3944575"/>
            <a:ext cx="1032550" cy="9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8"/>
          <p:cNvSpPr txBox="1"/>
          <p:nvPr/>
        </p:nvSpPr>
        <p:spPr>
          <a:xfrm>
            <a:off x="0" y="-5400"/>
            <a:ext cx="9144000" cy="9699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Outils de dessin 3D</a:t>
            </a:r>
            <a:endParaRPr sz="4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12" name="Google Shape;21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6650" y="2501538"/>
            <a:ext cx="4809999" cy="105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225" y="1193225"/>
            <a:ext cx="3743325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3625" y="3756700"/>
            <a:ext cx="4127974" cy="113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84250"/>
            <a:ext cx="9144000" cy="435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9"/>
          <p:cNvSpPr txBox="1"/>
          <p:nvPr/>
        </p:nvSpPr>
        <p:spPr>
          <a:xfrm>
            <a:off x="0" y="-5400"/>
            <a:ext cx="9144000" cy="789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L’aire ou le volume des solides avec Sketchup</a:t>
            </a:r>
            <a:endParaRPr sz="3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/>
          <p:nvPr/>
        </p:nvSpPr>
        <p:spPr>
          <a:xfrm>
            <a:off x="7747500" y="0"/>
            <a:ext cx="1398000" cy="5143500"/>
          </a:xfrm>
          <a:prstGeom prst="rect">
            <a:avLst/>
          </a:prstGeom>
          <a:solidFill>
            <a:srgbClr val="0069B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6" name="Google Shape;22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6475" y="0"/>
            <a:ext cx="6351025" cy="3027773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0"/>
          <p:cNvSpPr txBox="1"/>
          <p:nvPr/>
        </p:nvSpPr>
        <p:spPr>
          <a:xfrm>
            <a:off x="1102800" y="3229700"/>
            <a:ext cx="6938400" cy="15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u="sng">
                <a:solidFill>
                  <a:srgbClr val="0069BF"/>
                </a:solidFill>
                <a:latin typeface="Bangers"/>
                <a:ea typeface="Bangers"/>
                <a:cs typeface="Bangers"/>
                <a:sym typeface="Bangers"/>
                <a:hlinkClick r:id="rId4"/>
              </a:rPr>
              <a:t>www.sketchup.com</a:t>
            </a:r>
            <a:endParaRPr sz="1800">
              <a:solidFill>
                <a:srgbClr val="0069BF"/>
              </a:solidFill>
              <a:latin typeface="Bangers"/>
              <a:ea typeface="Bangers"/>
              <a:cs typeface="Bangers"/>
              <a:sym typeface="Banger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Bangers"/>
              <a:ea typeface="Bangers"/>
              <a:cs typeface="Bangers"/>
              <a:sym typeface="Banger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latin typeface="Bangers"/>
                <a:ea typeface="Bangers"/>
                <a:cs typeface="Bangers"/>
                <a:sym typeface="Bangers"/>
              </a:rPr>
              <a:t>Initiation à Sketchup : </a:t>
            </a:r>
            <a:r>
              <a:rPr lang="fr" sz="1800">
                <a:solidFill>
                  <a:srgbClr val="0069BF"/>
                </a:solidFill>
                <a:latin typeface="Bangers"/>
                <a:ea typeface="Bangers"/>
                <a:cs typeface="Bangers"/>
                <a:sym typeface="Bangers"/>
              </a:rPr>
              <a:t> </a:t>
            </a:r>
            <a:r>
              <a:rPr lang="fr" sz="1800" u="sng">
                <a:solidFill>
                  <a:srgbClr val="0069BF"/>
                </a:solidFill>
                <a:latin typeface="Bangers"/>
                <a:ea typeface="Bangers"/>
                <a:cs typeface="Bangers"/>
                <a:sym typeface="Bangers"/>
                <a:hlinkClick r:id="rId5"/>
              </a:rPr>
              <a:t>vidéo d’introduction</a:t>
            </a:r>
            <a:endParaRPr sz="1800">
              <a:solidFill>
                <a:srgbClr val="0069BF"/>
              </a:solidFill>
              <a:latin typeface="Bangers"/>
              <a:ea typeface="Bangers"/>
              <a:cs typeface="Bangers"/>
              <a:sym typeface="Banger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Bangers"/>
              <a:ea typeface="Bangers"/>
              <a:cs typeface="Bangers"/>
              <a:sym typeface="Banger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latin typeface="Bangers"/>
                <a:ea typeface="Bangers"/>
                <a:cs typeface="Bangers"/>
                <a:sym typeface="Bangers"/>
              </a:rPr>
              <a:t>Exemple de projet: </a:t>
            </a:r>
            <a:r>
              <a:rPr lang="fr" sz="1800" u="sng">
                <a:solidFill>
                  <a:srgbClr val="0069BF"/>
                </a:solidFill>
                <a:latin typeface="Bangers"/>
                <a:ea typeface="Bangers"/>
                <a:cs typeface="Bangers"/>
                <a:sym typeface="Bangers"/>
                <a:hlinkClick r:id="rId6"/>
              </a:rPr>
              <a:t>Skatepark et aire des solides décomposables</a:t>
            </a:r>
            <a:endParaRPr sz="1800">
              <a:solidFill>
                <a:srgbClr val="0069BF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sp>
        <p:nvSpPr>
          <p:cNvPr id="228" name="Google Shape;228;p40"/>
          <p:cNvSpPr/>
          <p:nvPr/>
        </p:nvSpPr>
        <p:spPr>
          <a:xfrm>
            <a:off x="-60800" y="0"/>
            <a:ext cx="1469400" cy="5159400"/>
          </a:xfrm>
          <a:prstGeom prst="rect">
            <a:avLst/>
          </a:prstGeom>
          <a:solidFill>
            <a:srgbClr val="0069B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9" name="Google Shape;229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30224" y="3946575"/>
            <a:ext cx="1032550" cy="9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1"/>
          <p:cNvSpPr txBox="1">
            <a:spLocks noGrp="1"/>
          </p:cNvSpPr>
          <p:nvPr>
            <p:ph type="ctrTitle"/>
          </p:nvPr>
        </p:nvSpPr>
        <p:spPr>
          <a:xfrm>
            <a:off x="219200" y="-81100"/>
            <a:ext cx="8520600" cy="13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/>
              <a:t>Projet Design: ville du futur</a:t>
            </a:r>
            <a:endParaRPr sz="4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/>
              <a:t>Anne Labbé, CSDM, mathématique secondaire 2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 u="sng">
                <a:solidFill>
                  <a:schemeClr val="hlink"/>
                </a:solidFill>
                <a:hlinkClick r:id="rId3"/>
              </a:rPr>
              <a:t>Lien de l’article publié</a:t>
            </a:r>
            <a:endParaRPr sz="2000"/>
          </a:p>
        </p:txBody>
      </p:sp>
      <p:pic>
        <p:nvPicPr>
          <p:cNvPr id="235" name="Google Shape;23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8375" y="76200"/>
            <a:ext cx="2575625" cy="838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69250" y="1127447"/>
            <a:ext cx="1448798" cy="1931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66784" y="3203138"/>
            <a:ext cx="2575692" cy="1931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01761" y="1127469"/>
            <a:ext cx="2575621" cy="193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51925" y="1127450"/>
            <a:ext cx="1448798" cy="1931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16737" y="3203150"/>
            <a:ext cx="1448791" cy="1931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4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9925" y="1127453"/>
            <a:ext cx="2575621" cy="193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4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339775" y="3195350"/>
            <a:ext cx="2575621" cy="193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4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09918" y="3203143"/>
            <a:ext cx="1448798" cy="1931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2"/>
          <p:cNvSpPr txBox="1"/>
          <p:nvPr/>
        </p:nvSpPr>
        <p:spPr>
          <a:xfrm>
            <a:off x="0" y="-5400"/>
            <a:ext cx="9144000" cy="9630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Outil de géométrie dynamique</a:t>
            </a:r>
            <a:endParaRPr sz="4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49" name="Google Shape;24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813" y="2079549"/>
            <a:ext cx="8334375" cy="125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3"/>
          <p:cNvSpPr txBox="1"/>
          <p:nvPr/>
        </p:nvSpPr>
        <p:spPr>
          <a:xfrm>
            <a:off x="0" y="-5400"/>
            <a:ext cx="9144000" cy="9630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Outil de géométrie dynamique</a:t>
            </a:r>
            <a:endParaRPr sz="4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5" name="Google Shape;255;p43"/>
          <p:cNvSpPr txBox="1"/>
          <p:nvPr/>
        </p:nvSpPr>
        <p:spPr>
          <a:xfrm>
            <a:off x="916250" y="1190875"/>
            <a:ext cx="7420200" cy="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u="sng">
                <a:solidFill>
                  <a:schemeClr val="hlink"/>
                </a:solidFill>
                <a:hlinkClick r:id="rId3"/>
              </a:rPr>
              <a:t>Lien vers l’application Geogebra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Lien vers des ressources : lexique, </a:t>
            </a:r>
            <a:r>
              <a:rPr lang="fr" u="sng">
                <a:solidFill>
                  <a:schemeClr val="hlink"/>
                </a:solidFill>
                <a:hlinkClick r:id="rId4"/>
              </a:rPr>
              <a:t>homothéties</a:t>
            </a:r>
            <a:r>
              <a:rPr lang="fr"/>
              <a:t>, </a:t>
            </a:r>
            <a:r>
              <a:rPr lang="fr" u="sng">
                <a:solidFill>
                  <a:schemeClr val="hlink"/>
                </a:solidFill>
                <a:hlinkClick r:id="rId5"/>
              </a:rPr>
              <a:t>transformations géométriques</a:t>
            </a:r>
            <a:endParaRPr/>
          </a:p>
        </p:txBody>
      </p:sp>
      <p:pic>
        <p:nvPicPr>
          <p:cNvPr id="256" name="Google Shape;256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29375" y="2037475"/>
            <a:ext cx="4162225" cy="253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9BF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/>
          <p:nvPr/>
        </p:nvSpPr>
        <p:spPr>
          <a:xfrm>
            <a:off x="0" y="1956600"/>
            <a:ext cx="9144000" cy="318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ngers"/>
              <a:ea typeface="Bangers"/>
              <a:cs typeface="Bangers"/>
              <a:sym typeface="Bangers"/>
            </a:endParaRPr>
          </a:p>
        </p:txBody>
      </p:sp>
      <p:sp>
        <p:nvSpPr>
          <p:cNvPr id="112" name="Google Shape;112;p26"/>
          <p:cNvSpPr txBox="1"/>
          <p:nvPr/>
        </p:nvSpPr>
        <p:spPr>
          <a:xfrm>
            <a:off x="611300" y="380600"/>
            <a:ext cx="7954200" cy="1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2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Mathématique et créativité</a:t>
            </a:r>
            <a:endParaRPr sz="32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45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grâce au numérique...</a:t>
            </a:r>
            <a:endParaRPr sz="4500">
              <a:solidFill>
                <a:schemeClr val="accent4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13" name="Google Shape;113;p26"/>
          <p:cNvSpPr txBox="1">
            <a:spLocks noGrp="1"/>
          </p:cNvSpPr>
          <p:nvPr>
            <p:ph type="title" idx="4294967295"/>
          </p:nvPr>
        </p:nvSpPr>
        <p:spPr>
          <a:xfrm>
            <a:off x="311700" y="2189475"/>
            <a:ext cx="8520600" cy="258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Plan de l’atelier</a:t>
            </a:r>
            <a:endParaRPr sz="30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  <a:p>
            <a:pPr marL="2743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Viga"/>
              <a:buChar char="●"/>
            </a:pPr>
            <a:r>
              <a:rPr lang="fr" sz="20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Pourquoi?</a:t>
            </a:r>
            <a:endParaRPr sz="20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  <a:p>
            <a:pPr marL="2743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Viga"/>
              <a:buChar char="●"/>
            </a:pPr>
            <a:r>
              <a:rPr lang="fr" sz="20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Les définitions de la créativité</a:t>
            </a:r>
            <a:endParaRPr sz="20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  <a:p>
            <a:pPr marL="2743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Viga"/>
              <a:buChar char="●"/>
            </a:pPr>
            <a:r>
              <a:rPr lang="fr" sz="20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Outils et idées en mathématique</a:t>
            </a:r>
            <a:endParaRPr sz="20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  <a:p>
            <a:pPr marL="2743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Viga"/>
              <a:buChar char="●"/>
            </a:pPr>
            <a:r>
              <a:rPr lang="fr" sz="20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Exploration et partage</a:t>
            </a:r>
            <a:endParaRPr sz="20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14" name="Google Shape;11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00" y="2053725"/>
            <a:ext cx="1695375" cy="1764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3850" y="142025"/>
            <a:ext cx="2049875" cy="14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5375" y="171950"/>
            <a:ext cx="1477575" cy="138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8325" y="1530525"/>
            <a:ext cx="7071876" cy="361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5"/>
          <p:cNvSpPr txBox="1"/>
          <p:nvPr/>
        </p:nvSpPr>
        <p:spPr>
          <a:xfrm>
            <a:off x="0" y="-5400"/>
            <a:ext cx="9144000" cy="789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les angles et les droites avec Geogebra</a:t>
            </a:r>
            <a:endParaRPr sz="3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69" name="Google Shape;26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613" y="784200"/>
            <a:ext cx="7952774" cy="420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6"/>
          <p:cNvSpPr txBox="1"/>
          <p:nvPr/>
        </p:nvSpPr>
        <p:spPr>
          <a:xfrm>
            <a:off x="0" y="-5400"/>
            <a:ext cx="9144000" cy="789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les transformations géométriques avec Geogebra</a:t>
            </a:r>
            <a:endParaRPr sz="3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75" name="Google Shape;27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075" y="784200"/>
            <a:ext cx="8536926" cy="435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7"/>
          <p:cNvSpPr txBox="1"/>
          <p:nvPr/>
        </p:nvSpPr>
        <p:spPr>
          <a:xfrm>
            <a:off x="1108300" y="772838"/>
            <a:ext cx="1566000" cy="8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47"/>
          <p:cNvSpPr txBox="1"/>
          <p:nvPr/>
        </p:nvSpPr>
        <p:spPr>
          <a:xfrm>
            <a:off x="1102800" y="3229700"/>
            <a:ext cx="69384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u="sng">
                <a:solidFill>
                  <a:srgbClr val="0069BF"/>
                </a:solidFill>
                <a:latin typeface="Bangers"/>
                <a:ea typeface="Bangers"/>
                <a:cs typeface="Bangers"/>
                <a:sym typeface="Bangers"/>
                <a:hlinkClick r:id="rId3"/>
              </a:rPr>
              <a:t>www.geogebra.org</a:t>
            </a:r>
            <a:endParaRPr sz="1800">
              <a:solidFill>
                <a:srgbClr val="0069BF"/>
              </a:solidFill>
              <a:latin typeface="Bangers"/>
              <a:ea typeface="Bangers"/>
              <a:cs typeface="Bangers"/>
              <a:sym typeface="Bangers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latin typeface="Bangers"/>
                <a:ea typeface="Bangers"/>
                <a:cs typeface="Bangers"/>
                <a:sym typeface="Bangers"/>
              </a:rPr>
              <a:t>Initiation à Geogebra:  </a:t>
            </a:r>
            <a:r>
              <a:rPr lang="fr" sz="1800" u="sng">
                <a:solidFill>
                  <a:srgbClr val="0069BF"/>
                </a:solidFill>
                <a:latin typeface="Bangers"/>
                <a:ea typeface="Bangers"/>
                <a:cs typeface="Bangers"/>
                <a:sym typeface="Bangers"/>
                <a:hlinkClick r:id="rId4"/>
              </a:rPr>
              <a:t>Procédurier</a:t>
            </a:r>
            <a:endParaRPr sz="1800">
              <a:solidFill>
                <a:srgbClr val="0069BF"/>
              </a:solidFill>
              <a:latin typeface="Bangers"/>
              <a:ea typeface="Bangers"/>
              <a:cs typeface="Bangers"/>
              <a:sym typeface="Bangers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latin typeface="Bangers"/>
                <a:ea typeface="Bangers"/>
                <a:cs typeface="Bangers"/>
                <a:sym typeface="Bangers"/>
              </a:rPr>
              <a:t>Exemple de projets: </a:t>
            </a:r>
            <a:r>
              <a:rPr lang="fr" sz="1800" u="sng">
                <a:solidFill>
                  <a:srgbClr val="0069BF"/>
                </a:solidFill>
                <a:latin typeface="Bangers"/>
                <a:ea typeface="Bangers"/>
                <a:cs typeface="Bangers"/>
                <a:sym typeface="Bangers"/>
                <a:hlinkClick r:id="rId5"/>
              </a:rPr>
              <a:t>Oeuvre d’art et transformations géométriques</a:t>
            </a:r>
            <a:endParaRPr sz="1800">
              <a:solidFill>
                <a:srgbClr val="0069BF"/>
              </a:solidFill>
              <a:latin typeface="Bangers"/>
              <a:ea typeface="Bangers"/>
              <a:cs typeface="Bangers"/>
              <a:sym typeface="Bangers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latin typeface="Bangers"/>
                <a:ea typeface="Bangers"/>
                <a:cs typeface="Bangers"/>
                <a:sym typeface="Bangers"/>
              </a:rPr>
              <a:t>Fichiers de départ: </a:t>
            </a:r>
            <a:r>
              <a:rPr lang="fr" sz="1800" u="sng">
                <a:solidFill>
                  <a:srgbClr val="0069BF"/>
                </a:solidFill>
                <a:latin typeface="Bangers"/>
                <a:ea typeface="Bangers"/>
                <a:cs typeface="Bangers"/>
                <a:sym typeface="Bangers"/>
                <a:hlinkClick r:id="rId6"/>
              </a:rPr>
              <a:t>4x4</a:t>
            </a:r>
            <a:r>
              <a:rPr lang="fr" sz="1800">
                <a:solidFill>
                  <a:srgbClr val="0069BF"/>
                </a:solidFill>
                <a:latin typeface="Bangers"/>
                <a:ea typeface="Bangers"/>
                <a:cs typeface="Bangers"/>
                <a:sym typeface="Bangers"/>
              </a:rPr>
              <a:t>, </a:t>
            </a:r>
            <a:r>
              <a:rPr lang="fr" sz="1800" u="sng">
                <a:solidFill>
                  <a:srgbClr val="0069BF"/>
                </a:solidFill>
                <a:latin typeface="Bangers"/>
                <a:ea typeface="Bangers"/>
                <a:cs typeface="Bangers"/>
                <a:sym typeface="Bangers"/>
                <a:hlinkClick r:id="rId7"/>
              </a:rPr>
              <a:t>6x6</a:t>
            </a:r>
            <a:r>
              <a:rPr lang="fr" sz="1800">
                <a:solidFill>
                  <a:srgbClr val="0069BF"/>
                </a:solidFill>
                <a:latin typeface="Bangers"/>
                <a:ea typeface="Bangers"/>
                <a:cs typeface="Bangers"/>
                <a:sym typeface="Bangers"/>
              </a:rPr>
              <a:t>, </a:t>
            </a:r>
            <a:r>
              <a:rPr lang="fr" sz="1800" u="sng">
                <a:solidFill>
                  <a:srgbClr val="0069BF"/>
                </a:solidFill>
                <a:latin typeface="Bangers"/>
                <a:ea typeface="Bangers"/>
                <a:cs typeface="Bangers"/>
                <a:sym typeface="Bangers"/>
                <a:hlinkClick r:id="rId8"/>
              </a:rPr>
              <a:t>8x8</a:t>
            </a:r>
            <a:endParaRPr sz="1800">
              <a:solidFill>
                <a:srgbClr val="0069BF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pic>
        <p:nvPicPr>
          <p:cNvPr id="282" name="Google Shape;282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08675" y="0"/>
            <a:ext cx="6326650" cy="3016157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47"/>
          <p:cNvSpPr/>
          <p:nvPr/>
        </p:nvSpPr>
        <p:spPr>
          <a:xfrm>
            <a:off x="-60800" y="0"/>
            <a:ext cx="1469400" cy="5159400"/>
          </a:xfrm>
          <a:prstGeom prst="rect">
            <a:avLst/>
          </a:prstGeom>
          <a:solidFill>
            <a:srgbClr val="0069B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47"/>
          <p:cNvSpPr/>
          <p:nvPr/>
        </p:nvSpPr>
        <p:spPr>
          <a:xfrm>
            <a:off x="7735325" y="25"/>
            <a:ext cx="1469400" cy="5159400"/>
          </a:xfrm>
          <a:prstGeom prst="rect">
            <a:avLst/>
          </a:prstGeom>
          <a:solidFill>
            <a:srgbClr val="0069B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5" name="Google Shape;285;p4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953749" y="3979850"/>
            <a:ext cx="1032550" cy="9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8"/>
          <p:cNvSpPr txBox="1"/>
          <p:nvPr/>
        </p:nvSpPr>
        <p:spPr>
          <a:xfrm>
            <a:off x="0" y="-5400"/>
            <a:ext cx="9144000" cy="789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Outil de programmation</a:t>
            </a:r>
            <a:endParaRPr sz="4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91" name="Google Shape;29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22400"/>
            <a:ext cx="8839200" cy="2545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9"/>
          <p:cNvSpPr txBox="1"/>
          <p:nvPr/>
        </p:nvSpPr>
        <p:spPr>
          <a:xfrm>
            <a:off x="0" y="-5400"/>
            <a:ext cx="9144000" cy="789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Dessin géométrique avec Scratch</a:t>
            </a:r>
            <a:endParaRPr sz="4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97" name="Google Shape;297;p49"/>
          <p:cNvSpPr txBox="1"/>
          <p:nvPr/>
        </p:nvSpPr>
        <p:spPr>
          <a:xfrm>
            <a:off x="579025" y="1053850"/>
            <a:ext cx="6440700" cy="7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Site </a:t>
            </a:r>
            <a:r>
              <a:rPr lang="fr" u="sng">
                <a:solidFill>
                  <a:schemeClr val="hlink"/>
                </a:solidFill>
                <a:hlinkClick r:id="rId3"/>
              </a:rPr>
              <a:t>Scratch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Lien d’un </a:t>
            </a:r>
            <a:r>
              <a:rPr lang="fr" u="sng">
                <a:solidFill>
                  <a:schemeClr val="hlink"/>
                </a:solidFill>
                <a:hlinkClick r:id="rId4"/>
              </a:rPr>
              <a:t>Padlet</a:t>
            </a:r>
            <a:r>
              <a:rPr lang="fr"/>
              <a:t> pour les missions de Canopé sous la colonne 5e année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fr" sz="1800">
                <a:solidFill>
                  <a:schemeClr val="dk1"/>
                </a:solidFill>
              </a:rPr>
              <a:t>Formes géométriques : carré</a:t>
            </a:r>
            <a:endParaRPr sz="18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➔"/>
            </a:pPr>
            <a:r>
              <a:rPr lang="fr">
                <a:solidFill>
                  <a:srgbClr val="333333"/>
                </a:solidFill>
                <a:highlight>
                  <a:schemeClr val="lt1"/>
                </a:highlight>
              </a:rPr>
              <a:t>Les élèves dessinent une autre forme géométrique, change les couleurs, font une frise </a:t>
            </a:r>
            <a:endParaRPr>
              <a:solidFill>
                <a:srgbClr val="333333"/>
              </a:solidFill>
              <a:highlight>
                <a:schemeClr val="lt1"/>
              </a:highlight>
            </a:endParaRPr>
          </a:p>
        </p:txBody>
      </p:sp>
      <p:pic>
        <p:nvPicPr>
          <p:cNvPr id="298" name="Google Shape;298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9575" y="2884525"/>
            <a:ext cx="2189825" cy="209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60755" y="3086800"/>
            <a:ext cx="1643700" cy="156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0"/>
          <p:cNvSpPr txBox="1"/>
          <p:nvPr/>
        </p:nvSpPr>
        <p:spPr>
          <a:xfrm>
            <a:off x="0" y="-5400"/>
            <a:ext cx="9144000" cy="789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Généraliser des calculs avec Scratch</a:t>
            </a:r>
            <a:endParaRPr sz="4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05" name="Google Shape;30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150" y="784200"/>
            <a:ext cx="7973784" cy="435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1"/>
          <p:cNvSpPr txBox="1"/>
          <p:nvPr/>
        </p:nvSpPr>
        <p:spPr>
          <a:xfrm>
            <a:off x="0" y="-5400"/>
            <a:ext cx="9144000" cy="789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La loi des sinus avec Scratch</a:t>
            </a:r>
            <a:endParaRPr sz="3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11" name="Google Shape;31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800" y="994325"/>
            <a:ext cx="3523975" cy="4039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4175" y="936600"/>
            <a:ext cx="5037700" cy="377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2"/>
          <p:cNvSpPr txBox="1"/>
          <p:nvPr/>
        </p:nvSpPr>
        <p:spPr>
          <a:xfrm>
            <a:off x="0" y="-5400"/>
            <a:ext cx="9144000" cy="789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Mathématique et créativité avec Scratch</a:t>
            </a:r>
            <a:endParaRPr sz="3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18" name="Google Shape;31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5800" y="784200"/>
            <a:ext cx="5812400" cy="435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2975" y="2580650"/>
            <a:ext cx="2586900" cy="2207402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53"/>
          <p:cNvSpPr/>
          <p:nvPr/>
        </p:nvSpPr>
        <p:spPr>
          <a:xfrm>
            <a:off x="7747500" y="0"/>
            <a:ext cx="1398000" cy="5143500"/>
          </a:xfrm>
          <a:prstGeom prst="rect">
            <a:avLst/>
          </a:prstGeom>
          <a:solidFill>
            <a:srgbClr val="0069B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53"/>
          <p:cNvSpPr txBox="1"/>
          <p:nvPr/>
        </p:nvSpPr>
        <p:spPr>
          <a:xfrm>
            <a:off x="1898075" y="3812825"/>
            <a:ext cx="2586900" cy="19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u="sng">
                <a:solidFill>
                  <a:srgbClr val="0069BF"/>
                </a:solidFill>
                <a:latin typeface="Bangers"/>
                <a:ea typeface="Bangers"/>
                <a:cs typeface="Bangers"/>
                <a:sym typeface="Bangers"/>
                <a:hlinkClick r:id="rId4"/>
              </a:rPr>
              <a:t>www.scratch.mit.edu</a:t>
            </a:r>
            <a:endParaRPr sz="1800">
              <a:solidFill>
                <a:srgbClr val="0069BF"/>
              </a:solidFill>
              <a:latin typeface="Bangers"/>
              <a:ea typeface="Bangers"/>
              <a:cs typeface="Bangers"/>
              <a:sym typeface="Banger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u="sng">
                <a:solidFill>
                  <a:srgbClr val="0069BF"/>
                </a:solidFill>
                <a:latin typeface="Bangers"/>
                <a:ea typeface="Bangers"/>
                <a:cs typeface="Bangers"/>
                <a:sym typeface="Bangers"/>
                <a:hlinkClick r:id="rId5"/>
              </a:rPr>
              <a:t>Padlet d’idées</a:t>
            </a:r>
            <a:endParaRPr sz="1800">
              <a:solidFill>
                <a:srgbClr val="0069BF"/>
              </a:solidFill>
              <a:latin typeface="Bangers"/>
              <a:ea typeface="Bangers"/>
              <a:cs typeface="Bangers"/>
              <a:sym typeface="Banger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u="sng">
                <a:solidFill>
                  <a:srgbClr val="0069BF"/>
                </a:solidFill>
                <a:latin typeface="Bangers"/>
                <a:ea typeface="Bangers"/>
                <a:cs typeface="Bangers"/>
                <a:sym typeface="Bangers"/>
                <a:hlinkClick r:id="rId6"/>
              </a:rPr>
              <a:t>Leçons de programmation</a:t>
            </a:r>
            <a:endParaRPr sz="1800">
              <a:solidFill>
                <a:srgbClr val="0069BF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sp>
        <p:nvSpPr>
          <p:cNvPr id="326" name="Google Shape;326;p53"/>
          <p:cNvSpPr/>
          <p:nvPr/>
        </p:nvSpPr>
        <p:spPr>
          <a:xfrm>
            <a:off x="-95000" y="-7950"/>
            <a:ext cx="1457400" cy="5159400"/>
          </a:xfrm>
          <a:prstGeom prst="rect">
            <a:avLst/>
          </a:prstGeom>
          <a:solidFill>
            <a:srgbClr val="0069B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7" name="Google Shape;327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19900" y="2522725"/>
            <a:ext cx="1810675" cy="117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98075" y="210325"/>
            <a:ext cx="2428915" cy="206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5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02975" y="210325"/>
            <a:ext cx="2757750" cy="2068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5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883424" y="3944575"/>
            <a:ext cx="1032550" cy="9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4963" y="1094025"/>
            <a:ext cx="3874499" cy="196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7841" y="2633437"/>
            <a:ext cx="2315384" cy="32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9450" y="-50959"/>
            <a:ext cx="2790750" cy="1866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29450" y="1815375"/>
            <a:ext cx="2714550" cy="1806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29450" y="3622244"/>
            <a:ext cx="2714550" cy="2035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35525" y="-1"/>
            <a:ext cx="2674850" cy="17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39325" y="-50966"/>
            <a:ext cx="3790125" cy="1421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45900" y="2631550"/>
            <a:ext cx="1883550" cy="276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35525" y="1645182"/>
            <a:ext cx="2674850" cy="1721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35525" y="3367125"/>
            <a:ext cx="2674850" cy="177627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7"/>
          <p:cNvSpPr txBox="1">
            <a:spLocks noGrp="1"/>
          </p:cNvSpPr>
          <p:nvPr>
            <p:ph type="title" idx="4294967295"/>
          </p:nvPr>
        </p:nvSpPr>
        <p:spPr>
          <a:xfrm>
            <a:off x="311700" y="1437600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Pourquoi?</a:t>
            </a:r>
            <a:endParaRPr sz="12000">
              <a:solidFill>
                <a:srgbClr val="FFFFFF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4"/>
          <p:cNvSpPr txBox="1"/>
          <p:nvPr/>
        </p:nvSpPr>
        <p:spPr>
          <a:xfrm>
            <a:off x="0" y="-5400"/>
            <a:ext cx="9144000" cy="789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Outil de programmation 3D</a:t>
            </a:r>
            <a:endParaRPr sz="4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36" name="Google Shape;3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" y="1622725"/>
            <a:ext cx="84582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5"/>
          <p:cNvSpPr txBox="1"/>
          <p:nvPr/>
        </p:nvSpPr>
        <p:spPr>
          <a:xfrm>
            <a:off x="0" y="-16350"/>
            <a:ext cx="9144000" cy="9387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Les mesures manquantes dans un solide </a:t>
            </a:r>
            <a:endParaRPr sz="3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avec Blockscad</a:t>
            </a:r>
            <a:endParaRPr sz="3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42" name="Google Shape;34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40950"/>
            <a:ext cx="9144001" cy="3773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6"/>
          <p:cNvSpPr/>
          <p:nvPr/>
        </p:nvSpPr>
        <p:spPr>
          <a:xfrm>
            <a:off x="7747500" y="-15900"/>
            <a:ext cx="1398000" cy="5159400"/>
          </a:xfrm>
          <a:prstGeom prst="rect">
            <a:avLst/>
          </a:prstGeom>
          <a:solidFill>
            <a:srgbClr val="0069B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56"/>
          <p:cNvSpPr txBox="1"/>
          <p:nvPr/>
        </p:nvSpPr>
        <p:spPr>
          <a:xfrm>
            <a:off x="1408750" y="2908100"/>
            <a:ext cx="6338700" cy="19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u="sng">
                <a:solidFill>
                  <a:srgbClr val="0069BF"/>
                </a:solidFill>
                <a:latin typeface="Bangers"/>
                <a:ea typeface="Bangers"/>
                <a:cs typeface="Bangers"/>
                <a:sym typeface="Bangers"/>
                <a:hlinkClick r:id="rId3"/>
              </a:rPr>
              <a:t>www.blockscad.com</a:t>
            </a:r>
            <a:endParaRPr sz="1800">
              <a:solidFill>
                <a:srgbClr val="0069BF"/>
              </a:solidFill>
              <a:latin typeface="Bangers"/>
              <a:ea typeface="Bangers"/>
              <a:cs typeface="Bangers"/>
              <a:sym typeface="Bangers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u="sng">
                <a:solidFill>
                  <a:srgbClr val="0069BF"/>
                </a:solidFill>
                <a:latin typeface="Bangers"/>
                <a:ea typeface="Bangers"/>
                <a:cs typeface="Bangers"/>
                <a:sym typeface="Bangers"/>
                <a:hlinkClick r:id="rId4"/>
              </a:rPr>
              <a:t>formation Blockscad</a:t>
            </a:r>
            <a:endParaRPr sz="1800">
              <a:solidFill>
                <a:srgbClr val="0069BF"/>
              </a:solidFill>
              <a:latin typeface="Bangers"/>
              <a:ea typeface="Bangers"/>
              <a:cs typeface="Bangers"/>
              <a:sym typeface="Bangers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latin typeface="Bangers"/>
                <a:ea typeface="Bangers"/>
                <a:cs typeface="Bangers"/>
                <a:sym typeface="Bangers"/>
              </a:rPr>
              <a:t>Exemples de tâches mathématiques: </a:t>
            </a:r>
            <a:endParaRPr sz="1800">
              <a:latin typeface="Bangers"/>
              <a:ea typeface="Bangers"/>
              <a:cs typeface="Bangers"/>
              <a:sym typeface="Bangers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Bangers"/>
              <a:buAutoNum type="arabicParenR"/>
            </a:pPr>
            <a:r>
              <a:rPr lang="fr" sz="1500">
                <a:latin typeface="Bangers"/>
                <a:ea typeface="Bangers"/>
                <a:cs typeface="Bangers"/>
                <a:sym typeface="Bangers"/>
              </a:rPr>
              <a:t>Mesures manquantes dans l’aire et le volume des solides (</a:t>
            </a:r>
            <a:r>
              <a:rPr lang="fr" sz="1500" u="sng">
                <a:solidFill>
                  <a:srgbClr val="0069BF"/>
                </a:solidFill>
                <a:latin typeface="Bangers"/>
                <a:ea typeface="Bangers"/>
                <a:cs typeface="Bangers"/>
                <a:sym typeface="Bangers"/>
                <a:hlinkClick r:id="rId5"/>
              </a:rPr>
              <a:t>dé à 6 faces</a:t>
            </a:r>
            <a:r>
              <a:rPr lang="fr" sz="1500">
                <a:latin typeface="Bangers"/>
                <a:ea typeface="Bangers"/>
                <a:cs typeface="Bangers"/>
                <a:sym typeface="Bangers"/>
              </a:rPr>
              <a:t>)</a:t>
            </a:r>
            <a:endParaRPr sz="1500">
              <a:latin typeface="Bangers"/>
              <a:ea typeface="Bangers"/>
              <a:cs typeface="Bangers"/>
              <a:sym typeface="Bangers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Bangers"/>
              <a:buAutoNum type="arabicParenR"/>
            </a:pPr>
            <a:r>
              <a:rPr lang="fr" sz="1500">
                <a:latin typeface="Bangers"/>
                <a:ea typeface="Bangers"/>
                <a:cs typeface="Bangers"/>
                <a:sym typeface="Bangers"/>
              </a:rPr>
              <a:t>Mesures manquantes et rapports de similitude, d’aire,  de volume (</a:t>
            </a:r>
            <a:r>
              <a:rPr lang="fr" sz="1500" u="sng">
                <a:solidFill>
                  <a:srgbClr val="0069BF"/>
                </a:solidFill>
                <a:latin typeface="Bangers"/>
                <a:ea typeface="Bangers"/>
                <a:cs typeface="Bangers"/>
                <a:sym typeface="Bangers"/>
                <a:hlinkClick r:id="rId6"/>
              </a:rPr>
              <a:t>les 3 pyramides</a:t>
            </a:r>
            <a:r>
              <a:rPr lang="fr" sz="1500">
                <a:latin typeface="Bangers"/>
                <a:ea typeface="Bangers"/>
                <a:cs typeface="Bangers"/>
                <a:sym typeface="Bangers"/>
              </a:rPr>
              <a:t>) </a:t>
            </a:r>
            <a:endParaRPr sz="1500">
              <a:latin typeface="Bangers"/>
              <a:ea typeface="Bangers"/>
              <a:cs typeface="Bangers"/>
              <a:sym typeface="Bangers"/>
            </a:endParaRPr>
          </a:p>
        </p:txBody>
      </p:sp>
      <p:sp>
        <p:nvSpPr>
          <p:cNvPr id="349" name="Google Shape;349;p56"/>
          <p:cNvSpPr/>
          <p:nvPr/>
        </p:nvSpPr>
        <p:spPr>
          <a:xfrm>
            <a:off x="-48650" y="0"/>
            <a:ext cx="1457400" cy="5159400"/>
          </a:xfrm>
          <a:prstGeom prst="rect">
            <a:avLst/>
          </a:prstGeom>
          <a:solidFill>
            <a:srgbClr val="0069B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0" name="Google Shape;350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08750" y="-15900"/>
            <a:ext cx="6338752" cy="2694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83424" y="3944575"/>
            <a:ext cx="1032550" cy="9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84125"/>
            <a:ext cx="4646800" cy="255937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57"/>
          <p:cNvSpPr txBox="1"/>
          <p:nvPr/>
        </p:nvSpPr>
        <p:spPr>
          <a:xfrm>
            <a:off x="0" y="-16350"/>
            <a:ext cx="9144000" cy="789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Autres idées avec Blockscad</a:t>
            </a:r>
            <a:endParaRPr sz="25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58" name="Google Shape;358;p57"/>
          <p:cNvSpPr txBox="1"/>
          <p:nvPr/>
        </p:nvSpPr>
        <p:spPr>
          <a:xfrm>
            <a:off x="5190675" y="4150500"/>
            <a:ext cx="37938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hlinkClick r:id="rId4"/>
              </a:rPr>
              <a:t>Projet pièces d’un jeu d’échecs, secondaire 2</a:t>
            </a:r>
            <a:endParaRPr/>
          </a:p>
        </p:txBody>
      </p:sp>
      <p:sp>
        <p:nvSpPr>
          <p:cNvPr id="359" name="Google Shape;359;p57"/>
          <p:cNvSpPr/>
          <p:nvPr/>
        </p:nvSpPr>
        <p:spPr>
          <a:xfrm rot="756023">
            <a:off x="4357976" y="4049788"/>
            <a:ext cx="859501" cy="30867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0" name="Google Shape;360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61825" y="768691"/>
            <a:ext cx="4982176" cy="2640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8"/>
          <p:cNvSpPr txBox="1"/>
          <p:nvPr/>
        </p:nvSpPr>
        <p:spPr>
          <a:xfrm>
            <a:off x="0" y="-16350"/>
            <a:ext cx="9144000" cy="789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Autres idées avec Blockscad</a:t>
            </a:r>
            <a:endParaRPr sz="25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66" name="Google Shape;36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0325" y="1723212"/>
            <a:ext cx="2311925" cy="308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16150" y="1453688"/>
            <a:ext cx="1734200" cy="182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5950" y="892775"/>
            <a:ext cx="2485884" cy="1596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9900" y="2312800"/>
            <a:ext cx="2080249" cy="277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9"/>
          <p:cNvSpPr txBox="1"/>
          <p:nvPr/>
        </p:nvSpPr>
        <p:spPr>
          <a:xfrm>
            <a:off x="0" y="-5400"/>
            <a:ext cx="9144000" cy="789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Robotique </a:t>
            </a:r>
            <a:endParaRPr sz="3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75" name="Google Shape;375;p59"/>
          <p:cNvSpPr txBox="1"/>
          <p:nvPr/>
        </p:nvSpPr>
        <p:spPr>
          <a:xfrm>
            <a:off x="1828075" y="784200"/>
            <a:ext cx="52809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u="sng">
                <a:solidFill>
                  <a:schemeClr val="hlink"/>
                </a:solidFill>
                <a:hlinkClick r:id="rId3"/>
              </a:rPr>
              <a:t>Lien vers les défis en maths</a:t>
            </a:r>
            <a:endParaRPr sz="1800">
              <a:solidFill>
                <a:srgbClr val="0069B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fr" sz="1800">
                <a:solidFill>
                  <a:schemeClr val="dk1"/>
                </a:solidFill>
              </a:rPr>
              <a:t>Bee-Bot et Blue-Bot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fr" sz="1800">
                <a:solidFill>
                  <a:schemeClr val="dk1"/>
                </a:solidFill>
              </a:rPr>
              <a:t>WeDo 2.0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fr" sz="1800">
                <a:solidFill>
                  <a:schemeClr val="dk1"/>
                </a:solidFill>
              </a:rPr>
              <a:t>Dash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fr" sz="1800">
                <a:solidFill>
                  <a:schemeClr val="dk1"/>
                </a:solidFill>
              </a:rPr>
              <a:t>Ozobot 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fr" sz="1800">
                <a:solidFill>
                  <a:schemeClr val="dk1"/>
                </a:solidFill>
              </a:rPr>
              <a:t>Thymio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fr" sz="1800">
                <a:solidFill>
                  <a:schemeClr val="dk1"/>
                </a:solidFill>
              </a:rPr>
              <a:t>Sphero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fr" sz="1800">
                <a:solidFill>
                  <a:schemeClr val="dk1"/>
                </a:solidFill>
              </a:rPr>
              <a:t>Edison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fr" sz="1800">
                <a:solidFill>
                  <a:schemeClr val="dk1"/>
                </a:solidFill>
              </a:rPr>
              <a:t>Ev3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fr" sz="1800">
                <a:solidFill>
                  <a:schemeClr val="dk1"/>
                </a:solidFill>
              </a:rPr>
              <a:t>mBot et Ranger</a:t>
            </a:r>
            <a:endParaRPr sz="18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➔"/>
            </a:pPr>
            <a:r>
              <a:rPr lang="fr" sz="2000">
                <a:solidFill>
                  <a:schemeClr val="dk1"/>
                </a:solidFill>
              </a:rPr>
              <a:t>VEX</a:t>
            </a:r>
            <a:endParaRPr sz="20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376" name="Google Shape;376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525" y="1072371"/>
            <a:ext cx="1426225" cy="142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3600" y="3978887"/>
            <a:ext cx="1308875" cy="13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5225" y="2549804"/>
            <a:ext cx="1255950" cy="111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250" y="3922550"/>
            <a:ext cx="1515125" cy="105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19175" y="4074950"/>
            <a:ext cx="1157558" cy="105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5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92100" y="4276125"/>
            <a:ext cx="1569567" cy="78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5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102450" y="4244700"/>
            <a:ext cx="1157550" cy="867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5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327400" y="2721493"/>
            <a:ext cx="1569575" cy="878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5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739800" y="3878850"/>
            <a:ext cx="1255950" cy="12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5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768349" y="1217445"/>
            <a:ext cx="2012101" cy="105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5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684125" y="3197900"/>
            <a:ext cx="1359250" cy="95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5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910324" y="136225"/>
            <a:ext cx="1032550" cy="9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60"/>
          <p:cNvSpPr txBox="1"/>
          <p:nvPr/>
        </p:nvSpPr>
        <p:spPr>
          <a:xfrm>
            <a:off x="0" y="-5400"/>
            <a:ext cx="9144000" cy="789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Robotique </a:t>
            </a:r>
            <a:endParaRPr sz="3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93" name="Google Shape;393;p60"/>
          <p:cNvSpPr txBox="1"/>
          <p:nvPr/>
        </p:nvSpPr>
        <p:spPr>
          <a:xfrm>
            <a:off x="1828075" y="784200"/>
            <a:ext cx="52809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394" name="Google Shape;39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2250" y="995775"/>
            <a:ext cx="6932550" cy="394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450" y="721650"/>
            <a:ext cx="4862151" cy="402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2846" y="1595300"/>
            <a:ext cx="2661150" cy="35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61"/>
          <p:cNvSpPr txBox="1"/>
          <p:nvPr/>
        </p:nvSpPr>
        <p:spPr>
          <a:xfrm>
            <a:off x="0" y="-5400"/>
            <a:ext cx="9144000" cy="789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La relation de pythagore avec Ozobot (</a:t>
            </a:r>
            <a:r>
              <a:rPr lang="fr" sz="2500" u="sng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www.ozoblockly.com</a:t>
            </a:r>
            <a:r>
              <a:rPr lang="fr" sz="25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)</a:t>
            </a:r>
            <a:endParaRPr sz="25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2"/>
          <p:cNvSpPr txBox="1"/>
          <p:nvPr/>
        </p:nvSpPr>
        <p:spPr>
          <a:xfrm>
            <a:off x="0" y="-5400"/>
            <a:ext cx="9144000" cy="789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D’autres défis géométriques avec Ozobot</a:t>
            </a:r>
            <a:endParaRPr sz="3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07" name="Google Shape;407;p62"/>
          <p:cNvSpPr txBox="1"/>
          <p:nvPr/>
        </p:nvSpPr>
        <p:spPr>
          <a:xfrm>
            <a:off x="1682925" y="803350"/>
            <a:ext cx="52809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u="sng">
                <a:solidFill>
                  <a:srgbClr val="0069BF"/>
                </a:solidFill>
                <a:hlinkClick r:id="rId3"/>
              </a:rPr>
              <a:t>Lien vers les défis</a:t>
            </a:r>
            <a:endParaRPr sz="2000">
              <a:solidFill>
                <a:srgbClr val="0069B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u="sng">
                <a:solidFill>
                  <a:srgbClr val="0069BF"/>
                </a:solidFill>
                <a:hlinkClick r:id="rId4"/>
              </a:rPr>
              <a:t>Lien vers les solutions possibles</a:t>
            </a:r>
            <a:endParaRPr sz="2000">
              <a:solidFill>
                <a:srgbClr val="0069BF"/>
              </a:solidFill>
            </a:endParaRPr>
          </a:p>
        </p:txBody>
      </p:sp>
      <p:pic>
        <p:nvPicPr>
          <p:cNvPr id="408" name="Google Shape;408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92950"/>
            <a:ext cx="2850775" cy="255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31237" y="1849650"/>
            <a:ext cx="2429488" cy="2365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24300" y="1592950"/>
            <a:ext cx="3076050" cy="2715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6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536" y="3612350"/>
            <a:ext cx="752688" cy="53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6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47661" y="2563675"/>
            <a:ext cx="752688" cy="53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6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56786" y="1487500"/>
            <a:ext cx="752688" cy="53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6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35824" y="4096975"/>
            <a:ext cx="1032550" cy="9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3"/>
          <p:cNvSpPr txBox="1"/>
          <p:nvPr/>
        </p:nvSpPr>
        <p:spPr>
          <a:xfrm>
            <a:off x="0" y="-5400"/>
            <a:ext cx="9144000" cy="789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Croquis-Note</a:t>
            </a:r>
            <a:endParaRPr sz="3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20" name="Google Shape;420;p63"/>
          <p:cNvSpPr txBox="1"/>
          <p:nvPr/>
        </p:nvSpPr>
        <p:spPr>
          <a:xfrm>
            <a:off x="1682925" y="803350"/>
            <a:ext cx="52809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u="sng">
                <a:solidFill>
                  <a:schemeClr val="hlink"/>
                </a:solidFill>
                <a:hlinkClick r:id="rId3"/>
              </a:rPr>
              <a:t>Lien vers une présentation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69BF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000"/>
              <a:buChar char="➔"/>
            </a:pPr>
            <a:r>
              <a:rPr lang="fr" sz="2000">
                <a:solidFill>
                  <a:srgbClr val="0069BF"/>
                </a:solidFill>
              </a:rPr>
              <a:t>Quoi?</a:t>
            </a:r>
            <a:endParaRPr sz="2000">
              <a:solidFill>
                <a:srgbClr val="0069B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69BF"/>
                </a:solidFill>
              </a:rPr>
              <a:t>Des notes visuelles</a:t>
            </a:r>
            <a:endParaRPr sz="2000">
              <a:solidFill>
                <a:srgbClr val="0069BF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000"/>
              <a:buChar char="➔"/>
            </a:pPr>
            <a:r>
              <a:rPr lang="fr" sz="2000">
                <a:solidFill>
                  <a:srgbClr val="0069BF"/>
                </a:solidFill>
              </a:rPr>
              <a:t>Pourquoi?</a:t>
            </a:r>
            <a:endParaRPr sz="2000">
              <a:solidFill>
                <a:srgbClr val="0069BF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000"/>
              <a:buChar char="➔"/>
            </a:pPr>
            <a:r>
              <a:rPr lang="fr" sz="2000">
                <a:solidFill>
                  <a:srgbClr val="0069BF"/>
                </a:solidFill>
              </a:rPr>
              <a:t>Comment?</a:t>
            </a:r>
            <a:endParaRPr sz="2000">
              <a:solidFill>
                <a:srgbClr val="0069BF"/>
              </a:solidFill>
            </a:endParaRPr>
          </a:p>
        </p:txBody>
      </p:sp>
      <p:pic>
        <p:nvPicPr>
          <p:cNvPr id="421" name="Google Shape;421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1925" y="1866375"/>
            <a:ext cx="4342075" cy="325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50" y="3174200"/>
            <a:ext cx="4735876" cy="185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19199" y="178625"/>
            <a:ext cx="1032550" cy="9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8875" y="-42869"/>
            <a:ext cx="3771100" cy="2828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7875" y="2616600"/>
            <a:ext cx="3995374" cy="267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243600" y="2398850"/>
            <a:ext cx="4646574" cy="31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39225" y="-42875"/>
            <a:ext cx="3639050" cy="265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12900" y="0"/>
            <a:ext cx="4148850" cy="276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12900" y="2616600"/>
            <a:ext cx="3566533" cy="255787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8"/>
          <p:cNvSpPr txBox="1">
            <a:spLocks noGrp="1"/>
          </p:cNvSpPr>
          <p:nvPr>
            <p:ph type="title" idx="4294967295"/>
          </p:nvPr>
        </p:nvSpPr>
        <p:spPr>
          <a:xfrm>
            <a:off x="311700" y="1437600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Pourquoi?</a:t>
            </a:r>
            <a:endParaRPr sz="12000">
              <a:solidFill>
                <a:srgbClr val="FFFFFF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3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4"/>
          <p:cNvSpPr txBox="1"/>
          <p:nvPr/>
        </p:nvSpPr>
        <p:spPr>
          <a:xfrm>
            <a:off x="0" y="-5400"/>
            <a:ext cx="9144000" cy="789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Breakout, Escape Game, jeu d’évasion</a:t>
            </a:r>
            <a:endParaRPr sz="3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29" name="Google Shape;429;p64"/>
          <p:cNvSpPr txBox="1"/>
          <p:nvPr/>
        </p:nvSpPr>
        <p:spPr>
          <a:xfrm>
            <a:off x="474650" y="803350"/>
            <a:ext cx="53898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u="sng">
                <a:solidFill>
                  <a:schemeClr val="hlink"/>
                </a:solidFill>
                <a:hlinkClick r:id="rId3"/>
              </a:rPr>
              <a:t>Lien vers une présentation</a:t>
            </a:r>
            <a:endParaRPr sz="2000">
              <a:solidFill>
                <a:srgbClr val="0069B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u="sng">
                <a:solidFill>
                  <a:schemeClr val="hlink"/>
                </a:solidFill>
                <a:hlinkClick r:id="rId4"/>
              </a:rPr>
              <a:t>Lien vers le Padlet de ressources</a:t>
            </a:r>
            <a:endParaRPr sz="2000">
              <a:solidFill>
                <a:srgbClr val="0069BF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000"/>
              <a:buChar char="➔"/>
            </a:pPr>
            <a:r>
              <a:rPr lang="fr" sz="2000">
                <a:solidFill>
                  <a:srgbClr val="0069BF"/>
                </a:solidFill>
              </a:rPr>
              <a:t>Quoi ? </a:t>
            </a:r>
            <a:endParaRPr sz="2000">
              <a:solidFill>
                <a:srgbClr val="0069BF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69BF"/>
                </a:solidFill>
                <a:highlight>
                  <a:srgbClr val="FFFFFF"/>
                </a:highlight>
              </a:rPr>
              <a:t>Un jeu d’évasion à saveur pédagogique;</a:t>
            </a:r>
            <a:endParaRPr sz="2000">
              <a:solidFill>
                <a:srgbClr val="0069BF"/>
              </a:solidFill>
              <a:highlight>
                <a:srgbClr val="FFFFFF"/>
              </a:highlight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000"/>
              <a:buChar char="➔"/>
            </a:pPr>
            <a:r>
              <a:rPr lang="fr" sz="2000">
                <a:solidFill>
                  <a:srgbClr val="0069BF"/>
                </a:solidFill>
                <a:highlight>
                  <a:srgbClr val="FFFFFF"/>
                </a:highlight>
              </a:rPr>
              <a:t>Pourquoi? </a:t>
            </a:r>
            <a:endParaRPr sz="2000">
              <a:solidFill>
                <a:srgbClr val="0069BF"/>
              </a:solidFill>
              <a:highlight>
                <a:srgbClr val="FFFFFF"/>
              </a:highlight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000"/>
              <a:buChar char="➔"/>
            </a:pPr>
            <a:r>
              <a:rPr lang="fr" sz="2000">
                <a:solidFill>
                  <a:srgbClr val="0069BF"/>
                </a:solidFill>
                <a:highlight>
                  <a:srgbClr val="FFFFFF"/>
                </a:highlight>
              </a:rPr>
              <a:t>Comment?</a:t>
            </a:r>
            <a:endParaRPr sz="2000">
              <a:solidFill>
                <a:srgbClr val="0069BF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69BF"/>
                </a:solidFill>
                <a:highlight>
                  <a:srgbClr val="FFFFFF"/>
                </a:highlight>
              </a:rPr>
              <a:t>-Classique avec cadenas</a:t>
            </a:r>
            <a:endParaRPr sz="2000">
              <a:solidFill>
                <a:srgbClr val="0069BF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69BF"/>
                </a:solidFill>
                <a:highlight>
                  <a:srgbClr val="FFFFFF"/>
                </a:highlight>
              </a:rPr>
              <a:t>-Numérique</a:t>
            </a:r>
            <a:endParaRPr sz="2000">
              <a:solidFill>
                <a:srgbClr val="0069BF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69BF"/>
                </a:solidFill>
                <a:highlight>
                  <a:srgbClr val="FFFFFF"/>
                </a:highlight>
              </a:rPr>
              <a:t>-Matériel</a:t>
            </a:r>
            <a:endParaRPr sz="2000">
              <a:solidFill>
                <a:srgbClr val="0069BF"/>
              </a:solidFill>
              <a:highlight>
                <a:srgbClr val="FFFFFF"/>
              </a:highlight>
            </a:endParaRPr>
          </a:p>
        </p:txBody>
      </p:sp>
      <p:pic>
        <p:nvPicPr>
          <p:cNvPr id="430" name="Google Shape;430;p64" descr="Capture d’écran 2016-11-06 à 17.06.40.png"/>
          <p:cNvPicPr preferRelativeResize="0"/>
          <p:nvPr/>
        </p:nvPicPr>
        <p:blipFill rotWithShape="1">
          <a:blip r:embed="rId5">
            <a:alphaModFix/>
          </a:blip>
          <a:srcRect t="855" b="855"/>
          <a:stretch/>
        </p:blipFill>
        <p:spPr>
          <a:xfrm>
            <a:off x="5151750" y="2275450"/>
            <a:ext cx="3613824" cy="2665350"/>
          </a:xfrm>
          <a:prstGeom prst="rect">
            <a:avLst/>
          </a:prstGeom>
          <a:noFill/>
          <a:ln w="76200" cap="flat" cmpd="dbl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431" name="Google Shape;431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28224" y="181025"/>
            <a:ext cx="1032550" cy="9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5"/>
          <p:cNvSpPr txBox="1"/>
          <p:nvPr/>
        </p:nvSpPr>
        <p:spPr>
          <a:xfrm>
            <a:off x="0" y="-5400"/>
            <a:ext cx="9144000" cy="789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Maths pour vrai sur Twitter</a:t>
            </a:r>
            <a:endParaRPr sz="3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37" name="Google Shape;437;p65"/>
          <p:cNvSpPr txBox="1"/>
          <p:nvPr/>
        </p:nvSpPr>
        <p:spPr>
          <a:xfrm>
            <a:off x="208200" y="784200"/>
            <a:ext cx="52809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69BF"/>
                </a:solidFill>
              </a:rPr>
              <a:t>#MathPourVrai</a:t>
            </a:r>
            <a:endParaRPr sz="2000">
              <a:solidFill>
                <a:srgbClr val="0069B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fr" sz="1800">
                <a:solidFill>
                  <a:schemeClr val="dk1"/>
                </a:solidFill>
              </a:rPr>
              <a:t>Tweeter un problème</a:t>
            </a:r>
            <a:endParaRPr sz="18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 sz="1800">
                <a:solidFill>
                  <a:schemeClr val="dk1"/>
                </a:solidFill>
              </a:rPr>
              <a:t>Résoudre un problème d’une autre classe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fr" sz="1800">
                <a:solidFill>
                  <a:schemeClr val="dk1"/>
                </a:solidFill>
              </a:rPr>
              <a:t>un mois au printemps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fr" sz="1800">
                <a:solidFill>
                  <a:schemeClr val="dk1"/>
                </a:solidFill>
              </a:rPr>
              <a:t>4 thèmes, un par semaine</a:t>
            </a:r>
            <a:r>
              <a:rPr lang="fr" sz="1800">
                <a:solidFill>
                  <a:schemeClr val="dk1"/>
                </a:solidFill>
                <a:highlight>
                  <a:srgbClr val="FFFF00"/>
                </a:highlight>
              </a:rPr>
              <a:t> </a:t>
            </a:r>
            <a:endParaRPr sz="18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pic>
        <p:nvPicPr>
          <p:cNvPr id="438" name="Google Shape;43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7625" y="548850"/>
            <a:ext cx="2287625" cy="167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4150" y="2247275"/>
            <a:ext cx="3797725" cy="297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8202" y="2469400"/>
            <a:ext cx="3893825" cy="288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7774" y="82450"/>
            <a:ext cx="1032550" cy="9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66"/>
          <p:cNvSpPr txBox="1"/>
          <p:nvPr/>
        </p:nvSpPr>
        <p:spPr>
          <a:xfrm>
            <a:off x="0" y="-5400"/>
            <a:ext cx="9144000" cy="789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QELI</a:t>
            </a:r>
            <a:endParaRPr sz="3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47" name="Google Shape;447;p66"/>
          <p:cNvSpPr txBox="1"/>
          <p:nvPr/>
        </p:nvSpPr>
        <p:spPr>
          <a:xfrm>
            <a:off x="1682925" y="803350"/>
            <a:ext cx="52809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u="sng">
                <a:solidFill>
                  <a:schemeClr val="hlink"/>
                </a:solidFill>
                <a:hlinkClick r:id="rId3"/>
              </a:rPr>
              <a:t>Lien vers le site en français</a:t>
            </a:r>
            <a:endParaRPr sz="2000">
              <a:solidFill>
                <a:srgbClr val="0069B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u="sng">
                <a:solidFill>
                  <a:schemeClr val="hlink"/>
                </a:solidFill>
                <a:hlinkClick r:id="rId4"/>
              </a:rPr>
              <a:t>Lien vers le site en anglais</a:t>
            </a:r>
            <a:endParaRPr sz="2000">
              <a:solidFill>
                <a:srgbClr val="0069B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fr" sz="1800">
                <a:solidFill>
                  <a:schemeClr val="dk1"/>
                </a:solidFill>
              </a:rPr>
              <a:t>Quoi? </a:t>
            </a:r>
            <a:r>
              <a:rPr lang="fr" sz="2400" b="1">
                <a:solidFill>
                  <a:schemeClr val="dk1"/>
                </a:solidFill>
              </a:rPr>
              <a:t>Q</a:t>
            </a:r>
            <a:r>
              <a:rPr lang="fr" sz="1800">
                <a:solidFill>
                  <a:schemeClr val="dk1"/>
                </a:solidFill>
              </a:rPr>
              <a:t>uel </a:t>
            </a:r>
            <a:r>
              <a:rPr lang="fr" sz="2400" b="1">
                <a:solidFill>
                  <a:schemeClr val="dk1"/>
                </a:solidFill>
              </a:rPr>
              <a:t>e</a:t>
            </a:r>
            <a:r>
              <a:rPr lang="fr" sz="1800">
                <a:solidFill>
                  <a:schemeClr val="dk1"/>
                </a:solidFill>
              </a:rPr>
              <a:t>st </a:t>
            </a:r>
            <a:r>
              <a:rPr lang="fr" sz="2400" b="1">
                <a:solidFill>
                  <a:schemeClr val="dk1"/>
                </a:solidFill>
              </a:rPr>
              <a:t>l</a:t>
            </a:r>
            <a:r>
              <a:rPr lang="fr" sz="1800">
                <a:solidFill>
                  <a:schemeClr val="dk1"/>
                </a:solidFill>
              </a:rPr>
              <a:t>’</a:t>
            </a:r>
            <a:r>
              <a:rPr lang="fr" sz="2400" b="1">
                <a:solidFill>
                  <a:schemeClr val="dk1"/>
                </a:solidFill>
              </a:rPr>
              <a:t>i</a:t>
            </a:r>
            <a:r>
              <a:rPr lang="fr" sz="1800">
                <a:solidFill>
                  <a:schemeClr val="dk1"/>
                </a:solidFill>
              </a:rPr>
              <a:t>ntrus?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fr" sz="1800" u="sng">
                <a:solidFill>
                  <a:schemeClr val="hlink"/>
                </a:solidFill>
                <a:hlinkClick r:id="rId5"/>
              </a:rPr>
              <a:t>Pourquoi? </a:t>
            </a:r>
            <a:endParaRPr sz="18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 sz="1800" u="sng">
                <a:solidFill>
                  <a:schemeClr val="hlink"/>
                </a:solidFill>
                <a:hlinkClick r:id="rId5"/>
              </a:rPr>
              <a:t>Comment</a:t>
            </a:r>
            <a:r>
              <a:rPr lang="fr" u="sng">
                <a:solidFill>
                  <a:schemeClr val="hlink"/>
                </a:solidFill>
                <a:hlinkClick r:id="rId5"/>
              </a:rPr>
              <a:t>?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fr" sz="1800">
                <a:solidFill>
                  <a:schemeClr val="dk1"/>
                </a:solidFill>
              </a:rPr>
              <a:t>Autres ressources de la </a:t>
            </a:r>
            <a:r>
              <a:rPr lang="fr" sz="1800" u="sng">
                <a:solidFill>
                  <a:schemeClr val="hlink"/>
                </a:solidFill>
                <a:hlinkClick r:id="rId6"/>
              </a:rPr>
              <a:t>CSDM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448" name="Google Shape;448;p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62499" y="2200153"/>
            <a:ext cx="2950000" cy="2941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6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3400" y="3028150"/>
            <a:ext cx="2602499" cy="196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6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69299" y="3213100"/>
            <a:ext cx="2088401" cy="1745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6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919199" y="187575"/>
            <a:ext cx="1032550" cy="9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7"/>
          <p:cNvSpPr txBox="1"/>
          <p:nvPr/>
        </p:nvSpPr>
        <p:spPr>
          <a:xfrm>
            <a:off x="0" y="-5400"/>
            <a:ext cx="9144000" cy="789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Open Middle</a:t>
            </a:r>
            <a:endParaRPr sz="3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57" name="Google Shape;457;p67"/>
          <p:cNvSpPr txBox="1"/>
          <p:nvPr/>
        </p:nvSpPr>
        <p:spPr>
          <a:xfrm>
            <a:off x="254400" y="803350"/>
            <a:ext cx="49491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u="sng">
                <a:solidFill>
                  <a:schemeClr val="hlink"/>
                </a:solidFill>
                <a:hlinkClick r:id="rId3"/>
              </a:rPr>
              <a:t>Lien vers le site</a:t>
            </a:r>
            <a:r>
              <a:rPr lang="fr" sz="2000">
                <a:solidFill>
                  <a:srgbClr val="0069BF"/>
                </a:solidFill>
              </a:rPr>
              <a:t> (français disponible)</a:t>
            </a:r>
            <a:endParaRPr sz="2000">
              <a:solidFill>
                <a:srgbClr val="0069B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fr" sz="1800">
                <a:solidFill>
                  <a:schemeClr val="dk1"/>
                </a:solidFill>
              </a:rPr>
              <a:t>Quoi? </a:t>
            </a:r>
            <a:endParaRPr sz="18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➔"/>
            </a:pPr>
            <a:r>
              <a:rPr lang="fr">
                <a:solidFill>
                  <a:srgbClr val="333333"/>
                </a:solidFill>
                <a:highlight>
                  <a:srgbClr val="FFFFFF"/>
                </a:highlight>
              </a:rPr>
              <a:t>un «début fermé» signifiant qu’ils commencent tous par le même problème initial.</a:t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➔"/>
            </a:pPr>
            <a:r>
              <a:rPr lang="fr">
                <a:solidFill>
                  <a:srgbClr val="333333"/>
                </a:solidFill>
                <a:highlight>
                  <a:srgbClr val="FFFFFF"/>
                </a:highlight>
              </a:rPr>
              <a:t>une «fin fermée» signifiant qu’ils finissent tous par la même réponse.</a:t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➔"/>
            </a:pPr>
            <a:r>
              <a:rPr lang="fr">
                <a:solidFill>
                  <a:srgbClr val="333333"/>
                </a:solidFill>
                <a:highlight>
                  <a:srgbClr val="FFFFFF"/>
                </a:highlight>
              </a:rPr>
              <a:t>un «milieu ouvert» signifiant qu’il existe plusieurs façons d’aborder et de résoudre le problème.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fr" sz="1800">
                <a:solidFill>
                  <a:schemeClr val="dk1"/>
                </a:solidFill>
              </a:rPr>
              <a:t>Pourquoi? </a:t>
            </a:r>
            <a:endParaRPr sz="18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 sz="1800">
                <a:solidFill>
                  <a:schemeClr val="dk1"/>
                </a:solidFill>
              </a:rPr>
              <a:t>Comment?</a:t>
            </a:r>
            <a:endParaRPr sz="18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u="sng">
                <a:solidFill>
                  <a:schemeClr val="hlink"/>
                </a:solidFill>
                <a:hlinkClick r:id="rId4"/>
              </a:rPr>
              <a:t>Exemples de réponse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pic>
        <p:nvPicPr>
          <p:cNvPr id="458" name="Google Shape;458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174" y="3989450"/>
            <a:ext cx="3600450" cy="107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03500" y="968000"/>
            <a:ext cx="3838851" cy="27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83424" y="3944575"/>
            <a:ext cx="1032550" cy="9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68"/>
          <p:cNvSpPr txBox="1"/>
          <p:nvPr/>
        </p:nvSpPr>
        <p:spPr>
          <a:xfrm>
            <a:off x="0" y="-5400"/>
            <a:ext cx="9144000" cy="789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La corde à linge</a:t>
            </a:r>
            <a:endParaRPr sz="3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66" name="Google Shape;466;p68"/>
          <p:cNvSpPr txBox="1"/>
          <p:nvPr/>
        </p:nvSpPr>
        <p:spPr>
          <a:xfrm>
            <a:off x="396925" y="803350"/>
            <a:ext cx="35241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u="sng">
                <a:solidFill>
                  <a:schemeClr val="hlink"/>
                </a:solidFill>
                <a:hlinkClick r:id="rId3"/>
              </a:rPr>
              <a:t>Lien vers le site</a:t>
            </a:r>
            <a:endParaRPr sz="2000">
              <a:solidFill>
                <a:srgbClr val="0069B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u="sng">
                <a:solidFill>
                  <a:schemeClr val="hlink"/>
                </a:solidFill>
                <a:hlinkClick r:id="rId4"/>
              </a:rPr>
              <a:t>Lien vers une présentation</a:t>
            </a:r>
            <a:endParaRPr sz="2000">
              <a:solidFill>
                <a:srgbClr val="0069B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fr" sz="1800">
                <a:solidFill>
                  <a:schemeClr val="dk1"/>
                </a:solidFill>
              </a:rPr>
              <a:t>Quoi? </a:t>
            </a:r>
            <a:endParaRPr sz="18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➔"/>
            </a:pPr>
            <a:r>
              <a:rPr lang="fr">
                <a:solidFill>
                  <a:srgbClr val="333333"/>
                </a:solidFill>
                <a:highlight>
                  <a:srgbClr val="FFFFFF"/>
                </a:highlight>
              </a:rPr>
              <a:t>Utiliser une corde comme droite numérique afin d’y placer des nombres variés.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fr" sz="1800">
                <a:solidFill>
                  <a:schemeClr val="dk1"/>
                </a:solidFill>
              </a:rPr>
              <a:t>Pourquoi? </a:t>
            </a:r>
            <a:endParaRPr>
              <a:solidFill>
                <a:schemeClr val="dk1"/>
              </a:solidFill>
            </a:endParaRPr>
          </a:p>
          <a:p>
            <a:pPr marL="457200" lvl="0" indent="-3175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Pour permettre aux élèves de développer leur sens du nombre à travers les concepts mathématiques.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fr" sz="1800">
                <a:solidFill>
                  <a:schemeClr val="dk1"/>
                </a:solidFill>
              </a:rPr>
              <a:t>Comment?</a:t>
            </a:r>
            <a:endParaRPr sz="18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Une ou deux cordes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entiers, fractions, nombres décimaux, nombres négatifs...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pic>
        <p:nvPicPr>
          <p:cNvPr id="467" name="Google Shape;467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87199" y="2652275"/>
            <a:ext cx="4852576" cy="2357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05113" y="896205"/>
            <a:ext cx="4016749" cy="175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6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08674" y="142850"/>
            <a:ext cx="1032550" cy="9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9"/>
          <p:cNvSpPr txBox="1"/>
          <p:nvPr/>
        </p:nvSpPr>
        <p:spPr>
          <a:xfrm>
            <a:off x="0" y="-5400"/>
            <a:ext cx="9144000" cy="789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Les Livres d’Apple</a:t>
            </a:r>
            <a:endParaRPr sz="3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75" name="Google Shape;475;p69"/>
          <p:cNvSpPr txBox="1"/>
          <p:nvPr/>
        </p:nvSpPr>
        <p:spPr>
          <a:xfrm>
            <a:off x="811500" y="803350"/>
            <a:ext cx="76701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u="sng">
                <a:solidFill>
                  <a:schemeClr val="hlink"/>
                </a:solidFill>
                <a:hlinkClick r:id="rId3"/>
              </a:rPr>
              <a:t>Lien vers les livres :</a:t>
            </a:r>
            <a:endParaRPr sz="2000"/>
          </a:p>
          <a:p>
            <a:pPr marL="457200" lvl="0" indent="-355600" algn="ctr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000"/>
              <a:buChar char="➔"/>
            </a:pPr>
            <a:r>
              <a:rPr lang="fr" sz="2000">
                <a:solidFill>
                  <a:srgbClr val="0069BF"/>
                </a:solidFill>
              </a:rPr>
              <a:t>La créativité pour tous, Guide l’enseignant, Jeunes élèves</a:t>
            </a:r>
            <a:endParaRPr sz="2000">
              <a:solidFill>
                <a:srgbClr val="0069BF"/>
              </a:solidFill>
            </a:endParaRPr>
          </a:p>
          <a:p>
            <a:pPr marL="457200" lvl="0" indent="-355600" algn="ctr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000"/>
              <a:buChar char="➔"/>
            </a:pPr>
            <a:r>
              <a:rPr lang="fr" sz="2000">
                <a:solidFill>
                  <a:srgbClr val="0069BF"/>
                </a:solidFill>
              </a:rPr>
              <a:t>La créativité pour tous, Guide de l’enseignant</a:t>
            </a:r>
            <a:endParaRPr sz="2000">
              <a:solidFill>
                <a:srgbClr val="0069BF"/>
              </a:solidFill>
            </a:endParaRPr>
          </a:p>
          <a:p>
            <a:pPr marL="457200" lvl="0" indent="-355600" algn="ctr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000"/>
              <a:buChar char="➔"/>
            </a:pPr>
            <a:r>
              <a:rPr lang="fr" sz="2000">
                <a:solidFill>
                  <a:srgbClr val="0069BF"/>
                </a:solidFill>
              </a:rPr>
              <a:t>La créativité : Dessin, Musique, Photo, Vidéo</a:t>
            </a:r>
            <a:endParaRPr sz="2000">
              <a:solidFill>
                <a:srgbClr val="0069B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69BF"/>
              </a:solidFill>
            </a:endParaRPr>
          </a:p>
        </p:txBody>
      </p:sp>
      <p:pic>
        <p:nvPicPr>
          <p:cNvPr id="476" name="Google Shape;476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517460"/>
            <a:ext cx="9144000" cy="2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59624" y="134575"/>
            <a:ext cx="1032550" cy="9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70"/>
          <p:cNvSpPr txBox="1"/>
          <p:nvPr/>
        </p:nvSpPr>
        <p:spPr>
          <a:xfrm>
            <a:off x="0" y="-5400"/>
            <a:ext cx="9144000" cy="789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Explorons la créativité </a:t>
            </a:r>
            <a:endParaRPr sz="3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83" name="Google Shape;483;p70"/>
          <p:cNvSpPr txBox="1"/>
          <p:nvPr/>
        </p:nvSpPr>
        <p:spPr>
          <a:xfrm>
            <a:off x="1682925" y="803350"/>
            <a:ext cx="52809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800"/>
              <a:buChar char="➔"/>
            </a:pPr>
            <a:r>
              <a:rPr lang="fr" sz="1800">
                <a:solidFill>
                  <a:srgbClr val="0069BF"/>
                </a:solidFill>
              </a:rPr>
              <a:t>Desmos</a:t>
            </a:r>
            <a:endParaRPr sz="1800">
              <a:solidFill>
                <a:srgbClr val="0069B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800"/>
              <a:buChar char="➔"/>
            </a:pPr>
            <a:r>
              <a:rPr lang="fr" sz="1800">
                <a:solidFill>
                  <a:srgbClr val="0069BF"/>
                </a:solidFill>
              </a:rPr>
              <a:t>Dessin 3D</a:t>
            </a:r>
            <a:endParaRPr sz="1800">
              <a:solidFill>
                <a:srgbClr val="0069B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800"/>
              <a:buChar char="➔"/>
            </a:pPr>
            <a:r>
              <a:rPr lang="fr" sz="1800">
                <a:solidFill>
                  <a:srgbClr val="0069BF"/>
                </a:solidFill>
              </a:rPr>
              <a:t>Geogebra</a:t>
            </a:r>
            <a:endParaRPr sz="1800">
              <a:solidFill>
                <a:srgbClr val="0069B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800"/>
              <a:buChar char="➔"/>
            </a:pPr>
            <a:r>
              <a:rPr lang="fr" sz="1800">
                <a:solidFill>
                  <a:srgbClr val="0069BF"/>
                </a:solidFill>
              </a:rPr>
              <a:t>Scratch</a:t>
            </a:r>
            <a:endParaRPr sz="1800">
              <a:solidFill>
                <a:srgbClr val="0069B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800"/>
              <a:buChar char="➔"/>
            </a:pPr>
            <a:r>
              <a:rPr lang="fr" sz="1800">
                <a:solidFill>
                  <a:srgbClr val="0069BF"/>
                </a:solidFill>
              </a:rPr>
              <a:t>BlocksCad</a:t>
            </a:r>
            <a:endParaRPr sz="1800">
              <a:solidFill>
                <a:srgbClr val="0069B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800"/>
              <a:buChar char="➔"/>
            </a:pPr>
            <a:r>
              <a:rPr lang="fr" sz="1800">
                <a:solidFill>
                  <a:srgbClr val="0069BF"/>
                </a:solidFill>
              </a:rPr>
              <a:t>Robotique</a:t>
            </a:r>
            <a:endParaRPr sz="1800">
              <a:solidFill>
                <a:srgbClr val="0069B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800"/>
              <a:buChar char="➔"/>
            </a:pPr>
            <a:r>
              <a:rPr lang="fr" sz="1800">
                <a:solidFill>
                  <a:srgbClr val="0069BF"/>
                </a:solidFill>
              </a:rPr>
              <a:t>Croquis-note</a:t>
            </a:r>
            <a:endParaRPr sz="1800">
              <a:solidFill>
                <a:srgbClr val="0069B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800"/>
              <a:buChar char="➔"/>
            </a:pPr>
            <a:r>
              <a:rPr lang="fr" sz="1800">
                <a:solidFill>
                  <a:srgbClr val="0069BF"/>
                </a:solidFill>
              </a:rPr>
              <a:t>Breakout</a:t>
            </a:r>
            <a:endParaRPr sz="1800">
              <a:solidFill>
                <a:srgbClr val="0069B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800"/>
              <a:buChar char="➔"/>
            </a:pPr>
            <a:r>
              <a:rPr lang="fr" sz="1800">
                <a:solidFill>
                  <a:srgbClr val="0069BF"/>
                </a:solidFill>
              </a:rPr>
              <a:t>Maths pour vrai</a:t>
            </a:r>
            <a:endParaRPr sz="1800">
              <a:solidFill>
                <a:srgbClr val="0069B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800"/>
              <a:buChar char="➔"/>
            </a:pPr>
            <a:r>
              <a:rPr lang="fr" sz="1800">
                <a:solidFill>
                  <a:srgbClr val="0069BF"/>
                </a:solidFill>
              </a:rPr>
              <a:t>QELI</a:t>
            </a:r>
            <a:endParaRPr sz="1800">
              <a:solidFill>
                <a:srgbClr val="0069B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800"/>
              <a:buChar char="➔"/>
            </a:pPr>
            <a:r>
              <a:rPr lang="fr" sz="1800">
                <a:solidFill>
                  <a:srgbClr val="0069BF"/>
                </a:solidFill>
              </a:rPr>
              <a:t>Open Middle</a:t>
            </a:r>
            <a:endParaRPr sz="1800">
              <a:solidFill>
                <a:srgbClr val="0069B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800"/>
              <a:buChar char="➔"/>
            </a:pPr>
            <a:r>
              <a:rPr lang="fr" sz="1800">
                <a:solidFill>
                  <a:srgbClr val="0069BF"/>
                </a:solidFill>
              </a:rPr>
              <a:t>Corde à linge</a:t>
            </a:r>
            <a:endParaRPr sz="1800">
              <a:solidFill>
                <a:srgbClr val="0069B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800"/>
              <a:buChar char="➔"/>
            </a:pPr>
            <a:r>
              <a:rPr lang="fr" sz="1800">
                <a:solidFill>
                  <a:srgbClr val="0069BF"/>
                </a:solidFill>
              </a:rPr>
              <a:t>Les livres de création pour tous </a:t>
            </a:r>
            <a:endParaRPr sz="1800">
              <a:solidFill>
                <a:srgbClr val="0069B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69BF"/>
              </a:solidFill>
            </a:endParaRPr>
          </a:p>
        </p:txBody>
      </p:sp>
      <p:pic>
        <p:nvPicPr>
          <p:cNvPr id="484" name="Google Shape;484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3488" y="3241700"/>
            <a:ext cx="962025" cy="155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0688" y="3546500"/>
            <a:ext cx="962025" cy="1552575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71"/>
          <p:cNvSpPr txBox="1"/>
          <p:nvPr/>
        </p:nvSpPr>
        <p:spPr>
          <a:xfrm>
            <a:off x="725550" y="339875"/>
            <a:ext cx="7692900" cy="43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     </a:t>
            </a:r>
            <a:endParaRPr sz="3000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u="sng">
                <a:latin typeface="Viga"/>
                <a:ea typeface="Viga"/>
                <a:cs typeface="Viga"/>
                <a:sym typeface="Viga"/>
                <a:hlinkClick r:id="rId4"/>
              </a:rPr>
              <a:t>equipe@recitmst.qc.ca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u="sng">
                <a:latin typeface="Viga"/>
                <a:ea typeface="Viga"/>
                <a:cs typeface="Viga"/>
                <a:sym typeface="Viga"/>
                <a:hlinkClick r:id="rId5"/>
              </a:rPr>
              <a:t>www.recitmst.qc.ca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u="sng">
                <a:latin typeface="Viga"/>
                <a:ea typeface="Viga"/>
                <a:cs typeface="Viga"/>
                <a:sym typeface="Viga"/>
                <a:hlinkClick r:id="rId6"/>
              </a:rPr>
              <a:t>Notre offre de formations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u="sng">
                <a:latin typeface="Viga"/>
                <a:ea typeface="Viga"/>
                <a:cs typeface="Viga"/>
                <a:sym typeface="Viga"/>
                <a:hlinkClick r:id="rId7"/>
              </a:rPr>
              <a:t>Autoformations du Campus RÉCIT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u="sng">
                <a:latin typeface="Viga"/>
                <a:ea typeface="Viga"/>
                <a:cs typeface="Viga"/>
                <a:sym typeface="Viga"/>
                <a:hlinkClick r:id="rId8"/>
              </a:rPr>
              <a:t>Les maths autrement (Facebook)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491" name="Google Shape;491;p71"/>
          <p:cNvSpPr txBox="1"/>
          <p:nvPr/>
        </p:nvSpPr>
        <p:spPr>
          <a:xfrm>
            <a:off x="0" y="-5400"/>
            <a:ext cx="9144000" cy="789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Liens utiles</a:t>
            </a:r>
            <a:endParaRPr sz="4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6188" y="2237525"/>
            <a:ext cx="962025" cy="1552575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72"/>
          <p:cNvSpPr txBox="1"/>
          <p:nvPr/>
        </p:nvSpPr>
        <p:spPr>
          <a:xfrm>
            <a:off x="6343700" y="4504425"/>
            <a:ext cx="28002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CC by-nc-sa RÉCIT MST</a:t>
            </a:r>
            <a:endParaRPr/>
          </a:p>
        </p:txBody>
      </p:sp>
      <p:sp>
        <p:nvSpPr>
          <p:cNvPr id="498" name="Google Shape;498;p72"/>
          <p:cNvSpPr txBox="1"/>
          <p:nvPr/>
        </p:nvSpPr>
        <p:spPr>
          <a:xfrm>
            <a:off x="0" y="-5400"/>
            <a:ext cx="9144000" cy="16770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000" b="1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Questions?  Commentaires?</a:t>
            </a:r>
            <a:endParaRPr sz="3000" b="1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000" b="1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Découvertes?  Coups de coeur? </a:t>
            </a:r>
            <a:endParaRPr sz="3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99" name="Google Shape;499;p72"/>
          <p:cNvSpPr txBox="1"/>
          <p:nvPr/>
        </p:nvSpPr>
        <p:spPr>
          <a:xfrm>
            <a:off x="1472450" y="1519200"/>
            <a:ext cx="6041100" cy="13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0">
                <a:solidFill>
                  <a:srgbClr val="0069BF"/>
                </a:solidFill>
                <a:latin typeface="Bangers"/>
                <a:ea typeface="Bangers"/>
                <a:cs typeface="Bangers"/>
                <a:sym typeface="Bangers"/>
              </a:rPr>
              <a:t>Merci!</a:t>
            </a:r>
            <a:endParaRPr sz="12000">
              <a:solidFill>
                <a:srgbClr val="0069BF"/>
              </a:solidFill>
              <a:latin typeface="Bangers"/>
              <a:ea typeface="Bangers"/>
              <a:cs typeface="Bangers"/>
              <a:sym typeface="Banger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u="sng">
                <a:solidFill>
                  <a:srgbClr val="0069B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sonya.fiset@recitmst.qc.ca</a:t>
            </a:r>
            <a:endParaRPr sz="2400" u="sng">
              <a:solidFill>
                <a:srgbClr val="0069B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69B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550" y="261897"/>
            <a:ext cx="8405575" cy="463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0"/>
          <p:cNvSpPr txBox="1">
            <a:spLocks noGrp="1"/>
          </p:cNvSpPr>
          <p:nvPr>
            <p:ph type="title" idx="4294967295"/>
          </p:nvPr>
        </p:nvSpPr>
        <p:spPr>
          <a:xfrm rot="-5400000">
            <a:off x="-1168500" y="1992400"/>
            <a:ext cx="4234200" cy="11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>
                <a:solidFill>
                  <a:srgbClr val="202D36"/>
                </a:solidFill>
                <a:latin typeface="Bangers"/>
                <a:ea typeface="Bangers"/>
                <a:cs typeface="Bangers"/>
                <a:sym typeface="Bangers"/>
              </a:rPr>
              <a:t>Pourquoi?</a:t>
            </a:r>
            <a:endParaRPr sz="6000">
              <a:solidFill>
                <a:srgbClr val="202D36"/>
              </a:solidFill>
              <a:latin typeface="Bangers"/>
              <a:ea typeface="Bangers"/>
              <a:cs typeface="Bangers"/>
              <a:sym typeface="Banger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1" name="Google Shape;15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5250" y="2006725"/>
            <a:ext cx="1794775" cy="179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6950" y="1758100"/>
            <a:ext cx="2275750" cy="227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74700" y="2032563"/>
            <a:ext cx="1743100" cy="174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30"/>
          <p:cNvSpPr/>
          <p:nvPr/>
        </p:nvSpPr>
        <p:spPr>
          <a:xfrm>
            <a:off x="3871850" y="534000"/>
            <a:ext cx="2548800" cy="1137000"/>
          </a:xfrm>
          <a:prstGeom prst="wedgeRoundRectCallout">
            <a:avLst>
              <a:gd name="adj1" fmla="val -59621"/>
              <a:gd name="adj2" fmla="val 112082"/>
              <a:gd name="adj3" fmla="val 0"/>
            </a:avLst>
          </a:prstGeom>
          <a:solidFill>
            <a:srgbClr val="0069BF"/>
          </a:solidFill>
          <a:ln w="28575" cap="flat" cmpd="sng">
            <a:solidFill>
              <a:srgbClr val="0069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30"/>
          <p:cNvSpPr/>
          <p:nvPr/>
        </p:nvSpPr>
        <p:spPr>
          <a:xfrm flipH="1">
            <a:off x="3871850" y="534000"/>
            <a:ext cx="2548800" cy="1137000"/>
          </a:xfrm>
          <a:prstGeom prst="wedgeRoundRectCallout">
            <a:avLst>
              <a:gd name="adj1" fmla="val -58366"/>
              <a:gd name="adj2" fmla="val 112082"/>
              <a:gd name="adj3" fmla="val 0"/>
            </a:avLst>
          </a:prstGeom>
          <a:solidFill>
            <a:srgbClr val="0069BF"/>
          </a:solidFill>
          <a:ln w="28575" cap="flat" cmpd="sng">
            <a:solidFill>
              <a:srgbClr val="0069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30"/>
          <p:cNvSpPr txBox="1"/>
          <p:nvPr/>
        </p:nvSpPr>
        <p:spPr>
          <a:xfrm>
            <a:off x="4139450" y="853200"/>
            <a:ext cx="2097300" cy="4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2 + ? = 6</a:t>
            </a:r>
            <a:endParaRPr sz="2500" baseline="30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1173" y="0"/>
            <a:ext cx="397282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225" y="944900"/>
            <a:ext cx="4866374" cy="3952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24650"/>
            <a:ext cx="5970625" cy="33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0625" y="1335050"/>
            <a:ext cx="3097175" cy="274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3"/>
          <p:cNvSpPr txBox="1"/>
          <p:nvPr/>
        </p:nvSpPr>
        <p:spPr>
          <a:xfrm>
            <a:off x="0" y="-5400"/>
            <a:ext cx="9144000" cy="10854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Calculatrice graphique</a:t>
            </a:r>
            <a:endParaRPr sz="4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74" name="Google Shape;17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013" y="1889100"/>
            <a:ext cx="7419975" cy="192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800</Words>
  <Application>Microsoft Office PowerPoint</Application>
  <PresentationFormat>Affichage à l'écran (16:9)</PresentationFormat>
  <Paragraphs>215</Paragraphs>
  <Slides>48</Slides>
  <Notes>48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48</vt:i4>
      </vt:variant>
    </vt:vector>
  </HeadingPairs>
  <TitlesOfParts>
    <vt:vector size="57" baseType="lpstr">
      <vt:lpstr>Arial</vt:lpstr>
      <vt:lpstr>Nixie One</vt:lpstr>
      <vt:lpstr>Bangers</vt:lpstr>
      <vt:lpstr>Viga</vt:lpstr>
      <vt:lpstr>Ubuntu</vt:lpstr>
      <vt:lpstr>Montserrat Light</vt:lpstr>
      <vt:lpstr>Caveat</vt:lpstr>
      <vt:lpstr>Simple Light</vt:lpstr>
      <vt:lpstr>Simple Light</vt:lpstr>
      <vt:lpstr>Présentation PowerPoint</vt:lpstr>
      <vt:lpstr>Plan de l’atelier  Pourquoi? Les définitions de la créativité Outils et idées en mathématique Exploration et partage</vt:lpstr>
      <vt:lpstr>Pourquoi?</vt:lpstr>
      <vt:lpstr>Pourquoi?</vt:lpstr>
      <vt:lpstr>Présentation PowerPoint</vt:lpstr>
      <vt:lpstr>Pourquoi?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Projet Design: ville du futur Anne Labbé, CSDM, mathématique secondaire 2 Lien de l’article publié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Sonya Fiset</dc:creator>
  <cp:lastModifiedBy>Fiset Sonia</cp:lastModifiedBy>
  <cp:revision>1</cp:revision>
  <dcterms:modified xsi:type="dcterms:W3CDTF">2019-12-03T16:38:03Z</dcterms:modified>
</cp:coreProperties>
</file>