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5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9144000" cy="5143500" type="screen16x9"/>
  <p:notesSz cx="6858000" cy="9144000"/>
  <p:embeddedFontLst>
    <p:embeddedFont>
      <p:font typeface="Bangers" panose="020B0604020202020204" charset="0"/>
      <p:regular r:id="rId60"/>
    </p:embeddedFont>
    <p:embeddedFont>
      <p:font typeface="Barlow" panose="020B0604020202020204" charset="0"/>
      <p:regular r:id="rId61"/>
      <p:bold r:id="rId62"/>
      <p:italic r:id="rId63"/>
      <p:boldItalic r:id="rId64"/>
    </p:embeddedFont>
    <p:embeddedFont>
      <p:font typeface="Miriam Libre" panose="020B0604020202020204" charset="-79"/>
      <p:regular r:id="rId65"/>
      <p:bold r:id="rId66"/>
    </p:embeddedFont>
    <p:embeddedFont>
      <p:font typeface="Nixie One" panose="020B0604020202020204" charset="0"/>
      <p:regular r:id="rId67"/>
    </p:embeddedFont>
    <p:embeddedFont>
      <p:font typeface="Roboto" panose="020B0604020202020204" charset="0"/>
      <p:regular r:id="rId68"/>
      <p:bold r:id="rId69"/>
      <p:italic r:id="rId70"/>
      <p:boldItalic r:id="rId71"/>
    </p:embeddedFont>
    <p:embeddedFont>
      <p:font typeface="Ubuntu" panose="020B0604020202020204" charset="0"/>
      <p:regular r:id="rId72"/>
      <p:bold r:id="rId73"/>
      <p:italic r:id="rId74"/>
      <p:boldItalic r:id="rId75"/>
    </p:embeddedFont>
    <p:embeddedFont>
      <p:font typeface="Varela Round" panose="020B0604020202020204" charset="-79"/>
      <p:regular r:id="rId76"/>
    </p:embeddedFont>
    <p:embeddedFont>
      <p:font typeface="Viga" panose="020B0604020202020204" charset="0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5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58bb3fa40_117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58bb3fa40_117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257ff609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257ff609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257ff609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257ff609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5420b375d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5420b375d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41e601d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41e601d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257ff609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257ff609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240b9e13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240b9e13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257ff609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257ff609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240b9e13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240b9e13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240b9e13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240b9e13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240b9e13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240b9e13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4240b9e1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4240b9e13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83d99718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83d99718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58a5346a2_2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758a5346a2_2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4dd881c1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44dd881c1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257ff609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4257ff609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44dd881c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44dd881c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758a5346a2_2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758a5346a2_2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4257ff609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4257ff609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6bb4f7b7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6bb4f7b7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5420b375d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5420b375d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758a5346a2_23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758a5346a2_23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75870be2e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75870be2e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257ff60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4257ff60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58a5346a2_23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58a5346a2_23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58a5346a2_2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758a5346a2_2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758a5346a2_2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758a5346a2_2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758bb3fa40_1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758bb3fa40_1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758a5346a2_2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758a5346a2_2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758a5346a2_2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758a5346a2_2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58a5346a2_23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758a5346a2_23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58666e96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58666e96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758a5346a2_2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758a5346a2_2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758a5346a2_2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758a5346a2_2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758a5346a2_2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758a5346a2_2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758a5346a2_2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758a5346a2_2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758a5346a2_23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758a5346a2_23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758a5346a2_2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758a5346a2_23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75a313242e_2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75a313242e_2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758666e96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758666e96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758666e965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758666e965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758666e965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758666e965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58666e96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58666e96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stéphanie	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758666e965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758666e965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758a5346a2_23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758a5346a2_23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758a5346a2_23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758a5346a2_23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58bb3fa40_129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758bb3fa40_129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641dd11c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641dd11c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58a5346a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58a5346a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58666e96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58666e96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58666e96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58666e96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58666e96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58666e965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1" name="Google Shape;22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3" name="Google Shape;93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48" name="Google Shape;148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/pan-flotte-dappareil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educ.csdecou.qc.ca/recit-tablette/tutoriels-dapplications-ipad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hyperlink" Target="https://drive.google.com/open?id=1V0_-bgfiXeKlYjnOhOxAX3pCcVSn9piH" TargetMode="External"/><Relationship Id="rId4" Type="http://schemas.openxmlformats.org/officeDocument/2006/relationships/hyperlink" Target="https://docs.google.com/document/d/1XNhPO5KnZ6A2xvFGEPn6PxCTzqLLrjJSF8GBgVxXBF0/edit#heading=h.lbpcdwpp4vg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NhPO5KnZ6A2xvFGEPn6PxCTzqLLrjJSF8GBgVxXBF0/edit?usp=shar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hyperlink" Target="https://docs.google.com/document/d/1Ok-karDBSxWtXCI94sBFsvGI-NHh3OEWM6a6SYu-LWI/edit?usp=shar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b8d847f4/13.0/ipados/13.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hyperlink" Target="https://support.apple.com/fr-ca/guide/ipad/ipad9a246898/13.0/ipados/13.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drive.google.com/file/d/1GFXzESuGaYGpTtJ-6R7uY8EmvueOjVkD/view?usp=sharing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ps.mathlearningcenter.org/geoboard/" TargetMode="External"/><Relationship Id="rId5" Type="http://schemas.openxmlformats.org/officeDocument/2006/relationships/hyperlink" Target="https://drive.google.com/file/d/0BzKWHW0P9kRER0d1T2Rpb1c0QWs/view?usp=sharing" TargetMode="External"/><Relationship Id="rId4" Type="http://schemas.openxmlformats.org/officeDocument/2006/relationships/hyperlink" Target="https://www.youtube.com/watch?v=tTrraibD5S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3J9fM3UTKuwjLjd8z-5Qy6ZvYHWyQBLs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hyperlink" Target="https://apps.mathlearningcenter.org/number-pieces/" TargetMode="External"/><Relationship Id="rId4" Type="http://schemas.openxmlformats.org/officeDocument/2006/relationships/hyperlink" Target="https://drive.google.com/open?id=0BzKWHW0P9kRESmMzSHlUdXFPdU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drive.google.com/open?id=1-lWPkiDiSr7YH5JMsiZrynS4zGY-OYb1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ps.mathlearningcenter.org/number-rack/" TargetMode="External"/><Relationship Id="rId5" Type="http://schemas.openxmlformats.org/officeDocument/2006/relationships/hyperlink" Target="https://drive.google.com/open?id=0BzKWHW0P9kRENVFDQzdEeU9pUG8" TargetMode="External"/><Relationship Id="rId4" Type="http://schemas.openxmlformats.org/officeDocument/2006/relationships/hyperlink" Target="https://www.youtube.com/watch?v=gydfh2Zqbz8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drive.google.com/open?id=1CUcxji8V9ewe9U6Ecr-TwYqD0W0kEONVmVLGG-EBbqI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ps.mathlearningcenter.org/pattern-shapes/" TargetMode="External"/><Relationship Id="rId5" Type="http://schemas.openxmlformats.org/officeDocument/2006/relationships/hyperlink" Target="https://drive.google.com/open?id=0BzKWHW0P9kREZVRrWmRnMnV6eFk" TargetMode="External"/><Relationship Id="rId4" Type="http://schemas.openxmlformats.org/officeDocument/2006/relationships/hyperlink" Target="https://www.youtube.com/watch?v=_gsXx27GsD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yL3kgHqmFLdgI3PgrUfyOqoIZgOQYPB6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hyperlink" Target="https://apps.mathlearningcenter.org/fractions/" TargetMode="External"/><Relationship Id="rId4" Type="http://schemas.openxmlformats.org/officeDocument/2006/relationships/hyperlink" Target="https://www.youtube.com/watch?v=ynPNr7tZlx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hyperlink" Target="http://bit.ly/mstnov2019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drive.google.com/open?id=1pmsGn4IUK_rlG_lGFKppLEjXp9aCSLTB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ps.mathlearningcenter.org/number-line/" TargetMode="External"/><Relationship Id="rId5" Type="http://schemas.openxmlformats.org/officeDocument/2006/relationships/hyperlink" Target="https://drive.google.com/open?id=0BzKWHW0P9kREWGR4Wk9tdDEwOVE" TargetMode="External"/><Relationship Id="rId4" Type="http://schemas.openxmlformats.org/officeDocument/2006/relationships/hyperlink" Target="https://www.youtube.com/watch?v=kr56SB77qT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drive.google.com/open?id=1DqY21MmABeNfdA9X0cqbubLeWoh5FcwY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ps.mathlearningcenter.org/number-frames/" TargetMode="External"/><Relationship Id="rId5" Type="http://schemas.openxmlformats.org/officeDocument/2006/relationships/hyperlink" Target="https://drive.google.com/file/d/0BzKWHW0P9kRES2M3VFctTjlfenM/view?usp=sharing" TargetMode="External"/><Relationship Id="rId4" Type="http://schemas.openxmlformats.org/officeDocument/2006/relationships/hyperlink" Target="https://www.youtube.com/watch?v=YdgK97qg_v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k-karDBSxWtXCI94sBFsvGI-NHh3OEWM6a6SYu-LWI/edit?usp=shar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99e3f0bb/ipado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2_BXd_tQ4Q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hyperlink" Target="https://support.apple.com/fr-ca/HT20467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-AwmFCdFeI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hyperlink" Target="https://support.apple.com/fr-ca/guide/pages/welcome/mac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p_eoVez04I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hyperlink" Target="https://support.apple.com/fr-ca/guide/keynote/welcome/mac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e.com/ca/fr/clip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JOrU11wWSk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hyperlink" Target="https://bookcreator.com/" TargetMode="External"/><Relationship Id="rId4" Type="http://schemas.openxmlformats.org/officeDocument/2006/relationships/hyperlink" Target="https://reseaucfer.ca/wp-content/uploads/2016/08/Book-Creator-tutoriel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k-karDBSxWtXCI94sBFsvGI-NHh3OEWM6a6SYu-LWI/edit?usp=sharin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tag.io/fr/qrcod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hyperlink" Target="https://drive.google.com/open?id=1ZoSnGEI4WwkPQwQgfsYqdvErWGUuaGe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photos.google.com/photo/AF1QipM7dZW8596IrI7efxmDI3il5aMwh8aw-UhvTTV6" TargetMode="External"/><Relationship Id="rId13" Type="http://schemas.openxmlformats.org/officeDocument/2006/relationships/hyperlink" Target="http://somup.com/cq6TVHfnKf" TargetMode="External"/><Relationship Id="rId18" Type="http://schemas.openxmlformats.org/officeDocument/2006/relationships/hyperlink" Target="https://drive.google.com/file/d/1AovKF_o0ul5oSp9c7Wz53xzbv_Pa7bfr/view?usp=sharing" TargetMode="External"/><Relationship Id="rId3" Type="http://schemas.openxmlformats.org/officeDocument/2006/relationships/hyperlink" Target="https://photos.google.com/photo/AF1QipPOLSXJhnjSFpbyWr_A1DH9FDB78-uIfd0eIdOz" TargetMode="External"/><Relationship Id="rId7" Type="http://schemas.openxmlformats.org/officeDocument/2006/relationships/hyperlink" Target="http://somup.com/cq6Z2Ifn0S" TargetMode="External"/><Relationship Id="rId12" Type="http://schemas.openxmlformats.org/officeDocument/2006/relationships/hyperlink" Target="http://somup.com/cq6TVsfnKo" TargetMode="External"/><Relationship Id="rId17" Type="http://schemas.openxmlformats.org/officeDocument/2006/relationships/hyperlink" Target="https://www.mathlearningcenter.org/resources/apps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://somup.com/cq6TVkfndd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photos.google.com/photo/AF1QipMPstYEMHk1oz3r2NYS-iq6cbtHir-rhXgDHSYf" TargetMode="External"/><Relationship Id="rId11" Type="http://schemas.openxmlformats.org/officeDocument/2006/relationships/hyperlink" Target="http://somup.com/cq6ZobfnOx" TargetMode="External"/><Relationship Id="rId5" Type="http://schemas.openxmlformats.org/officeDocument/2006/relationships/hyperlink" Target="https://drive.google.com/file/d/1oikfePvwHgaEFBuw7matQ7H5HuT3YdJM/view?usp=sharing" TargetMode="External"/><Relationship Id="rId15" Type="http://schemas.openxmlformats.org/officeDocument/2006/relationships/hyperlink" Target="http://somup.com/cq6TnffnK4" TargetMode="External"/><Relationship Id="rId10" Type="http://schemas.openxmlformats.org/officeDocument/2006/relationships/hyperlink" Target="http://somup.com/cq6Zo1fnO1" TargetMode="External"/><Relationship Id="rId19" Type="http://schemas.openxmlformats.org/officeDocument/2006/relationships/image" Target="../media/image1.png"/><Relationship Id="rId4" Type="http://schemas.openxmlformats.org/officeDocument/2006/relationships/hyperlink" Target="https://photos.google.com/photo/AF1QipPFHn5npRvdQ6YRycsEd7D3B7sEmB1U4nUo2zF4" TargetMode="External"/><Relationship Id="rId9" Type="http://schemas.openxmlformats.org/officeDocument/2006/relationships/hyperlink" Target="https://drive.google.com/open?id=1hT4qp8Jc39Budw3LyMRynResAYPoAD0P" TargetMode="External"/><Relationship Id="rId14" Type="http://schemas.openxmlformats.org/officeDocument/2006/relationships/hyperlink" Target="https://drive.google.com/file/d/1RRBLXFjjb-0c614Iis7iIBj5iz8oi78A/view?usp=shari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f0a1530e/ipado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fg9Ez9I4T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hd8ac2cfea/ipado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eb537641/ipado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99b53a71/ipado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c8494b6b/ipado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d541a6af/ipado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89120be4/ipado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4bce70ef/ipado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f455678c/ipado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ad99d9847f/ipado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guide/ipad/iph3afc3b3fc/ipado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fr-ca/HT202769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baa5G5ycANjxuju74dxdUtTi4uDxLYhv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hyperlink" Target="http://ludocube.fr/game/oh/play/" TargetMode="External"/><Relationship Id="rId4" Type="http://schemas.openxmlformats.org/officeDocument/2006/relationships/hyperlink" Target="https://www.babelio.com/livres/Rigaud-Oh-mon-chapeau-/655250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17oct19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hyperlink" Target="http://bit.ly/mstbreakout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://qeli.lapageadage.com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cybersavoir.csdm.qc.ca/mat-sec/qeli/" TargetMode="External"/><Relationship Id="rId5" Type="http://schemas.openxmlformats.org/officeDocument/2006/relationships/hyperlink" Target="http://qeli.lapageadage.com/projet-qeli-comment-faire/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://wodb.ca/" TargetMode="External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middle.com/fr/accueil/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1.png"/><Relationship Id="rId4" Type="http://schemas.openxmlformats.org/officeDocument/2006/relationships/hyperlink" Target="https://www.openmiddle.com/fr/division-euclidienne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1NckukZWbpjVSJ9CXW6Vr_sjXKTLGBa0/view?usp=sharin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/pan-flotte-dappareils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sonya.fiset@recitmst.qc.ca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itunes.apple.com/ca/app/number-line-by-the-math-learning-center/id751816884?l=fr&amp;mt=8" TargetMode="External"/><Relationship Id="rId3" Type="http://schemas.openxmlformats.org/officeDocument/2006/relationships/hyperlink" Target="https://itunes.apple.com/us/app/geoboard-by-the-math-learning-center/id519896952?mt=8" TargetMode="External"/><Relationship Id="rId7" Type="http://schemas.openxmlformats.org/officeDocument/2006/relationships/hyperlink" Target="https://itunes.apple.com/ca/app/fractions-by-the-math-learning-center/id1114674604?l=fr&amp;mt=8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itunes.apple.com/ca/app/pattern-shapes-by-the-math-learning-center/id908511013?l=fr&amp;mt=8" TargetMode="External"/><Relationship Id="rId5" Type="http://schemas.openxmlformats.org/officeDocument/2006/relationships/hyperlink" Target="https://itunes.apple.com/ca/app/number-pieces-basic-by-the-math-learning-center/id611452042?l=fr&amp;mt=8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itunes.apple.com/ca/app/number-rack-by-the-math-learning-center/id496057949?l=fr&amp;mt=8" TargetMode="External"/><Relationship Id="rId9" Type="http://schemas.openxmlformats.org/officeDocument/2006/relationships/hyperlink" Target="https://itunes.apple.com/us/app/number-frames-by-the-math-learning-center/id873198123?mt=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.genial.ly/5d812659369a7d0fc95ca03b" TargetMode="External"/><Relationship Id="rId4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>
            <a:spLocks noGrp="1"/>
          </p:cNvSpPr>
          <p:nvPr>
            <p:ph type="ctrTitle"/>
          </p:nvPr>
        </p:nvSpPr>
        <p:spPr>
          <a:xfrm>
            <a:off x="1283950" y="1419825"/>
            <a:ext cx="6649800" cy="17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Mathématique 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et créativité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CSPO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Sonya.Fiset@recitmst.qc.ca</a:t>
            </a:r>
            <a:endParaRPr sz="3000"/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1496" y="3442475"/>
            <a:ext cx="1523950" cy="14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013" y="4567462"/>
            <a:ext cx="1387975" cy="48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218025" y="4567425"/>
            <a:ext cx="51135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Présentation sous licence CC BY-NC-SA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759100" y="1068181"/>
            <a:ext cx="1140907" cy="1608344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E800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>
            <a:spLocks noGrp="1"/>
          </p:cNvSpPr>
          <p:nvPr>
            <p:ph type="title"/>
          </p:nvPr>
        </p:nvSpPr>
        <p:spPr>
          <a:xfrm>
            <a:off x="777625" y="1904550"/>
            <a:ext cx="3304800" cy="13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Autoformations sur le Campus Récit</a:t>
            </a:r>
            <a:endParaRPr b="1" i="1">
              <a:solidFill>
                <a:srgbClr val="FFFFFF"/>
              </a:solidFill>
            </a:endParaRPr>
          </a:p>
        </p:txBody>
      </p:sp>
      <p:sp>
        <p:nvSpPr>
          <p:cNvPr id="316" name="Google Shape;316;p34"/>
          <p:cNvSpPr txBox="1">
            <a:spLocks noGrp="1"/>
          </p:cNvSpPr>
          <p:nvPr>
            <p:ph type="body" idx="1"/>
          </p:nvPr>
        </p:nvSpPr>
        <p:spPr>
          <a:xfrm>
            <a:off x="4583525" y="1457175"/>
            <a:ext cx="4354200" cy="3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Lien sur </a:t>
            </a:r>
            <a:r>
              <a:rPr lang="en" u="sng">
                <a:solidFill>
                  <a:schemeClr val="hlink"/>
                </a:solidFill>
                <a:hlinkClick r:id="rId3"/>
              </a:rPr>
              <a:t>Campus Récit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8BB00"/>
              </a:buClr>
              <a:buSzPts val="2400"/>
              <a:buChar char="-"/>
            </a:pPr>
            <a:r>
              <a:rPr lang="en" sz="2400" b="1" i="1">
                <a:solidFill>
                  <a:srgbClr val="F8BB00"/>
                </a:solidFill>
                <a:latin typeface="Nixie One"/>
                <a:ea typeface="Nixie One"/>
                <a:cs typeface="Nixie One"/>
                <a:sym typeface="Nixie One"/>
              </a:rPr>
              <a:t>Appropriation pédagogique de la tablette iPad</a:t>
            </a:r>
            <a:endParaRPr sz="2400" b="1" i="1">
              <a:solidFill>
                <a:srgbClr val="F8BB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-"/>
            </a:pPr>
            <a:r>
              <a:rPr lang="en" sz="2400" b="1" i="1">
                <a:solidFill>
                  <a:srgbClr val="1155CC"/>
                </a:solidFill>
                <a:latin typeface="Nixie One"/>
                <a:ea typeface="Nixie One"/>
                <a:cs typeface="Nixie One"/>
                <a:sym typeface="Nixie One"/>
              </a:rPr>
              <a:t>Fonctions d’aide à l’organisation du temps et des ressources intégrées iPad</a:t>
            </a:r>
            <a:r>
              <a:rPr lang="en" sz="2400">
                <a:solidFill>
                  <a:srgbClr val="1155CC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2400">
              <a:solidFill>
                <a:srgbClr val="1155CC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4674" y="3781775"/>
            <a:ext cx="1142974" cy="11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3950" y="360575"/>
            <a:ext cx="1499075" cy="12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 idx="4294967295"/>
          </p:nvPr>
        </p:nvSpPr>
        <p:spPr>
          <a:xfrm>
            <a:off x="1550300" y="265050"/>
            <a:ext cx="5762400" cy="108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ACC3"/>
                </a:solidFill>
              </a:rPr>
              <a:t>Présentation des ressources?</a:t>
            </a:r>
            <a:endParaRPr sz="3600">
              <a:solidFill>
                <a:srgbClr val="00ACC3"/>
              </a:solidFill>
            </a:endParaRPr>
          </a:p>
        </p:txBody>
      </p:sp>
      <p:sp>
        <p:nvSpPr>
          <p:cNvPr id="324" name="Google Shape;324;p35"/>
          <p:cNvSpPr txBox="1">
            <a:spLocks noGrp="1"/>
          </p:cNvSpPr>
          <p:nvPr>
            <p:ph type="body" idx="4294967295"/>
          </p:nvPr>
        </p:nvSpPr>
        <p:spPr>
          <a:xfrm>
            <a:off x="785250" y="1252975"/>
            <a:ext cx="7893900" cy="38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Code Qr, comment les lire?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Photos ou vidéos (capture d’écran)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Il y aura un rappel 20 minutes avant les présentations afin de vous rappeler d’avoir au moins une production à partager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Pour aller plus loin: 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Tutoriels d’applications iPad</a:t>
            </a: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Applications et PDA math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23 recommandations d’usage des technologies en math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1549" y="357663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title" idx="4294967295"/>
          </p:nvPr>
        </p:nvSpPr>
        <p:spPr>
          <a:xfrm>
            <a:off x="1490850" y="229025"/>
            <a:ext cx="5762400" cy="108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D4A00"/>
                </a:solidFill>
              </a:rPr>
              <a:t>Nos droits et nos devoirs d’apprenants</a:t>
            </a:r>
            <a:endParaRPr sz="3600">
              <a:solidFill>
                <a:srgbClr val="ED4A00"/>
              </a:solidFill>
            </a:endParaRPr>
          </a:p>
        </p:txBody>
      </p:sp>
      <p:sp>
        <p:nvSpPr>
          <p:cNvPr id="331" name="Google Shape;331;p36"/>
          <p:cNvSpPr txBox="1">
            <a:spLocks noGrp="1"/>
          </p:cNvSpPr>
          <p:nvPr>
            <p:ph type="body" idx="4294967295"/>
          </p:nvPr>
        </p:nvSpPr>
        <p:spPr>
          <a:xfrm>
            <a:off x="799925" y="1406325"/>
            <a:ext cx="7893900" cy="26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Je prends le temps dont j’ai besoin pour explorer les applications que je choisis.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J’explore les applications qui inspirent ma pratique.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J’aurai au moins une production à partager avec une vidéo ou une photo.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Je peux poser toutes les questions et recevoir l’aide dont j’ai besoin.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Je peux travailler en équipe.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32" name="Google Shape;3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724" y="318550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>
            <a:spLocks noGrp="1"/>
          </p:cNvSpPr>
          <p:nvPr>
            <p:ph type="body" idx="1"/>
          </p:nvPr>
        </p:nvSpPr>
        <p:spPr>
          <a:xfrm>
            <a:off x="1706800" y="1418725"/>
            <a:ext cx="6152400" cy="26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/>
              <a:t>Allons apprendre !</a:t>
            </a:r>
            <a:endParaRPr sz="4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PDA et applications</a:t>
            </a:r>
            <a:endParaRPr sz="4800">
              <a:solidFill>
                <a:srgbClr val="F8BB00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rgbClr val="E8004C"/>
                </a:solidFill>
                <a:hlinkClick r:id="rId4"/>
              </a:rPr>
              <a:t>Document de partage</a:t>
            </a:r>
            <a:r>
              <a:rPr lang="en" sz="4800" u="sng">
                <a:solidFill>
                  <a:srgbClr val="E8004C"/>
                </a:solidFill>
                <a:hlinkClick r:id="rId4"/>
              </a:rPr>
              <a:t>, jour 2</a:t>
            </a:r>
            <a:endParaRPr sz="4800">
              <a:solidFill>
                <a:srgbClr val="E8004C"/>
              </a:solidFill>
            </a:endParaRPr>
          </a:p>
        </p:txBody>
      </p:sp>
      <p:pic>
        <p:nvPicPr>
          <p:cNvPr id="338" name="Google Shape;33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>
            <a:spLocks noGrp="1"/>
          </p:cNvSpPr>
          <p:nvPr>
            <p:ph type="title" idx="4294967295"/>
          </p:nvPr>
        </p:nvSpPr>
        <p:spPr>
          <a:xfrm>
            <a:off x="1476650" y="138288"/>
            <a:ext cx="5762400" cy="118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5BB48"/>
                </a:solidFill>
              </a:rPr>
              <a:t>Stations d’apprentissage</a:t>
            </a:r>
            <a:endParaRPr sz="3600">
              <a:solidFill>
                <a:srgbClr val="65BB48"/>
              </a:solidFill>
            </a:endParaRPr>
          </a:p>
        </p:txBody>
      </p:sp>
      <p:sp>
        <p:nvSpPr>
          <p:cNvPr id="344" name="Google Shape;344;p38"/>
          <p:cNvSpPr txBox="1">
            <a:spLocks noGrp="1"/>
          </p:cNvSpPr>
          <p:nvPr>
            <p:ph type="body" idx="4294967295"/>
          </p:nvPr>
        </p:nvSpPr>
        <p:spPr>
          <a:xfrm>
            <a:off x="550050" y="1198300"/>
            <a:ext cx="8043900" cy="35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Math : Geoboard, Number Frames, Number Rack, Number Pieces, Pattern Shapes, Number Line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Création : iMovie, Notes, Pages, Keynotes, Clips, Extra : Book creator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Outils : Horloge, Mesures, Appareil photo, Siri, Dictaphone, AirDrop, Photo Booth, Livres, Plans, Calendrier, Astuces, Centre de contrôle, 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Écran partagé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, 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Voice over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r>
              <a:rPr lang="en" sz="1400">
                <a:latin typeface="Nixie One"/>
                <a:ea typeface="Nixie One"/>
                <a:cs typeface="Nixie One"/>
                <a:sym typeface="Nixie One"/>
              </a:rPr>
              <a:t>(à enlever lorsqu’on ne l’utilise plus)</a:t>
            </a:r>
            <a:endParaRPr sz="14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45" name="Google Shape;34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0049" y="230900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Geoboard</a:t>
            </a:r>
            <a:endParaRPr sz="3000" b="1" u="sng"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tracer des quadrilatères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tracer des quadrilatères ayant un côté de 6 unités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tracer des formes géométriques planes ayant un périmètre de 24 unités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tracer des formes géométriques planes ayant une surface de 24 unités carrés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5-prendre une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photo</a:t>
            </a:r>
            <a:endParaRPr sz="1800"/>
          </a:p>
        </p:txBody>
      </p:sp>
      <p:sp>
        <p:nvSpPr>
          <p:cNvPr id="352" name="Google Shape;352;p39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Vidéo en anglais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App 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53" name="Google Shape;353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1125" y="2881800"/>
            <a:ext cx="1908050" cy="1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Number Pieces </a:t>
            </a:r>
            <a:endParaRPr sz="3000" b="1" u="sng"/>
          </a:p>
        </p:txBody>
      </p:sp>
      <p:sp>
        <p:nvSpPr>
          <p:cNvPr id="360" name="Google Shape;360;p40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4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utiliser une boîte de 10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représenter le nombre 6 en utilisant un groupe de 5 et une unité en rouge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compléter la boîte avec des cercles bleus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changer la forme des pictos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à l’aide du crayon, écrire l’équation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6-prendre une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photo</a:t>
            </a:r>
            <a:endParaRPr sz="1800"/>
          </a:p>
        </p:txBody>
      </p:sp>
      <p:sp>
        <p:nvSpPr>
          <p:cNvPr id="361" name="Google Shape;361;p40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App 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5075" y="2722825"/>
            <a:ext cx="1795525" cy="17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Number Rack </a:t>
            </a:r>
            <a:endParaRPr sz="3000" b="1" u="sng"/>
          </a:p>
        </p:txBody>
      </p:sp>
      <p:sp>
        <p:nvSpPr>
          <p:cNvPr id="369" name="Google Shape;369;p41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4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ajouter le nombre de lignes que vous désirez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représenter le nombre 12 avec 2 tiges en haut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représenter le nombre 18 avec 2 autres tiges en bas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en utilisant le crayon, écrire l’équation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encercler les unités pour montrer la dizaine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 prendre une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photo</a:t>
            </a:r>
            <a:endParaRPr sz="1800"/>
          </a:p>
        </p:txBody>
      </p:sp>
      <p:sp>
        <p:nvSpPr>
          <p:cNvPr id="370" name="Google Shape;370;p41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App 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1" name="Google Shape;371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7475" y="2699450"/>
            <a:ext cx="1955000" cy="19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Pattern Shapes </a:t>
            </a:r>
            <a:endParaRPr sz="3000" b="1" u="sng"/>
          </a:p>
        </p:txBody>
      </p:sp>
      <p:sp>
        <p:nvSpPr>
          <p:cNvPr id="378" name="Google Shape;378;p42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4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déplacer une forme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tourner la forme à l’aide d’une rotation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une grille en fond d’écran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reproduire la figure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faire une répétition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 prendre une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photo</a:t>
            </a:r>
            <a:endParaRPr sz="1800"/>
          </a:p>
        </p:txBody>
      </p:sp>
      <p:sp>
        <p:nvSpPr>
          <p:cNvPr id="379" name="Google Shape;379;p42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App 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4750" y="2871450"/>
            <a:ext cx="1920600" cy="19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Fractions </a:t>
            </a:r>
            <a:endParaRPr sz="3000" b="1" u="sng"/>
          </a:p>
        </p:txBody>
      </p:sp>
      <p:sp>
        <p:nvSpPr>
          <p:cNvPr id="387" name="Google Shape;387;p43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4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choisir la forme rectangulaire ou circulaire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choisir le nombre de parties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une couleur pour exprimer la fraction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copier la fraction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à l’aide du crayon, écrire la fraction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6-prendre une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photo</a:t>
            </a:r>
            <a:endParaRPr sz="1800"/>
          </a:p>
        </p:txBody>
      </p:sp>
      <p:sp>
        <p:nvSpPr>
          <p:cNvPr id="388" name="Google Shape;388;p43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App 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0375" y="2725250"/>
            <a:ext cx="1817375" cy="18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>
            <a:spLocks noGrp="1"/>
          </p:cNvSpPr>
          <p:nvPr>
            <p:ph type="ctrTitle" idx="4294967295"/>
          </p:nvPr>
        </p:nvSpPr>
        <p:spPr>
          <a:xfrm>
            <a:off x="933950" y="832700"/>
            <a:ext cx="4822800" cy="30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Bienvenue !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ACC3"/>
                </a:solidFill>
              </a:rPr>
              <a:t>Présentation :</a:t>
            </a:r>
            <a:endParaRPr sz="3000" b="1">
              <a:solidFill>
                <a:srgbClr val="00ACC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hlink"/>
                </a:solidFill>
                <a:hlinkClick r:id="rId3"/>
              </a:rPr>
              <a:t>Recitmst.qc.ca</a:t>
            </a:r>
            <a:r>
              <a:rPr lang="en" sz="3000" b="1">
                <a:solidFill>
                  <a:schemeClr val="dk2"/>
                </a:solidFill>
              </a:rPr>
              <a:t> </a:t>
            </a:r>
            <a:endParaRPr sz="3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et</a:t>
            </a:r>
            <a:endParaRPr sz="3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chemeClr val="hlink"/>
                </a:solidFill>
                <a:hlinkClick r:id="rId4"/>
              </a:rPr>
              <a:t>http://bit.ly/mstnov2019</a:t>
            </a:r>
            <a:endParaRPr sz="3000" b="1"/>
          </a:p>
        </p:txBody>
      </p:sp>
      <p:sp>
        <p:nvSpPr>
          <p:cNvPr id="239" name="Google Shape;239;p26"/>
          <p:cNvSpPr txBox="1">
            <a:spLocks noGrp="1"/>
          </p:cNvSpPr>
          <p:nvPr>
            <p:ph type="body" idx="4294967295"/>
          </p:nvPr>
        </p:nvSpPr>
        <p:spPr>
          <a:xfrm>
            <a:off x="1275150" y="4262451"/>
            <a:ext cx="65937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40" name="Google Shape;24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5700" y="552300"/>
            <a:ext cx="2007600" cy="204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1496" y="3442475"/>
            <a:ext cx="1523950" cy="14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550" y="1603550"/>
            <a:ext cx="1196075" cy="12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4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Number Lines </a:t>
            </a:r>
            <a:endParaRPr sz="3000" b="1" u="sng"/>
          </a:p>
        </p:txBody>
      </p:sp>
      <p:sp>
        <p:nvSpPr>
          <p:cNvPr id="396" name="Google Shape;396;p44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4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Sélectionner le type de fractions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Sélectionner la largeur des bonds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un bond de 2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Ajouter un bond de 5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À l’aide du crayon, écrire l’addition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6-Prendre une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photo</a:t>
            </a:r>
            <a:endParaRPr sz="1800"/>
          </a:p>
        </p:txBody>
      </p:sp>
      <p:sp>
        <p:nvSpPr>
          <p:cNvPr id="397" name="Google Shape;397;p44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App 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8" name="Google Shape;39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61775" y="2733850"/>
            <a:ext cx="1868975" cy="1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NumberFrames </a:t>
            </a:r>
            <a:endParaRPr sz="3000" b="1" u="sng"/>
          </a:p>
        </p:txBody>
      </p:sp>
      <p:sp>
        <p:nvSpPr>
          <p:cNvPr id="405" name="Google Shape;405;p45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40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Utiliser une boîte de 10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Représenter le nombre 6 en utilisant un groupe de 5 et une unité en rouge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Compléter la boîte avec des cercles bleus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Changer la forme des pictos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À l’aide du crayon, écrire l’équation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6-Prendre une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photo</a:t>
            </a:r>
            <a:endParaRPr sz="1800"/>
          </a:p>
        </p:txBody>
      </p:sp>
      <p:sp>
        <p:nvSpPr>
          <p:cNvPr id="406" name="Google Shape;406;p45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App 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7475" y="2776850"/>
            <a:ext cx="1868975" cy="1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>
            <a:spLocks noGrp="1"/>
          </p:cNvSpPr>
          <p:nvPr>
            <p:ph type="body" idx="4294967295"/>
          </p:nvPr>
        </p:nvSpPr>
        <p:spPr>
          <a:xfrm>
            <a:off x="1113250" y="448100"/>
            <a:ext cx="6787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  <a:latin typeface="Nixie One"/>
                <a:ea typeface="Nixie One"/>
                <a:cs typeface="Nixie One"/>
                <a:sym typeface="Nixie One"/>
              </a:rPr>
              <a:t>Retour sur l’expérimentation</a:t>
            </a:r>
            <a:endParaRPr sz="3600" b="1">
              <a:solidFill>
                <a:srgbClr val="00ACC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Document de partage</a:t>
            </a:r>
            <a:r>
              <a:rPr lang="en" sz="30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, jour 2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Nixie One"/>
                <a:ea typeface="Nixie One"/>
                <a:cs typeface="Nixie One"/>
                <a:sym typeface="Nixie One"/>
              </a:rPr>
              <a:t>Dîner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414" name="Google Shape;4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6"/>
          <p:cNvSpPr/>
          <p:nvPr/>
        </p:nvSpPr>
        <p:spPr>
          <a:xfrm>
            <a:off x="1930749" y="3250645"/>
            <a:ext cx="1820919" cy="1217742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A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6"/>
          <p:cNvSpPr/>
          <p:nvPr/>
        </p:nvSpPr>
        <p:spPr>
          <a:xfrm>
            <a:off x="5247750" y="3250640"/>
            <a:ext cx="1535755" cy="1217720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7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Notes </a:t>
            </a:r>
            <a:endParaRPr sz="3000" b="1" u="sng"/>
          </a:p>
        </p:txBody>
      </p:sp>
      <p:sp>
        <p:nvSpPr>
          <p:cNvPr id="422" name="Google Shape;422;p47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Écrire une phrase dans Notes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Dessiner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des pièces jointes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Partager une production</a:t>
            </a:r>
            <a:endParaRPr sz="1800"/>
          </a:p>
        </p:txBody>
      </p:sp>
      <p:sp>
        <p:nvSpPr>
          <p:cNvPr id="423" name="Google Shape;423;p47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4" name="Google Shape;42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7475" y="2453600"/>
            <a:ext cx="2015300" cy="20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iMovie </a:t>
            </a:r>
            <a:endParaRPr sz="3000" b="1" u="sng"/>
          </a:p>
        </p:txBody>
      </p:sp>
      <p:sp>
        <p:nvSpPr>
          <p:cNvPr id="431" name="Google Shape;431;p48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Sélectionner au modèle de bande-annonce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Remplir les espaces de texte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des images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Faire le montage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Créer un lien et déposer la production dans le Drive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 Partager votre production</a:t>
            </a:r>
            <a:endParaRPr sz="1800"/>
          </a:p>
        </p:txBody>
      </p:sp>
      <p:sp>
        <p:nvSpPr>
          <p:cNvPr id="432" name="Google Shape;432;p48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3825" y="2788175"/>
            <a:ext cx="1857475" cy="18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Pages </a:t>
            </a:r>
            <a:endParaRPr sz="3000" b="1" u="sng"/>
          </a:p>
        </p:txBody>
      </p:sp>
      <p:sp>
        <p:nvSpPr>
          <p:cNvPr id="440" name="Google Shape;440;p49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Sélectionner au moins une image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Insérer un texte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un lien hypertexte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Faire la mise en page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Prendre une photo de votre production</a:t>
            </a:r>
            <a:endParaRPr sz="1800"/>
          </a:p>
        </p:txBody>
      </p:sp>
      <p:sp>
        <p:nvSpPr>
          <p:cNvPr id="441" name="Google Shape;441;p49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" name="Google Shape;442;p49"/>
          <p:cNvPicPr preferRelativeResize="0"/>
          <p:nvPr/>
        </p:nvPicPr>
        <p:blipFill rotWithShape="1">
          <a:blip r:embed="rId5">
            <a:alphaModFix/>
          </a:blip>
          <a:srcRect l="17313" r="15214"/>
          <a:stretch/>
        </p:blipFill>
        <p:spPr>
          <a:xfrm>
            <a:off x="2520850" y="2537825"/>
            <a:ext cx="2283600" cy="22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0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Keynotes </a:t>
            </a:r>
            <a:endParaRPr sz="3000" b="1" u="sng"/>
          </a:p>
        </p:txBody>
      </p:sp>
      <p:sp>
        <p:nvSpPr>
          <p:cNvPr id="449" name="Google Shape;449;p50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Sélectionner un modèle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Mettre un titre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une diapo et y mettre au moins une images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Inscrire un paragraphe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Mettre une animation (texte ou image)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Enregistrer en pdf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 Déposer dans votre Drive et partager la production</a:t>
            </a:r>
            <a:endParaRPr sz="1800"/>
          </a:p>
        </p:txBody>
      </p:sp>
      <p:sp>
        <p:nvSpPr>
          <p:cNvPr id="450" name="Google Shape;450;p50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Google Shape;45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3075" y="2285600"/>
            <a:ext cx="2559400" cy="25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Clips </a:t>
            </a:r>
            <a:endParaRPr sz="3000" b="1" u="sng"/>
          </a:p>
        </p:txBody>
      </p:sp>
      <p:sp>
        <p:nvSpPr>
          <p:cNvPr id="458" name="Google Shape;458;p51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Enregistrer une vidéo en utilisant le filtre de votre choix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Ajouter une étiquette, un autocollant ou un Émoji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Partager une production</a:t>
            </a:r>
            <a:endParaRPr sz="1800"/>
          </a:p>
        </p:txBody>
      </p:sp>
      <p:sp>
        <p:nvSpPr>
          <p:cNvPr id="459" name="Google Shape;459;p51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0" name="Google Shape;46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2938" y="2700825"/>
            <a:ext cx="2412675" cy="1768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3135550" y="1541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Book Creator </a:t>
            </a:r>
            <a:endParaRPr sz="3000" b="1" u="sng"/>
          </a:p>
        </p:txBody>
      </p:sp>
      <p:sp>
        <p:nvSpPr>
          <p:cNvPr id="467" name="Google Shape;467;p52"/>
          <p:cNvSpPr txBox="1">
            <a:spLocks noGrp="1"/>
          </p:cNvSpPr>
          <p:nvPr>
            <p:ph type="body" idx="1"/>
          </p:nvPr>
        </p:nvSpPr>
        <p:spPr>
          <a:xfrm>
            <a:off x="5203650" y="604425"/>
            <a:ext cx="3784800" cy="4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Créer un nouveau livre (page blanche ou page de type BD)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Ajouter du texte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3-Ajouter une image ou une photo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Dessiner un objet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Faire une courte histoire en ajoutant des pages à la suite de la page couverture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 Mettre un lien vers une autre page du livre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7- Prendre une photo</a:t>
            </a:r>
            <a:endParaRPr sz="1800"/>
          </a:p>
        </p:txBody>
      </p:sp>
      <p:sp>
        <p:nvSpPr>
          <p:cNvPr id="468" name="Google Shape;468;p52"/>
          <p:cNvSpPr txBox="1">
            <a:spLocks noGrp="1"/>
          </p:cNvSpPr>
          <p:nvPr>
            <p:ph type="body" idx="1"/>
          </p:nvPr>
        </p:nvSpPr>
        <p:spPr>
          <a:xfrm>
            <a:off x="2717475" y="604425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En ligne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6825" y="2571375"/>
            <a:ext cx="2113951" cy="21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3"/>
          <p:cNvSpPr txBox="1">
            <a:spLocks noGrp="1"/>
          </p:cNvSpPr>
          <p:nvPr>
            <p:ph type="body" idx="4294967295"/>
          </p:nvPr>
        </p:nvSpPr>
        <p:spPr>
          <a:xfrm>
            <a:off x="1113250" y="448100"/>
            <a:ext cx="6787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  <a:latin typeface="Nixie One"/>
                <a:ea typeface="Nixie One"/>
                <a:cs typeface="Nixie One"/>
                <a:sym typeface="Nixie One"/>
              </a:rPr>
              <a:t>Retour sur l’expérimentation</a:t>
            </a:r>
            <a:endParaRPr sz="3600" b="1">
              <a:solidFill>
                <a:srgbClr val="00ACC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Document de partage</a:t>
            </a:r>
            <a:r>
              <a:rPr lang="en" sz="30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, jour 2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Nixie One"/>
                <a:ea typeface="Nixie One"/>
                <a:cs typeface="Nixie One"/>
                <a:sym typeface="Nixie One"/>
              </a:rPr>
              <a:t>Dîner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476" name="Google Shape;47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3"/>
          <p:cNvSpPr/>
          <p:nvPr/>
        </p:nvSpPr>
        <p:spPr>
          <a:xfrm>
            <a:off x="1930749" y="3250645"/>
            <a:ext cx="1820919" cy="1217742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A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3"/>
          <p:cNvSpPr/>
          <p:nvPr/>
        </p:nvSpPr>
        <p:spPr>
          <a:xfrm>
            <a:off x="5247750" y="3250640"/>
            <a:ext cx="1535755" cy="1217720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>
            <a:spLocks noGrp="1"/>
          </p:cNvSpPr>
          <p:nvPr>
            <p:ph type="title" idx="4294967295"/>
          </p:nvPr>
        </p:nvSpPr>
        <p:spPr>
          <a:xfrm>
            <a:off x="1490850" y="611900"/>
            <a:ext cx="57624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</a:rPr>
              <a:t>Plan de la journée</a:t>
            </a:r>
            <a:endParaRPr sz="3600">
              <a:solidFill>
                <a:srgbClr val="E8004C"/>
              </a:solidFill>
            </a:endParaRPr>
          </a:p>
        </p:txBody>
      </p:sp>
      <p:sp>
        <p:nvSpPr>
          <p:cNvPr id="248" name="Google Shape;248;p27"/>
          <p:cNvSpPr txBox="1">
            <a:spLocks noGrp="1"/>
          </p:cNvSpPr>
          <p:nvPr>
            <p:ph type="body" idx="4294967295"/>
          </p:nvPr>
        </p:nvSpPr>
        <p:spPr>
          <a:xfrm>
            <a:off x="761100" y="1688150"/>
            <a:ext cx="7893900" cy="30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Présentation du fonctionnement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Expérimentation d’applications variées avec de courtes tâches en lien avec la mathématique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Retour sur l’expérimentation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Horaire du dîner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Expérimentation des applications du iPad     sous forme de défis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Char char="◎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Ressources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249" name="Google Shape;2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2899" y="3747275"/>
            <a:ext cx="1032550" cy="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/>
          <p:nvPr/>
        </p:nvSpPr>
        <p:spPr>
          <a:xfrm rot="5400000">
            <a:off x="7213300" y="313531"/>
            <a:ext cx="1140907" cy="1608344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E800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4"/>
          <p:cNvSpPr txBox="1">
            <a:spLocks noGrp="1"/>
          </p:cNvSpPr>
          <p:nvPr>
            <p:ph type="title" idx="4294967295"/>
          </p:nvPr>
        </p:nvSpPr>
        <p:spPr>
          <a:xfrm>
            <a:off x="1476650" y="138288"/>
            <a:ext cx="5762400" cy="118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5BB48"/>
                </a:solidFill>
              </a:rPr>
              <a:t>Stations d’apprentissage</a:t>
            </a:r>
            <a:endParaRPr sz="3600">
              <a:solidFill>
                <a:srgbClr val="65BB48"/>
              </a:solidFill>
            </a:endParaRPr>
          </a:p>
        </p:txBody>
      </p:sp>
      <p:sp>
        <p:nvSpPr>
          <p:cNvPr id="484" name="Google Shape;484;p54"/>
          <p:cNvSpPr txBox="1">
            <a:spLocks noGrp="1"/>
          </p:cNvSpPr>
          <p:nvPr>
            <p:ph type="body" idx="4294967295"/>
          </p:nvPr>
        </p:nvSpPr>
        <p:spPr>
          <a:xfrm>
            <a:off x="550050" y="1198300"/>
            <a:ext cx="8043900" cy="35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Math : Geoboard, Number Frames, Number Rack, Number Pieces, Pattern Shapes, Number Line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Création : iMovie, Notes, Pages, Keynotes, Clips, Extra : Book creator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◎"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Outils : Horloge, Mesures, Appareil photo, Siri, Dictaphone, AirDrop, Photo Booth, Livres, Plans, Calendrier, Astuces, Centre de contrôle, Écran partagé, Voice over, 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code QR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, 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Droit d’utilisation des images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485" name="Google Shape;48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0049" y="230900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5"/>
          <p:cNvSpPr txBox="1"/>
          <p:nvPr/>
        </p:nvSpPr>
        <p:spPr>
          <a:xfrm>
            <a:off x="240350" y="312450"/>
            <a:ext cx="2667900" cy="46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8BB00"/>
                </a:solidFill>
                <a:latin typeface="Miriam Libre"/>
                <a:ea typeface="Miriam Libre"/>
                <a:cs typeface="Miriam Libre"/>
                <a:sym typeface="Miriam Libre"/>
              </a:rPr>
              <a:t>Varier les formats</a:t>
            </a:r>
            <a:endParaRPr sz="2400" b="1">
              <a:solidFill>
                <a:srgbClr val="F8BB00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8BB00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8BB00"/>
                </a:solidFill>
                <a:latin typeface="Miriam Libre"/>
                <a:ea typeface="Miriam Libre"/>
                <a:cs typeface="Miriam Libre"/>
                <a:sym typeface="Miriam Libre"/>
              </a:rPr>
              <a:t>101 façons de démontrer ce que tu as appris</a:t>
            </a:r>
            <a:endParaRPr sz="2400" b="1">
              <a:solidFill>
                <a:srgbClr val="F8BB00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A5B0FE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iriam Libre"/>
                <a:ea typeface="Miriam Libre"/>
                <a:cs typeface="Miriam Libre"/>
                <a:sym typeface="Miriam Libre"/>
              </a:rPr>
              <a:t>Source : Tami Hunter, For the Teachers, version française par Frédéric Lavoie, 2017</a:t>
            </a:r>
            <a:endParaRPr sz="1000"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492" name="Google Shape;492;p55"/>
          <p:cNvSpPr txBox="1"/>
          <p:nvPr/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31</a:t>
            </a:fld>
            <a:endParaRPr sz="1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93" name="Google Shape;49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8250" y="0"/>
            <a:ext cx="62357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6"/>
          <p:cNvSpPr txBox="1">
            <a:spLocks noGrp="1"/>
          </p:cNvSpPr>
          <p:nvPr>
            <p:ph type="title" idx="4294967295"/>
          </p:nvPr>
        </p:nvSpPr>
        <p:spPr>
          <a:xfrm>
            <a:off x="390900" y="53550"/>
            <a:ext cx="8226600" cy="6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8004C"/>
                </a:solidFill>
              </a:rPr>
              <a:t>Utiliser les applications du iPad pour</a:t>
            </a:r>
            <a:endParaRPr sz="3000" b="1">
              <a:solidFill>
                <a:srgbClr val="E8004C"/>
              </a:solidFill>
            </a:endParaRPr>
          </a:p>
        </p:txBody>
      </p:sp>
      <p:sp>
        <p:nvSpPr>
          <p:cNvPr id="499" name="Google Shape;499;p56"/>
          <p:cNvSpPr txBox="1">
            <a:spLocks noGrp="1"/>
          </p:cNvSpPr>
          <p:nvPr>
            <p:ph type="body" idx="4294967295"/>
          </p:nvPr>
        </p:nvSpPr>
        <p:spPr>
          <a:xfrm>
            <a:off x="390900" y="550625"/>
            <a:ext cx="87531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54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Créer une minuterie de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25 minutes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Mesurer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les dimensions d’un objet et calculer l’aire de cet objet.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Photographier des objets qui démontrent le concept du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nombre pair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Faites apparaître la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grille des tiers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pour prendre une photo.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Illustrer une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fraction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et indiquer sa valeur.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Envoyer la production de la fraction ou du nombre pair à un voisin par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8"/>
              </a:rPr>
              <a:t>AirDrop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Faites une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9"/>
              </a:rPr>
              <a:t>rétroaction orale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à la production que vous avez reçue.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Tourner une courte vidéo qui démontre la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0"/>
              </a:rPr>
              <a:t>division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225/5 avec Notes.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Photographier avec un outil qui présente la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1"/>
              </a:rPr>
              <a:t>symétrie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ou la répétition d’un motif. 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Aller sur un site que vous utilisez avec vos élèves et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2"/>
              </a:rPr>
              <a:t>faire lire le texte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Sans utiliser le crayon ou le clavier, envoyer un message à votre voisin avec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3"/>
              </a:rPr>
              <a:t>Siri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Tourner une vidéo au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4"/>
              </a:rPr>
              <a:t>ralenti 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d’un objet qui tombe.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Trouver sur Internet un texte et prenez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5"/>
              </a:rPr>
              <a:t>des notes simultanément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Prenez une photo «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6"/>
              </a:rPr>
              <a:t>à vol d’oiseau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» d’un endroit et indiquer le nom de l’endroit.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Défis avec les applications de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7"/>
              </a:rPr>
              <a:t>mathlearningcenter.org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Produire une affiche animée avec </a:t>
            </a:r>
            <a:r>
              <a:rPr lang="en" sz="16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8"/>
              </a:rPr>
              <a:t>Clips</a:t>
            </a: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.</a:t>
            </a:r>
            <a:endParaRPr sz="16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ixie One"/>
              <a:buAutoNum type="arabicPeriod"/>
            </a:pPr>
            <a:r>
              <a:rPr lang="en" sz="16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Amusez-vous! 				</a:t>
            </a:r>
            <a:r>
              <a:rPr lang="en" sz="1600">
                <a:solidFill>
                  <a:srgbClr val="E8004C"/>
                </a:solidFill>
                <a:latin typeface="Nixie One"/>
                <a:ea typeface="Nixie One"/>
                <a:cs typeface="Nixie One"/>
                <a:sym typeface="Nixie One"/>
              </a:rPr>
              <a:t>*</a:t>
            </a:r>
            <a:r>
              <a:rPr lang="en" sz="1200">
                <a:solidFill>
                  <a:srgbClr val="E8004C"/>
                </a:solidFill>
                <a:latin typeface="Nixie One"/>
                <a:ea typeface="Nixie One"/>
                <a:cs typeface="Nixie One"/>
                <a:sym typeface="Nixie One"/>
              </a:rPr>
              <a:t>Inspiré de l’atelier Créativité d’Apple animé Annie Martin</a:t>
            </a:r>
            <a:r>
              <a:rPr lang="en" sz="12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12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500" name="Google Shape;500;p5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301622" y="182125"/>
            <a:ext cx="638553" cy="61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7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AirDrop </a:t>
            </a:r>
            <a:endParaRPr sz="3000" b="1" u="sng"/>
          </a:p>
        </p:txBody>
      </p:sp>
      <p:sp>
        <p:nvSpPr>
          <p:cNvPr id="506" name="Google Shape;506;p57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Sélectionner AirDrop dans le Centre de contrôle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Vérifier si vous pouvez partager avec tout le monde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Partager une production avec un collègue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Accepter le partage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Refuser le partage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 Vérifier dans Photos la production partagée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7" name="Google Shape;507;p57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8" name="Google Shape;50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1275" y="2713400"/>
            <a:ext cx="2209800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8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Écran partagé </a:t>
            </a:r>
            <a:endParaRPr sz="3000" b="1" u="sng"/>
          </a:p>
        </p:txBody>
      </p:sp>
      <p:sp>
        <p:nvSpPr>
          <p:cNvPr id="515" name="Google Shape;515;p58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626400" cy="3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Ouvrir la 2e application voulue afin qu’elle soit dans le Dock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Ouvrir l’application principale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Ouvrir le Dock à partir d’en bas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Déposer la 2e application à droite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Faites une capture d’écran</a:t>
            </a:r>
            <a:endParaRPr sz="1800"/>
          </a:p>
        </p:txBody>
      </p:sp>
      <p:sp>
        <p:nvSpPr>
          <p:cNvPr id="516" name="Google Shape;516;p58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2250" y="2808375"/>
            <a:ext cx="2412675" cy="180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9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Mesures </a:t>
            </a:r>
            <a:endParaRPr sz="3000" b="1" u="sng"/>
          </a:p>
        </p:txBody>
      </p:sp>
      <p:sp>
        <p:nvSpPr>
          <p:cNvPr id="524" name="Google Shape;524;p59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Mesurer une longueur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Mesurer automatiquement un rectangle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Partager une production</a:t>
            </a:r>
            <a:endParaRPr sz="1800"/>
          </a:p>
        </p:txBody>
      </p:sp>
      <p:sp>
        <p:nvSpPr>
          <p:cNvPr id="525" name="Google Shape;525;p59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125" y="2590350"/>
            <a:ext cx="1825275" cy="182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0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Horloge </a:t>
            </a:r>
            <a:endParaRPr sz="3000" b="1" u="sng"/>
          </a:p>
        </p:txBody>
      </p:sp>
      <p:sp>
        <p:nvSpPr>
          <p:cNvPr id="533" name="Google Shape;533;p60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Consulter les fuseaux horaire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Régler une alarme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Démarrer un chronomètre ou un minuteur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Relaxer!</a:t>
            </a:r>
            <a:endParaRPr sz="1800"/>
          </a:p>
        </p:txBody>
      </p:sp>
      <p:sp>
        <p:nvSpPr>
          <p:cNvPr id="534" name="Google Shape;534;p60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5" name="Google Shape;53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4325" y="2506500"/>
            <a:ext cx="2125400" cy="21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1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Appareil photo </a:t>
            </a:r>
            <a:endParaRPr sz="3000" b="1" u="sng"/>
          </a:p>
        </p:txBody>
      </p:sp>
      <p:sp>
        <p:nvSpPr>
          <p:cNvPr id="542" name="Google Shape;542;p61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Prendre une photo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Ajouter la grille des tiers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Prendre une photo panoramique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Prendre des photos en rafale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Enregistrer une vidéo</a:t>
            </a:r>
            <a:endParaRPr sz="1800"/>
          </a:p>
        </p:txBody>
      </p:sp>
      <p:sp>
        <p:nvSpPr>
          <p:cNvPr id="543" name="Google Shape;543;p61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4" name="Google Shape;54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1525" y="2496650"/>
            <a:ext cx="2095500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2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Livres </a:t>
            </a:r>
            <a:endParaRPr sz="3000" b="1" u="sng"/>
          </a:p>
        </p:txBody>
      </p:sp>
      <p:sp>
        <p:nvSpPr>
          <p:cNvPr id="551" name="Google Shape;551;p62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5994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Trouver les livres gratuits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i="1"/>
              <a:t>La créativité pour tous :</a:t>
            </a:r>
            <a:endParaRPr sz="1800" b="1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	Guide l’enseignant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	Jeunes élèves</a:t>
            </a:r>
            <a:endParaRPr sz="180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Photo</a:t>
            </a:r>
            <a:endParaRPr sz="180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Musique</a:t>
            </a:r>
            <a:endParaRPr sz="180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Dessin</a:t>
            </a:r>
            <a:endParaRPr sz="180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Vidéo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Consulter un livre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Partager une découverte</a:t>
            </a:r>
            <a:endParaRPr sz="1800"/>
          </a:p>
        </p:txBody>
      </p:sp>
      <p:sp>
        <p:nvSpPr>
          <p:cNvPr id="552" name="Google Shape;552;p62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3" name="Google Shape;55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000" y="25309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7300" y="2699375"/>
            <a:ext cx="1171200" cy="15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Plans </a:t>
            </a:r>
            <a:endParaRPr sz="3000" b="1" u="sng"/>
          </a:p>
        </p:txBody>
      </p:sp>
      <p:sp>
        <p:nvSpPr>
          <p:cNvPr id="561" name="Google Shape;561;p63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Voir une carte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Rechercher un lieu, comme votre école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Accéder à la vue 360</a:t>
            </a:r>
            <a:r>
              <a:rPr lang="en" sz="1800" baseline="30000"/>
              <a:t>O</a:t>
            </a:r>
            <a:endParaRPr sz="1800" baseline="30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Obtenir des informations sur un lieu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Partager un lieu</a:t>
            </a:r>
            <a:endParaRPr sz="1800"/>
          </a:p>
        </p:txBody>
      </p:sp>
      <p:sp>
        <p:nvSpPr>
          <p:cNvPr id="562" name="Google Shape;562;p63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3" name="Google Shape;56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7475" y="2437300"/>
            <a:ext cx="1905000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963" y="1094025"/>
            <a:ext cx="3874499" cy="19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841" y="2633437"/>
            <a:ext cx="2315384" cy="32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9450" y="-50959"/>
            <a:ext cx="2790750" cy="186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9450" y="1815375"/>
            <a:ext cx="2714550" cy="180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9450" y="3622244"/>
            <a:ext cx="2714550" cy="203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5525" y="-1"/>
            <a:ext cx="2674850" cy="17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39325" y="-50966"/>
            <a:ext cx="3790125" cy="142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45900" y="2631550"/>
            <a:ext cx="1883550" cy="27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525" y="1645182"/>
            <a:ext cx="2674850" cy="1721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5525" y="3367125"/>
            <a:ext cx="2674850" cy="177627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 txBox="1">
            <a:spLocks noGrp="1"/>
          </p:cNvSpPr>
          <p:nvPr>
            <p:ph type="title" idx="4294967295"/>
          </p:nvPr>
        </p:nvSpPr>
        <p:spPr>
          <a:xfrm>
            <a:off x="311700" y="14376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12000">
              <a:solidFill>
                <a:srgbClr val="FFFFF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4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Photo Booth </a:t>
            </a:r>
            <a:endParaRPr sz="3000" b="1" u="sng"/>
          </a:p>
        </p:txBody>
      </p:sp>
      <p:sp>
        <p:nvSpPr>
          <p:cNvPr id="570" name="Google Shape;570;p64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5994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Prendre une photo avec l’effet Miroir pour montrer la symétrie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Prendre une photo avec l’effet Kadéidoscope pour montrer la répétition d’un dallage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Effet thermique lien avec la science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Supprimer une photo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Partager une photo</a:t>
            </a:r>
            <a:endParaRPr sz="1800"/>
          </a:p>
        </p:txBody>
      </p:sp>
      <p:sp>
        <p:nvSpPr>
          <p:cNvPr id="571" name="Google Shape;571;p64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2" name="Google Shape;57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5450" y="2749075"/>
            <a:ext cx="1930275" cy="19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5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Siri </a:t>
            </a:r>
            <a:endParaRPr sz="3000" b="1" u="sng"/>
          </a:p>
        </p:txBody>
      </p:sp>
      <p:sp>
        <p:nvSpPr>
          <p:cNvPr id="579" name="Google Shape;579;p65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Configurer Siri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Demander une information à Siri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Découvrir les tâches que Siri peut accomplir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Partager une découverte</a:t>
            </a:r>
            <a:endParaRPr sz="1800"/>
          </a:p>
        </p:txBody>
      </p:sp>
      <p:sp>
        <p:nvSpPr>
          <p:cNvPr id="580" name="Google Shape;580;p65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1" name="Google Shape;58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2937" y="2093325"/>
            <a:ext cx="2412674" cy="2696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6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Dictaphone </a:t>
            </a:r>
            <a:endParaRPr sz="3000" b="1" u="sng"/>
          </a:p>
        </p:txBody>
      </p:sp>
      <p:sp>
        <p:nvSpPr>
          <p:cNvPr id="588" name="Google Shape;588;p66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5472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Effectuer un enregistrement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Lire l’enregistrement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Modifier un enregistrement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Supprimer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Partager un enregistrement</a:t>
            </a:r>
            <a:endParaRPr sz="1800"/>
          </a:p>
        </p:txBody>
      </p:sp>
      <p:sp>
        <p:nvSpPr>
          <p:cNvPr id="589" name="Google Shape;589;p66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0" name="Google Shape;59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7475" y="241552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7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Calendrier </a:t>
            </a:r>
            <a:endParaRPr sz="3000" b="1" u="sng"/>
          </a:p>
        </p:txBody>
      </p:sp>
      <p:sp>
        <p:nvSpPr>
          <p:cNvPr id="597" name="Google Shape;597;p67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Ajouter un événement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Ajouter une alerte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Ajouter une pièce jointe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Modifier un événement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Supprimer un événement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6- Utiliser Siri pour ajouter un événement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7- Partager un événement à un collègue</a:t>
            </a:r>
            <a:endParaRPr sz="1800"/>
          </a:p>
        </p:txBody>
      </p:sp>
      <p:sp>
        <p:nvSpPr>
          <p:cNvPr id="598" name="Google Shape;598;p67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9" name="Google Shape;59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7475" y="2486750"/>
            <a:ext cx="1838050" cy="18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8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Astuces </a:t>
            </a:r>
            <a:endParaRPr sz="3000" b="1" u="sng"/>
          </a:p>
        </p:txBody>
      </p:sp>
      <p:sp>
        <p:nvSpPr>
          <p:cNvPr id="606" name="Google Shape;606;p68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Consulter l’application Astuces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Activer, si désiré, pour recevoir les notifications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Noter une astuce que vous pourrez partager</a:t>
            </a:r>
            <a:endParaRPr sz="1800"/>
          </a:p>
        </p:txBody>
      </p:sp>
      <p:sp>
        <p:nvSpPr>
          <p:cNvPr id="607" name="Google Shape;607;p68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8" name="Google Shape;60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2025" y="2607100"/>
            <a:ext cx="2412675" cy="2223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9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Centre de contrôle </a:t>
            </a:r>
            <a:endParaRPr sz="3000" b="1" u="sng"/>
          </a:p>
        </p:txBody>
      </p:sp>
      <p:sp>
        <p:nvSpPr>
          <p:cNvPr id="615" name="Google Shape;615;p69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Tâches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1- Ouvrir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2- Fermer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3- Personnaliser en ajoutant une application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 Essayer l’enregistrement de l’écran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5- Partager une production</a:t>
            </a:r>
            <a:endParaRPr sz="1800"/>
          </a:p>
        </p:txBody>
      </p:sp>
      <p:sp>
        <p:nvSpPr>
          <p:cNvPr id="616" name="Google Shape;616;p69"/>
          <p:cNvSpPr txBox="1">
            <a:spLocks noGrp="1"/>
          </p:cNvSpPr>
          <p:nvPr>
            <p:ph type="body" idx="1"/>
          </p:nvPr>
        </p:nvSpPr>
        <p:spPr>
          <a:xfrm>
            <a:off x="2717475" y="960700"/>
            <a:ext cx="2283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/>
              <a:t>Ressources :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Tutoriel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7" name="Google Shape;6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5275" y="2590375"/>
            <a:ext cx="2412675" cy="2104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0"/>
          <p:cNvSpPr txBox="1">
            <a:spLocks noGrp="1"/>
          </p:cNvSpPr>
          <p:nvPr>
            <p:ph type="title"/>
          </p:nvPr>
        </p:nvSpPr>
        <p:spPr>
          <a:xfrm>
            <a:off x="3135550" y="319600"/>
            <a:ext cx="47271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Application Oh! </a:t>
            </a:r>
            <a:endParaRPr sz="3000" b="1" u="sng"/>
          </a:p>
        </p:txBody>
      </p:sp>
      <p:sp>
        <p:nvSpPr>
          <p:cNvPr id="624" name="Google Shape;624;p70"/>
          <p:cNvSpPr txBox="1">
            <a:spLocks noGrp="1"/>
          </p:cNvSpPr>
          <p:nvPr>
            <p:ph type="body" idx="1"/>
          </p:nvPr>
        </p:nvSpPr>
        <p:spPr>
          <a:xfrm>
            <a:off x="5229100" y="960700"/>
            <a:ext cx="3384600" cy="3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Extrait du livre de Caroline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https://drive.google.com/open?id=1baa5G5ycANjxuju74dxdUtTi4uDxLYhv</a:t>
            </a:r>
            <a:endParaRPr sz="1400"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Livre : Oh! </a:t>
            </a:r>
            <a:r>
              <a:rPr lang="en" b="1" u="sng">
                <a:latin typeface="Nixie One"/>
                <a:ea typeface="Nixie One"/>
                <a:cs typeface="Nixie One"/>
                <a:sym typeface="Nixie One"/>
              </a:rPr>
              <a:t>Mon chapeau</a:t>
            </a:r>
            <a:r>
              <a:rPr lang="en" sz="3000" b="1" u="sng">
                <a:latin typeface="Nixie One"/>
                <a:ea typeface="Nixie One"/>
                <a:cs typeface="Nixie One"/>
                <a:sym typeface="Nixie One"/>
              </a:rPr>
              <a:t>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https://www.babelio.com/livres/Rigaud-Oh-mon-chapeau-/655250</a:t>
            </a:r>
            <a:endParaRPr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70"/>
          <p:cNvSpPr txBox="1">
            <a:spLocks noGrp="1"/>
          </p:cNvSpPr>
          <p:nvPr>
            <p:ph type="body" idx="1"/>
          </p:nvPr>
        </p:nvSpPr>
        <p:spPr>
          <a:xfrm>
            <a:off x="2572300" y="960700"/>
            <a:ext cx="2586600" cy="20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Application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http://ludocube.fr/game/oh/play/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6" name="Google Shape;626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000" y="2834200"/>
            <a:ext cx="4189526" cy="2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1"/>
          <p:cNvSpPr txBox="1">
            <a:spLocks noGrp="1"/>
          </p:cNvSpPr>
          <p:nvPr>
            <p:ph type="title" idx="4294967295"/>
          </p:nvPr>
        </p:nvSpPr>
        <p:spPr>
          <a:xfrm>
            <a:off x="828075" y="165925"/>
            <a:ext cx="7343400" cy="60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Breakout, Escape Game, jeu d’évasion</a:t>
            </a:r>
            <a:endParaRPr sz="3600">
              <a:solidFill>
                <a:srgbClr val="E8004C"/>
              </a:solidFill>
            </a:endParaRPr>
          </a:p>
        </p:txBody>
      </p:sp>
      <p:sp>
        <p:nvSpPr>
          <p:cNvPr id="633" name="Google Shape;633;p71"/>
          <p:cNvSpPr txBox="1">
            <a:spLocks noGrp="1"/>
          </p:cNvSpPr>
          <p:nvPr>
            <p:ph type="body" idx="4294967295"/>
          </p:nvPr>
        </p:nvSpPr>
        <p:spPr>
          <a:xfrm>
            <a:off x="761100" y="870450"/>
            <a:ext cx="3903300" cy="3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Lien vers une présentation</a:t>
            </a:r>
            <a:endParaRPr sz="2000">
              <a:solidFill>
                <a:srgbClr val="0069B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Lien vers le Padlet de ressources</a:t>
            </a:r>
            <a:endParaRPr sz="2000">
              <a:solidFill>
                <a:srgbClr val="0069B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Arial"/>
              <a:buChar char="➔"/>
            </a:pPr>
            <a:r>
              <a:rPr lang="en" sz="2000">
                <a:solidFill>
                  <a:srgbClr val="0069BF"/>
                </a:solidFill>
                <a:latin typeface="Arial"/>
                <a:ea typeface="Arial"/>
                <a:cs typeface="Arial"/>
                <a:sym typeface="Arial"/>
              </a:rPr>
              <a:t>Quoi ? </a:t>
            </a:r>
            <a:endParaRPr sz="2000">
              <a:solidFill>
                <a:srgbClr val="0069BF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69B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Un jeu d’évasion à saveur pédagogique;</a:t>
            </a:r>
            <a:endParaRPr sz="2000">
              <a:solidFill>
                <a:srgbClr val="0069BF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Arial"/>
              <a:buChar char="➔"/>
            </a:pPr>
            <a:r>
              <a:rPr lang="en" sz="2000">
                <a:solidFill>
                  <a:srgbClr val="0069B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Pourquoi? </a:t>
            </a:r>
            <a:endParaRPr sz="2000">
              <a:solidFill>
                <a:srgbClr val="0069BF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Arial"/>
              <a:buChar char="➔"/>
            </a:pPr>
            <a:r>
              <a:rPr lang="en" sz="2000">
                <a:solidFill>
                  <a:srgbClr val="0069B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Comment?</a:t>
            </a:r>
            <a:endParaRPr sz="2000">
              <a:solidFill>
                <a:srgbClr val="0069BF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69B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-Classique avec cadenas</a:t>
            </a:r>
            <a:endParaRPr sz="2000">
              <a:solidFill>
                <a:srgbClr val="0069BF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69B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-Numérique</a:t>
            </a:r>
            <a:endParaRPr sz="2000">
              <a:solidFill>
                <a:srgbClr val="0069BF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69B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-Matériel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634" name="Google Shape;63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2899" y="37472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1" descr="Capture d’écran 2016-11-06 à 17.06.40.png"/>
          <p:cNvPicPr preferRelativeResize="0"/>
          <p:nvPr/>
        </p:nvPicPr>
        <p:blipFill rotWithShape="1">
          <a:blip r:embed="rId6">
            <a:alphaModFix/>
          </a:blip>
          <a:srcRect t="855" b="855"/>
          <a:stretch/>
        </p:blipFill>
        <p:spPr>
          <a:xfrm>
            <a:off x="5042950" y="925100"/>
            <a:ext cx="3613824" cy="2665350"/>
          </a:xfrm>
          <a:prstGeom prst="rect">
            <a:avLst/>
          </a:prstGeom>
          <a:noFill/>
          <a:ln w="76200" cap="flat" cmpd="dbl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2"/>
          <p:cNvSpPr txBox="1">
            <a:spLocks noGrp="1"/>
          </p:cNvSpPr>
          <p:nvPr>
            <p:ph type="title" idx="4294967295"/>
          </p:nvPr>
        </p:nvSpPr>
        <p:spPr>
          <a:xfrm>
            <a:off x="1184850" y="165925"/>
            <a:ext cx="6986700" cy="60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ED4A00"/>
                </a:solidFill>
                <a:latin typeface="Ubuntu"/>
                <a:ea typeface="Ubuntu"/>
                <a:cs typeface="Ubuntu"/>
                <a:sym typeface="Ubuntu"/>
              </a:rPr>
              <a:t>Twitter #Mathspourvrai</a:t>
            </a:r>
            <a:endParaRPr sz="3600">
              <a:solidFill>
                <a:srgbClr val="ED4A00"/>
              </a:solidFill>
            </a:endParaRPr>
          </a:p>
        </p:txBody>
      </p:sp>
      <p:sp>
        <p:nvSpPr>
          <p:cNvPr id="641" name="Google Shape;641;p72"/>
          <p:cNvSpPr txBox="1">
            <a:spLocks noGrp="1"/>
          </p:cNvSpPr>
          <p:nvPr>
            <p:ph type="body" idx="4294967295"/>
          </p:nvPr>
        </p:nvSpPr>
        <p:spPr>
          <a:xfrm>
            <a:off x="761100" y="870450"/>
            <a:ext cx="3903300" cy="3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Tweeter un problème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Résoudre un problème d’une autre classe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mois au printemps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thèmes, un par semaine</a:t>
            </a:r>
            <a:endParaRPr sz="18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642" name="Google Shape;64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2899" y="38996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27" y="2360400"/>
            <a:ext cx="3893825" cy="28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6275" y="1559548"/>
            <a:ext cx="3192101" cy="2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525" y="102725"/>
            <a:ext cx="1882924" cy="13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3"/>
          <p:cNvSpPr txBox="1">
            <a:spLocks noGrp="1"/>
          </p:cNvSpPr>
          <p:nvPr>
            <p:ph type="title" idx="4294967295"/>
          </p:nvPr>
        </p:nvSpPr>
        <p:spPr>
          <a:xfrm>
            <a:off x="1085750" y="165925"/>
            <a:ext cx="7085700" cy="60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QELI</a:t>
            </a:r>
            <a:endParaRPr sz="3600">
              <a:solidFill>
                <a:srgbClr val="E8004C"/>
              </a:solidFill>
            </a:endParaRPr>
          </a:p>
        </p:txBody>
      </p:sp>
      <p:sp>
        <p:nvSpPr>
          <p:cNvPr id="651" name="Google Shape;651;p73"/>
          <p:cNvSpPr txBox="1">
            <a:spLocks noGrp="1"/>
          </p:cNvSpPr>
          <p:nvPr>
            <p:ph type="body" idx="4294967295"/>
          </p:nvPr>
        </p:nvSpPr>
        <p:spPr>
          <a:xfrm>
            <a:off x="761100" y="870450"/>
            <a:ext cx="3903300" cy="3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Lien vers le site en français</a:t>
            </a:r>
            <a:endParaRPr sz="2000">
              <a:solidFill>
                <a:srgbClr val="0069B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Lien vers le site en anglais</a:t>
            </a:r>
            <a:endParaRPr sz="2000">
              <a:solidFill>
                <a:srgbClr val="0069B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Quoi? </a:t>
            </a:r>
            <a:r>
              <a:rPr lang="en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uel </a:t>
            </a:r>
            <a:r>
              <a:rPr lang="en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 </a:t>
            </a:r>
            <a:r>
              <a:rPr lang="en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lang="en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ntrus?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Pourquoi?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Comment</a:t>
            </a:r>
            <a:r>
              <a:rPr lang="en" sz="14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?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Autres ressources de la </a:t>
            </a:r>
            <a:r>
              <a:rPr lang="en" sz="18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CSDM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2899" y="37472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400" y="3028150"/>
            <a:ext cx="2602499" cy="19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69299" y="3213100"/>
            <a:ext cx="2088401" cy="174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62499" y="371353"/>
            <a:ext cx="2950000" cy="294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875" y="-42869"/>
            <a:ext cx="3771100" cy="282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7875" y="2616600"/>
            <a:ext cx="3995374" cy="26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43600" y="2398850"/>
            <a:ext cx="4646574" cy="3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9225" y="-42875"/>
            <a:ext cx="3639050" cy="26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2900" y="0"/>
            <a:ext cx="4148850" cy="27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2900" y="2616600"/>
            <a:ext cx="3566533" cy="25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>
            <a:spLocks noGrp="1"/>
          </p:cNvSpPr>
          <p:nvPr>
            <p:ph type="title" idx="4294967295"/>
          </p:nvPr>
        </p:nvSpPr>
        <p:spPr>
          <a:xfrm>
            <a:off x="311700" y="14376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12000">
              <a:solidFill>
                <a:srgbClr val="FFFFF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3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4"/>
          <p:cNvSpPr txBox="1">
            <a:spLocks noGrp="1"/>
          </p:cNvSpPr>
          <p:nvPr>
            <p:ph type="title" idx="4294967295"/>
          </p:nvPr>
        </p:nvSpPr>
        <p:spPr>
          <a:xfrm>
            <a:off x="818150" y="165925"/>
            <a:ext cx="7353300" cy="60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Open Middle</a:t>
            </a:r>
            <a:endParaRPr sz="3600">
              <a:solidFill>
                <a:srgbClr val="E8004C"/>
              </a:solidFill>
            </a:endParaRPr>
          </a:p>
        </p:txBody>
      </p:sp>
      <p:sp>
        <p:nvSpPr>
          <p:cNvPr id="661" name="Google Shape;661;p74"/>
          <p:cNvSpPr txBox="1">
            <a:spLocks noGrp="1"/>
          </p:cNvSpPr>
          <p:nvPr>
            <p:ph type="body" idx="4294967295"/>
          </p:nvPr>
        </p:nvSpPr>
        <p:spPr>
          <a:xfrm>
            <a:off x="761100" y="870450"/>
            <a:ext cx="4338300" cy="3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Lien vers le site</a:t>
            </a:r>
            <a:r>
              <a:rPr lang="en" sz="1800">
                <a:solidFill>
                  <a:srgbClr val="0069BF"/>
                </a:solidFill>
                <a:latin typeface="Arial"/>
                <a:ea typeface="Arial"/>
                <a:cs typeface="Arial"/>
                <a:sym typeface="Arial"/>
              </a:rPr>
              <a:t> (français disponible)</a:t>
            </a:r>
            <a:endParaRPr sz="1800">
              <a:solidFill>
                <a:srgbClr val="0069B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Quoi?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un «début fermé» signifiant qu’ils commencent tous par le même problème initial.</a:t>
            </a:r>
            <a:endParaRPr sz="1800">
              <a:solidFill>
                <a:srgbClr val="33333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une «fin fermée» signifiant qu’ils finissent tous par la même réponse.</a:t>
            </a:r>
            <a:endParaRPr sz="1800">
              <a:solidFill>
                <a:srgbClr val="33333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un «milieu ouvert» signifiant qu’il existe plusieurs façons d’aborder et de résoudre le problème.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Pourquoi?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➔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Comment?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Exemples de réponse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2899" y="37472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3500" y="1183613"/>
            <a:ext cx="3838851" cy="27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8524" y="0"/>
            <a:ext cx="3600450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5"/>
          <p:cNvSpPr txBox="1">
            <a:spLocks noGrp="1"/>
          </p:cNvSpPr>
          <p:nvPr>
            <p:ph type="body" idx="1"/>
          </p:nvPr>
        </p:nvSpPr>
        <p:spPr>
          <a:xfrm>
            <a:off x="1706800" y="1421450"/>
            <a:ext cx="3947700" cy="26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8BB00"/>
                </a:solidFill>
                <a:latin typeface="Nixie One"/>
                <a:ea typeface="Nixie One"/>
                <a:cs typeface="Nixie One"/>
                <a:sym typeface="Nixie One"/>
              </a:rPr>
              <a:t>C’est le temps de prendre une photo ou de tourner une vidéo, si ce n’est pas encore fait!</a:t>
            </a:r>
            <a:endParaRPr sz="4800" b="1">
              <a:solidFill>
                <a:srgbClr val="F8BB00"/>
              </a:solidFill>
            </a:endParaRPr>
          </a:p>
        </p:txBody>
      </p:sp>
      <p:pic>
        <p:nvPicPr>
          <p:cNvPr id="670" name="Google Shape;67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75"/>
          <p:cNvSpPr txBox="1"/>
          <p:nvPr/>
        </p:nvSpPr>
        <p:spPr>
          <a:xfrm rot="1528865">
            <a:off x="5418118" y="1353378"/>
            <a:ext cx="2999909" cy="100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0000"/>
                </a:solidFill>
              </a:rPr>
              <a:t>20 min!</a:t>
            </a:r>
            <a:endParaRPr/>
          </a:p>
        </p:txBody>
      </p:sp>
      <p:sp>
        <p:nvSpPr>
          <p:cNvPr id="672" name="Google Shape;672;p75"/>
          <p:cNvSpPr/>
          <p:nvPr/>
        </p:nvSpPr>
        <p:spPr>
          <a:xfrm>
            <a:off x="6064350" y="2956648"/>
            <a:ext cx="1883887" cy="1552640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73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6"/>
          <p:cNvSpPr txBox="1">
            <a:spLocks noGrp="1"/>
          </p:cNvSpPr>
          <p:nvPr>
            <p:ph type="body" idx="4294967295"/>
          </p:nvPr>
        </p:nvSpPr>
        <p:spPr>
          <a:xfrm>
            <a:off x="1113250" y="448100"/>
            <a:ext cx="6787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  <a:latin typeface="Nixie One"/>
                <a:ea typeface="Nixie One"/>
                <a:cs typeface="Nixie One"/>
                <a:sym typeface="Nixie One"/>
              </a:rPr>
              <a:t>Retour sur l’expérimentation</a:t>
            </a:r>
            <a:endParaRPr sz="3600" b="1">
              <a:solidFill>
                <a:srgbClr val="00ACC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u="sng">
                <a:solidFill>
                  <a:srgbClr val="E8004C"/>
                </a:solidFill>
                <a:hlinkClick r:id="rId3"/>
              </a:rPr>
              <a:t>Document de partage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678" name="Google Shape;67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7"/>
          <p:cNvSpPr txBox="1">
            <a:spLocks noGrp="1"/>
          </p:cNvSpPr>
          <p:nvPr>
            <p:ph type="title"/>
          </p:nvPr>
        </p:nvSpPr>
        <p:spPr>
          <a:xfrm>
            <a:off x="2215525" y="449550"/>
            <a:ext cx="6649800" cy="3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E8004C"/>
                </a:solidFill>
              </a:rPr>
              <a:t>Des questions qui reviennent</a:t>
            </a:r>
            <a:endParaRPr sz="3000" u="sng">
              <a:solidFill>
                <a:srgbClr val="E800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-Téléchargement des applications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-Choix d’applications gratuites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-Utilisation des apps incluses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-Partage des productions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-Présenter le iPad avec le TNI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-Livres </a:t>
            </a:r>
            <a:r>
              <a:rPr lang="en" sz="3000" b="1" i="1"/>
              <a:t>La créativité pour tous</a:t>
            </a:r>
            <a:r>
              <a:rPr lang="en" sz="3000"/>
              <a:t> : Dessin, Musique, Vidéos et Photo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684" name="Google Shape;68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8"/>
          <p:cNvSpPr txBox="1">
            <a:spLocks noGrp="1"/>
          </p:cNvSpPr>
          <p:nvPr>
            <p:ph type="title"/>
          </p:nvPr>
        </p:nvSpPr>
        <p:spPr>
          <a:xfrm>
            <a:off x="777625" y="1904550"/>
            <a:ext cx="3304800" cy="13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Autoformations sur le Campus Récit</a:t>
            </a:r>
            <a:endParaRPr b="1" i="1">
              <a:solidFill>
                <a:srgbClr val="FFFFFF"/>
              </a:solidFill>
            </a:endParaRPr>
          </a:p>
        </p:txBody>
      </p:sp>
      <p:sp>
        <p:nvSpPr>
          <p:cNvPr id="690" name="Google Shape;690;p78"/>
          <p:cNvSpPr txBox="1">
            <a:spLocks noGrp="1"/>
          </p:cNvSpPr>
          <p:nvPr>
            <p:ph type="body" idx="1"/>
          </p:nvPr>
        </p:nvSpPr>
        <p:spPr>
          <a:xfrm>
            <a:off x="4583525" y="1457175"/>
            <a:ext cx="4354200" cy="3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Lien sur </a:t>
            </a:r>
            <a:r>
              <a:rPr lang="en" u="sng">
                <a:solidFill>
                  <a:schemeClr val="hlink"/>
                </a:solidFill>
                <a:hlinkClick r:id="rId3"/>
              </a:rPr>
              <a:t>Campus Récit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8BB00"/>
              </a:buClr>
              <a:buSzPts val="2400"/>
              <a:buChar char="-"/>
            </a:pPr>
            <a:r>
              <a:rPr lang="en" sz="2400" b="1" i="1">
                <a:solidFill>
                  <a:srgbClr val="F8BB00"/>
                </a:solidFill>
                <a:latin typeface="Nixie One"/>
                <a:ea typeface="Nixie One"/>
                <a:cs typeface="Nixie One"/>
                <a:sym typeface="Nixie One"/>
              </a:rPr>
              <a:t>Appropriation pédagogique de la tablette iPad</a:t>
            </a:r>
            <a:endParaRPr sz="2400" b="1" i="1">
              <a:solidFill>
                <a:srgbClr val="F8BB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Char char="-"/>
            </a:pPr>
            <a:r>
              <a:rPr lang="en" sz="2400" b="1" i="1">
                <a:solidFill>
                  <a:srgbClr val="1155CC"/>
                </a:solidFill>
                <a:latin typeface="Nixie One"/>
                <a:ea typeface="Nixie One"/>
                <a:cs typeface="Nixie One"/>
                <a:sym typeface="Nixie One"/>
              </a:rPr>
              <a:t>Fonctions d’aide à l’organisation du temps et des ressources intégrées iPad</a:t>
            </a:r>
            <a:r>
              <a:rPr lang="en" sz="2400">
                <a:solidFill>
                  <a:srgbClr val="1155CC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2400">
              <a:solidFill>
                <a:srgbClr val="1155CC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1" name="Google Shape;69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4674" y="3781775"/>
            <a:ext cx="1142974" cy="11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8275" y="334550"/>
            <a:ext cx="1499075" cy="12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9250" y="397825"/>
            <a:ext cx="1499075" cy="11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6037" y="297825"/>
            <a:ext cx="1596238" cy="12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9"/>
          <p:cNvSpPr txBox="1">
            <a:spLocks noGrp="1"/>
          </p:cNvSpPr>
          <p:nvPr>
            <p:ph type="subTitle" idx="4294967295"/>
          </p:nvPr>
        </p:nvSpPr>
        <p:spPr>
          <a:xfrm>
            <a:off x="828075" y="396425"/>
            <a:ext cx="7868700" cy="22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E8004C"/>
                </a:solidFill>
              </a:rPr>
              <a:t>Merci!</a:t>
            </a:r>
            <a:endParaRPr sz="3600" b="1">
              <a:solidFill>
                <a:srgbClr val="E8004C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8BB00"/>
                </a:solidFill>
              </a:rPr>
              <a:t>Techniques des petits pas, s’approprier l’outil personnellement </a:t>
            </a:r>
            <a:endParaRPr sz="3600" b="1">
              <a:solidFill>
                <a:srgbClr val="F8BB00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</a:rPr>
              <a:t>Des questions?</a:t>
            </a:r>
            <a:endParaRPr sz="3600" b="1">
              <a:solidFill>
                <a:srgbClr val="00ACC3"/>
              </a:solidFill>
            </a:endParaRPr>
          </a:p>
        </p:txBody>
      </p:sp>
      <p:sp>
        <p:nvSpPr>
          <p:cNvPr id="700" name="Google Shape;700;p79"/>
          <p:cNvSpPr txBox="1">
            <a:spLocks noGrp="1"/>
          </p:cNvSpPr>
          <p:nvPr>
            <p:ph type="body" idx="4294967295"/>
          </p:nvPr>
        </p:nvSpPr>
        <p:spPr>
          <a:xfrm>
            <a:off x="1275150" y="2968198"/>
            <a:ext cx="6593700" cy="17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Vous pouvez me joindre </a:t>
            </a: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sonya.fiset@recitmst.qc.ca</a:t>
            </a: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701" name="Google Shape;70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5000" y="3231625"/>
            <a:ext cx="1620675" cy="16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0"/>
          <p:cNvSpPr txBox="1">
            <a:spLocks noGrp="1"/>
          </p:cNvSpPr>
          <p:nvPr>
            <p:ph type="subTitle" idx="4294967295"/>
          </p:nvPr>
        </p:nvSpPr>
        <p:spPr>
          <a:xfrm>
            <a:off x="1275150" y="426500"/>
            <a:ext cx="6593700" cy="22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</a:rPr>
              <a:t>Des ressources :</a:t>
            </a:r>
            <a:endParaRPr sz="3600" b="1">
              <a:solidFill>
                <a:srgbClr val="00ACC3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Geoboard	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https://itunes.apple.com/us/app/geoboard-by-the-math-learning-center/id519896952?mt=8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Number Rack	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https://itunes.apple.com/ca/app/number-rack-by-the-math-learning-center/id496057949?l=fr&amp;mt=8</a:t>
            </a:r>
            <a:endParaRPr sz="1050" u="sng">
              <a:solidFill>
                <a:srgbClr val="1A73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Number Pieces	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https://itunes.apple.com/ca/app/number-pieces-basic-by-the-math-learning-center/id611452042?l=fr&amp;mt=8</a:t>
            </a:r>
            <a:endParaRPr sz="1050" u="sng">
              <a:solidFill>
                <a:srgbClr val="1A73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Pattern Shapes	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https://itunes.apple.com/ca/app/pattern-shapes-by-the-math-learning-center/id908511013?l=fr&amp;mt=8</a:t>
            </a:r>
            <a:endParaRPr sz="1050" u="sng">
              <a:solidFill>
                <a:srgbClr val="1A73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Fractions	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7"/>
              </a:rPr>
              <a:t>https://itunes.apple.com/ca/app/fractions-by-the-math-learning-center/id1114674604?l=fr&amp;mt=8</a:t>
            </a:r>
            <a:endParaRPr sz="1050" u="sng">
              <a:solidFill>
                <a:srgbClr val="1A73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Number Line	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8"/>
              </a:rPr>
              <a:t>https://itunes.apple.com/ca/app/number-line-by-the-math-learning-center/id751816884?l=fr&amp;mt=8</a:t>
            </a:r>
            <a:endParaRPr sz="1050" u="sng">
              <a:solidFill>
                <a:srgbClr val="1A73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Number Frames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9"/>
              </a:rPr>
              <a:t>https://itunes.apple.com/us/app/number-frames-by-the-math-learning-center/id873198123?mt=8</a:t>
            </a:r>
            <a:endParaRPr sz="1050" u="sng">
              <a:solidFill>
                <a:srgbClr val="1A73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ACC3"/>
              </a:solidFill>
            </a:endParaRPr>
          </a:p>
        </p:txBody>
      </p:sp>
      <p:pic>
        <p:nvPicPr>
          <p:cNvPr id="708" name="Google Shape;708;p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9549" y="3792475"/>
            <a:ext cx="103255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4025" y="114950"/>
            <a:ext cx="5242826" cy="491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0"/>
          <p:cNvSpPr/>
          <p:nvPr/>
        </p:nvSpPr>
        <p:spPr>
          <a:xfrm>
            <a:off x="425750" y="259275"/>
            <a:ext cx="3208200" cy="476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Cadre de référence de la compétence numérique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version interactive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0"/>
          <p:cNvSpPr/>
          <p:nvPr/>
        </p:nvSpPr>
        <p:spPr>
          <a:xfrm>
            <a:off x="5053175" y="681525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0"/>
          <p:cNvSpPr/>
          <p:nvPr/>
        </p:nvSpPr>
        <p:spPr>
          <a:xfrm>
            <a:off x="6510975" y="259275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0"/>
          <p:cNvSpPr/>
          <p:nvPr/>
        </p:nvSpPr>
        <p:spPr>
          <a:xfrm>
            <a:off x="6471800" y="709900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7993450" y="2727900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>
            <a:off x="7592475" y="3866425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6471800" y="4614775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5002725" y="4614775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3878100" y="3819925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0"/>
          <p:cNvSpPr/>
          <p:nvPr/>
        </p:nvSpPr>
        <p:spPr>
          <a:xfrm>
            <a:off x="3959575" y="1503450"/>
            <a:ext cx="950700" cy="354600"/>
          </a:xfrm>
          <a:prstGeom prst="ellipse">
            <a:avLst/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4650"/>
            <a:ext cx="5970625" cy="33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0625" y="1335050"/>
            <a:ext cx="3097175" cy="27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 txBox="1"/>
          <p:nvPr/>
        </p:nvSpPr>
        <p:spPr>
          <a:xfrm>
            <a:off x="1336075" y="4661225"/>
            <a:ext cx="48258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173" y="0"/>
            <a:ext cx="39728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225" y="487700"/>
            <a:ext cx="4866374" cy="395265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2"/>
          <p:cNvSpPr txBox="1"/>
          <p:nvPr/>
        </p:nvSpPr>
        <p:spPr>
          <a:xfrm>
            <a:off x="1776050" y="4608350"/>
            <a:ext cx="22632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Romero 2015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50" y="261897"/>
            <a:ext cx="8405575" cy="46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2073</Words>
  <Application>Microsoft Office PowerPoint</Application>
  <PresentationFormat>Affichage à l'écran (16:9)</PresentationFormat>
  <Paragraphs>450</Paragraphs>
  <Slides>56</Slides>
  <Notes>56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56</vt:i4>
      </vt:variant>
    </vt:vector>
  </HeadingPairs>
  <TitlesOfParts>
    <vt:vector size="67" baseType="lpstr">
      <vt:lpstr>Ubuntu</vt:lpstr>
      <vt:lpstr>Roboto</vt:lpstr>
      <vt:lpstr>Nixie One</vt:lpstr>
      <vt:lpstr>Barlow</vt:lpstr>
      <vt:lpstr>Viga</vt:lpstr>
      <vt:lpstr>Miriam Libre</vt:lpstr>
      <vt:lpstr>Arial</vt:lpstr>
      <vt:lpstr>Bangers</vt:lpstr>
      <vt:lpstr>Varela Round</vt:lpstr>
      <vt:lpstr>Puck template</vt:lpstr>
      <vt:lpstr>Simple Light</vt:lpstr>
      <vt:lpstr>Mathématique  et créativité CSPO  Sonya.Fiset@recitmst.qc.ca</vt:lpstr>
      <vt:lpstr>Bienvenue !  Présentation : Recitmst.qc.ca  et http://bit.ly/mstnov2019</vt:lpstr>
      <vt:lpstr>Plan de la journée</vt:lpstr>
      <vt:lpstr>Pourquoi?</vt:lpstr>
      <vt:lpstr>Pourquoi?</vt:lpstr>
      <vt:lpstr>Présentation PowerPoint</vt:lpstr>
      <vt:lpstr>Présentation PowerPoint</vt:lpstr>
      <vt:lpstr>Présentation PowerPoint</vt:lpstr>
      <vt:lpstr>Présentation PowerPoint</vt:lpstr>
      <vt:lpstr>Autoformations sur le Campus Récit</vt:lpstr>
      <vt:lpstr> Présentation des ressources?</vt:lpstr>
      <vt:lpstr> Nos droits et nos devoirs d’apprenants</vt:lpstr>
      <vt:lpstr>Présentation PowerPoint</vt:lpstr>
      <vt:lpstr> Stations d’apprentissage</vt:lpstr>
      <vt:lpstr>Geoboard</vt:lpstr>
      <vt:lpstr>Number Pieces </vt:lpstr>
      <vt:lpstr>Number Rack </vt:lpstr>
      <vt:lpstr>Pattern Shapes </vt:lpstr>
      <vt:lpstr>Fractions </vt:lpstr>
      <vt:lpstr>Number Lines </vt:lpstr>
      <vt:lpstr>NumberFrames </vt:lpstr>
      <vt:lpstr>Présentation PowerPoint</vt:lpstr>
      <vt:lpstr>Notes </vt:lpstr>
      <vt:lpstr>iMovie </vt:lpstr>
      <vt:lpstr>Pages </vt:lpstr>
      <vt:lpstr>Keynotes </vt:lpstr>
      <vt:lpstr>Clips </vt:lpstr>
      <vt:lpstr>Book Creator </vt:lpstr>
      <vt:lpstr>Présentation PowerPoint</vt:lpstr>
      <vt:lpstr> Stations d’apprentissage</vt:lpstr>
      <vt:lpstr>Présentation PowerPoint</vt:lpstr>
      <vt:lpstr> Utiliser les applications du iPad pour</vt:lpstr>
      <vt:lpstr>AirDrop </vt:lpstr>
      <vt:lpstr>Écran partagé </vt:lpstr>
      <vt:lpstr>Mesures </vt:lpstr>
      <vt:lpstr>Horloge </vt:lpstr>
      <vt:lpstr>Appareil photo </vt:lpstr>
      <vt:lpstr>Livres </vt:lpstr>
      <vt:lpstr>Plans </vt:lpstr>
      <vt:lpstr>Photo Booth </vt:lpstr>
      <vt:lpstr>Siri </vt:lpstr>
      <vt:lpstr>Dictaphone </vt:lpstr>
      <vt:lpstr>Calendrier </vt:lpstr>
      <vt:lpstr>Astuces </vt:lpstr>
      <vt:lpstr>Centre de contrôle </vt:lpstr>
      <vt:lpstr>Application Oh! </vt:lpstr>
      <vt:lpstr>Breakout, Escape Game, jeu d’évasion</vt:lpstr>
      <vt:lpstr>Twitter #Mathspourvrai</vt:lpstr>
      <vt:lpstr>QELI</vt:lpstr>
      <vt:lpstr>Open Middle</vt:lpstr>
      <vt:lpstr>Présentation PowerPoint</vt:lpstr>
      <vt:lpstr>Présentation PowerPoint</vt:lpstr>
      <vt:lpstr>Des questions qui reviennent  -Téléchargement des applications -Choix d’applications gratuites -Utilisation des apps incluses -Partage des productions -Présenter le iPad avec le TNI -Livres La créativité pour tous : Dessin, Musique, Vidéos et Photo </vt:lpstr>
      <vt:lpstr>Autoformations sur le Campus Récit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Mathématique  et créativité CSPO  Sonya.Fiset@recitmst.qc.ca</dc:title>
  <dc:creator>Sonya Fiset</dc:creator>
  <cp:lastModifiedBy>Fiset Sonia</cp:lastModifiedBy>
  <cp:revision>1</cp:revision>
  <dcterms:modified xsi:type="dcterms:W3CDTF">2019-11-28T13:21:51Z</dcterms:modified>
</cp:coreProperties>
</file>