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Sniglet"/>
      <p:regular r:id="rId17"/>
    </p:embeddedFont>
    <p:embeddedFont>
      <p:font typeface="Dosis"/>
      <p:regular r:id="rId18"/>
      <p:bold r:id="rId19"/>
    </p:embeddedFont>
    <p:embeddedFont>
      <p:font typeface="Ubuntu"/>
      <p:regular r:id="rId20"/>
      <p:bold r:id="rId21"/>
      <p:italic r:id="rId22"/>
      <p:boldItalic r:id="rId23"/>
    </p:embeddedFont>
    <p:embeddedFont>
      <p:font typeface="Economica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Viga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regular.fntdata"/><Relationship Id="rId22" Type="http://schemas.openxmlformats.org/officeDocument/2006/relationships/font" Target="fonts/Ubuntu-italic.fntdata"/><Relationship Id="rId21" Type="http://schemas.openxmlformats.org/officeDocument/2006/relationships/font" Target="fonts/Ubuntu-bold.fntdata"/><Relationship Id="rId24" Type="http://schemas.openxmlformats.org/officeDocument/2006/relationships/font" Target="fonts/Economica-regular.fntdata"/><Relationship Id="rId23" Type="http://schemas.openxmlformats.org/officeDocument/2006/relationships/font" Target="fonts/Ubuntu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Roboto-regular.fntdata"/><Relationship Id="rId27" Type="http://schemas.openxmlformats.org/officeDocument/2006/relationships/font" Target="fonts/Economic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Viga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niglet-regular.fntdata"/><Relationship Id="rId16" Type="http://schemas.openxmlformats.org/officeDocument/2006/relationships/slide" Target="slides/slide12.xml"/><Relationship Id="rId19" Type="http://schemas.openxmlformats.org/officeDocument/2006/relationships/font" Target="fonts/Dosis-bold.fntdata"/><Relationship Id="rId18" Type="http://schemas.openxmlformats.org/officeDocument/2006/relationships/font" Target="fonts/Dosi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Micro-bit-rentree-20-2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feedback/view.php?id=7952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Micro-bit-rentree-20-21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u" TargetMode="External"/><Relationship Id="rId3" Type="http://schemas.openxmlformats.org/officeDocument/2006/relationships/hyperlink" Target="https://drive.google.com/file/d/1c1G1nwOt3c-HCrnxjpyX6N536wznDPE0/view?usp=sharing" TargetMode="External"/><Relationship Id="rId4" Type="http://schemas.openxmlformats.org/officeDocument/2006/relationships/hyperlink" Target="https://docs.google.com/presentation/d/1WLOVbILYOJr79KSJOh3MyCzWzEzrcypj42Lz0z3OMew/edit?usp=sharin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/" TargetMode="External"/><Relationship Id="rId3" Type="http://schemas.openxmlformats.org/officeDocument/2006/relationships/hyperlink" Target="https://docs.google.com/document/d/1PQGW122I-KYND1M6ElZRyRo65aYEO-47J8Xug0OSaGQ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lassroom.microbit.org/" TargetMode="External"/><Relationship Id="rId3" Type="http://schemas.openxmlformats.org/officeDocument/2006/relationships/hyperlink" Target="https://youtu.be/3W8u4AcBcdE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202uBqv542H9-bthPr_lof7kDZ3s39DSytWerxfzQ5s/edit?usp=sharing" TargetMode="External"/><Relationship Id="rId3" Type="http://schemas.openxmlformats.org/officeDocument/2006/relationships/hyperlink" Target="https://makecode.microbit.org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969805ab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969805ab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Article de la rencontre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https://recitmst.qc.ca/Micro-bit-rentree-20-21</a:t>
            </a:r>
            <a:r>
              <a:rPr lang="en">
                <a:solidFill>
                  <a:srgbClr val="3D4965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969805abc2_0_10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969805abc2_0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969805abc2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969805abc2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78016981db_2_18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78016981db_2_1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Article de la rencontre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https://recitmst.qc.ca/Micro-bit-rentree-20-21</a:t>
            </a:r>
            <a:r>
              <a:rPr lang="en">
                <a:solidFill>
                  <a:srgbClr val="3D4965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8016981db_2_1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8016981db_2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 copiable et modifiable : 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</a:t>
            </a:r>
            <a:r>
              <a:rPr lang="en"/>
              <a:t>téléchargeable PDF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https://drive.google.com/file/d/1c1G1nwOt3c-HCrnxjpyX6N536wznDPE0/view?usp=sharing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https://docs.google.com/presentation/d/1WLOVbILYOJr79KSJOh3MyCzWzEzrcypj42Lz0z3OMew/edit?usp=sharing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MakeCode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collaboratif de la rencontre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https://docs.google.com/document/d/1PQGW122I-KYND1M6ElZRyRo65aYEO-47J8Xug0OSaGQ/edit?usp=sharing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69805abc2_0_5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69805abc2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78016981db_2_18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78016981db_2_1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969805abc2_0_16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969805abc2_0_1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https://classroom.microbit.org/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Tutoriel sur l’utilisation de Micro:bit Classroo</a:t>
            </a:r>
            <a:r>
              <a:rPr lang="en"/>
              <a:t>m: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https://youtu.be/3W8u4AcBcdE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87c701e2a9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87c701e2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des activités et défis de la formation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https://docs.google.com/presentation/d/1202uBqv542H9-bthPr_lof7kDZ3s39DSytWerxfzQ5s/edit?usp=sharing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Aller à l’outil MakeCode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87c701e2a9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87c701e2a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MakeCode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ampus.recit.qc.ca/mod/feedback/view.php?id=7952" TargetMode="External"/><Relationship Id="rId4" Type="http://schemas.openxmlformats.org/officeDocument/2006/relationships/hyperlink" Target="https://campus.recit.qc.ca/mod/feedback/view.php?id=795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hyperlink" Target="http://recit.org/ul/qjt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presentation/d/e/2PACX-1vScYbtnD846_eE8uTE_5L7o1-AMBXMfD9XLL0MUj1e6KSnFaFm5LSxbHbsfHInd6OXT0sKYNO-SkMXS/pub?start=false&amp;loop=false&amp;delayms=3000" TargetMode="External"/><Relationship Id="rId4" Type="http://schemas.openxmlformats.org/officeDocument/2006/relationships/hyperlink" Target="https://docs.google.com/presentation/d/1202uBqv542H9-bthPr_lof7kDZ3s39DSytWerxfzQ5s/edit?usp=sharing" TargetMode="External"/><Relationship Id="rId5" Type="http://schemas.openxmlformats.org/officeDocument/2006/relationships/hyperlink" Target="https://makecode.microbit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classroom.microbit.org/" TargetMode="External"/><Relationship Id="rId9" Type="http://schemas.openxmlformats.org/officeDocument/2006/relationships/hyperlink" Target="https://classroom.microbit.org/" TargetMode="External"/><Relationship Id="rId5" Type="http://schemas.openxmlformats.org/officeDocument/2006/relationships/hyperlink" Target="https://classroom.microbit.org/" TargetMode="External"/><Relationship Id="rId6" Type="http://schemas.openxmlformats.org/officeDocument/2006/relationships/hyperlink" Target="http://www.youtube.com/watch?v=3W8u4AcBcdE" TargetMode="External"/><Relationship Id="rId7" Type="http://schemas.openxmlformats.org/officeDocument/2006/relationships/image" Target="../media/image10.jpg"/><Relationship Id="rId8" Type="http://schemas.openxmlformats.org/officeDocument/2006/relationships/hyperlink" Target="https://classroom.microbit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hyperlink" Target="https://docs.google.com/presentation/d/1202uBqv542H9-bthPr_lof7kDZ3s39DSytWerxfzQ5s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4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4"/>
          <p:cNvSpPr txBox="1"/>
          <p:nvPr>
            <p:ph type="ctrTitle"/>
          </p:nvPr>
        </p:nvSpPr>
        <p:spPr>
          <a:xfrm>
            <a:off x="20225" y="2495075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</a:rPr>
              <a:t>Micro:bit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537" name="Google Shape;53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4"/>
          <p:cNvSpPr txBox="1"/>
          <p:nvPr/>
        </p:nvSpPr>
        <p:spPr>
          <a:xfrm>
            <a:off x="20225" y="37788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28 septembre 2020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13h30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9" name="Google Shape;539;p14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0" name="Google Shape;54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4" name="Google Shape;614;p23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5" name="Google Shape;615;p23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de participation</a:t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6" name="Google Shape;6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938" y="1480250"/>
            <a:ext cx="2803385" cy="27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4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2" name="Google Shape;622;p24"/>
          <p:cNvSpPr txBox="1"/>
          <p:nvPr>
            <p:ph type="title"/>
          </p:nvPr>
        </p:nvSpPr>
        <p:spPr>
          <a:xfrm>
            <a:off x="800275" y="3027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Formulaire de rétroaction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3" name="Google Shape;623;p24">
            <a:hlinkClick r:id="rId3"/>
          </p:cNvPr>
          <p:cNvSpPr/>
          <p:nvPr/>
        </p:nvSpPr>
        <p:spPr>
          <a:xfrm rot="-1267551">
            <a:off x="14025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24" name="Google Shape;624;p24"/>
          <p:cNvSpPr/>
          <p:nvPr/>
        </p:nvSpPr>
        <p:spPr>
          <a:xfrm>
            <a:off x="31378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25" name="Google Shape;625;p24"/>
          <p:cNvSpPr/>
          <p:nvPr/>
        </p:nvSpPr>
        <p:spPr>
          <a:xfrm>
            <a:off x="5058051" y="14192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26" name="Google Shape;626;p24"/>
          <p:cNvSpPr txBox="1"/>
          <p:nvPr/>
        </p:nvSpPr>
        <p:spPr>
          <a:xfrm>
            <a:off x="4161588" y="2676300"/>
            <a:ext cx="322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Sniglet"/>
                <a:ea typeface="Sniglet"/>
                <a:cs typeface="Sniglet"/>
                <a:sym typeface="Sniglet"/>
              </a:rPr>
              <a:t>MERCI!</a:t>
            </a:r>
            <a:endParaRPr sz="6000">
              <a:solidFill>
                <a:srgbClr val="0069B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27" name="Google Shape;627;p24"/>
          <p:cNvSpPr txBox="1"/>
          <p:nvPr/>
        </p:nvSpPr>
        <p:spPr>
          <a:xfrm>
            <a:off x="971375" y="4064700"/>
            <a:ext cx="2887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5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33" name="Google Shape;6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25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635" name="Google Shape;635;p25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7" name="Google Shape;63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"/>
          <p:cNvSpPr txBox="1"/>
          <p:nvPr>
            <p:ph type="ctrTitle"/>
          </p:nvPr>
        </p:nvSpPr>
        <p:spPr>
          <a:xfrm>
            <a:off x="998825" y="199050"/>
            <a:ext cx="7689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Micro:bit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46" name="Google Shape;5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100" y="1542175"/>
            <a:ext cx="4041800" cy="33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950" y="207450"/>
            <a:ext cx="39814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6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Raoul Kamga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4" name="Google Shape;554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5" name="Google Shape;5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6"/>
          <p:cNvSpPr txBox="1"/>
          <p:nvPr/>
        </p:nvSpPr>
        <p:spPr>
          <a:xfrm>
            <a:off x="2194650" y="3922713"/>
            <a:ext cx="4754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http://recit.org/ul/qjt</a:t>
            </a: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7" name="Google Shape;557;p16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58" name="Google Shape;55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4" name="Google Shape;564;p17"/>
          <p:cNvSpPr txBox="1"/>
          <p:nvPr>
            <p:ph idx="1" type="body"/>
          </p:nvPr>
        </p:nvSpPr>
        <p:spPr>
          <a:xfrm>
            <a:off x="747925" y="998025"/>
            <a:ext cx="7847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Présentation de Micro:bit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Micro:bit Classroom </a:t>
            </a:r>
            <a:r>
              <a:rPr lang="en" sz="1800">
                <a:solidFill>
                  <a:srgbClr val="FFFFFF"/>
                </a:solidFill>
                <a:highlight>
                  <a:srgbClr val="38761D"/>
                </a:highlight>
                <a:latin typeface="Ubuntu"/>
                <a:ea typeface="Ubuntu"/>
                <a:cs typeface="Ubuntu"/>
                <a:sym typeface="Ubuntu"/>
              </a:rPr>
              <a:t>(Nouveauté !!!)</a:t>
            </a:r>
            <a:endParaRPr sz="1800">
              <a:solidFill>
                <a:srgbClr val="FFFFFF"/>
              </a:solidFill>
              <a:highlight>
                <a:srgbClr val="38761D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: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Activités Micro:bit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version 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Essayer ces défis dans l’interface de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MakeCode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Poser vos questions dans le clavardage ou ouvrir notre micro/caméra pour ce faire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Partager vos tests dans le clavardage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Nous partagerons notre écran pour nos explications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5" name="Google Shape;565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1" name="Google Shape;5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8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8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574" name="Google Shape;574;p18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5" name="Google Shape;575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1" name="Google Shape;5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13" y="326775"/>
            <a:ext cx="8820777" cy="42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7" name="Google Shape;587;p20"/>
          <p:cNvSpPr txBox="1"/>
          <p:nvPr>
            <p:ph idx="4294967295" type="title"/>
          </p:nvPr>
        </p:nvSpPr>
        <p:spPr>
          <a:xfrm>
            <a:off x="1501800" y="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Micro:bit Classroom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88" name="Google Shape;5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38" y="1384800"/>
            <a:ext cx="4259774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0">
            <a:hlinkClick r:id="rId4"/>
          </p:cNvPr>
          <p:cNvSpPr txBox="1"/>
          <p:nvPr/>
        </p:nvSpPr>
        <p:spPr>
          <a:xfrm>
            <a:off x="790525" y="3548250"/>
            <a:ext cx="40452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https://classroom.microbit.org/</a:t>
            </a:r>
            <a:endParaRPr b="1" sz="21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90" name="Google Shape;590;p20" title="Microbit classroom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5400" y="1384800"/>
            <a:ext cx="27696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0">
            <a:hlinkClick r:id="rId8"/>
          </p:cNvPr>
          <p:cNvSpPr txBox="1"/>
          <p:nvPr/>
        </p:nvSpPr>
        <p:spPr>
          <a:xfrm>
            <a:off x="4957600" y="3548250"/>
            <a:ext cx="40452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9"/>
              </a:rPr>
              <a:t>Tutoriel</a:t>
            </a:r>
            <a:endParaRPr b="1" sz="21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21"/>
          <p:cNvSpPr txBox="1"/>
          <p:nvPr/>
        </p:nvSpPr>
        <p:spPr>
          <a:xfrm>
            <a:off x="2443025" y="243575"/>
            <a:ext cx="4111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Micro:bit - Activités</a:t>
            </a:r>
            <a:endParaRPr b="1" sz="4200">
              <a:solidFill>
                <a:srgbClr val="0069B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8" name="Google Shape;598;p21"/>
          <p:cNvCxnSpPr/>
          <p:nvPr/>
        </p:nvCxnSpPr>
        <p:spPr>
          <a:xfrm>
            <a:off x="2472125" y="778175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9" name="Google Shape;599;p21"/>
          <p:cNvSpPr txBox="1"/>
          <p:nvPr/>
        </p:nvSpPr>
        <p:spPr>
          <a:xfrm>
            <a:off x="294525" y="3626300"/>
            <a:ext cx="8485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DÉBUTANTS, INTERMÉDIAIRES, AVANCÉS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0" name="Google Shape;6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075" y="1095400"/>
            <a:ext cx="2806300" cy="23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1"/>
          <p:cNvSpPr txBox="1"/>
          <p:nvPr/>
        </p:nvSpPr>
        <p:spPr>
          <a:xfrm>
            <a:off x="5049750" y="1633688"/>
            <a:ext cx="3348000" cy="1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osis"/>
                <a:ea typeface="Dosis"/>
                <a:cs typeface="Dosis"/>
                <a:sym typeface="Dosis"/>
              </a:rPr>
              <a:t>Ouvrir </a:t>
            </a:r>
            <a:r>
              <a:rPr lang="en" sz="20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ce document</a:t>
            </a:r>
            <a:r>
              <a:rPr lang="en" sz="2000">
                <a:latin typeface="Dosis"/>
                <a:ea typeface="Dosis"/>
                <a:cs typeface="Dosis"/>
                <a:sym typeface="Dosis"/>
              </a:rPr>
              <a:t> et essayer les défis proposés (selon votre niveau d’aisance dans l’outil).</a:t>
            </a:r>
            <a:endParaRPr sz="20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2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Retour sur les expérimentations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7" name="Google Shape;607;p22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Idées de projets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À propos des documents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À propos de l’outil MakeCode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8" name="Google Shape;608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