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Sniglet"/>
      <p:regular r:id="rId17"/>
    </p:embeddedFont>
    <p:embeddedFont>
      <p:font typeface="Dosis"/>
      <p:regular r:id="rId18"/>
      <p:bold r:id="rId19"/>
    </p:embeddedFont>
    <p:embeddedFont>
      <p:font typeface="Ubuntu"/>
      <p:regular r:id="rId20"/>
      <p:bold r:id="rId21"/>
      <p:italic r:id="rId22"/>
      <p:boldItalic r:id="rId23"/>
    </p:embeddedFont>
    <p:embeddedFont>
      <p:font typeface="Economica"/>
      <p:regular r:id="rId24"/>
      <p:bold r:id="rId25"/>
      <p:italic r:id="rId26"/>
      <p:boldItalic r:id="rId27"/>
    </p:embeddedFont>
    <p:embeddedFont>
      <p:font typeface="Viga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regular.fntdata"/><Relationship Id="rId22" Type="http://schemas.openxmlformats.org/officeDocument/2006/relationships/font" Target="fonts/Ubuntu-italic.fntdata"/><Relationship Id="rId21" Type="http://schemas.openxmlformats.org/officeDocument/2006/relationships/font" Target="fonts/Ubuntu-bold.fntdata"/><Relationship Id="rId24" Type="http://schemas.openxmlformats.org/officeDocument/2006/relationships/font" Target="fonts/Economica-regular.fntdata"/><Relationship Id="rId23" Type="http://schemas.openxmlformats.org/officeDocument/2006/relationships/font" Target="fonts/Ubuntu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Viga-regular.fntdata"/><Relationship Id="rId27" Type="http://schemas.openxmlformats.org/officeDocument/2006/relationships/font" Target="fonts/Economic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niglet-regular.fntdata"/><Relationship Id="rId16" Type="http://schemas.openxmlformats.org/officeDocument/2006/relationships/slide" Target="slides/slide11.xml"/><Relationship Id="rId19" Type="http://schemas.openxmlformats.org/officeDocument/2006/relationships/font" Target="fonts/Dosis-bold.fntdata"/><Relationship Id="rId18" Type="http://schemas.openxmlformats.org/officeDocument/2006/relationships/font" Target="fonts/Dosi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et.jit.si/RECITMSTDistance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i" TargetMode="External"/><Relationship Id="rId3" Type="http://schemas.openxmlformats.org/officeDocument/2006/relationships/hyperlink" Target="https://docs.google.com/presentation/d/1G81KtP7E8_aXX2Xn8GsGkwXFH0XZfO7CrPXzFLd5D7U/edit?usp=sharing" TargetMode="External"/><Relationship Id="rId4" Type="http://schemas.openxmlformats.org/officeDocument/2006/relationships/hyperlink" Target="https://docs.google.com/document/d/1PQGW122I-KYND1M6ElZRyRo65aYEO-47J8Xug0OSaGQ/edit?usp=sharin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orms.gle/JzUrVvY4PkzkK74RA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qc.ca/nouvelle/rdv-virtuels-printaniers-du-recit-se-former-a-distance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et.jit.si/RECITMSTDistance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kecode.microbit.org/" TargetMode="External"/><Relationship Id="rId3" Type="http://schemas.openxmlformats.org/officeDocument/2006/relationships/hyperlink" Target="https://docs.google.com/document/d/1PQGW122I-KYND1M6ElZRyRo65aYEO-47J8Xug0OSaGQ/edit?usp=sharin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202uBqv542H9-bthPr_lof7kDZ3s39DSytWerxfzQ5s/edit?usp=sharing" TargetMode="External"/><Relationship Id="rId3" Type="http://schemas.openxmlformats.org/officeDocument/2006/relationships/hyperlink" Target="https://makecode.microbit.org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kecode.microbit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7c701e2a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7c701e2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https://meet.jit.si/RECITMSTDistance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78016981db_2_18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78016981db_2_1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78016981db_2_12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78016981db_2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présentation téléchargeable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http://recit.org/ul/qii</a:t>
            </a:r>
            <a:r>
              <a:rPr lang="en"/>
              <a:t>   ou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https://docs.google.com/presentation/d/1G81KtP7E8_aXX2Xn8GsGkwXFH0XZfO7CrPXzFLd5D7U/edit?usp=sharing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collaboratif pour notes de la rencontre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https://docs.google.com/document/d/1PQGW122I-KYND1M6ElZRyRo65aYEO-47J8Xug0OSaGQ/edit?usp=sharing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8016981db_2_12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8016981db_2_1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Formulaire d’informations des participants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https://forms.gle/JzUrVvY4PkzkK74RA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78016981db_2_1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78016981db_2_1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les rendez-vous virtuels printaniers du RÉCIT à venir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http://recit.qc.ca/nouvelle/rdv-virtuels-printaniers-du-recit-se-former-a-distance/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78016981db_2_12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78016981db_2_1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https://meet.jit.si/RECITMSTDistance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MakeCode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https://makecode.microbit.org/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collaboratif de la rencontre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https://docs.google.com/document/d/1PQGW122I-KYND1M6ElZRyRo65aYEO-47J8Xug0OSaGQ/edit?usp=sharing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78016981db_2_18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78016981db_2_1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87c701e2a9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87c701e2a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des activités et défis de la formation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https://docs.google.com/presentation/d/1202uBqv542H9-bthPr_lof7kDZ3s39DSytWerxfzQ5s/edit?usp=sharing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Aller à l’outil MakeCode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https://makecode.microbit.org/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87c701e2a9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87c701e2a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MakeCode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https://makecode.microbit.org/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1" name="Google Shape;53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2" name="Google Shape;53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5" name="Google Shape;53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8" name="Google Shape;53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9" name="Google Shape;53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2" name="Google Shape;54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3" name="Google Shape;54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4" name="Google Shape;54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7" name="Google Shape;5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0" name="Google Shape;55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1" name="Google Shape;55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4" name="Google Shape;55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8" name="Google Shape;55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9" name="Google Shape;55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0" name="Google Shape;56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63" name="Google Shape;56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6" name="Google Shape;56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7" name="Google Shape;56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ga"/>
              <a:buNone/>
              <a:defRPr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7" name="Google Shape;52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●"/>
              <a:defRPr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geogebra.org/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meet.jit.si/RECITMSTDistanc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hyperlink" Target="http://recit.org/ul/qii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forms.gle/JzUrVvY4PkzkK74RA" TargetMode="External"/><Relationship Id="rId4" Type="http://schemas.openxmlformats.org/officeDocument/2006/relationships/hyperlink" Target="https://forms.gle/JzUrVvY4PkzkK74R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://recit.qc.ca/nouvelle/rdv-virtuels-printaniers-du-recit-se-former-a-distanc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eogebra.org/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meet.jit.si/RECITMSTDistanc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e/2PACX-1vScYbtnD846_eE8uTE_5L7o1-AMBXMfD9XLL0MUj1e6KSnFaFm5LSxbHbsfHInd6OXT0sKYNO-SkMXS/pub?start=false&amp;loop=false&amp;delayms=3000" TargetMode="External"/><Relationship Id="rId4" Type="http://schemas.openxmlformats.org/officeDocument/2006/relationships/hyperlink" Target="https://docs.google.com/presentation/d/1202uBqv542H9-bthPr_lof7kDZ3s39DSytWerxfzQ5s/edit?usp=sharing" TargetMode="External"/><Relationship Id="rId5" Type="http://schemas.openxmlformats.org/officeDocument/2006/relationships/hyperlink" Target="https://makecode.microbit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hyperlink" Target="https://docs.google.com/presentation/d/1202uBqv542H9-bthPr_lof7kDZ3s39DSytWerxfzQ5s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5"/>
          <p:cNvSpPr txBox="1"/>
          <p:nvPr>
            <p:ph type="ctrTitle"/>
          </p:nvPr>
        </p:nvSpPr>
        <p:spPr>
          <a:xfrm>
            <a:off x="998825" y="199050"/>
            <a:ext cx="7689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Micro:bit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75" name="Google Shape;5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100" y="1542175"/>
            <a:ext cx="4041800" cy="332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950" y="207450"/>
            <a:ext cx="398145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6" name="Google Shape;656;p34"/>
          <p:cNvSpPr txBox="1"/>
          <p:nvPr>
            <p:ph idx="4294967295" type="title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du 19 mai au 5 juin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13 h 30 à 15 h 00.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7" name="Google Shape;657;p34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58" name="Google Shape;65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750" y="1988225"/>
            <a:ext cx="2958599" cy="1673456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9" name="Google Shape;659;p34"/>
          <p:cNvSpPr/>
          <p:nvPr/>
        </p:nvSpPr>
        <p:spPr>
          <a:xfrm>
            <a:off x="2957648" y="18770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0" name="Google Shape;660;p34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https://meet.jit.si/RECITMSTDistance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5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66" name="Google Shape;6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35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/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Chaîne Youtube</a:t>
            </a:r>
            <a:endParaRPr sz="900"/>
          </a:p>
        </p:txBody>
      </p:sp>
      <p:sp>
        <p:nvSpPr>
          <p:cNvPr id="668" name="Google Shape;668;p35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9" name="Google Shape;669;p35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/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0" name="Google Shape;670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26"/>
          <p:cNvSpPr txBox="1"/>
          <p:nvPr>
            <p:ph idx="4294967295" type="body"/>
          </p:nvPr>
        </p:nvSpPr>
        <p:spPr>
          <a:xfrm>
            <a:off x="4093500" y="1425863"/>
            <a:ext cx="46413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Pierre Lachance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Raoul Kamga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3" name="Google Shape;583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4" name="Google Shape;5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6"/>
          <p:cNvSpPr txBox="1"/>
          <p:nvPr/>
        </p:nvSpPr>
        <p:spPr>
          <a:xfrm>
            <a:off x="2194650" y="3922713"/>
            <a:ext cx="47547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 </a:t>
            </a:r>
            <a:r>
              <a:rPr b="1"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http://recit.org/ul/qii</a:t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6" name="Google Shape;586;p26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lang="en" sz="1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recitmst.qc.ca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7" name="Google Shape;587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Qui êtes-vous ?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3" name="Google Shape;593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4" name="Google Shape;594;p27">
            <a:hlinkClick r:id="rId3"/>
          </p:cNvPr>
          <p:cNvSpPr/>
          <p:nvPr/>
        </p:nvSpPr>
        <p:spPr>
          <a:xfrm rot="-1267551">
            <a:off x="1097706" y="1250443"/>
            <a:ext cx="1738501" cy="2716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95" name="Google Shape;595;p27"/>
          <p:cNvSpPr/>
          <p:nvPr/>
        </p:nvSpPr>
        <p:spPr>
          <a:xfrm>
            <a:off x="2833032" y="1300683"/>
            <a:ext cx="847144" cy="84715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96" name="Google Shape;596;p27"/>
          <p:cNvSpPr/>
          <p:nvPr/>
        </p:nvSpPr>
        <p:spPr>
          <a:xfrm>
            <a:off x="4905651" y="1647862"/>
            <a:ext cx="1396363" cy="146851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A22A"/>
              </a:solidFill>
            </a:endParaRPr>
          </a:p>
        </p:txBody>
      </p:sp>
      <p:sp>
        <p:nvSpPr>
          <p:cNvPr id="597" name="Google Shape;597;p27"/>
          <p:cNvSpPr txBox="1"/>
          <p:nvPr>
            <p:ph idx="4294967295" type="ctrTitle"/>
          </p:nvPr>
        </p:nvSpPr>
        <p:spPr>
          <a:xfrm>
            <a:off x="4009188" y="2904900"/>
            <a:ext cx="3229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</a:rPr>
              <a:t>MERCI!</a:t>
            </a:r>
            <a:endParaRPr sz="6000">
              <a:solidFill>
                <a:srgbClr val="0069BF"/>
              </a:solidFill>
            </a:endParaRPr>
          </a:p>
        </p:txBody>
      </p:sp>
      <p:sp>
        <p:nvSpPr>
          <p:cNvPr id="598" name="Google Shape;598;p27"/>
          <p:cNvSpPr txBox="1"/>
          <p:nvPr>
            <p:ph idx="1" type="body"/>
          </p:nvPr>
        </p:nvSpPr>
        <p:spPr>
          <a:xfrm>
            <a:off x="686800" y="4056750"/>
            <a:ext cx="28875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Formulaire à compléter</a:t>
            </a:r>
            <a:endParaRPr sz="18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8"/>
          <p:cNvSpPr/>
          <p:nvPr/>
        </p:nvSpPr>
        <p:spPr>
          <a:xfrm>
            <a:off x="-42225" y="2072625"/>
            <a:ext cx="9207600" cy="1659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8"/>
          <p:cNvSpPr txBox="1"/>
          <p:nvPr>
            <p:ph type="ctrTitle"/>
          </p:nvPr>
        </p:nvSpPr>
        <p:spPr>
          <a:xfrm>
            <a:off x="2489150" y="2466475"/>
            <a:ext cx="6555300" cy="14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LES RENDEZ-VOUS VIRTUELS PRINTANIERS</a:t>
            </a:r>
            <a:r>
              <a:rPr lang="en" sz="3200"/>
              <a:t> DU RÉCIT!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</a:t>
            </a:r>
            <a:endParaRPr sz="2500"/>
          </a:p>
        </p:txBody>
      </p:sp>
      <p:sp>
        <p:nvSpPr>
          <p:cNvPr id="605" name="Google Shape;605;p28"/>
          <p:cNvSpPr/>
          <p:nvPr/>
        </p:nvSpPr>
        <p:spPr>
          <a:xfrm>
            <a:off x="-7825" y="2072625"/>
            <a:ext cx="9165300" cy="307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6" name="Google Shape;6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0425">
            <a:off x="5623528" y="251972"/>
            <a:ext cx="1945892" cy="185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28"/>
          <p:cNvPicPr preferRelativeResize="0"/>
          <p:nvPr/>
        </p:nvPicPr>
        <p:blipFill rotWithShape="1">
          <a:blip r:embed="rId4">
            <a:alphaModFix/>
          </a:blip>
          <a:srcRect b="14232" l="0" r="0" t="12630"/>
          <a:stretch/>
        </p:blipFill>
        <p:spPr>
          <a:xfrm>
            <a:off x="7855025" y="175250"/>
            <a:ext cx="1019175" cy="11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8"/>
          <p:cNvPicPr preferRelativeResize="0"/>
          <p:nvPr/>
        </p:nvPicPr>
        <p:blipFill rotWithShape="1">
          <a:blip r:embed="rId5">
            <a:alphaModFix/>
          </a:blip>
          <a:srcRect b="0" l="3406" r="53964" t="40383"/>
          <a:stretch/>
        </p:blipFill>
        <p:spPr>
          <a:xfrm>
            <a:off x="-42225" y="1896052"/>
            <a:ext cx="2918736" cy="21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28"/>
          <p:cNvSpPr txBox="1"/>
          <p:nvPr/>
        </p:nvSpPr>
        <p:spPr>
          <a:xfrm rot="-837811">
            <a:off x="5708431" y="622593"/>
            <a:ext cx="1547839" cy="634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Viga"/>
                <a:ea typeface="Viga"/>
                <a:cs typeface="Viga"/>
                <a:sym typeface="Viga"/>
              </a:rPr>
              <a:t>Enseigner à distance!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0" name="Google Shape;610;p28">
            <a:hlinkClick r:id="rId6"/>
          </p:cNvPr>
          <p:cNvSpPr txBox="1"/>
          <p:nvPr/>
        </p:nvSpPr>
        <p:spPr>
          <a:xfrm>
            <a:off x="222150" y="46251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recit.qc.ca</a:t>
            </a:r>
            <a:endParaRPr b="1" sz="1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6" name="Google Shape;616;p29"/>
          <p:cNvSpPr txBox="1"/>
          <p:nvPr>
            <p:ph idx="4294967295" type="title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du 19 mai au 5 juin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13 h 30 à 15 h 00.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7" name="Google Shape;617;p29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18" name="Google Shape;61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750" y="1988225"/>
            <a:ext cx="2958599" cy="1673456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9" name="Google Shape;619;p29"/>
          <p:cNvSpPr/>
          <p:nvPr/>
        </p:nvSpPr>
        <p:spPr>
          <a:xfrm>
            <a:off x="2957648" y="18770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0" name="Google Shape;620;p29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https://meet.jit.si/RECITMSTDistance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6" name="Google Shape;626;p30"/>
          <p:cNvSpPr txBox="1"/>
          <p:nvPr>
            <p:ph idx="1" type="body"/>
          </p:nvPr>
        </p:nvSpPr>
        <p:spPr>
          <a:xfrm>
            <a:off x="747925" y="1302825"/>
            <a:ext cx="78477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Présentation de Micro:bit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Défis :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Activités Micro:bit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version modifiable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Essayer ces défis dans l’interface de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MakeCode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Poser vos questions dans le clavardage ou ouvrir notre micro/caméra pour ce faire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Partager vos tests dans le clavardage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Nous partagerons notre écran pour nos explications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Avez-vous des idées d’utilisations avec vos élèves?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Retour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7" name="Google Shape;627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3" name="Google Shape;6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13" y="326775"/>
            <a:ext cx="8820777" cy="428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9" name="Google Shape;639;p32"/>
          <p:cNvSpPr txBox="1"/>
          <p:nvPr/>
        </p:nvSpPr>
        <p:spPr>
          <a:xfrm>
            <a:off x="2443025" y="243575"/>
            <a:ext cx="41112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Micro:bit - Activités</a:t>
            </a:r>
            <a:endParaRPr b="1" sz="4200">
              <a:solidFill>
                <a:srgbClr val="0069B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640" name="Google Shape;640;p32"/>
          <p:cNvCxnSpPr/>
          <p:nvPr/>
        </p:nvCxnSpPr>
        <p:spPr>
          <a:xfrm>
            <a:off x="2472125" y="778175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1" name="Google Shape;641;p32"/>
          <p:cNvSpPr txBox="1"/>
          <p:nvPr/>
        </p:nvSpPr>
        <p:spPr>
          <a:xfrm>
            <a:off x="294525" y="3626300"/>
            <a:ext cx="84855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DÉBUTANTS, INTERMÉDIAIRES, AVANCÉS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42" name="Google Shape;6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075" y="1095400"/>
            <a:ext cx="2806300" cy="232607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2"/>
          <p:cNvSpPr txBox="1"/>
          <p:nvPr/>
        </p:nvSpPr>
        <p:spPr>
          <a:xfrm>
            <a:off x="5049750" y="1633688"/>
            <a:ext cx="3348000" cy="19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osis"/>
                <a:ea typeface="Dosis"/>
                <a:cs typeface="Dosis"/>
                <a:sym typeface="Dosis"/>
              </a:rPr>
              <a:t>Ouvrir </a:t>
            </a:r>
            <a:r>
              <a:rPr lang="en" sz="2000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ce document</a:t>
            </a:r>
            <a:r>
              <a:rPr lang="en" sz="2000">
                <a:latin typeface="Dosis"/>
                <a:ea typeface="Dosis"/>
                <a:cs typeface="Dosis"/>
                <a:sym typeface="Dosis"/>
              </a:rPr>
              <a:t> et essayer les défis proposés (selon votre niveau d’aisance dans l’outil).</a:t>
            </a:r>
            <a:endParaRPr sz="20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3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Retour sur les expérimentations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9" name="Google Shape;649;p33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Idées de projets avec vos élèves?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À propos des documents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À propos de l’outil MakeCode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...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0" name="Google Shape;650;p3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