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Sniglet"/>
      <p:regular r:id="rId24"/>
    </p:embeddedFont>
    <p:embeddedFont>
      <p:font typeface="Dosis"/>
      <p:regular r:id="rId25"/>
      <p:bold r:id="rId26"/>
    </p:embeddedFont>
    <p:embeddedFont>
      <p:font typeface="Ubuntu"/>
      <p:regular r:id="rId27"/>
      <p:bold r:id="rId28"/>
      <p:italic r:id="rId29"/>
      <p:boldItalic r:id="rId30"/>
    </p:embeddedFont>
    <p:embeddedFont>
      <p:font typeface="Economica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Viga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F42B5D-8A25-41A2-B0A1-46191415D0F6}">
  <a:tblStyle styleId="{2FF42B5D-8A25-41A2-B0A1-46191415D0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Sniglet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33" Type="http://schemas.openxmlformats.org/officeDocument/2006/relationships/font" Target="fonts/Economica-italic.fntdata"/><Relationship Id="rId10" Type="http://schemas.openxmlformats.org/officeDocument/2006/relationships/slide" Target="slides/slide4.xml"/><Relationship Id="rId32" Type="http://schemas.openxmlformats.org/officeDocument/2006/relationships/font" Target="fonts/Economica-bold.fntdata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Economica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Viga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4" TargetMode="External"/><Relationship Id="rId3" Type="http://schemas.openxmlformats.org/officeDocument/2006/relationships/hyperlink" Target="https://recitmst.qc.ca/Atelier-3151-Simulateur-et-classroom-Micro-b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1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zoom.us/j/93849137106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e-colloque-CSSMB-Micro-bit-4-dec-2020" TargetMode="External"/><Relationship Id="rId3" Type="http://schemas.openxmlformats.org/officeDocument/2006/relationships/hyperlink" Target="https://docs.google.com/presentation/d/1pR62hEO1qfo4TnTbyS80_CVBraLG2w47iflakWyQi5U/edit?usp=sharing" TargetMode="External"/><Relationship Id="rId4" Type="http://schemas.openxmlformats.org/officeDocument/2006/relationships/hyperlink" Target="https://drive.google.com/file/d/1Y0IsK04t1SJHKwXXVmdKrhXmpEWKtOFa/view?usp=sharing" TargetMode="External"/><Relationship Id="rId5" Type="http://schemas.openxmlformats.org/officeDocument/2006/relationships/hyperlink" Target="https://drive.google.com/file/d/1Y1D4TQk5Gipuh6_ROjO2TNTnxNoq7BmS/view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icrobit.org/new-microbit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assroom.microbit.org/" TargetMode="External"/><Relationship Id="rId3" Type="http://schemas.openxmlformats.org/officeDocument/2006/relationships/hyperlink" Target="https://youtu.be/3W8u4AcBcd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202uBqv542H9-bthPr_lof7kDZ3s39DSytWerxfzQ5s/edit?usp=sharing" TargetMode="External"/><Relationship Id="rId3" Type="http://schemas.openxmlformats.org/officeDocument/2006/relationships/hyperlink" Target="https://makecode.microbit.org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c83f533b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c83f533b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/>
              <a:t>Lien vers l’article RÉCIT MST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http://recit.org/ul/qn4</a:t>
            </a:r>
            <a:r>
              <a:rPr lang="en" sz="1000"/>
              <a:t> ou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https://recitmst.qc.ca/Atelier-3151-Simulateur-et-classroom-Micro-bit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84f94edab_1_16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84f94edab_1_1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ressource Micro:bit et GitHub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c8583c53fe_0_5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c8583c53fe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7748d265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7748d26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7748d2655_0_5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c7748d2655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8016981db_2_18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8016981db_2_1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c83f533be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gc83f533be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c83f533be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c83f533be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E83C6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c83f533be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gc83f533be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78016981db_2_1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78016981db_2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les ressources de l’atelier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https://recitmst.qc.ca/e-colloque-CSSMB-Micro-bit-4-dec-2020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Présentation 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Version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https://docs.google.com/presentation/d/1pR62hEO1qfo4TnTbyS80_CVBraLG2w47iflakWyQi5U/edit?usp=sharing</a:t>
            </a:r>
            <a:r>
              <a:rPr lang="en">
                <a:solidFill>
                  <a:srgbClr val="3D4965"/>
                </a:solidFill>
              </a:rPr>
              <a:t> 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téléchargeable PDF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https://drive.google.com/file/d/1Y0IsK04t1SJHKwXXVmdKrhXmpEWKtOFa/view?usp=sharing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PowerPoint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https://drive.google.com/file/d/1Y1D4TQk5Gipuh6_ROjO2TNTnxNoq7BmS/view?usp=sharing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84f94edab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784f94eda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8016981db_2_18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78016981db_2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84f94edab_1_10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84f94edab_1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https://microbit.org/new-microbit/</a:t>
            </a:r>
            <a:endParaRPr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69805abc2_0_16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69805abc2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https://classroom.microbit.org/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Tutoriel sur l’utilisation de Micro:bit Classroo</a:t>
            </a:r>
            <a:r>
              <a:rPr lang="en"/>
              <a:t>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https://youtu.be/3W8u4AcBcdE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87c701e2a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87c701e2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des activités et défis de la formation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https://docs.google.com/presentation/d/1202uBqv542H9-bthPr_lof7kDZ3s39DSytWerxfzQ5s/edit?usp=sharing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 à l’outil MakeCode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7c701e2a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87c701e2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31" name="Google Shape;531;p14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32" name="Google Shape;532;p14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4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4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4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4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4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5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3" name="Google Shape;54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4" name="Google Shape;5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1" name="Google Shape;55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2" name="Google Shape;55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6" name="Google Shape;55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9" name="Google Shape;55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2" name="Google Shape;56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3" name="Google Shape;56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4" name="Google Shape;56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0" name="Google Shape;57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1" name="Google Shape;57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4" name="Google Shape;57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8" name="Google Shape;57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9" name="Google Shape;57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0" name="Google Shape;58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3" name="Google Shape;58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6" name="Google Shape;58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7" name="Google Shape;5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hyperlink" Target="http://recit.org/ul/qn4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8.png"/><Relationship Id="rId8" Type="http://schemas.openxmlformats.org/officeDocument/2006/relationships/hyperlink" Target="mailto:equipe@recitmst.qc.c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://recit.org/ul/ql1" TargetMode="External"/><Relationship Id="rId5" Type="http://schemas.openxmlformats.org/officeDocument/2006/relationships/image" Target="../media/image5.png"/><Relationship Id="rId6" Type="http://schemas.openxmlformats.org/officeDocument/2006/relationships/hyperlink" Target="mailto:equipe@recitmst.qc.ca" TargetMode="External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zoom.us/j/93849137106" TargetMode="External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9021" TargetMode="External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1.jpg"/><Relationship Id="rId9" Type="http://schemas.openxmlformats.org/officeDocument/2006/relationships/image" Target="../media/image20.png"/><Relationship Id="rId5" Type="http://schemas.openxmlformats.org/officeDocument/2006/relationships/hyperlink" Target="https://monurl.ca/ateliers21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3.png"/><Relationship Id="rId8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Relationship Id="rId5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hyperlink" Target="https://recitmst.qc.ca/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recit.org/ul/qn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e/2PACX-1vScYbtnD846_eE8uTE_5L7o1-AMBXMfD9XLL0MUj1e6KSnFaFm5LSxbHbsfHInd6OXT0sKYNO-SkMXS/pub?start=false&amp;loop=false&amp;delayms=3000" TargetMode="External"/><Relationship Id="rId4" Type="http://schemas.openxmlformats.org/officeDocument/2006/relationships/hyperlink" Target="https://docs.google.com/presentation/d/1202uBqv542H9-bthPr_lof7kDZ3s39DSytWerxfzQ5s/edit?usp=sharing" TargetMode="External"/><Relationship Id="rId5" Type="http://schemas.openxmlformats.org/officeDocument/2006/relationships/hyperlink" Target="https://makecode.microbit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icrobit.org/new-microbit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microbit.org/new-microbi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classroom.microbit.org/" TargetMode="External"/><Relationship Id="rId9" Type="http://schemas.openxmlformats.org/officeDocument/2006/relationships/hyperlink" Target="https://classroom.microbit.org/" TargetMode="External"/><Relationship Id="rId5" Type="http://schemas.openxmlformats.org/officeDocument/2006/relationships/hyperlink" Target="https://classroom.microbit.org/" TargetMode="External"/><Relationship Id="rId6" Type="http://schemas.openxmlformats.org/officeDocument/2006/relationships/hyperlink" Target="http://www.youtube.com/watch?v=3W8u4AcBcdE" TargetMode="External"/><Relationship Id="rId7" Type="http://schemas.openxmlformats.org/officeDocument/2006/relationships/image" Target="../media/image3.jpg"/><Relationship Id="rId8" Type="http://schemas.openxmlformats.org/officeDocument/2006/relationships/hyperlink" Target="https://classroom.microbit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docs.google.com/presentation/d/1202uBqv542H9-bthPr_lof7kDZ3s39DSytWerxfzQ5s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 txBox="1"/>
          <p:nvPr>
            <p:ph type="ctrTitle"/>
          </p:nvPr>
        </p:nvSpPr>
        <p:spPr>
          <a:xfrm>
            <a:off x="160975" y="1776925"/>
            <a:ext cx="5659200" cy="27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3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i="1" lang="en" sz="3400">
                <a:solidFill>
                  <a:srgbClr val="666666"/>
                </a:solidFill>
              </a:rPr>
              <a:t>Atelier 3151</a:t>
            </a:r>
            <a:endParaRPr b="1" i="1" sz="3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i="1" lang="en" sz="3400">
                <a:solidFill>
                  <a:srgbClr val="666666"/>
                </a:solidFill>
              </a:rPr>
              <a:t>Simulateur et classroom</a:t>
            </a:r>
            <a:endParaRPr b="1" i="1" sz="3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i="1" lang="en" sz="3400">
                <a:solidFill>
                  <a:srgbClr val="666666"/>
                </a:solidFill>
              </a:rPr>
              <a:t> de Micro:bit</a:t>
            </a:r>
            <a:endParaRPr b="1" i="1" sz="3400">
              <a:solidFill>
                <a:srgbClr val="666666"/>
              </a:solidFill>
            </a:endParaRPr>
          </a:p>
          <a:p>
            <a:pPr indent="0" lvl="0" marL="72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 u="sng">
                <a:solidFill>
                  <a:srgbClr val="FAA22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recit.org/ul/qn4</a:t>
            </a:r>
            <a:endParaRPr b="1" i="1" sz="3400">
              <a:solidFill>
                <a:srgbClr val="FAA22A"/>
              </a:solidFill>
            </a:endParaRPr>
          </a:p>
        </p:txBody>
      </p:sp>
      <p:pic>
        <p:nvPicPr>
          <p:cNvPr id="595" name="Google Shape;5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650" y="1985275"/>
            <a:ext cx="3874750" cy="20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8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Viga"/>
                <a:ea typeface="Viga"/>
                <a:cs typeface="Viga"/>
                <a:sym typeface="Vig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7"/>
          <p:cNvSpPr txBox="1"/>
          <p:nvPr/>
        </p:nvSpPr>
        <p:spPr>
          <a:xfrm>
            <a:off x="1855950" y="736550"/>
            <a:ext cx="54321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Makecode Micro:bit et GitHub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Partager une programme et garder des traces de son évolution</a:t>
            </a:r>
            <a:endParaRPr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2" name="Google Shape;6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225" y="2124325"/>
            <a:ext cx="2491868" cy="20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650" y="2124325"/>
            <a:ext cx="2253315" cy="20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4750" y="4505050"/>
            <a:ext cx="543475" cy="5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7"/>
          <p:cNvSpPr txBox="1"/>
          <p:nvPr/>
        </p:nvSpPr>
        <p:spPr>
          <a:xfrm>
            <a:off x="99950" y="4804050"/>
            <a:ext cx="1666200" cy="29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3C78D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900">
                <a:solidFill>
                  <a:srgbClr val="3D4965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2020 </a:t>
            </a:r>
            <a:endParaRPr sz="1100"/>
          </a:p>
        </p:txBody>
      </p:sp>
      <p:pic>
        <p:nvPicPr>
          <p:cNvPr id="676" name="Google Shape;676;p3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799" y="4848661"/>
            <a:ext cx="583550" cy="2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7"/>
          <p:cNvSpPr txBox="1"/>
          <p:nvPr/>
        </p:nvSpPr>
        <p:spPr>
          <a:xfrm>
            <a:off x="2022075" y="4364750"/>
            <a:ext cx="48729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http://recit.org/ul/ql1</a:t>
            </a:r>
            <a:r>
              <a:rPr lang="en" sz="1700"/>
              <a:t>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8"/>
          <p:cNvSpPr txBox="1"/>
          <p:nvPr>
            <p:ph type="title"/>
          </p:nvPr>
        </p:nvSpPr>
        <p:spPr>
          <a:xfrm>
            <a:off x="747925" y="225025"/>
            <a:ext cx="7151400" cy="6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Formations offertes par le RÉCIT MST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3" name="Google Shape;6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094" y="111475"/>
            <a:ext cx="763880" cy="737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4" name="Google Shape;684;p38"/>
          <p:cNvGraphicFramePr/>
          <p:nvPr/>
        </p:nvGraphicFramePr>
        <p:xfrm>
          <a:off x="331625" y="806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{2FF42B5D-8A25-41A2-B0A1-46191415D0F6}</a:tableStyleId>
              </a:tblPr>
              <a:tblGrid>
                <a:gridCol w="624000"/>
                <a:gridCol w="1808950"/>
                <a:gridCol w="1808950"/>
                <a:gridCol w="1808950"/>
                <a:gridCol w="1808950"/>
              </a:tblGrid>
              <a:tr h="37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Lundi 29 mars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Mardi 30 mars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Mercredi 31 mars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Jeudi 1er avril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125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8h30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#1152-Applications GeoGebra, les calculatrices et Classique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#1151-Scratch, programmer en science et technologie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#2152-Programmer EV3 autrement : Scratch et simulateur MakeCode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#3151-Simulateur et classroom Micro:bit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#4151-Minecraft Education pour ludiciser sa classe et pour apprendre à programmer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#4153-Applications GeoGebra, les calculatrices et Classique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34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11h30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Salon VIP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Laboratoire créatif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104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14h35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#2452-Desmos dans toutes les disciplines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#2454-Applications GeoGebra: Géométrie, Calculatrice 3D et Notes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#3453-Mathématiques à distance, des solutions efficaces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#3454-MeetUP Scratch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Learn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18h30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Salon VIP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Programmation et robotique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/>
                </a:tc>
              </a:tr>
              <a:tr h="65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19h</a:t>
                      </a:r>
                      <a:endParaRPr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#1756-Kahoot! interactif, collaboratif et ludique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#2754-Tinkercad Circuits : Circuits électriques et Arduino UNO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Ubuntu"/>
                          <a:ea typeface="Ubuntu"/>
                          <a:cs typeface="Ubuntu"/>
                          <a:sym typeface="Ubuntu"/>
                        </a:rPr>
                        <a:t>#3753-Simulateurs PhET en mathématique, science et technologie</a:t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0" name="Google Shape;690;p39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1" name="Google Shape;691;p3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2" name="Google Shape;692;p39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3" name="Google Shape;693;p3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https://zoom.us/j/93849137106</a:t>
            </a:r>
            <a:endParaRPr b="1" sz="24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4" name="Google Shape;6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0" name="Google Shape;700;p40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1" name="Google Shape;701;p40"/>
          <p:cNvSpPr txBox="1"/>
          <p:nvPr/>
        </p:nvSpPr>
        <p:spPr>
          <a:xfrm>
            <a:off x="3508750" y="1932675"/>
            <a:ext cx="5107200" cy="1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Valider avec courriel, se connecter.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S’inscrire à l’autoformation</a:t>
            </a:r>
            <a:r>
              <a:rPr lang="en" sz="1600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 virtuels du RÉCIT MST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 (Bouton « M’inscrire » au bas de la page).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Déposer un commentaire sur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cette page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2" name="Google Shape;70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4675" y="1711875"/>
            <a:ext cx="2298975" cy="22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1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8" name="Google Shape;7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1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710" name="Google Shape;710;p41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1" name="Google Shape;711;p4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2" name="Google Shape;71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42"/>
          <p:cNvPicPr preferRelativeResize="0"/>
          <p:nvPr/>
        </p:nvPicPr>
        <p:blipFill rotWithShape="1">
          <a:blip r:embed="rId4">
            <a:alphaModFix/>
          </a:blip>
          <a:srcRect b="0" l="25042" r="23914" t="0"/>
          <a:stretch/>
        </p:blipFill>
        <p:spPr>
          <a:xfrm>
            <a:off x="6261050" y="4405700"/>
            <a:ext cx="2869356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42"/>
          <p:cNvSpPr txBox="1"/>
          <p:nvPr>
            <p:ph idx="1" type="subTitle"/>
          </p:nvPr>
        </p:nvSpPr>
        <p:spPr>
          <a:xfrm>
            <a:off x="3355325" y="2623250"/>
            <a:ext cx="26163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200">
                <a:solidFill>
                  <a:srgbClr val="666666"/>
                </a:solidFill>
              </a:rPr>
              <a:t>2- </a:t>
            </a:r>
            <a:r>
              <a:rPr lang="en" sz="1100">
                <a:solidFill>
                  <a:srgbClr val="1155CC"/>
                </a:solidFill>
              </a:rPr>
              <a:t>👉 </a:t>
            </a:r>
            <a:r>
              <a:rPr lang="en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monurl.ca/ateliers21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3- </a:t>
            </a:r>
            <a:r>
              <a:rPr lang="en" sz="1100">
                <a:solidFill>
                  <a:srgbClr val="666666"/>
                </a:solidFill>
              </a:rPr>
              <a:t>Dans notre plateforme évènementielle, vous pouvez évaluer directement votre atelier en cliquant sur le lien « </a:t>
            </a:r>
            <a:r>
              <a:rPr b="1" i="1" lang="en" sz="1100">
                <a:solidFill>
                  <a:srgbClr val="666666"/>
                </a:solidFill>
              </a:rPr>
              <a:t>évaluer cet atelier </a:t>
            </a:r>
            <a:r>
              <a:rPr lang="en" sz="1100">
                <a:solidFill>
                  <a:srgbClr val="666666"/>
                </a:solidFill>
              </a:rPr>
              <a:t>» qui se trouve en fin de descriptif. 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19" name="Google Shape;71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2319" y="1135175"/>
            <a:ext cx="1396900" cy="1396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20" name="Google Shape;720;p42"/>
          <p:cNvCxnSpPr/>
          <p:nvPr/>
        </p:nvCxnSpPr>
        <p:spPr>
          <a:xfrm>
            <a:off x="3061617" y="3925"/>
            <a:ext cx="0" cy="49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1" name="Google Shape;721;p42"/>
          <p:cNvCxnSpPr/>
          <p:nvPr/>
        </p:nvCxnSpPr>
        <p:spPr>
          <a:xfrm>
            <a:off x="6104083" y="-4625"/>
            <a:ext cx="0" cy="50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2" name="Google Shape;722;p42"/>
          <p:cNvSpPr txBox="1"/>
          <p:nvPr>
            <p:ph type="ctrTitle"/>
          </p:nvPr>
        </p:nvSpPr>
        <p:spPr>
          <a:xfrm>
            <a:off x="6329675" y="401075"/>
            <a:ext cx="2427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Activité de clôture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Jeudi 1</a:t>
            </a:r>
            <a:r>
              <a:rPr baseline="30000" lang="en" sz="1200">
                <a:solidFill>
                  <a:srgbClr val="E83C6C"/>
                </a:solidFill>
              </a:rPr>
              <a:t>er</a:t>
            </a:r>
            <a:r>
              <a:rPr lang="en" sz="1200">
                <a:solidFill>
                  <a:srgbClr val="E83C6C"/>
                </a:solidFill>
              </a:rPr>
              <a:t> avril 2021, à 14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h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35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723" name="Google Shape;723;p42"/>
          <p:cNvSpPr txBox="1"/>
          <p:nvPr>
            <p:ph idx="1" type="subTitle"/>
          </p:nvPr>
        </p:nvSpPr>
        <p:spPr>
          <a:xfrm>
            <a:off x="6335325" y="906575"/>
            <a:ext cx="2731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100">
                <a:solidFill>
                  <a:srgbClr val="666666"/>
                </a:solidFill>
              </a:rPr>
              <a:t>Annonce des lauréats 2021 </a:t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666666"/>
                </a:solidFill>
              </a:rPr>
              <a:t>Tirages :</a:t>
            </a:r>
            <a:r>
              <a:rPr lang="en" sz="1100">
                <a:solidFill>
                  <a:srgbClr val="666666"/>
                </a:solidFill>
              </a:rPr>
              <a:t> Vous courrez la chance de gagner votre inscription au 40</a:t>
            </a:r>
            <a:r>
              <a:rPr baseline="30000" lang="en" sz="1100">
                <a:solidFill>
                  <a:srgbClr val="666666"/>
                </a:solidFill>
              </a:rPr>
              <a:t>e</a:t>
            </a:r>
            <a:r>
              <a:rPr lang="en" sz="1100">
                <a:solidFill>
                  <a:srgbClr val="666666"/>
                </a:solidFill>
              </a:rPr>
              <a:t> colloque de l’AQUOPS! Nous dévoilerons également le nom de la personne qui se mérite l’écran interactif offert par SMART Technologies.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24" name="Google Shape;724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100" y="1941713"/>
            <a:ext cx="1396900" cy="1213817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2"/>
          <p:cNvSpPr txBox="1"/>
          <p:nvPr/>
        </p:nvSpPr>
        <p:spPr>
          <a:xfrm>
            <a:off x="243725" y="1363775"/>
            <a:ext cx="25242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Soutien aux participants </a:t>
            </a:r>
            <a:br>
              <a:rPr b="1" lang="en">
                <a:solidFill>
                  <a:srgbClr val="666666"/>
                </a:solidFill>
              </a:rPr>
            </a:br>
            <a:br>
              <a:rPr b="1" lang="en">
                <a:solidFill>
                  <a:srgbClr val="666666"/>
                </a:solidFill>
              </a:rPr>
            </a:br>
            <a:r>
              <a:rPr b="1" lang="en" sz="1800">
                <a:solidFill>
                  <a:srgbClr val="666666"/>
                </a:solidFill>
              </a:rPr>
              <a:t> </a:t>
            </a:r>
            <a:r>
              <a:rPr b="1" lang="en">
                <a:solidFill>
                  <a:srgbClr val="666666"/>
                </a:solidFill>
              </a:rPr>
              <a:t>         </a:t>
            </a:r>
            <a:r>
              <a:rPr lang="en">
                <a:solidFill>
                  <a:srgbClr val="666666"/>
                </a:solidFill>
              </a:rPr>
              <a:t>Visioconférence</a:t>
            </a:r>
            <a:br>
              <a:rPr b="1" lang="en">
                <a:solidFill>
                  <a:srgbClr val="666666"/>
                </a:solidFill>
              </a:rPr>
            </a:b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Clavardage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66666"/>
                </a:solidFill>
              </a:rPr>
            </a:br>
            <a:endParaRPr strike="sngStrike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strike="sngStrike">
              <a:solidFill>
                <a:srgbClr val="666666"/>
              </a:solidFill>
            </a:endParaRPr>
          </a:p>
        </p:txBody>
      </p:sp>
      <p:pic>
        <p:nvPicPr>
          <p:cNvPr id="726" name="Google Shape;72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624" y="3057124"/>
            <a:ext cx="2427297" cy="15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42"/>
          <p:cNvSpPr txBox="1"/>
          <p:nvPr>
            <p:ph type="ctrTitle"/>
          </p:nvPr>
        </p:nvSpPr>
        <p:spPr>
          <a:xfrm>
            <a:off x="243725" y="289500"/>
            <a:ext cx="27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Besoin d’assistance</a:t>
            </a:r>
            <a:r>
              <a:rPr b="1" lang="en" sz="900">
                <a:solidFill>
                  <a:srgbClr val="E83C6C"/>
                </a:solidFill>
              </a:rPr>
              <a:t> </a:t>
            </a:r>
            <a:r>
              <a:rPr b="1" lang="en" sz="1800">
                <a:solidFill>
                  <a:srgbClr val="E83C6C"/>
                </a:solidFill>
              </a:rPr>
              <a:t>?</a:t>
            </a:r>
            <a:endParaRPr sz="1800" u="sng">
              <a:solidFill>
                <a:srgbClr val="666666"/>
              </a:solidFill>
            </a:endParaRPr>
          </a:p>
        </p:txBody>
      </p:sp>
      <p:pic>
        <p:nvPicPr>
          <p:cNvPr id="728" name="Google Shape;728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0450" y="2265675"/>
            <a:ext cx="388325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40625" y="1845950"/>
            <a:ext cx="388325" cy="3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2"/>
          <p:cNvSpPr txBox="1"/>
          <p:nvPr/>
        </p:nvSpPr>
        <p:spPr>
          <a:xfrm>
            <a:off x="274025" y="725475"/>
            <a:ext cx="25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Un membre de l’équipe AQUOPS est là pour vous : </a:t>
            </a:r>
            <a:endParaRPr/>
          </a:p>
        </p:txBody>
      </p:sp>
      <p:pic>
        <p:nvPicPr>
          <p:cNvPr id="731" name="Google Shape;731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1733" y="1359850"/>
            <a:ext cx="1349166" cy="129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98550" y="401063"/>
            <a:ext cx="300375" cy="3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2"/>
          <p:cNvSpPr txBox="1"/>
          <p:nvPr/>
        </p:nvSpPr>
        <p:spPr>
          <a:xfrm>
            <a:off x="3637838" y="293575"/>
            <a:ext cx="24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3C6C"/>
                </a:solidFill>
              </a:rPr>
              <a:t>Formulaire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d’appréciation des ateliers 2021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734" name="Google Shape;734;p42"/>
          <p:cNvSpPr txBox="1"/>
          <p:nvPr/>
        </p:nvSpPr>
        <p:spPr>
          <a:xfrm>
            <a:off x="3355325" y="1145200"/>
            <a:ext cx="38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1-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3"/>
          <p:cNvSpPr txBox="1"/>
          <p:nvPr>
            <p:ph type="title"/>
          </p:nvPr>
        </p:nvSpPr>
        <p:spPr>
          <a:xfrm>
            <a:off x="207600" y="360000"/>
            <a:ext cx="5667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solidFill>
                  <a:srgbClr val="E83C6C"/>
                </a:solidFill>
              </a:rPr>
              <a:t>Partenaires exposants 2021</a:t>
            </a:r>
            <a:endParaRPr b="1" sz="2400">
              <a:solidFill>
                <a:srgbClr val="E83C6C"/>
              </a:solidFill>
            </a:endParaRPr>
          </a:p>
        </p:txBody>
      </p:sp>
      <p:pic>
        <p:nvPicPr>
          <p:cNvPr id="740" name="Google Shape;74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7750" y="181338"/>
            <a:ext cx="899551" cy="8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13" y="1020050"/>
            <a:ext cx="8566187" cy="399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 txBox="1"/>
          <p:nvPr>
            <p:ph type="ctrTitle"/>
          </p:nvPr>
        </p:nvSpPr>
        <p:spPr>
          <a:xfrm>
            <a:off x="504300" y="3678625"/>
            <a:ext cx="813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lang="en" sz="3000">
                <a:solidFill>
                  <a:srgbClr val="E83C6C"/>
                </a:solidFill>
              </a:rPr>
              <a:t>Merci pour votre participation!</a:t>
            </a:r>
            <a:endParaRPr sz="3000"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9"/>
          <p:cNvSpPr txBox="1"/>
          <p:nvPr>
            <p:ph idx="4294967295" type="body"/>
          </p:nvPr>
        </p:nvSpPr>
        <p:spPr>
          <a:xfrm>
            <a:off x="4093500" y="1674374"/>
            <a:ext cx="4641300" cy="22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Sonya Fiset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4" name="Google Shape;6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9"/>
          <p:cNvSpPr txBox="1"/>
          <p:nvPr/>
        </p:nvSpPr>
        <p:spPr>
          <a:xfrm>
            <a:off x="1682900" y="4716675"/>
            <a:ext cx="7179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RÉCIT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latin typeface="Ubuntu"/>
                <a:ea typeface="Ubuntu"/>
                <a:cs typeface="Ubuntu"/>
                <a:sym typeface="Ubuntu"/>
                <a:hlinkClick r:id="rId5"/>
              </a:rPr>
              <a:t>Licence Creative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latin typeface="Ubuntu"/>
                <a:ea typeface="Ubuntu"/>
                <a:cs typeface="Ubuntu"/>
                <a:sym typeface="Ubuntu"/>
                <a:hlinkClick r:id="rId6"/>
              </a:rPr>
              <a:t>Commons Attribution - Pas d’Utilisation Commerciale - Partage dans les Mêmes Conditions 4.0 International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. 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6" name="Google Shape;60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5922" y="4787722"/>
            <a:ext cx="676525" cy="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9"/>
          <p:cNvSpPr txBox="1"/>
          <p:nvPr/>
        </p:nvSpPr>
        <p:spPr>
          <a:xfrm>
            <a:off x="1258200" y="414006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recit.org/ul/qn4</a:t>
            </a:r>
            <a:endParaRPr b="1" sz="22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8" name="Google Shape;60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8202" y="1433290"/>
            <a:ext cx="2276900" cy="2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4" name="Google Shape;614;p30"/>
          <p:cNvSpPr txBox="1"/>
          <p:nvPr>
            <p:ph idx="1" type="body"/>
          </p:nvPr>
        </p:nvSpPr>
        <p:spPr>
          <a:xfrm>
            <a:off x="747925" y="998025"/>
            <a:ext cx="7847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Présentation de Micro:bit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Micro:bit Classroom </a:t>
            </a:r>
            <a:r>
              <a:rPr lang="en" sz="1600">
                <a:solidFill>
                  <a:srgbClr val="FFFFFF"/>
                </a:solidFill>
                <a:highlight>
                  <a:srgbClr val="38761D"/>
                </a:highlight>
                <a:latin typeface="Ubuntu"/>
                <a:ea typeface="Ubuntu"/>
                <a:cs typeface="Ubuntu"/>
                <a:sym typeface="Ubuntu"/>
              </a:rPr>
              <a:t>(Nouveauté !!!)</a:t>
            </a:r>
            <a:endParaRPr sz="1600">
              <a:solidFill>
                <a:srgbClr val="FFFFFF"/>
              </a:solidFill>
              <a:highlight>
                <a:srgbClr val="38761D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: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Activités Micro:bit</a:t>
            </a: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version modifiable</a:t>
            </a: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Essayer ces défis dans l’interface de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MakeCode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Poser vos questions dans le clavardage ou ouvrir notre micro/caméra pour ce faire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Partager vos tests dans le clavardage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Nous partagerons notre écran pour nos explications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Le duo Micro:bit et GitHub</a:t>
            </a:r>
            <a:r>
              <a:rPr lang="en" sz="1600">
                <a:solidFill>
                  <a:schemeClr val="lt1"/>
                </a:solidFill>
                <a:highlight>
                  <a:srgbClr val="38761D"/>
                </a:highlight>
                <a:latin typeface="Ubuntu"/>
                <a:ea typeface="Ubuntu"/>
                <a:cs typeface="Ubuntu"/>
                <a:sym typeface="Ubuntu"/>
              </a:rPr>
              <a:t>(Nouveauté !!!)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1" name="Google Shape;6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1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1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624" name="Google Shape;624;p31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25" name="Google Shape;625;p3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3" y="326775"/>
            <a:ext cx="8820777" cy="42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33"/>
          <p:cNvSpPr txBox="1"/>
          <p:nvPr>
            <p:ph idx="4294967295" type="title"/>
          </p:nvPr>
        </p:nvSpPr>
        <p:spPr>
          <a:xfrm>
            <a:off x="311025" y="-139425"/>
            <a:ext cx="8116200" cy="8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Nouveau Micro:bit le V2 </a:t>
            </a:r>
            <a:endParaRPr baseline="30000"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8" name="Google Shape;638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225" y="666675"/>
            <a:ext cx="6225800" cy="36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9" name="Google Shape;639;p33"/>
          <p:cNvSpPr txBox="1"/>
          <p:nvPr/>
        </p:nvSpPr>
        <p:spPr>
          <a:xfrm>
            <a:off x="1968825" y="4339875"/>
            <a:ext cx="4800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5"/>
              </a:rPr>
              <a:t>https://microbit.org/new-microbit/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34"/>
          <p:cNvSpPr txBox="1"/>
          <p:nvPr>
            <p:ph idx="4294967295" type="title"/>
          </p:nvPr>
        </p:nvSpPr>
        <p:spPr>
          <a:xfrm>
            <a:off x="1501800" y="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Micro:bit Classroom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6" name="Google Shape;6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38" y="1384800"/>
            <a:ext cx="4259774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4">
            <a:hlinkClick r:id="rId4"/>
          </p:cNvPr>
          <p:cNvSpPr txBox="1"/>
          <p:nvPr/>
        </p:nvSpPr>
        <p:spPr>
          <a:xfrm>
            <a:off x="790525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https://classroom.microbit.org/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8" name="Google Shape;648;p34" title="Microbit classroo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5400" y="1384800"/>
            <a:ext cx="27696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4">
            <a:hlinkClick r:id="rId8"/>
          </p:cNvPr>
          <p:cNvSpPr txBox="1"/>
          <p:nvPr/>
        </p:nvSpPr>
        <p:spPr>
          <a:xfrm>
            <a:off x="4957600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9"/>
              </a:rPr>
              <a:t>Tutoriel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35"/>
          <p:cNvSpPr txBox="1"/>
          <p:nvPr/>
        </p:nvSpPr>
        <p:spPr>
          <a:xfrm>
            <a:off x="2443025" y="243575"/>
            <a:ext cx="4111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Micro:bit - Activités</a:t>
            </a:r>
            <a:endParaRPr b="1" sz="4200">
              <a:solidFill>
                <a:srgbClr val="0069B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656" name="Google Shape;656;p35"/>
          <p:cNvCxnSpPr/>
          <p:nvPr/>
        </p:nvCxnSpPr>
        <p:spPr>
          <a:xfrm>
            <a:off x="2472125" y="778175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7" name="Google Shape;657;p35"/>
          <p:cNvSpPr txBox="1"/>
          <p:nvPr/>
        </p:nvSpPr>
        <p:spPr>
          <a:xfrm>
            <a:off x="294525" y="3626300"/>
            <a:ext cx="848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DÉBUTANTS, INTERMÉDIAIRES, AVANCÉS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8" name="Google Shape;6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75" y="1095400"/>
            <a:ext cx="2806300" cy="23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5"/>
          <p:cNvSpPr txBox="1"/>
          <p:nvPr/>
        </p:nvSpPr>
        <p:spPr>
          <a:xfrm>
            <a:off x="5049750" y="1633688"/>
            <a:ext cx="33480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Ouvrir </a:t>
            </a:r>
            <a:r>
              <a:rPr lang="en" sz="20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ce document</a:t>
            </a:r>
            <a:r>
              <a:rPr lang="en" sz="2000">
                <a:latin typeface="Dosis"/>
                <a:ea typeface="Dosis"/>
                <a:cs typeface="Dosis"/>
                <a:sym typeface="Dosis"/>
              </a:rPr>
              <a:t> et essayer les défis proposés (selon votre niveau d’aisance dans l’outil).</a:t>
            </a: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Retour sur les expérimentations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5" name="Google Shape;665;p36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Idées de projets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des documents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 l’outil 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6" name="Google Shape;666;p3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