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673" r:id="rId1"/>
    <p:sldMasterId id="2147483674" r:id="rId2"/>
  </p:sldMasterIdLst>
  <p:notesMasterIdLst>
    <p:notesMasterId r:id="rId20"/>
  </p:notesMasterIdLst>
  <p:sldIdLst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  <p:sldId id="271" r:id="rId18"/>
    <p:sldId id="272" r:id="rId19"/>
  </p:sldIdLst>
  <p:sldSz cx="9144000" cy="5143500" type="screen16x9"/>
  <p:notesSz cx="6858000" cy="9144000"/>
  <p:embeddedFontLst>
    <p:embeddedFont>
      <p:font typeface="Dosis" panose="020B0604020202020204" charset="0"/>
      <p:regular r:id="rId21"/>
      <p:bold r:id="rId22"/>
    </p:embeddedFont>
    <p:embeddedFont>
      <p:font typeface="Roboto" panose="020B0604020202020204" charset="0"/>
      <p:regular r:id="rId23"/>
      <p:bold r:id="rId24"/>
      <p:italic r:id="rId25"/>
      <p:boldItalic r:id="rId26"/>
    </p:embeddedFont>
    <p:embeddedFont>
      <p:font typeface="Sniglet" panose="020B0604020202020204" charset="0"/>
      <p:regular r:id="rId27"/>
    </p:embeddedFont>
    <p:embeddedFont>
      <p:font typeface="Ubuntu" panose="020B0604020202020204" charset="0"/>
      <p:regular r:id="rId28"/>
      <p:bold r:id="rId29"/>
      <p:italic r:id="rId30"/>
      <p:boldItalic r:id="rId31"/>
    </p:embeddedFont>
    <p:embeddedFont>
      <p:font typeface="Viga" panose="020B0604020202020204" charset="0"/>
      <p:regular r:id="rId3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133" d="100"/>
          <a:sy n="133" d="100"/>
        </p:scale>
        <p:origin x="300" y="9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font" Target="fonts/font6.fntdata"/><Relationship Id="rId3" Type="http://schemas.openxmlformats.org/officeDocument/2006/relationships/slide" Target="slides/slide1.xml"/><Relationship Id="rId21" Type="http://schemas.openxmlformats.org/officeDocument/2006/relationships/font" Target="fonts/font1.fntdata"/><Relationship Id="rId34" Type="http://schemas.openxmlformats.org/officeDocument/2006/relationships/viewProps" Target="view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font" Target="fonts/font5.fntdata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notesMaster" Target="notesMasters/notesMaster1.xml"/><Relationship Id="rId29" Type="http://schemas.openxmlformats.org/officeDocument/2006/relationships/font" Target="fonts/font9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font" Target="fonts/font4.fntdata"/><Relationship Id="rId32" Type="http://schemas.openxmlformats.org/officeDocument/2006/relationships/font" Target="fonts/font12.fntdata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font" Target="fonts/font3.fntdata"/><Relationship Id="rId28" Type="http://schemas.openxmlformats.org/officeDocument/2006/relationships/font" Target="fonts/font8.fntdata"/><Relationship Id="rId36" Type="http://schemas.openxmlformats.org/officeDocument/2006/relationships/tableStyles" Target="tableStyle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font" Target="fonts/font11.fntdata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font" Target="fonts/font2.fntdata"/><Relationship Id="rId27" Type="http://schemas.openxmlformats.org/officeDocument/2006/relationships/font" Target="fonts/font7.fntdata"/><Relationship Id="rId30" Type="http://schemas.openxmlformats.org/officeDocument/2006/relationships/font" Target="fonts/font10.fntdata"/><Relationship Id="rId35" Type="http://schemas.openxmlformats.org/officeDocument/2006/relationships/theme" Target="theme/theme1.xml"/><Relationship Id="rId8" Type="http://schemas.openxmlformats.org/officeDocument/2006/relationships/slide" Target="slides/slide6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recitmst.qc.ca/Micro-bit-rentree-20-21" TargetMode="External"/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presentation/d/1202uBqv542H9-bthPr_lof7kDZ3s39DSytWerxfzQ5s/edit?usp=sharing" TargetMode="External"/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makecode.microbit.org/" TargetMode="External"/></Relationships>
</file>

<file path=ppt/notesSlides/_rels/notesSlide13.xml.rels><?xml version="1.0" encoding="UTF-8" standalone="yes"?>
<Relationships xmlns="http://schemas.openxmlformats.org/package/2006/relationships"><Relationship Id="rId3" Type="http://schemas.openxmlformats.org/officeDocument/2006/relationships/hyperlink" Target="https://makecode.microbit.org/" TargetMode="External"/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3" Type="http://schemas.openxmlformats.org/officeDocument/2006/relationships/hyperlink" Target="https://makecode.microbit.org/" TargetMode="External"/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enrol/index.php?id=284" TargetMode="External"/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3" Type="http://schemas.openxmlformats.org/officeDocument/2006/relationships/hyperlink" Target="https://zoom.us/j/93849137106" TargetMode="External"/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mst8mar2021" TargetMode="External"/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makecode.microbit.org/" TargetMode="External"/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references/tx-solrtyperecherchepublicationtx-solrpublicationnouveaute/resultats-de-la-recherche/detail/article/cadre-de-reference-de-la-competence-numerique/?fbclid=IwAR02kujgADiHkBgtfqqTZLNz-eIPcYYDK7AN8Z1ZgOgdQuEJwUCmiDkqapg" TargetMode="External"/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classroom.microbit.org/" TargetMode="External"/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s://youtu.be/3W8u4AcBcdE" TargetMode="Externa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6" name="Google Shape;1066;g35f391192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7" name="Google Shape;1067;g35f391192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3D4965"/>
                </a:solidFill>
              </a:rPr>
              <a:t>Article de la rencontre : </a:t>
            </a:r>
            <a:r>
              <a:rPr lang="en" u="sng">
                <a:solidFill>
                  <a:srgbClr val="3C78D8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https://recitmst.qc.ca/Micro-bit-rentree-20-21</a:t>
            </a:r>
            <a:r>
              <a:rPr lang="en">
                <a:solidFill>
                  <a:srgbClr val="3D4965"/>
                </a:solidFill>
              </a:rPr>
              <a:t> </a:t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" name="Google Shape;1156;gc0e06c2c79_1_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7" name="Google Shape;1157;gc0e06c2c79_1_1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4" name="Google Shape;1164;gc0e06c2c79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5" name="Google Shape;1165;gc0e06c2c79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1" name="Google Shape;1171;g87c701e2a9_0_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2" name="Google Shape;1172;g87c701e2a9_0_1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Document des activités et défis de la formation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https://docs.google.com/presentation/d/1202uBqv542H9-bthPr_lof7kDZ3s39DSytWerxfzQ5s/edit?usp=sharing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Aller à l’outil MakeCode </a:t>
            </a:r>
            <a:r>
              <a:rPr lang="en" u="sng">
                <a:solidFill>
                  <a:schemeClr val="hlink"/>
                </a:solidFill>
                <a:hlinkClick r:id="rId4"/>
              </a:rPr>
              <a:t>https://makecode.microbit.org/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" name="Google Shape;1181;g87c701e2a9_0_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2" name="Google Shape;1182;g87c701e2a9_0_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Application MakeCode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https://makecode.microbit.org/</a:t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8" name="Google Shape;1188;gc0e06c2c79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9" name="Google Shape;1189;gc0e06c2c79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Application MakeCode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https://makecode.microbit.org/</a:t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gbeee23ad6d_0_5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6" name="Google Shape;1196;gbeee23ad6d_0_5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pour obtenir le badge de participation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https://campus.recit.qc.ca/enrol/index.php?id=284</a:t>
            </a:r>
            <a:r>
              <a:rPr lang="en"/>
              <a:t> </a:t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7" name="Google Shape;1207;gb7400906a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8" name="Google Shape;1208;gb7400906a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Salle de vidéoconférence : </a:t>
            </a:r>
            <a:r>
              <a:rPr lang="en" sz="1050" u="sng">
                <a:solidFill>
                  <a:srgbClr val="1A73E8"/>
                </a:solidFill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https://zoom.us/j/93849137106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7" name="Google Shape;1217;g78016981db_2_18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8" name="Google Shape;1218;g78016981db_2_18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6" name="Google Shape;1076;g78016981db_2_12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7" name="Google Shape;1077;g78016981db_2_12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Lien de la présentation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http://bit.ly/mst8mar2021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b="1"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" name="Google Shape;1087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8" name="Google Shape;1088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Application MakeCode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https://makecode.microbit.org/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4" name="Google Shape;1094;g78016981db_2_18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5" name="Google Shape;1095;g78016981db_2_18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0" name="Google Shape;1100;gb7400906ac_0_10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1" name="Google Shape;1101;gb7400906ac_0_10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 u="sng">
                <a:solidFill>
                  <a:srgbClr val="0069BF"/>
                </a:solidFill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Cadre de référence de la compétence numérique</a:t>
            </a:r>
            <a:r>
              <a:rPr lang="en" sz="1000"/>
              <a:t>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http://www.education.gouv.qc.ca/references/tx-solrtyperecherchepublicationtx-solrpublicationnouveaute/resultats-de-la-recherche/detail/article/cadre-de-reference-de-la-competence-numerique/?fbclid=IwAR02kujgADiHkBgtfqqTZLNz-eIPcYYDK7AN8Z1ZgOgdQuEJwUCmiDkqapg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7" name="Google Shape;1117;g969805abc2_0_16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8" name="Google Shape;1118;g969805abc2_0_16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https://classroom.microbit.org/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 Tutoriel sur l’utilisation de Micro:bit Classroom: </a:t>
            </a:r>
            <a:r>
              <a:rPr lang="en" u="sng">
                <a:solidFill>
                  <a:schemeClr val="hlink"/>
                </a:solidFill>
                <a:hlinkClick r:id="rId4"/>
              </a:rPr>
              <a:t>https://youtu.be/3W8u4AcBcdE</a:t>
            </a:r>
            <a:r>
              <a:rPr lang="en"/>
              <a:t> </a:t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7" name="Google Shape;1127;gc0e06c2c79_1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8" name="Google Shape;1128;gc0e06c2c79_1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9" name="Google Shape;1139;gc0e06c2c79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0" name="Google Shape;1140;gc0e06c2c79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7" name="Google Shape;1147;gc548d7bad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8" name="Google Shape;1148;gc548d7bad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3" name="Google Shape;163;p2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4" name="Google Shape;164;p2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5" name="Google Shape;165;p2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6" name="Google Shape;166;p2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7" name="Google Shape;167;p2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8" name="Google Shape;168;p2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9" name="Google Shape;169;p2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0" name="Google Shape;170;p2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1" name="Google Shape;171;p2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2" name="Google Shape;172;p2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3" name="Google Shape;173;p2"/>
          <p:cNvSpPr/>
          <p:nvPr/>
        </p:nvSpPr>
        <p:spPr>
          <a:xfrm>
            <a:off x="1347361" y="3186147"/>
            <a:ext cx="599146" cy="706812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4" name="Google Shape;174;p2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5" name="Google Shape;175;p2"/>
          <p:cNvSpPr/>
          <p:nvPr/>
        </p:nvSpPr>
        <p:spPr>
          <a:xfrm>
            <a:off x="7146421" y="4508764"/>
            <a:ext cx="1040884" cy="730620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6" name="Google Shape;176;p2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7" name="Google Shape;177;p2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8" name="Google Shape;178;p2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9" name="Google Shape;179;p2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0" name="Google Shape;180;p2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1" name="Google Shape;181;p2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2" name="Google Shape;182;p2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3" name="Google Shape;183;p2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4" name="Google Shape;184;p2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5" name="Google Shape;185;p2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6" name="Google Shape;186;p2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7" name="Google Shape;187;p2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8" name="Google Shape;188;p2"/>
          <p:cNvSpPr/>
          <p:nvPr/>
        </p:nvSpPr>
        <p:spPr>
          <a:xfrm rot="-5400000">
            <a:off x="6496794" y="3021441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9" name="Google Shape;189;p2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0" name="Google Shape;190;p2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1" name="Google Shape;191;p2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Google Shape;520;p1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_2">
  <p:cSld name="TITLE_2"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" name="Google Shape;522;p12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23" name="Google Shape;523;p12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24" name="Google Shape;524;p1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_3">
  <p:cSld name="TITLE_3">
    <p:spTree>
      <p:nvGrpSpPr>
        <p:cNvPr id="1" name="Shape 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6" name="Google Shape;526;p13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27" name="Google Shape;527;p13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28" name="Google Shape;528;p1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Google Shape;686;p15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687" name="Google Shape;687;p15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88" name="Google Shape;688;p15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89" name="Google Shape;689;p15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90" name="Google Shape;690;p15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91" name="Google Shape;691;p15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92" name="Google Shape;692;p15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93" name="Google Shape;693;p15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94" name="Google Shape;694;p15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95" name="Google Shape;695;p15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96" name="Google Shape;696;p15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97" name="Google Shape;697;p15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98" name="Google Shape;698;p15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699" name="Google Shape;699;p15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00" name="Google Shape;700;p15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01" name="Google Shape;701;p15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02" name="Google Shape;702;p15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03" name="Google Shape;703;p15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04" name="Google Shape;704;p15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05" name="Google Shape;705;p15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06" name="Google Shape;706;p15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07" name="Google Shape;707;p15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08" name="Google Shape;708;p15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09" name="Google Shape;709;p15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10" name="Google Shape;710;p15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11" name="Google Shape;711;p15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12" name="Google Shape;712;p15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13" name="Google Shape;713;p15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14" name="Google Shape;714;p15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15" name="Google Shape;715;p15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" name="Google Shape;717;p16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718" name="Google Shape;718;p16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719" name="Google Shape;719;p16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20" name="Google Shape;720;p16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21" name="Google Shape;721;p16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22" name="Google Shape;722;p16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23" name="Google Shape;723;p16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24" name="Google Shape;724;p16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25" name="Google Shape;725;p16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26" name="Google Shape;726;p16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27" name="Google Shape;727;p16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28" name="Google Shape;728;p16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29" name="Google Shape;729;p16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30" name="Google Shape;730;p16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31" name="Google Shape;731;p16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32" name="Google Shape;732;p16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33" name="Google Shape;733;p16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34" name="Google Shape;734;p16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35" name="Google Shape;735;p16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36" name="Google Shape;736;p16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37" name="Google Shape;737;p16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38" name="Google Shape;738;p16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39" name="Google Shape;739;p16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40" name="Google Shape;740;p16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41" name="Google Shape;741;p16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42" name="Google Shape;742;p16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43" name="Google Shape;743;p16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44" name="Google Shape;744;p16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45" name="Google Shape;745;p16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46" name="Google Shape;746;p16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47" name="Google Shape;747;p16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48" name="Google Shape;748;p16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49" name="Google Shape;749;p16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0" name="Google Shape;750;p16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1" name="Google Shape;751;p16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2" name="Google Shape;752;p16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3" name="Google Shape;753;p16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4" name="Google Shape;754;p16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5" name="Google Shape;755;p16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6" name="Google Shape;756;p16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7" name="Google Shape;757;p16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8" name="Google Shape;758;p16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59" name="Google Shape;759;p16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0" name="Google Shape;760;p16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1" name="Google Shape;761;p16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2" name="Google Shape;762;p16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3" name="Google Shape;763;p16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4" name="Google Shape;764;p16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5" name="Google Shape;765;p16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6" name="Google Shape;766;p16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7" name="Google Shape;767;p16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8" name="Google Shape;768;p16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69" name="Google Shape;769;p16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7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1" name="Google Shape;771;p17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772" name="Google Shape;772;p17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73" name="Google Shape;773;p17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74" name="Google Shape;774;p17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75" name="Google Shape;775;p17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76" name="Google Shape;776;p17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77" name="Google Shape;777;p17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78" name="Google Shape;778;p17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79" name="Google Shape;779;p17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80" name="Google Shape;780;p17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81" name="Google Shape;781;p17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82" name="Google Shape;782;p17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83" name="Google Shape;783;p17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84" name="Google Shape;784;p17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85" name="Google Shape;785;p17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86" name="Google Shape;786;p17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87" name="Google Shape;787;p17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88" name="Google Shape;788;p17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89" name="Google Shape;789;p17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0" name="Google Shape;790;p17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1" name="Google Shape;791;p17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2" name="Google Shape;792;p17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3" name="Google Shape;793;p17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4" name="Google Shape;794;p17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5" name="Google Shape;795;p17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6" name="Google Shape;796;p17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7" name="Google Shape;797;p17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8" name="Google Shape;798;p17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799" name="Google Shape;799;p17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0" name="Google Shape;800;p17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1" name="Google Shape;801;p17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2" name="Google Shape;802;p17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3" name="Google Shape;803;p17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4" name="Google Shape;804;p17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5" name="Google Shape;805;p17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6" name="Google Shape;806;p17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7" name="Google Shape;807;p17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8" name="Google Shape;808;p17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09" name="Google Shape;809;p17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10" name="Google Shape;810;p17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11" name="Google Shape;811;p17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12" name="Google Shape;812;p17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813" name="Google Shape;813;p17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5" name="Google Shape;815;p1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816" name="Google Shape;816;p18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 rtl="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817" name="Google Shape;817;p1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818" name="Google Shape;818;p18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19" name="Google Shape;819;p18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0" name="Google Shape;820;p18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1" name="Google Shape;821;p18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2" name="Google Shape;822;p1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3" name="Google Shape;823;p18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4" name="Google Shape;824;p18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5" name="Google Shape;825;p18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6" name="Google Shape;826;p18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7" name="Google Shape;827;p18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8" name="Google Shape;828;p18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29" name="Google Shape;829;p18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0" name="Google Shape;830;p18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1" name="Google Shape;831;p18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2" name="Google Shape;832;p1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3" name="Google Shape;833;p18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4" name="Google Shape;834;p18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5" name="Google Shape;835;p18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6" name="Google Shape;836;p18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7" name="Google Shape;837;p18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8" name="Google Shape;838;p18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39" name="Google Shape;839;p18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0" name="Google Shape;840;p18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1" name="Google Shape;841;p18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2" name="Google Shape;842;p1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3" name="Google Shape;843;p18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4" name="Google Shape;844;p18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5" name="Google Shape;845;p18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6" name="Google Shape;846;p18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cxnSp>
        <p:nvCxnSpPr>
          <p:cNvPr id="847" name="Google Shape;847;p1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848" name="Google Shape;848;p1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8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0" name="Google Shape;850;p19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851" name="Google Shape;851;p19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852" name="Google Shape;852;p19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853" name="Google Shape;853;p19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854" name="Google Shape;854;p19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19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19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19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19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19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19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19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19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19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19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19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19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19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19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19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19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19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19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19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19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19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19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19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19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19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19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19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19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883" name="Google Shape;883;p19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884" name="Google Shape;884;p19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6" name="Google Shape;886;p20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887" name="Google Shape;887;p20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888" name="Google Shape;888;p20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889" name="Google Shape;889;p20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890" name="Google Shape;890;p20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891" name="Google Shape;891;p20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0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0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0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0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0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0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0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0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0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0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0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20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20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20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20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20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20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20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20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20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20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20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20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20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20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20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20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20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20" name="Google Shape;920;p20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21" name="Google Shape;921;p2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3" name="Google Shape;923;p21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924" name="Google Shape;924;p21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25" name="Google Shape;925;p21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21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21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21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21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1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21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21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21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21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21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21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21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21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21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21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21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21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21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21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21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21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21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21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21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21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21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21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21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54" name="Google Shape;954;p21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55" name="Google Shape;955;p2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Google Shape;193;p3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194" name="Google Shape;194;p3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195" name="Google Shape;195;p3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8" name="Google Shape;208;p3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9" name="Google Shape;209;p3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0" name="Google Shape;210;p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1" name="Google Shape;211;p3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2" name="Google Shape;212;p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3" name="Google Shape;213;p3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4" name="Google Shape;214;p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5" name="Google Shape;215;p3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6" name="Google Shape;216;p3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7" name="Google Shape;217;p3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8" name="Google Shape;218;p3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9" name="Google Shape;219;p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0" name="Google Shape;220;p3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1" name="Google Shape;221;p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2" name="Google Shape;222;p3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3" name="Google Shape;223;p3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4" name="Google Shape;224;p3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5" name="Google Shape;225;p3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6" name="Google Shape;226;p3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7" name="Google Shape;227;p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8" name="Google Shape;228;p3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0" name="Google Shape;230;p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1" name="Google Shape;231;p3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2" name="Google Shape;232;p3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3" name="Google Shape;233;p3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4" name="Google Shape;234;p3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5" name="Google Shape;235;p3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6" name="Google Shape;236;p3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7" name="Google Shape;237;p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8" name="Google Shape;238;p3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9" name="Google Shape;239;p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0" name="Google Shape;240;p3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1" name="Google Shape;241;p3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2" name="Google Shape;242;p3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3" name="Google Shape;243;p3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4" name="Google Shape;244;p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5" name="Google Shape;245;p3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9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7" name="Google Shape;957;p22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 rtl="0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958" name="Google Shape;958;p22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59" name="Google Shape;959;p22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60" name="Google Shape;960;p22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61" name="Google Shape;961;p22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62" name="Google Shape;962;p22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63" name="Google Shape;963;p22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64" name="Google Shape;964;p22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65" name="Google Shape;965;p22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66" name="Google Shape;966;p22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67" name="Google Shape;967;p22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68" name="Google Shape;968;p22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69" name="Google Shape;969;p22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70" name="Google Shape;970;p22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71" name="Google Shape;971;p22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72" name="Google Shape;972;p22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73" name="Google Shape;973;p22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74" name="Google Shape;974;p22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75" name="Google Shape;975;p22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76" name="Google Shape;976;p22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77" name="Google Shape;977;p22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78" name="Google Shape;978;p22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79" name="Google Shape;979;p22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80" name="Google Shape;980;p22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81" name="Google Shape;981;p22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82" name="Google Shape;982;p22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83" name="Google Shape;983;p22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84" name="Google Shape;984;p22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85" name="Google Shape;985;p22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86" name="Google Shape;986;p22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87" name="Google Shape;987;p22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88" name="Google Shape;988;p22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89" name="Google Shape;989;p22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90" name="Google Shape;990;p22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91" name="Google Shape;991;p22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92" name="Google Shape;992;p22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93" name="Google Shape;993;p22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94" name="Google Shape;994;p22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95" name="Google Shape;995;p22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96" name="Google Shape;996;p22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97" name="Google Shape;997;p22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98" name="Google Shape;998;p22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999" name="Google Shape;999;p22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1" name="Google Shape;1001;p23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02" name="Google Shape;1002;p23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03" name="Google Shape;1003;p23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04" name="Google Shape;1004;p2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05" name="Google Shape;1005;p23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06" name="Google Shape;1006;p23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07" name="Google Shape;1007;p2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08" name="Google Shape;1008;p23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09" name="Google Shape;1009;p23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10" name="Google Shape;1010;p2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11" name="Google Shape;1011;p2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12" name="Google Shape;1012;p2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13" name="Google Shape;1013;p23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14" name="Google Shape;1014;p23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15" name="Google Shape;1015;p2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16" name="Google Shape;1016;p23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17" name="Google Shape;1017;p2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18" name="Google Shape;1018;p23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19" name="Google Shape;1019;p23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20" name="Google Shape;1020;p23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21" name="Google Shape;1021;p23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22" name="Google Shape;1022;p23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23" name="Google Shape;1023;p2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24" name="Google Shape;1024;p23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25" name="Google Shape;1025;p2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26" name="Google Shape;1026;p2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27" name="Google Shape;1027;p23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28" name="Google Shape;1028;p23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29" name="Google Shape;1029;p23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30" name="Google Shape;1030;p23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31" name="Google Shape;1031;p23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32" name="Google Shape;1032;p23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33" name="Google Shape;1033;p2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34" name="Google Shape;1034;p23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35" name="Google Shape;1035;p2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36" name="Google Shape;1036;p23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37" name="Google Shape;1037;p23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38" name="Google Shape;1038;p23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39" name="Google Shape;1039;p23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40" name="Google Shape;1040;p2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41" name="Google Shape;1041;p23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042" name="Google Shape;1042;p23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1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" name="Google Shape;1044;p2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column + image">
  <p:cSld name="TITLE_AND_BODY_1">
    <p:spTree>
      <p:nvGrpSpPr>
        <p:cNvPr id="1" name="Shape 1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6" name="Google Shape;1046;p25"/>
          <p:cNvSpPr txBox="1">
            <a:spLocks noGrp="1"/>
          </p:cNvSpPr>
          <p:nvPr>
            <p:ph type="title"/>
          </p:nvPr>
        </p:nvSpPr>
        <p:spPr>
          <a:xfrm>
            <a:off x="4572000" y="909050"/>
            <a:ext cx="3639600" cy="64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047" name="Google Shape;1047;p25"/>
          <p:cNvSpPr txBox="1">
            <a:spLocks noGrp="1"/>
          </p:cNvSpPr>
          <p:nvPr>
            <p:ph type="body" idx="1"/>
          </p:nvPr>
        </p:nvSpPr>
        <p:spPr>
          <a:xfrm>
            <a:off x="4572000" y="1525754"/>
            <a:ext cx="3639600" cy="27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rtl="0">
              <a:spcBef>
                <a:spcPts val="600"/>
              </a:spcBef>
              <a:spcAft>
                <a:spcPts val="0"/>
              </a:spcAft>
              <a:buSzPts val="2000"/>
              <a:buChar char="✘"/>
              <a:defRPr sz="20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000"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1048" name="Google Shape;1048;p25"/>
          <p:cNvSpPr/>
          <p:nvPr/>
        </p:nvSpPr>
        <p:spPr>
          <a:xfrm>
            <a:off x="580275" y="751950"/>
            <a:ext cx="3639600" cy="3639600"/>
          </a:xfrm>
          <a:prstGeom prst="ellipse">
            <a:avLst/>
          </a:prstGeom>
          <a:solidFill>
            <a:srgbClr val="ED4A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49" name="Google Shape;1049;p25"/>
          <p:cNvSpPr/>
          <p:nvPr/>
        </p:nvSpPr>
        <p:spPr>
          <a:xfrm>
            <a:off x="-295650" y="-356450"/>
            <a:ext cx="1057800" cy="1057800"/>
          </a:xfrm>
          <a:prstGeom prst="ellipse">
            <a:avLst/>
          </a:prstGeom>
          <a:solidFill>
            <a:srgbClr val="00ACC3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0" name="Google Shape;1050;p25"/>
          <p:cNvSpPr/>
          <p:nvPr/>
        </p:nvSpPr>
        <p:spPr>
          <a:xfrm>
            <a:off x="2836600" y="179825"/>
            <a:ext cx="978600" cy="978600"/>
          </a:xfrm>
          <a:prstGeom prst="donut">
            <a:avLst>
              <a:gd name="adj" fmla="val 39527"/>
            </a:avLst>
          </a:prstGeom>
          <a:solidFill>
            <a:srgbClr val="F8BB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1" name="Google Shape;1051;p25"/>
          <p:cNvSpPr/>
          <p:nvPr/>
        </p:nvSpPr>
        <p:spPr>
          <a:xfrm>
            <a:off x="465975" y="3692750"/>
            <a:ext cx="1019400" cy="1019400"/>
          </a:xfrm>
          <a:prstGeom prst="ellipse">
            <a:avLst/>
          </a:prstGeom>
          <a:solidFill>
            <a:srgbClr val="BBCD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2" name="Google Shape;1052;p25"/>
          <p:cNvSpPr/>
          <p:nvPr/>
        </p:nvSpPr>
        <p:spPr>
          <a:xfrm>
            <a:off x="1485375" y="4559750"/>
            <a:ext cx="361500" cy="361500"/>
          </a:xfrm>
          <a:prstGeom prst="donut">
            <a:avLst>
              <a:gd name="adj" fmla="val 29951"/>
            </a:avLst>
          </a:prstGeom>
          <a:solidFill>
            <a:srgbClr val="65BB48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3" name="Google Shape;1053;p25"/>
          <p:cNvSpPr/>
          <p:nvPr/>
        </p:nvSpPr>
        <p:spPr>
          <a:xfrm>
            <a:off x="2364800" y="346950"/>
            <a:ext cx="274200" cy="273900"/>
          </a:xfrm>
          <a:prstGeom prst="ellipse">
            <a:avLst/>
          </a:prstGeom>
          <a:solidFill>
            <a:srgbClr val="E8004C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4" name="Google Shape;1054;p25"/>
          <p:cNvSpPr/>
          <p:nvPr/>
        </p:nvSpPr>
        <p:spPr>
          <a:xfrm>
            <a:off x="-472600" y="-533400"/>
            <a:ext cx="1411800" cy="1411800"/>
          </a:xfrm>
          <a:prstGeom prst="ellipse">
            <a:avLst/>
          </a:prstGeom>
          <a:noFill/>
          <a:ln w="9525" cap="flat" cmpd="sng">
            <a:solidFill>
              <a:srgbClr val="00ACC3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5" name="Google Shape;1055;p25"/>
          <p:cNvSpPr/>
          <p:nvPr/>
        </p:nvSpPr>
        <p:spPr>
          <a:xfrm>
            <a:off x="2899000" y="242225"/>
            <a:ext cx="853800" cy="853800"/>
          </a:xfrm>
          <a:prstGeom prst="ellipse">
            <a:avLst/>
          </a:prstGeom>
          <a:noFill/>
          <a:ln w="9525" cap="flat" cmpd="sng">
            <a:solidFill>
              <a:srgbClr val="ED4A00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56" name="Google Shape;1056;p25"/>
          <p:cNvSpPr/>
          <p:nvPr/>
        </p:nvSpPr>
        <p:spPr>
          <a:xfrm>
            <a:off x="1061150" y="142950"/>
            <a:ext cx="538500" cy="538200"/>
          </a:xfrm>
          <a:prstGeom prst="ellipse">
            <a:avLst/>
          </a:prstGeom>
          <a:solidFill>
            <a:srgbClr val="00D1C6">
              <a:alpha val="86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_2">
  <p:cSld name="TITLE_2">
    <p:spTree>
      <p:nvGrpSpPr>
        <p:cNvPr id="1" name="Shape 10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8" name="Google Shape;1058;p26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59" name="Google Shape;1059;p26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060" name="Google Shape;1060;p2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_3">
    <p:spTree>
      <p:nvGrpSpPr>
        <p:cNvPr id="1" name="Shape 1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2" name="Google Shape;1062;p27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63" name="Google Shape;1063;p27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064" name="Google Shape;1064;p2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4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248" name="Google Shape;248;p4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9" name="Google Shape;249;p4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0" name="Google Shape;250;p4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1" name="Google Shape;251;p4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2" name="Google Shape;252;p4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3" name="Google Shape;253;p4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4" name="Google Shape;254;p4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5" name="Google Shape;255;p4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1" name="Google Shape;261;p4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3" name="Google Shape;283;p4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5" name="Google Shape;285;p4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9" name="Google Shape;289;p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p5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5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293" name="Google Shape;293;p5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294" name="Google Shape;294;p5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cxnSp>
        <p:nvCxnSpPr>
          <p:cNvPr id="323" name="Google Shape;323;p5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24" name="Google Shape;324;p5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6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6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328" name="Google Shape;328;p6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329" name="Google Shape;329;p6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30" name="Google Shape;330;p6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59" name="Google Shape;359;p6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60" name="Google Shape;360;p6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" name="Google Shape;362;p7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63" name="Google Shape;363;p7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4" name="Google Shape;364;p7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5" name="Google Shape;365;p7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366" name="Google Shape;366;p7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67" name="Google Shape;367;p7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96" name="Google Shape;396;p7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97" name="Google Shape;397;p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" name="Google Shape;399;p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400" name="Google Shape;400;p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401" name="Google Shape;401;p8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8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8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8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8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8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8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8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8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8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8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30" name="Google Shape;430;p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31" name="Google Shape;431;p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9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434" name="Google Shape;434;p9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5" name="Google Shape;435;p9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6" name="Google Shape;436;p9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7" name="Google Shape;437;p9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8" name="Google Shape;438;p9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9" name="Google Shape;439;p9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0" name="Google Shape;440;p9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1" name="Google Shape;441;p9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2" name="Google Shape;442;p9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3" name="Google Shape;443;p9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4" name="Google Shape;444;p9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5" name="Google Shape;445;p9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6" name="Google Shape;446;p9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7" name="Google Shape;447;p9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8" name="Google Shape;448;p9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9" name="Google Shape;449;p9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0" name="Google Shape;450;p9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1" name="Google Shape;451;p9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2" name="Google Shape;452;p9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3" name="Google Shape;453;p9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4" name="Google Shape;454;p9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5" name="Google Shape;455;p9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6" name="Google Shape;456;p9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7" name="Google Shape;457;p9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8" name="Google Shape;458;p9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9" name="Google Shape;459;p9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0" name="Google Shape;460;p9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1" name="Google Shape;461;p9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2" name="Google Shape;462;p9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3" name="Google Shape;463;p9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4" name="Google Shape;464;p9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5" name="Google Shape;465;p9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6" name="Google Shape;466;p9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7" name="Google Shape;467;p9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8" name="Google Shape;468;p9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9" name="Google Shape;469;p9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0" name="Google Shape;470;p9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1" name="Google Shape;471;p9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2" name="Google Shape;472;p9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3" name="Google Shape;473;p9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4" name="Google Shape;474;p9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5" name="Google Shape;475;p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10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8" name="Google Shape;478;p10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9" name="Google Shape;479;p10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0" name="Google Shape;480;p10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1" name="Google Shape;481;p10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2" name="Google Shape;482;p10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3" name="Google Shape;483;p10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4" name="Google Shape;484;p10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5" name="Google Shape;485;p10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6" name="Google Shape;486;p10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7" name="Google Shape;487;p10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8" name="Google Shape;488;p10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9" name="Google Shape;489;p10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0" name="Google Shape;490;p10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1" name="Google Shape;491;p10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2" name="Google Shape;492;p10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3" name="Google Shape;493;p10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4" name="Google Shape;494;p10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5" name="Google Shape;495;p10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6" name="Google Shape;496;p10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7" name="Google Shape;497;p10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8" name="Google Shape;498;p10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9" name="Google Shape;499;p10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0" name="Google Shape;500;p10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1" name="Google Shape;501;p10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2" name="Google Shape;502;p10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3" name="Google Shape;503;p10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4" name="Google Shape;504;p10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5" name="Google Shape;505;p10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6" name="Google Shape;506;p10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7" name="Google Shape;507;p10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8" name="Google Shape;508;p10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9" name="Google Shape;509;p10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0" name="Google Shape;510;p10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1" name="Google Shape;511;p10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2" name="Google Shape;512;p10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3" name="Google Shape;513;p10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4" name="Google Shape;514;p10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5" name="Google Shape;515;p10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6" name="Google Shape;516;p10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7" name="Google Shape;517;p10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8" name="Google Shape;518;p1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theme" Target="../theme/theme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6;p1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7" name="Google Shape;7;p1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8;p1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9;p1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0;p1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1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1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1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1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1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1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1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1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1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1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1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1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1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1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1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1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1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1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1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1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1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1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1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1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1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1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1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1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1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1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1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1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1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1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1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1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1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1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1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1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1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1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1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1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1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1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1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1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1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1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1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1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1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1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1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1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1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1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1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1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1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1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1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1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1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1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1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1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1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1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1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1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1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1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1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1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1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1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1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1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1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1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1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1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1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1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1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1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1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1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1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1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1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1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1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1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1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1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1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1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1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1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1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1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1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1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1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1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1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1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1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1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1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1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1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1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1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1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1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1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1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1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1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1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1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1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1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1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1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1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1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1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1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1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1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1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1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1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" name="Google Shape;158;p1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159" name="Google Shape;159;p1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160" name="Google Shape;160;p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0" name="Google Shape;530;p14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531" name="Google Shape;531;p14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14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14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14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14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4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4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4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4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4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14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14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14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14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14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14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14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14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14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14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14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14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14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14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14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14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14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14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14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14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14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14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14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14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14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14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14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14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14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14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14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14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14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14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14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14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14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14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14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14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14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14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14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14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14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14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14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14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14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14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14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14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14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14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14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14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4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14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14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4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4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4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4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4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4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4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14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14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14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14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14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14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14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14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14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14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14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14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14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14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14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14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14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14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14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14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14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14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14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14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14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14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14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14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14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14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14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14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14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14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14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14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14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14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14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14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14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14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14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14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14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14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14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14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14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14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14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14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14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14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14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14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14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14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14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14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14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14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14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14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14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14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14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14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14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14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14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14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14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14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14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2" name="Google Shape;682;p14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683" name="Google Shape;683;p14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684" name="Google Shape;684;p14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60" r:id="rId1"/>
    <p:sldLayoutId id="2147483661" r:id="rId2"/>
    <p:sldLayoutId id="2147483662" r:id="rId3"/>
    <p:sldLayoutId id="2147483663" r:id="rId4"/>
    <p:sldLayoutId id="2147483664" r:id="rId5"/>
    <p:sldLayoutId id="2147483665" r:id="rId6"/>
    <p:sldLayoutId id="2147483666" r:id="rId7"/>
    <p:sldLayoutId id="2147483667" r:id="rId8"/>
    <p:sldLayoutId id="2147483668" r:id="rId9"/>
    <p:sldLayoutId id="2147483669" r:id="rId10"/>
    <p:sldLayoutId id="2147483670" r:id="rId11"/>
    <p:sldLayoutId id="2147483671" r:id="rId12"/>
    <p:sldLayoutId id="2147483672" r:id="rId13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hyperlink" Target="http://creativecommons.org/licenses/by-nc-sa/4.0/" TargetMode="External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8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Relationship Id="rId4" Type="http://schemas.openxmlformats.org/officeDocument/2006/relationships/hyperlink" Target="https://docs.google.com/presentation/d/1202uBqv542H9-bthPr_lof7kDZ3s39DSytWerxfzQ5s/edit?usp=sharing" TargetMode="Externa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document/d/1rv5wsR5104KlmbjM2NX6oCA67UlPa0ET12S-pkY34RA/edit?usp=sharing" TargetMode="Externa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Relationship Id="rId4" Type="http://schemas.openxmlformats.org/officeDocument/2006/relationships/hyperlink" Target="https://docs.google.com/document/d/1rv5wsR5104KlmbjM2NX6oCA67UlPa0ET12S-pkY34RA/edit#heading=h.bc912xfpk7cd" TargetMode="Externa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myminifactory.com/fr/search/?query=micro%3Abit&amp;submitform=" TargetMode="External"/><Relationship Id="rId3" Type="http://schemas.openxmlformats.org/officeDocument/2006/relationships/hyperlink" Target="https://campus.recit.qc.ca/" TargetMode="External"/><Relationship Id="rId7" Type="http://schemas.openxmlformats.org/officeDocument/2006/relationships/hyperlink" Target="https://docs.google.com/document/d/1rv5wsR5104KlmbjM2NX6oCA67UlPa0ET12S-pkY34RA/edit?usp=sharing" TargetMode="Externa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4.xml"/><Relationship Id="rId6" Type="http://schemas.openxmlformats.org/officeDocument/2006/relationships/hyperlink" Target="https://www.youtube.com/watch?v=3W8u4AcBcdE&amp;feature=youtu.be" TargetMode="External"/><Relationship Id="rId5" Type="http://schemas.openxmlformats.org/officeDocument/2006/relationships/hyperlink" Target="https://makecode.microbit.org/" TargetMode="External"/><Relationship Id="rId4" Type="http://schemas.openxmlformats.org/officeDocument/2006/relationships/hyperlink" Target="https://campus.recit.qc.ca/course/view.php?id=167" TargetMode="Externa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enrol/index.php?id=284" TargetMode="External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" TargetMode="Externa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23.png"/><Relationship Id="rId4" Type="http://schemas.openxmlformats.org/officeDocument/2006/relationships/hyperlink" Target="https://zoom.us/j/93849137106" TargetMode="Externa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hyperlink" Target="http://creativecommons.org/licenses/by-nc-sa/4.0/" TargetMode="External"/><Relationship Id="rId3" Type="http://schemas.openxmlformats.org/officeDocument/2006/relationships/image" Target="../media/image2.png"/><Relationship Id="rId7" Type="http://schemas.openxmlformats.org/officeDocument/2006/relationships/hyperlink" Target="https://www.youtube.com/channel/UC7IcadI_rZFwso9N81PYqFg" TargetMode="Externa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Relationship Id="rId6" Type="http://schemas.openxmlformats.org/officeDocument/2006/relationships/hyperlink" Target="https://twitter.com/recitmst" TargetMode="External"/><Relationship Id="rId5" Type="http://schemas.openxmlformats.org/officeDocument/2006/relationships/hyperlink" Target="https://www.facebook.com/RECITMST2020/" TargetMode="External"/><Relationship Id="rId4" Type="http://schemas.openxmlformats.org/officeDocument/2006/relationships/hyperlink" Target="mailto:equipe@recitmst.qc.ca" TargetMode="External"/><Relationship Id="rId9" Type="http://schemas.openxmlformats.org/officeDocument/2006/relationships/image" Target="../media/image3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9.xml"/><Relationship Id="rId6" Type="http://schemas.openxmlformats.org/officeDocument/2006/relationships/hyperlink" Target="http://bit.ly/mst8mar2021" TargetMode="External"/><Relationship Id="rId5" Type="http://schemas.openxmlformats.org/officeDocument/2006/relationships/image" Target="../media/image5.png"/><Relationship Id="rId4" Type="http://schemas.openxmlformats.org/officeDocument/2006/relationships/image" Target="../media/image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classroom.microbit.org/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hyperlink" Target="https://makecode.microbit.org/" TargetMode="External"/><Relationship Id="rId5" Type="http://schemas.openxmlformats.org/officeDocument/2006/relationships/hyperlink" Target="https://docs.google.com/presentation/d/1202uBqv542H9-bthPr_lof7kDZ3s39DSytWerxfzQ5s/edit?usp=sharing" TargetMode="External"/><Relationship Id="rId4" Type="http://schemas.openxmlformats.org/officeDocument/2006/relationships/hyperlink" Target="https://docs.google.com/presentation/d/e/2PACX-1vScYbtnD846_eE8uTE_5L7o1-AMBXMfD9XLL0MUj1e6KSnFaFm5LSxbHbsfHInd6OXT0sKYNO-SkMXS/pub?start=false&amp;loop=false&amp;delayms=3000" TargetMode="Externa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references/tx-solrtyperecherchepublicationtx-solrpublicationnouveaute/resultats-de-la-recherche/detail/article/cadre-de-reference-de-la-competence-numerique/?fbclid=IwAR02kujgADiHkBgtfqqTZLNz-eIPcYYDK7AN8Z1ZgOgdQuEJwUCmiDkqapg" TargetMode="Externa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0.xml"/><Relationship Id="rId6" Type="http://schemas.openxmlformats.org/officeDocument/2006/relationships/image" Target="../media/image7.png"/><Relationship Id="rId5" Type="http://schemas.openxmlformats.org/officeDocument/2006/relationships/hyperlink" Target="http://www.education.gouv.qc.ca/fileadmin/site_web/documents/ministere/continuum-cadre-reference-num.pdf" TargetMode="External"/><Relationship Id="rId4" Type="http://schemas.openxmlformats.org/officeDocument/2006/relationships/hyperlink" Target="https://view.genial.ly/5d812659369a7d0fc95ca03b" TargetMode="Externa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9.jpg"/><Relationship Id="rId5" Type="http://schemas.openxmlformats.org/officeDocument/2006/relationships/hyperlink" Target="http://www.youtube.com/watch?v=3W8u4AcBcdE" TargetMode="External"/><Relationship Id="rId4" Type="http://schemas.openxmlformats.org/officeDocument/2006/relationships/hyperlink" Target="https://classroom.microbit.org/" TargetMode="Externa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hyperlink" Target="https://classroom.microbit.org/" TargetMode="External"/><Relationship Id="rId7" Type="http://schemas.openxmlformats.org/officeDocument/2006/relationships/image" Target="../media/image13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1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9" name="Google Shape;1069;p28"/>
          <p:cNvSpPr/>
          <p:nvPr/>
        </p:nvSpPr>
        <p:spPr>
          <a:xfrm>
            <a:off x="1352800" y="4789025"/>
            <a:ext cx="7133400" cy="298200"/>
          </a:xfrm>
          <a:prstGeom prst="rect">
            <a:avLst/>
          </a:prstGeom>
          <a:solidFill>
            <a:srgbClr val="FFFFFF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0" name="Google Shape;1070;p28"/>
          <p:cNvSpPr txBox="1">
            <a:spLocks noGrp="1"/>
          </p:cNvSpPr>
          <p:nvPr>
            <p:ph type="ctrTitle"/>
          </p:nvPr>
        </p:nvSpPr>
        <p:spPr>
          <a:xfrm>
            <a:off x="998825" y="199050"/>
            <a:ext cx="76899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Viga"/>
                <a:ea typeface="Viga"/>
                <a:cs typeface="Viga"/>
                <a:sym typeface="Viga"/>
              </a:rPr>
              <a:t>Micro:bit</a:t>
            </a:r>
            <a:endParaRPr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071" name="Google Shape;1071;p2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832088" y="1512450"/>
            <a:ext cx="3479825" cy="28584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72" name="Google Shape;1072;p2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446950" y="207450"/>
            <a:ext cx="3981450" cy="1143000"/>
          </a:xfrm>
          <a:prstGeom prst="rect">
            <a:avLst/>
          </a:prstGeom>
          <a:noFill/>
          <a:ln>
            <a:noFill/>
          </a:ln>
        </p:spPr>
      </p:pic>
      <p:sp>
        <p:nvSpPr>
          <p:cNvPr id="1073" name="Google Shape;1073;p28"/>
          <p:cNvSpPr txBox="1"/>
          <p:nvPr/>
        </p:nvSpPr>
        <p:spPr>
          <a:xfrm>
            <a:off x="1294925" y="4761900"/>
            <a:ext cx="7133400" cy="38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latin typeface="Ubuntu"/>
                <a:ea typeface="Ubuntu"/>
                <a:cs typeface="Ubuntu"/>
                <a:sym typeface="Ubuntu"/>
              </a:rPr>
              <a:t>Ces formations du RÉCIT sont mises à disposition, sauf exception, selon les termes de la licence</a:t>
            </a:r>
            <a:r>
              <a:rPr lang="en" sz="8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800" u="sng">
                <a:solidFill>
                  <a:schemeClr val="accent1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Commons Attribution - Pas d’Utilisation Commerciale - Partage dans les Mêmes Conditions 4.0 International</a:t>
            </a:r>
            <a:r>
              <a:rPr lang="en" sz="800">
                <a:solidFill>
                  <a:schemeClr val="accent1"/>
                </a:solidFill>
              </a:rPr>
              <a:t>.</a:t>
            </a:r>
            <a:r>
              <a:rPr lang="en" sz="800">
                <a:solidFill>
                  <a:schemeClr val="accent1"/>
                </a:solidFill>
                <a:highlight>
                  <a:srgbClr val="FFFF00"/>
                </a:highlight>
                <a:latin typeface="Ubuntu"/>
                <a:ea typeface="Ubuntu"/>
                <a:cs typeface="Ubuntu"/>
                <a:sym typeface="Ubuntu"/>
              </a:rPr>
              <a:t>  </a:t>
            </a:r>
            <a:endParaRPr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074" name="Google Shape;1074;p28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62250" y="4761903"/>
            <a:ext cx="918875" cy="32527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" name="Google Shape;1159;p37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10</a:t>
            </a:fld>
            <a:endParaRPr/>
          </a:p>
        </p:txBody>
      </p:sp>
      <p:sp>
        <p:nvSpPr>
          <p:cNvPr id="1160" name="Google Shape;1160;p37"/>
          <p:cNvSpPr txBox="1"/>
          <p:nvPr/>
        </p:nvSpPr>
        <p:spPr>
          <a:xfrm>
            <a:off x="354125" y="173025"/>
            <a:ext cx="8293500" cy="67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Vue de l’enseignant</a:t>
            </a:r>
            <a:endParaRPr sz="3200">
              <a:solidFill>
                <a:srgbClr val="0069BF"/>
              </a:solidFill>
              <a:highlight>
                <a:srgbClr val="FFFF00"/>
              </a:highlight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161" name="Google Shape;1161;p37"/>
          <p:cNvSpPr txBox="1"/>
          <p:nvPr/>
        </p:nvSpPr>
        <p:spPr>
          <a:xfrm>
            <a:off x="1163650" y="3392950"/>
            <a:ext cx="6453900" cy="67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2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162" name="Google Shape;1162;p37"/>
          <p:cNvSpPr txBox="1"/>
          <p:nvPr/>
        </p:nvSpPr>
        <p:spPr>
          <a:xfrm>
            <a:off x="713825" y="1153875"/>
            <a:ext cx="8223900" cy="263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Ubuntu"/>
                <a:ea typeface="Ubuntu"/>
                <a:cs typeface="Ubuntu"/>
                <a:sym typeface="Ubuntu"/>
              </a:rPr>
              <a:t>-Travail vu en temps réel</a:t>
            </a: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Ubuntu"/>
                <a:ea typeface="Ubuntu"/>
                <a:cs typeface="Ubuntu"/>
                <a:sym typeface="Ubuntu"/>
              </a:rPr>
              <a:t>-Rétroaction de l’élève</a:t>
            </a: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Ubuntu"/>
                <a:ea typeface="Ubuntu"/>
                <a:cs typeface="Ubuntu"/>
                <a:sym typeface="Ubuntu"/>
              </a:rPr>
              <a:t>-Défis supplémentaires possibles</a:t>
            </a: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Ubuntu"/>
                <a:ea typeface="Ubuntu"/>
                <a:cs typeface="Ubuntu"/>
                <a:sym typeface="Ubuntu"/>
              </a:rPr>
              <a:t>-Téléchargement des programmes </a:t>
            </a: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Ubuntu"/>
                <a:ea typeface="Ubuntu"/>
                <a:cs typeface="Ubuntu"/>
                <a:sym typeface="Ubuntu"/>
              </a:rPr>
              <a:t>-Enregistrement (SAVE CLASSROOM) en html</a:t>
            </a: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Ubuntu"/>
                <a:ea typeface="Ubuntu"/>
                <a:cs typeface="Ubuntu"/>
                <a:sym typeface="Ubuntu"/>
              </a:rPr>
              <a:t>-Possiblité de poursuivre l’activité à un autre moment (nouveau code)</a:t>
            </a: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Ubuntu"/>
                <a:ea typeface="Ubuntu"/>
                <a:cs typeface="Ubuntu"/>
                <a:sym typeface="Ubuntu"/>
              </a:rPr>
              <a:t>-3 lettres de son prénom pour reprendre son travail</a:t>
            </a:r>
            <a:endParaRPr sz="20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900"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" name="Google Shape;1167;p38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6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68" name="Google Shape;1168;p38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11</a:t>
            </a:fld>
            <a:endParaRPr/>
          </a:p>
        </p:txBody>
      </p:sp>
      <p:sp>
        <p:nvSpPr>
          <p:cNvPr id="1169" name="Google Shape;1169;p38"/>
          <p:cNvSpPr txBox="1"/>
          <p:nvPr/>
        </p:nvSpPr>
        <p:spPr>
          <a:xfrm>
            <a:off x="833650" y="173025"/>
            <a:ext cx="7565700" cy="1908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Activité : Roche, papier, ciseau</a:t>
            </a:r>
            <a:endParaRPr sz="32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32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Comprendre la programmation</a:t>
            </a:r>
            <a:endParaRPr sz="24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Défi : ajouter le bloc « allumette »</a:t>
            </a:r>
            <a:endParaRPr sz="24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" name="Google Shape;1174;p3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12</a:t>
            </a:fld>
            <a:endParaRPr/>
          </a:p>
        </p:txBody>
      </p:sp>
      <p:sp>
        <p:nvSpPr>
          <p:cNvPr id="1175" name="Google Shape;1175;p39"/>
          <p:cNvSpPr txBox="1"/>
          <p:nvPr/>
        </p:nvSpPr>
        <p:spPr>
          <a:xfrm>
            <a:off x="2154925" y="243575"/>
            <a:ext cx="4821000" cy="53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Micro:bit - Activités</a:t>
            </a:r>
            <a:endParaRPr sz="36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cxnSp>
        <p:nvCxnSpPr>
          <p:cNvPr id="1176" name="Google Shape;1176;p39"/>
          <p:cNvCxnSpPr/>
          <p:nvPr/>
        </p:nvCxnSpPr>
        <p:spPr>
          <a:xfrm rot="10800000" flipH="1">
            <a:off x="2472125" y="770675"/>
            <a:ext cx="4244400" cy="7500"/>
          </a:xfrm>
          <a:prstGeom prst="straightConnector1">
            <a:avLst/>
          </a:prstGeom>
          <a:noFill/>
          <a:ln w="76200" cap="flat" cmpd="sng">
            <a:solidFill>
              <a:srgbClr val="FAA22A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177" name="Google Shape;1177;p39"/>
          <p:cNvSpPr txBox="1"/>
          <p:nvPr/>
        </p:nvSpPr>
        <p:spPr>
          <a:xfrm>
            <a:off x="294525" y="3626300"/>
            <a:ext cx="8485500" cy="421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b="1">
                <a:latin typeface="Ubuntu"/>
                <a:ea typeface="Ubuntu"/>
                <a:cs typeface="Ubuntu"/>
                <a:sym typeface="Ubuntu"/>
              </a:rPr>
              <a:t>DÉBUTANTS, INTERMÉDIAIRES, AVANCÉS</a:t>
            </a:r>
            <a:endParaRPr sz="2400" b="1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178" name="Google Shape;1178;p3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825075" y="1095400"/>
            <a:ext cx="2806300" cy="2326074"/>
          </a:xfrm>
          <a:prstGeom prst="rect">
            <a:avLst/>
          </a:prstGeom>
          <a:noFill/>
          <a:ln>
            <a:noFill/>
          </a:ln>
        </p:spPr>
      </p:pic>
      <p:sp>
        <p:nvSpPr>
          <p:cNvPr id="1179" name="Google Shape;1179;p39"/>
          <p:cNvSpPr txBox="1"/>
          <p:nvPr/>
        </p:nvSpPr>
        <p:spPr>
          <a:xfrm>
            <a:off x="5049750" y="1633688"/>
            <a:ext cx="3348000" cy="19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latin typeface="Ubuntu"/>
                <a:ea typeface="Ubuntu"/>
                <a:cs typeface="Ubuntu"/>
                <a:sym typeface="Ubuntu"/>
              </a:rPr>
              <a:t>Ouvrir </a:t>
            </a:r>
            <a:r>
              <a:rPr lang="en" sz="20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ce document</a:t>
            </a:r>
            <a:r>
              <a:rPr lang="en" sz="2000">
                <a:latin typeface="Ubuntu"/>
                <a:ea typeface="Ubuntu"/>
                <a:cs typeface="Ubuntu"/>
                <a:sym typeface="Ubuntu"/>
              </a:rPr>
              <a:t> et essayer les défis proposés (selon votre niveau d’aisance dans l’outil).</a:t>
            </a:r>
            <a:endParaRPr sz="2000"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" name="Google Shape;1184;p40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latin typeface="Viga"/>
                <a:ea typeface="Viga"/>
                <a:cs typeface="Viga"/>
                <a:sym typeface="Viga"/>
              </a:rPr>
              <a:t>Retour sur les expérimentations</a:t>
            </a:r>
            <a:endParaRPr sz="32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185" name="Google Shape;1185;p40"/>
          <p:cNvSpPr txBox="1">
            <a:spLocks noGrp="1"/>
          </p:cNvSpPr>
          <p:nvPr>
            <p:ph type="body" idx="1"/>
          </p:nvPr>
        </p:nvSpPr>
        <p:spPr>
          <a:xfrm>
            <a:off x="747925" y="1302825"/>
            <a:ext cx="64167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4290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rgbClr val="384F5C"/>
              </a:buClr>
              <a:buSzPts val="1800"/>
              <a:buFont typeface="Ubuntu"/>
              <a:buChar char="❏"/>
            </a:pPr>
            <a:r>
              <a:rPr lang="en" sz="1800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</a:rPr>
              <a:t>Idées de projets avec vos élèves?</a:t>
            </a:r>
            <a:endParaRPr sz="1800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84F5C"/>
              </a:buClr>
              <a:buSzPts val="1800"/>
              <a:buFont typeface="Ubuntu"/>
              <a:buChar char="❏"/>
            </a:pPr>
            <a:r>
              <a:rPr lang="en" sz="1800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</a:rPr>
              <a:t>Fiche 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« Ressources Micro:bit »</a:t>
            </a:r>
            <a:r>
              <a:rPr lang="en" sz="1800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</a:rPr>
              <a:t> en lien 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pda ST primaire</a:t>
            </a:r>
            <a:endParaRPr sz="1800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186" name="Google Shape;1186;p4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13</a:t>
            </a:fld>
            <a:endParaRPr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1" name="Google Shape;1191;p41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latin typeface="Viga"/>
                <a:ea typeface="Viga"/>
                <a:cs typeface="Viga"/>
                <a:sym typeface="Viga"/>
              </a:rPr>
              <a:t>Ressources</a:t>
            </a:r>
            <a:endParaRPr sz="32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192" name="Google Shape;1192;p41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4290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rgbClr val="384F5C"/>
              </a:buClr>
              <a:buSzPts val="1800"/>
              <a:buFont typeface="Ubuntu"/>
              <a:buChar char="❏"/>
            </a:pP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Autoformations sur le site du Campus RÉCIT</a:t>
            </a:r>
            <a:endParaRPr sz="1800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84F5C"/>
              </a:buClr>
              <a:buSzPts val="1800"/>
              <a:buFont typeface="Ubuntu"/>
              <a:buChar char="❏"/>
            </a:pPr>
            <a:r>
              <a:rPr lang="en" sz="1800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</a:rPr>
              <a:t>Autoformation : 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Premiers pas avec Micro:bit</a:t>
            </a:r>
            <a:endParaRPr sz="1800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84F5C"/>
              </a:buClr>
              <a:buSzPts val="1800"/>
              <a:buFont typeface="Ubuntu"/>
              <a:buChar char="❏"/>
            </a:pP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Tutoriels de programmes Make Code</a:t>
            </a:r>
            <a:endParaRPr sz="1800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84F5C"/>
              </a:buClr>
              <a:buSzPts val="1800"/>
              <a:buFont typeface="Ubuntu"/>
              <a:buChar char="❏"/>
            </a:pP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6"/>
              </a:rPr>
              <a:t>Tutoriel de Micro:bit Classroom </a:t>
            </a:r>
            <a:endParaRPr sz="1800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84F5C"/>
              </a:buClr>
              <a:buSzPts val="1800"/>
              <a:buFont typeface="Ubuntu"/>
              <a:buChar char="❏"/>
            </a:pPr>
            <a:r>
              <a:rPr lang="en" sz="1800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</a:rPr>
              <a:t>Fiche </a:t>
            </a: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7"/>
              </a:rPr>
              <a:t>« Ressources Micro:bit »</a:t>
            </a:r>
            <a:endParaRPr sz="1800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84F5C"/>
              </a:buClr>
              <a:buSzPts val="1800"/>
              <a:buFont typeface="Ubuntu"/>
              <a:buChar char="❏"/>
            </a:pPr>
            <a:r>
              <a:rPr lang="en" sz="18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8"/>
              </a:rPr>
              <a:t>Des idées avec l’impression 3D</a:t>
            </a:r>
            <a:endParaRPr sz="1800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429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84F5C"/>
              </a:buClr>
              <a:buSzPts val="1800"/>
              <a:buFont typeface="Ubuntu"/>
              <a:buChar char="❏"/>
            </a:pPr>
            <a:endParaRPr sz="1800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193" name="Google Shape;1193;p4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14</a:t>
            </a:fld>
            <a:endParaRPr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" name="Google Shape;1198;p42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15</a:t>
            </a:fld>
            <a:endParaRPr/>
          </a:p>
        </p:txBody>
      </p:sp>
      <p:sp>
        <p:nvSpPr>
          <p:cNvPr id="1199" name="Google Shape;1199;p42"/>
          <p:cNvSpPr txBox="1">
            <a:spLocks noGrp="1"/>
          </p:cNvSpPr>
          <p:nvPr>
            <p:ph type="title" idx="4294967295"/>
          </p:nvPr>
        </p:nvSpPr>
        <p:spPr>
          <a:xfrm>
            <a:off x="1391950" y="319500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Obtenez votre </a:t>
            </a:r>
            <a:endParaRPr sz="30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badge de participation</a:t>
            </a:r>
            <a:endParaRPr sz="30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00" name="Google Shape;1200;p42"/>
          <p:cNvSpPr txBox="1"/>
          <p:nvPr/>
        </p:nvSpPr>
        <p:spPr>
          <a:xfrm>
            <a:off x="4355550" y="1302300"/>
            <a:ext cx="4377300" cy="369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-Compte gratuit 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sur Campus RÉCIT 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-Valider avec courriel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</a:t>
            </a:r>
            <a:r>
              <a:rPr lang="en" sz="2000" b="1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Badge de participation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-Sélectionner l’atelier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-S’inscrire à 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l’autoformation : 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285750" marR="282204" lvl="0" indent="0" algn="ctr" rtl="0">
              <a:spcBef>
                <a:spcPts val="600"/>
              </a:spcBef>
              <a:spcAft>
                <a:spcPts val="0"/>
              </a:spcAft>
              <a:buNone/>
            </a:pP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20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endParaRPr sz="2000" b="1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FFFFFF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01" name="Google Shape;1201;p42"/>
          <p:cNvSpPr txBox="1"/>
          <p:nvPr/>
        </p:nvSpPr>
        <p:spPr>
          <a:xfrm>
            <a:off x="1310325" y="3989625"/>
            <a:ext cx="5632500" cy="65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highlight>
                <a:srgbClr val="FFFF00"/>
              </a:highlight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202" name="Google Shape;1202;p4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340407" y="1445138"/>
            <a:ext cx="1447800" cy="4476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03" name="Google Shape;1203;p4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285050" y="3277458"/>
            <a:ext cx="1447800" cy="432329"/>
          </a:xfrm>
          <a:prstGeom prst="rect">
            <a:avLst/>
          </a:prstGeom>
          <a:noFill/>
          <a:ln>
            <a:noFill/>
          </a:ln>
        </p:spPr>
      </p:pic>
      <p:pic>
        <p:nvPicPr>
          <p:cNvPr id="1204" name="Google Shape;1204;p4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491400" y="3868750"/>
            <a:ext cx="4105600" cy="10344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05" name="Google Shape;1205;p42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962225" y="1445150"/>
            <a:ext cx="2569722" cy="25079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0" name="Google Shape;1210;p43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16</a:t>
            </a:fld>
            <a:endParaRPr/>
          </a:p>
        </p:txBody>
      </p:sp>
      <p:sp>
        <p:nvSpPr>
          <p:cNvPr id="1211" name="Google Shape;1211;p43"/>
          <p:cNvSpPr txBox="1">
            <a:spLocks noGrp="1"/>
          </p:cNvSpPr>
          <p:nvPr>
            <p:ph type="title" idx="4294967295"/>
          </p:nvPr>
        </p:nvSpPr>
        <p:spPr>
          <a:xfrm>
            <a:off x="943500" y="636075"/>
            <a:ext cx="72570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L’équipe du RÉCIT MST est disponible 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les mercredis matins 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de 9 h à 11 h 30. </a:t>
            </a:r>
            <a:endParaRPr sz="30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12" name="Google Shape;1212;p43">
            <a:hlinkClick r:id="rId3"/>
          </p:cNvPr>
          <p:cNvSpPr/>
          <p:nvPr/>
        </p:nvSpPr>
        <p:spPr>
          <a:xfrm>
            <a:off x="3092753" y="1988225"/>
            <a:ext cx="2958600" cy="16332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rPr>
              <a:t>Place your screenshot here</a:t>
            </a:r>
            <a:endParaRPr sz="1000">
              <a:solidFill>
                <a:srgbClr val="999999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213" name="Google Shape;1213;p43"/>
          <p:cNvSpPr/>
          <p:nvPr/>
        </p:nvSpPr>
        <p:spPr>
          <a:xfrm>
            <a:off x="2957648" y="1877003"/>
            <a:ext cx="3228699" cy="2173280"/>
          </a:xfrm>
          <a:custGeom>
            <a:avLst/>
            <a:gdLst/>
            <a:ahLst/>
            <a:cxnLst/>
            <a:rect l="l" t="t" r="r" b="b"/>
            <a:pathLst>
              <a:path w="143434" h="111665" extrusionOk="0">
                <a:moveTo>
                  <a:pt x="71751" y="2308"/>
                </a:moveTo>
                <a:lnTo>
                  <a:pt x="71887" y="2376"/>
                </a:lnTo>
                <a:lnTo>
                  <a:pt x="72091" y="2444"/>
                </a:lnTo>
                <a:lnTo>
                  <a:pt x="72159" y="2647"/>
                </a:lnTo>
                <a:lnTo>
                  <a:pt x="72226" y="2783"/>
                </a:lnTo>
                <a:lnTo>
                  <a:pt x="72159" y="2987"/>
                </a:lnTo>
                <a:lnTo>
                  <a:pt x="72091" y="3190"/>
                </a:lnTo>
                <a:lnTo>
                  <a:pt x="71887" y="3258"/>
                </a:lnTo>
                <a:lnTo>
                  <a:pt x="71751" y="3326"/>
                </a:lnTo>
                <a:lnTo>
                  <a:pt x="71548" y="3258"/>
                </a:lnTo>
                <a:lnTo>
                  <a:pt x="71344" y="3190"/>
                </a:lnTo>
                <a:lnTo>
                  <a:pt x="71276" y="2987"/>
                </a:lnTo>
                <a:lnTo>
                  <a:pt x="71208" y="2783"/>
                </a:lnTo>
                <a:lnTo>
                  <a:pt x="71276" y="2647"/>
                </a:lnTo>
                <a:lnTo>
                  <a:pt x="71344" y="2444"/>
                </a:lnTo>
                <a:lnTo>
                  <a:pt x="71548" y="2376"/>
                </a:lnTo>
                <a:lnTo>
                  <a:pt x="71751" y="2308"/>
                </a:lnTo>
                <a:close/>
                <a:moveTo>
                  <a:pt x="137528" y="5906"/>
                </a:moveTo>
                <a:lnTo>
                  <a:pt x="137596" y="5974"/>
                </a:lnTo>
                <a:lnTo>
                  <a:pt x="137596" y="89604"/>
                </a:lnTo>
                <a:lnTo>
                  <a:pt x="5906" y="89604"/>
                </a:lnTo>
                <a:lnTo>
                  <a:pt x="5906" y="5974"/>
                </a:lnTo>
                <a:lnTo>
                  <a:pt x="5906" y="5906"/>
                </a:lnTo>
                <a:close/>
                <a:moveTo>
                  <a:pt x="3530" y="0"/>
                </a:moveTo>
                <a:lnTo>
                  <a:pt x="3191" y="68"/>
                </a:lnTo>
                <a:lnTo>
                  <a:pt x="2444" y="339"/>
                </a:lnTo>
                <a:lnTo>
                  <a:pt x="1766" y="679"/>
                </a:lnTo>
                <a:lnTo>
                  <a:pt x="1155" y="1154"/>
                </a:lnTo>
                <a:lnTo>
                  <a:pt x="679" y="1765"/>
                </a:lnTo>
                <a:lnTo>
                  <a:pt x="272" y="2444"/>
                </a:lnTo>
                <a:lnTo>
                  <a:pt x="69" y="3190"/>
                </a:lnTo>
                <a:lnTo>
                  <a:pt x="1" y="3598"/>
                </a:lnTo>
                <a:lnTo>
                  <a:pt x="1" y="4005"/>
                </a:lnTo>
                <a:lnTo>
                  <a:pt x="1" y="91572"/>
                </a:lnTo>
                <a:lnTo>
                  <a:pt x="1" y="91979"/>
                </a:lnTo>
                <a:lnTo>
                  <a:pt x="69" y="92319"/>
                </a:lnTo>
                <a:lnTo>
                  <a:pt x="272" y="93065"/>
                </a:lnTo>
                <a:lnTo>
                  <a:pt x="679" y="93744"/>
                </a:lnTo>
                <a:lnTo>
                  <a:pt x="1155" y="94355"/>
                </a:lnTo>
                <a:lnTo>
                  <a:pt x="1766" y="94830"/>
                </a:lnTo>
                <a:lnTo>
                  <a:pt x="2444" y="95238"/>
                </a:lnTo>
                <a:lnTo>
                  <a:pt x="3191" y="95441"/>
                </a:lnTo>
                <a:lnTo>
                  <a:pt x="3530" y="95509"/>
                </a:lnTo>
                <a:lnTo>
                  <a:pt x="139904" y="95509"/>
                </a:lnTo>
                <a:lnTo>
                  <a:pt x="140311" y="95441"/>
                </a:lnTo>
                <a:lnTo>
                  <a:pt x="141058" y="95238"/>
                </a:lnTo>
                <a:lnTo>
                  <a:pt x="141737" y="94830"/>
                </a:lnTo>
                <a:lnTo>
                  <a:pt x="142280" y="94355"/>
                </a:lnTo>
                <a:lnTo>
                  <a:pt x="142755" y="93744"/>
                </a:lnTo>
                <a:lnTo>
                  <a:pt x="143162" y="93065"/>
                </a:lnTo>
                <a:lnTo>
                  <a:pt x="143366" y="92319"/>
                </a:lnTo>
                <a:lnTo>
                  <a:pt x="143434" y="91979"/>
                </a:lnTo>
                <a:lnTo>
                  <a:pt x="143434" y="91572"/>
                </a:lnTo>
                <a:lnTo>
                  <a:pt x="143434" y="4005"/>
                </a:lnTo>
                <a:lnTo>
                  <a:pt x="143434" y="3598"/>
                </a:lnTo>
                <a:lnTo>
                  <a:pt x="143366" y="3190"/>
                </a:lnTo>
                <a:lnTo>
                  <a:pt x="143162" y="2444"/>
                </a:lnTo>
                <a:lnTo>
                  <a:pt x="142755" y="1765"/>
                </a:lnTo>
                <a:lnTo>
                  <a:pt x="142280" y="1154"/>
                </a:lnTo>
                <a:lnTo>
                  <a:pt x="141737" y="679"/>
                </a:lnTo>
                <a:lnTo>
                  <a:pt x="141058" y="339"/>
                </a:lnTo>
                <a:lnTo>
                  <a:pt x="140311" y="68"/>
                </a:lnTo>
                <a:lnTo>
                  <a:pt x="139904" y="0"/>
                </a:lnTo>
                <a:close/>
                <a:moveTo>
                  <a:pt x="55324" y="95713"/>
                </a:moveTo>
                <a:lnTo>
                  <a:pt x="55052" y="98971"/>
                </a:lnTo>
                <a:lnTo>
                  <a:pt x="54713" y="102297"/>
                </a:lnTo>
                <a:lnTo>
                  <a:pt x="54374" y="105284"/>
                </a:lnTo>
                <a:lnTo>
                  <a:pt x="53966" y="107388"/>
                </a:lnTo>
                <a:lnTo>
                  <a:pt x="53763" y="108203"/>
                </a:lnTo>
                <a:lnTo>
                  <a:pt x="53627" y="108746"/>
                </a:lnTo>
                <a:lnTo>
                  <a:pt x="53423" y="109153"/>
                </a:lnTo>
                <a:lnTo>
                  <a:pt x="53220" y="109357"/>
                </a:lnTo>
                <a:lnTo>
                  <a:pt x="52677" y="109493"/>
                </a:lnTo>
                <a:lnTo>
                  <a:pt x="51794" y="109696"/>
                </a:lnTo>
                <a:lnTo>
                  <a:pt x="49690" y="110036"/>
                </a:lnTo>
                <a:lnTo>
                  <a:pt x="48061" y="110307"/>
                </a:lnTo>
                <a:lnTo>
                  <a:pt x="47450" y="110443"/>
                </a:lnTo>
                <a:lnTo>
                  <a:pt x="47110" y="110511"/>
                </a:lnTo>
                <a:lnTo>
                  <a:pt x="47042" y="110579"/>
                </a:lnTo>
                <a:lnTo>
                  <a:pt x="47042" y="110783"/>
                </a:lnTo>
                <a:lnTo>
                  <a:pt x="47110" y="110850"/>
                </a:lnTo>
                <a:lnTo>
                  <a:pt x="47585" y="110918"/>
                </a:lnTo>
                <a:lnTo>
                  <a:pt x="48400" y="110986"/>
                </a:lnTo>
                <a:lnTo>
                  <a:pt x="51387" y="111054"/>
                </a:lnTo>
                <a:lnTo>
                  <a:pt x="56071" y="111122"/>
                </a:lnTo>
                <a:lnTo>
                  <a:pt x="87092" y="111122"/>
                </a:lnTo>
                <a:lnTo>
                  <a:pt x="91708" y="111054"/>
                </a:lnTo>
                <a:lnTo>
                  <a:pt x="94695" y="110986"/>
                </a:lnTo>
                <a:lnTo>
                  <a:pt x="95578" y="110918"/>
                </a:lnTo>
                <a:lnTo>
                  <a:pt x="96053" y="110850"/>
                </a:lnTo>
                <a:lnTo>
                  <a:pt x="96121" y="110783"/>
                </a:lnTo>
                <a:lnTo>
                  <a:pt x="96121" y="110579"/>
                </a:lnTo>
                <a:lnTo>
                  <a:pt x="96053" y="110511"/>
                </a:lnTo>
                <a:lnTo>
                  <a:pt x="95713" y="110443"/>
                </a:lnTo>
                <a:lnTo>
                  <a:pt x="95102" y="110307"/>
                </a:lnTo>
                <a:lnTo>
                  <a:pt x="93473" y="110036"/>
                </a:lnTo>
                <a:lnTo>
                  <a:pt x="91369" y="109696"/>
                </a:lnTo>
                <a:lnTo>
                  <a:pt x="90487" y="109493"/>
                </a:lnTo>
                <a:lnTo>
                  <a:pt x="89943" y="109357"/>
                </a:lnTo>
                <a:lnTo>
                  <a:pt x="89740" y="109153"/>
                </a:lnTo>
                <a:lnTo>
                  <a:pt x="89536" y="108746"/>
                </a:lnTo>
                <a:lnTo>
                  <a:pt x="89333" y="108203"/>
                </a:lnTo>
                <a:lnTo>
                  <a:pt x="89197" y="107388"/>
                </a:lnTo>
                <a:lnTo>
                  <a:pt x="88789" y="105284"/>
                </a:lnTo>
                <a:lnTo>
                  <a:pt x="88382" y="102297"/>
                </a:lnTo>
                <a:lnTo>
                  <a:pt x="88043" y="98971"/>
                </a:lnTo>
                <a:lnTo>
                  <a:pt x="87839" y="95713"/>
                </a:lnTo>
                <a:close/>
                <a:moveTo>
                  <a:pt x="47450" y="111054"/>
                </a:moveTo>
                <a:lnTo>
                  <a:pt x="47450" y="111122"/>
                </a:lnTo>
                <a:lnTo>
                  <a:pt x="47450" y="111393"/>
                </a:lnTo>
                <a:lnTo>
                  <a:pt x="47518" y="111461"/>
                </a:lnTo>
                <a:lnTo>
                  <a:pt x="48807" y="111529"/>
                </a:lnTo>
                <a:lnTo>
                  <a:pt x="52473" y="111597"/>
                </a:lnTo>
                <a:lnTo>
                  <a:pt x="62384" y="111665"/>
                </a:lnTo>
                <a:lnTo>
                  <a:pt x="80779" y="111665"/>
                </a:lnTo>
                <a:lnTo>
                  <a:pt x="90622" y="111597"/>
                </a:lnTo>
                <a:lnTo>
                  <a:pt x="94356" y="111529"/>
                </a:lnTo>
                <a:lnTo>
                  <a:pt x="95646" y="111461"/>
                </a:lnTo>
                <a:lnTo>
                  <a:pt x="95713" y="111393"/>
                </a:lnTo>
                <a:lnTo>
                  <a:pt x="95713" y="111122"/>
                </a:lnTo>
                <a:lnTo>
                  <a:pt x="95646" y="111054"/>
                </a:lnTo>
                <a:lnTo>
                  <a:pt x="94084" y="111122"/>
                </a:lnTo>
                <a:lnTo>
                  <a:pt x="91233" y="111190"/>
                </a:lnTo>
                <a:lnTo>
                  <a:pt x="80847" y="111258"/>
                </a:lnTo>
                <a:lnTo>
                  <a:pt x="62316" y="111258"/>
                </a:lnTo>
                <a:lnTo>
                  <a:pt x="51930" y="111190"/>
                </a:lnTo>
                <a:lnTo>
                  <a:pt x="49079" y="111122"/>
                </a:lnTo>
                <a:lnTo>
                  <a:pt x="47518" y="111054"/>
                </a:lnTo>
                <a:close/>
              </a:path>
            </a:pathLst>
          </a:custGeom>
          <a:solidFill>
            <a:srgbClr val="FFFFFF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214" name="Google Shape;1214;p43"/>
          <p:cNvSpPr txBox="1"/>
          <p:nvPr/>
        </p:nvSpPr>
        <p:spPr>
          <a:xfrm>
            <a:off x="2098950" y="4116175"/>
            <a:ext cx="4946100" cy="5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Lien vers notre salle de vidéoconférence : </a:t>
            </a: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u="sng">
                <a:solidFill>
                  <a:srgbClr val="1A73E8"/>
                </a:solidFill>
                <a:highlight>
                  <a:srgbClr val="FFFFFF"/>
                </a:highlight>
                <a:latin typeface="Viga"/>
                <a:ea typeface="Viga"/>
                <a:cs typeface="Viga"/>
                <a:sym typeface="Vig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https://zoom.us/j/93849137106</a:t>
            </a:r>
            <a:endParaRPr sz="2400" b="1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15" name="Google Shape;1215;p4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092750" y="1988225"/>
            <a:ext cx="2958601" cy="16331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p44"/>
          <p:cNvSpPr txBox="1">
            <a:spLocks noGrp="1"/>
          </p:cNvSpPr>
          <p:nvPr>
            <p:ph type="ctrTitle" idx="4294967295"/>
          </p:nvPr>
        </p:nvSpPr>
        <p:spPr>
          <a:xfrm>
            <a:off x="1761750" y="1598975"/>
            <a:ext cx="5620500" cy="70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0" b="1">
                <a:latin typeface="Viga"/>
                <a:ea typeface="Viga"/>
                <a:cs typeface="Viga"/>
                <a:sym typeface="Viga"/>
              </a:rPr>
              <a:t>MERCI !</a:t>
            </a:r>
            <a:endParaRPr sz="10000" b="1"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21" name="Google Shape;1221;p4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823537" y="178450"/>
            <a:ext cx="3496925" cy="1003900"/>
          </a:xfrm>
          <a:prstGeom prst="rect">
            <a:avLst/>
          </a:prstGeom>
          <a:noFill/>
          <a:ln>
            <a:noFill/>
          </a:ln>
        </p:spPr>
      </p:pic>
      <p:sp>
        <p:nvSpPr>
          <p:cNvPr id="1222" name="Google Shape;1222;p44"/>
          <p:cNvSpPr txBox="1"/>
          <p:nvPr/>
        </p:nvSpPr>
        <p:spPr>
          <a:xfrm>
            <a:off x="4371400" y="2719700"/>
            <a:ext cx="5128800" cy="181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666666"/>
                </a:solidFill>
                <a:latin typeface="Ubuntu"/>
                <a:ea typeface="Ubuntu"/>
                <a:cs typeface="Ubuntu"/>
                <a:sym typeface="Ubuntu"/>
              </a:rPr>
              <a:t>equipe</a:t>
            </a:r>
            <a:r>
              <a:rPr lang="en" sz="2500">
                <a:solidFill>
                  <a:srgbClr val="666666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@recitmst.qc.ca</a:t>
            </a:r>
            <a:r>
              <a:rPr lang="en" sz="2500">
                <a:solidFill>
                  <a:srgbClr val="666666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2500">
              <a:solidFill>
                <a:srgbClr val="666666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600"/>
              </a:spcBef>
              <a:spcAft>
                <a:spcPts val="0"/>
              </a:spcAft>
              <a:buClr>
                <a:srgbClr val="384F5C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Page Facebook</a:t>
            </a:r>
            <a:endParaRPr sz="1600" u="sng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rgbClr val="384F5C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Twitter</a:t>
            </a:r>
            <a:endParaRPr sz="1600" u="sng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rgbClr val="384F5C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Chaîne Youtube</a:t>
            </a:r>
            <a:endParaRPr sz="900"/>
          </a:p>
        </p:txBody>
      </p:sp>
      <p:sp>
        <p:nvSpPr>
          <p:cNvPr id="1223" name="Google Shape;1223;p44"/>
          <p:cNvSpPr txBox="1"/>
          <p:nvPr/>
        </p:nvSpPr>
        <p:spPr>
          <a:xfrm>
            <a:off x="1147300" y="2624750"/>
            <a:ext cx="3321300" cy="7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43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Questions?</a:t>
            </a:r>
            <a:endParaRPr sz="43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24" name="Google Shape;1224;p44"/>
          <p:cNvSpPr txBox="1"/>
          <p:nvPr/>
        </p:nvSpPr>
        <p:spPr>
          <a:xfrm>
            <a:off x="2451875" y="4528300"/>
            <a:ext cx="5392500" cy="36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latin typeface="Ubuntu"/>
                <a:ea typeface="Ubuntu"/>
                <a:cs typeface="Ubuntu"/>
                <a:sym typeface="Ubuntu"/>
              </a:rPr>
              <a:t>Ces formations du RÉCIT sont mises à disposition, sauf exception, selon les termes de la licence </a:t>
            </a:r>
            <a:r>
              <a:rPr lang="en" sz="800" u="sng">
                <a:solidFill>
                  <a:srgbClr val="0097A7"/>
                </a:solidFill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Commons Attribution - Pas d’Utilisation Commerciale - Partage dans les Mêmes Conditions 4.0 International</a:t>
            </a:r>
            <a:r>
              <a:rPr lang="en" sz="800">
                <a:solidFill>
                  <a:srgbClr val="000000"/>
                </a:solidFill>
              </a:rPr>
              <a:t>.</a:t>
            </a:r>
            <a:r>
              <a:rPr lang="en" sz="800">
                <a:highlight>
                  <a:srgbClr val="FFFF00"/>
                </a:highlight>
                <a:latin typeface="Ubuntu"/>
                <a:ea typeface="Ubuntu"/>
                <a:cs typeface="Ubuntu"/>
                <a:sym typeface="Ubuntu"/>
              </a:rPr>
              <a:t>  </a:t>
            </a:r>
            <a:endParaRPr sz="800">
              <a:highlight>
                <a:srgbClr val="FFFF00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25" name="Google Shape;1225;p44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1699475" y="4552425"/>
            <a:ext cx="808425" cy="286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9" name="Google Shape;1079;p2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41700" y="1749644"/>
            <a:ext cx="2509447" cy="1666682"/>
          </a:xfrm>
          <a:prstGeom prst="rect">
            <a:avLst/>
          </a:prstGeom>
          <a:noFill/>
          <a:ln>
            <a:noFill/>
          </a:ln>
        </p:spPr>
      </p:pic>
      <p:sp>
        <p:nvSpPr>
          <p:cNvPr id="1080" name="Google Shape;1080;p29"/>
          <p:cNvSpPr txBox="1">
            <a:spLocks noGrp="1"/>
          </p:cNvSpPr>
          <p:nvPr>
            <p:ph type="body" idx="4294967295"/>
          </p:nvPr>
        </p:nvSpPr>
        <p:spPr>
          <a:xfrm>
            <a:off x="3305550" y="1461225"/>
            <a:ext cx="2863200" cy="2461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3600" b="1">
                <a:latin typeface="Ubuntu"/>
                <a:ea typeface="Ubuntu"/>
                <a:cs typeface="Ubuntu"/>
                <a:sym typeface="Ubuntu"/>
              </a:rPr>
              <a:t>Sonya Fiset</a:t>
            </a:r>
            <a:endParaRPr sz="3600" b="1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000" b="1"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081" name="Google Shape;1081;p2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</a:t>
            </a:fld>
            <a:endParaRPr/>
          </a:p>
        </p:txBody>
      </p:sp>
      <p:pic>
        <p:nvPicPr>
          <p:cNvPr id="1082" name="Google Shape;1082;p2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581275" y="247500"/>
            <a:ext cx="3981450" cy="11430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083" name="Google Shape;1083;p2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063130" y="1749650"/>
            <a:ext cx="732095" cy="648026"/>
          </a:xfrm>
          <a:prstGeom prst="rect">
            <a:avLst/>
          </a:prstGeom>
          <a:noFill/>
          <a:ln>
            <a:noFill/>
          </a:ln>
        </p:spPr>
      </p:pic>
      <p:sp>
        <p:nvSpPr>
          <p:cNvPr id="1084" name="Google Shape;1084;p29"/>
          <p:cNvSpPr txBox="1"/>
          <p:nvPr/>
        </p:nvSpPr>
        <p:spPr>
          <a:xfrm>
            <a:off x="1258200" y="3922733"/>
            <a:ext cx="6627600" cy="69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</a:rPr>
              <a:t>Lien de la présentation :  </a:t>
            </a:r>
            <a:r>
              <a:rPr lang="en" sz="3000" b="1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6"/>
              </a:rPr>
              <a:t>http://bit.ly/mst8mar2021</a:t>
            </a:r>
            <a:endParaRPr sz="3000" b="1">
              <a:solidFill>
                <a:srgbClr val="384F5C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b="1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600" b="1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085" name="Google Shape;1085;p29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6731125" y="1774275"/>
            <a:ext cx="1879475" cy="15438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0" name="Google Shape;1090;p30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latin typeface="Viga"/>
                <a:ea typeface="Viga"/>
                <a:cs typeface="Viga"/>
                <a:sym typeface="Viga"/>
              </a:rPr>
              <a:t>Plan de la rencontre</a:t>
            </a:r>
            <a:endParaRPr sz="32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091" name="Google Shape;1091;p30"/>
          <p:cNvSpPr txBox="1">
            <a:spLocks noGrp="1"/>
          </p:cNvSpPr>
          <p:nvPr>
            <p:ph type="body" idx="1"/>
          </p:nvPr>
        </p:nvSpPr>
        <p:spPr>
          <a:xfrm>
            <a:off x="747925" y="998025"/>
            <a:ext cx="78477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3020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rgbClr val="384F5C"/>
              </a:buClr>
              <a:buSzPts val="1600"/>
              <a:buFont typeface="Ubuntu"/>
              <a:buChar char="❏"/>
            </a:pPr>
            <a:r>
              <a:rPr lang="en" sz="1600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</a:rPr>
              <a:t>Bienvenue</a:t>
            </a:r>
            <a:endParaRPr sz="1600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84F5C"/>
              </a:buClr>
              <a:buSzPts val="1600"/>
              <a:buFont typeface="Ubuntu"/>
              <a:buChar char="❏"/>
            </a:pPr>
            <a:r>
              <a:rPr lang="en" sz="1600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</a:rPr>
              <a:t>Présentation de Micro:bit</a:t>
            </a:r>
            <a:endParaRPr sz="1600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84F5C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Micro:bit Classroom</a:t>
            </a:r>
            <a:r>
              <a:rPr lang="en" sz="1600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1600">
                <a:solidFill>
                  <a:srgbClr val="FFFFFF"/>
                </a:solidFill>
                <a:highlight>
                  <a:srgbClr val="38761D"/>
                </a:highlight>
                <a:latin typeface="Ubuntu"/>
                <a:ea typeface="Ubuntu"/>
                <a:cs typeface="Ubuntu"/>
                <a:sym typeface="Ubuntu"/>
              </a:rPr>
              <a:t>(Nouveauté !!!)</a:t>
            </a:r>
            <a:endParaRPr sz="1600">
              <a:solidFill>
                <a:srgbClr val="FFFFFF"/>
              </a:solidFill>
              <a:highlight>
                <a:srgbClr val="38761D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84F5C"/>
              </a:buClr>
              <a:buSzPts val="1600"/>
              <a:buFont typeface="Ubuntu"/>
              <a:buChar char="❏"/>
            </a:pPr>
            <a:r>
              <a:rPr lang="en" sz="1600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</a:rPr>
              <a:t>Défis : </a:t>
            </a:r>
            <a:r>
              <a:rPr lang="en" sz="16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Activités Micro:bit</a:t>
            </a:r>
            <a:r>
              <a:rPr lang="en" sz="1600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</a:rPr>
              <a:t> (</a:t>
            </a:r>
            <a:r>
              <a:rPr lang="en" sz="16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version modifiable</a:t>
            </a:r>
            <a:r>
              <a:rPr lang="en" sz="1600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</a:rPr>
              <a:t>)</a:t>
            </a:r>
            <a:endParaRPr sz="1600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1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84F5C"/>
              </a:buClr>
              <a:buSzPts val="1600"/>
              <a:buFont typeface="Ubuntu"/>
              <a:buChar char="❏"/>
            </a:pPr>
            <a:r>
              <a:rPr lang="en" sz="1600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</a:rPr>
              <a:t>Défis dans l’interface de </a:t>
            </a:r>
            <a:r>
              <a:rPr lang="en" sz="16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6"/>
              </a:rPr>
              <a:t>MakeCode</a:t>
            </a:r>
            <a:endParaRPr sz="1600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1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84F5C"/>
              </a:buClr>
              <a:buSzPts val="1600"/>
              <a:buFont typeface="Ubuntu"/>
              <a:buChar char="❏"/>
            </a:pPr>
            <a:r>
              <a:rPr lang="en" sz="1600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</a:rPr>
              <a:t>Retour sur l’expérimentation</a:t>
            </a:r>
            <a:endParaRPr sz="1600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84F5C"/>
              </a:buClr>
              <a:buSzPts val="1600"/>
              <a:buFont typeface="Ubuntu"/>
              <a:buChar char="❏"/>
            </a:pPr>
            <a:r>
              <a:rPr lang="en" sz="1600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</a:rPr>
              <a:t>Avez-vous des idées d’utilisations avec vos élèves?</a:t>
            </a:r>
            <a:endParaRPr sz="1600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84F5C"/>
              </a:buClr>
              <a:buSzPts val="1600"/>
              <a:buFont typeface="Ubuntu"/>
              <a:buChar char="❏"/>
            </a:pPr>
            <a:r>
              <a:rPr lang="en" sz="1600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</a:rPr>
              <a:t>Ressources</a:t>
            </a:r>
            <a:endParaRPr sz="1600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384F5C"/>
              </a:buClr>
              <a:buSzPts val="1600"/>
              <a:buFont typeface="Ubuntu"/>
              <a:buChar char="❏"/>
            </a:pPr>
            <a:r>
              <a:rPr lang="en" sz="1600">
                <a:solidFill>
                  <a:srgbClr val="384F5C"/>
                </a:solidFill>
                <a:latin typeface="Ubuntu"/>
                <a:ea typeface="Ubuntu"/>
                <a:cs typeface="Ubuntu"/>
                <a:sym typeface="Ubuntu"/>
              </a:rPr>
              <a:t>Badge</a:t>
            </a:r>
            <a:endParaRPr sz="1600">
              <a:solidFill>
                <a:srgbClr val="384F5C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092" name="Google Shape;1092;p3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</a:t>
            </a:fld>
            <a:endParaRPr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7" name="Google Shape;1097;p3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4</a:t>
            </a:fld>
            <a:endParaRPr/>
          </a:p>
        </p:txBody>
      </p:sp>
      <p:pic>
        <p:nvPicPr>
          <p:cNvPr id="1098" name="Google Shape;1098;p3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61613" y="326775"/>
            <a:ext cx="8820777" cy="4289824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3" name="Google Shape;1103;p32"/>
          <p:cNvSpPr txBox="1"/>
          <p:nvPr/>
        </p:nvSpPr>
        <p:spPr>
          <a:xfrm>
            <a:off x="6745925" y="247238"/>
            <a:ext cx="2089200" cy="444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 b="1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Pourquoi ?</a:t>
            </a:r>
            <a:endParaRPr sz="2800" b="1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 b="1"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 u="sng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Cadre de référence de la compétence numérique</a:t>
            </a:r>
            <a:endParaRPr sz="1300">
              <a:solidFill>
                <a:srgbClr val="0069BF"/>
              </a:solidFill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0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rPr>
              <a:t>Source : MEES - Avril 2019</a:t>
            </a:r>
            <a:endParaRPr sz="1300"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00"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rPr>
              <a:t>12 dimensions</a:t>
            </a:r>
            <a:endParaRPr sz="1700"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 u="sng">
                <a:solidFill>
                  <a:srgbClr val="227A78"/>
                </a:solidFill>
                <a:latin typeface="Viga"/>
                <a:ea typeface="Viga"/>
                <a:cs typeface="Viga"/>
                <a:sym typeface="Vig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version interactive</a:t>
            </a:r>
            <a:endParaRPr sz="170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300"/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7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5"/>
              </a:rPr>
              <a:t>Continuum de développement de la compétence numérique</a:t>
            </a:r>
            <a:endParaRPr sz="1700"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300"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300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rPr>
              <a:t>Source : MEES - </a:t>
            </a:r>
            <a:endParaRPr sz="1300"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300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rPr>
              <a:t>Janvier 2020</a:t>
            </a:r>
            <a:endParaRPr sz="1300"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104" name="Google Shape;1104;p32"/>
          <p:cNvSpPr/>
          <p:nvPr/>
        </p:nvSpPr>
        <p:spPr>
          <a:xfrm>
            <a:off x="542525" y="786919"/>
            <a:ext cx="4284900" cy="3390600"/>
          </a:xfrm>
          <a:prstGeom prst="ellipse">
            <a:avLst/>
          </a:prstGeom>
          <a:solidFill>
            <a:srgbClr val="F55D4B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05" name="Google Shape;1105;p3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388123" y="449419"/>
            <a:ext cx="4527134" cy="4241907"/>
          </a:xfrm>
          <a:prstGeom prst="rect">
            <a:avLst/>
          </a:prstGeom>
          <a:noFill/>
          <a:ln>
            <a:noFill/>
          </a:ln>
        </p:spPr>
      </p:pic>
      <p:sp>
        <p:nvSpPr>
          <p:cNvPr id="1106" name="Google Shape;1106;p32"/>
          <p:cNvSpPr/>
          <p:nvPr/>
        </p:nvSpPr>
        <p:spPr>
          <a:xfrm>
            <a:off x="2713825" y="508756"/>
            <a:ext cx="1220400" cy="326100"/>
          </a:xfrm>
          <a:prstGeom prst="ellipse">
            <a:avLst/>
          </a:prstGeom>
          <a:noFill/>
          <a:ln w="38100" cap="flat" cmpd="sng">
            <a:solidFill>
              <a:srgbClr val="FF99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7" name="Google Shape;1107;p32"/>
          <p:cNvSpPr/>
          <p:nvPr/>
        </p:nvSpPr>
        <p:spPr>
          <a:xfrm>
            <a:off x="2774775" y="939281"/>
            <a:ext cx="1220400" cy="326100"/>
          </a:xfrm>
          <a:prstGeom prst="ellipse">
            <a:avLst/>
          </a:prstGeom>
          <a:noFill/>
          <a:ln w="38100" cap="flat" cmpd="sng">
            <a:solidFill>
              <a:srgbClr val="FF99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8" name="Google Shape;1108;p32"/>
          <p:cNvSpPr/>
          <p:nvPr/>
        </p:nvSpPr>
        <p:spPr>
          <a:xfrm>
            <a:off x="3897300" y="2678363"/>
            <a:ext cx="1220400" cy="326100"/>
          </a:xfrm>
          <a:prstGeom prst="ellipse">
            <a:avLst/>
          </a:prstGeom>
          <a:noFill/>
          <a:ln w="38100" cap="flat" cmpd="sng">
            <a:solidFill>
              <a:srgbClr val="FF99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9" name="Google Shape;1109;p32"/>
          <p:cNvSpPr/>
          <p:nvPr/>
        </p:nvSpPr>
        <p:spPr>
          <a:xfrm>
            <a:off x="2774775" y="4273569"/>
            <a:ext cx="1220400" cy="326100"/>
          </a:xfrm>
          <a:prstGeom prst="ellipse">
            <a:avLst/>
          </a:prstGeom>
          <a:noFill/>
          <a:ln w="38100" cap="flat" cmpd="sng">
            <a:solidFill>
              <a:srgbClr val="FF99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0" name="Google Shape;1110;p32"/>
          <p:cNvSpPr/>
          <p:nvPr/>
        </p:nvSpPr>
        <p:spPr>
          <a:xfrm>
            <a:off x="1289150" y="4339150"/>
            <a:ext cx="1220400" cy="326100"/>
          </a:xfrm>
          <a:prstGeom prst="ellipse">
            <a:avLst/>
          </a:prstGeom>
          <a:noFill/>
          <a:ln w="38100" cap="flat" cmpd="sng">
            <a:solidFill>
              <a:srgbClr val="FF99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1" name="Google Shape;1111;p32"/>
          <p:cNvSpPr/>
          <p:nvPr/>
        </p:nvSpPr>
        <p:spPr>
          <a:xfrm>
            <a:off x="459350" y="3670256"/>
            <a:ext cx="1220400" cy="326100"/>
          </a:xfrm>
          <a:prstGeom prst="ellipse">
            <a:avLst/>
          </a:prstGeom>
          <a:noFill/>
          <a:ln w="38100" cap="flat" cmpd="sng">
            <a:solidFill>
              <a:srgbClr val="FF99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2" name="Google Shape;1112;p32"/>
          <p:cNvSpPr/>
          <p:nvPr/>
        </p:nvSpPr>
        <p:spPr>
          <a:xfrm>
            <a:off x="235725" y="2602163"/>
            <a:ext cx="1220400" cy="326100"/>
          </a:xfrm>
          <a:prstGeom prst="ellipse">
            <a:avLst/>
          </a:prstGeom>
          <a:noFill/>
          <a:ln w="38100" cap="flat" cmpd="sng">
            <a:solidFill>
              <a:srgbClr val="FF99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3" name="Google Shape;1113;p32"/>
          <p:cNvSpPr/>
          <p:nvPr/>
        </p:nvSpPr>
        <p:spPr>
          <a:xfrm>
            <a:off x="1443100" y="939281"/>
            <a:ext cx="1220400" cy="326100"/>
          </a:xfrm>
          <a:prstGeom prst="ellipse">
            <a:avLst/>
          </a:prstGeom>
          <a:noFill/>
          <a:ln w="38100" cap="flat" cmpd="sng">
            <a:solidFill>
              <a:srgbClr val="FF99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4" name="Google Shape;1114;p32"/>
          <p:cNvSpPr/>
          <p:nvPr/>
        </p:nvSpPr>
        <p:spPr>
          <a:xfrm>
            <a:off x="6719375" y="865350"/>
            <a:ext cx="2210700" cy="22326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5" name="Google Shape;1115;p32"/>
          <p:cNvSpPr/>
          <p:nvPr/>
        </p:nvSpPr>
        <p:spPr>
          <a:xfrm>
            <a:off x="6719375" y="3152575"/>
            <a:ext cx="2210700" cy="1740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0" name="Google Shape;1120;p33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6</a:t>
            </a:fld>
            <a:endParaRPr/>
          </a:p>
        </p:txBody>
      </p:sp>
      <p:sp>
        <p:nvSpPr>
          <p:cNvPr id="1121" name="Google Shape;1121;p33"/>
          <p:cNvSpPr txBox="1">
            <a:spLocks noGrp="1"/>
          </p:cNvSpPr>
          <p:nvPr>
            <p:ph type="title" idx="4294967295"/>
          </p:nvPr>
        </p:nvSpPr>
        <p:spPr>
          <a:xfrm>
            <a:off x="1501800" y="0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latin typeface="Viga"/>
                <a:ea typeface="Viga"/>
                <a:cs typeface="Viga"/>
                <a:sym typeface="Viga"/>
              </a:rPr>
              <a:t>Micro:bit Classroom</a:t>
            </a:r>
            <a:endParaRPr sz="3200"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122" name="Google Shape;1122;p3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83238" y="1384800"/>
            <a:ext cx="4259774" cy="2077200"/>
          </a:xfrm>
          <a:prstGeom prst="rect">
            <a:avLst/>
          </a:prstGeom>
          <a:noFill/>
          <a:ln>
            <a:noFill/>
          </a:ln>
        </p:spPr>
      </p:pic>
      <p:sp>
        <p:nvSpPr>
          <p:cNvPr id="1123" name="Google Shape;1123;p33">
            <a:hlinkClick r:id="rId4"/>
          </p:cNvPr>
          <p:cNvSpPr txBox="1"/>
          <p:nvPr/>
        </p:nvSpPr>
        <p:spPr>
          <a:xfrm>
            <a:off x="790525" y="3548250"/>
            <a:ext cx="4045200" cy="6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 b="1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4"/>
              </a:rPr>
              <a:t>https://classroom.microbit.org/</a:t>
            </a:r>
            <a:endParaRPr sz="2100" b="1">
              <a:solidFill>
                <a:schemeClr val="accent1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124" name="Google Shape;1124;p33" title="Microbit classroom">
            <a:hlinkClick r:id="rId5"/>
          </p:cNvPr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5595400" y="1384800"/>
            <a:ext cx="2769600" cy="2077200"/>
          </a:xfrm>
          <a:prstGeom prst="rect">
            <a:avLst/>
          </a:prstGeom>
          <a:noFill/>
          <a:ln>
            <a:noFill/>
          </a:ln>
        </p:spPr>
      </p:pic>
      <p:sp>
        <p:nvSpPr>
          <p:cNvPr id="1125" name="Google Shape;1125;p33">
            <a:hlinkClick r:id="rId4"/>
          </p:cNvPr>
          <p:cNvSpPr txBox="1"/>
          <p:nvPr/>
        </p:nvSpPr>
        <p:spPr>
          <a:xfrm>
            <a:off x="4957600" y="3548250"/>
            <a:ext cx="4045200" cy="69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 b="1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4"/>
              </a:rPr>
              <a:t>Tutoriel</a:t>
            </a:r>
            <a:endParaRPr sz="2100" b="1">
              <a:solidFill>
                <a:schemeClr val="accent1"/>
              </a:solidFill>
              <a:latin typeface="Viga"/>
              <a:ea typeface="Viga"/>
              <a:cs typeface="Viga"/>
              <a:sym typeface="Viga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0" name="Google Shape;1130;p3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7</a:t>
            </a:fld>
            <a:endParaRPr/>
          </a:p>
        </p:txBody>
      </p:sp>
      <p:sp>
        <p:nvSpPr>
          <p:cNvPr id="1131" name="Google Shape;1131;p34"/>
          <p:cNvSpPr txBox="1"/>
          <p:nvPr/>
        </p:nvSpPr>
        <p:spPr>
          <a:xfrm>
            <a:off x="354125" y="173025"/>
            <a:ext cx="8293500" cy="67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Vue enseignant </a:t>
            </a:r>
            <a:r>
              <a:rPr lang="en" sz="2800" b="1" u="sng">
                <a:solidFill>
                  <a:schemeClr val="accent1"/>
                </a:solidFill>
                <a:latin typeface="Viga"/>
                <a:ea typeface="Viga"/>
                <a:cs typeface="Viga"/>
                <a:sym typeface="Vig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https://classroom.microbit.org/</a:t>
            </a:r>
            <a:endParaRPr sz="3900">
              <a:solidFill>
                <a:srgbClr val="0069BF"/>
              </a:solidFill>
              <a:highlight>
                <a:srgbClr val="FFFF00"/>
              </a:highlight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132" name="Google Shape;1132;p34"/>
          <p:cNvSpPr txBox="1"/>
          <p:nvPr/>
        </p:nvSpPr>
        <p:spPr>
          <a:xfrm>
            <a:off x="1273925" y="3090500"/>
            <a:ext cx="6453900" cy="210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1.Sélectionner les blocs </a:t>
            </a:r>
            <a:endParaRPr sz="28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2.Partager le code avec les élèves</a:t>
            </a:r>
            <a:endParaRPr sz="28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3.Code élèves </a:t>
            </a:r>
            <a:endParaRPr sz="28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8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4.Enregistrer les programmes</a:t>
            </a:r>
            <a:endParaRPr sz="28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133" name="Google Shape;1133;p34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290915" y="3213175"/>
            <a:ext cx="790575" cy="4286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34" name="Google Shape;1134;p34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6955815" y="3502563"/>
            <a:ext cx="1095375" cy="5238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35" name="Google Shape;1135;p34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3943340" y="4124225"/>
            <a:ext cx="1257300" cy="4857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36" name="Google Shape;1136;p34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6365888" y="4541575"/>
            <a:ext cx="1485900" cy="5238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37" name="Google Shape;1137;p34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2708050" y="907750"/>
            <a:ext cx="3727910" cy="19355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" name="Google Shape;1142;p35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6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" name="Google Shape;1143;p35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8</a:t>
            </a:fld>
            <a:endParaRPr/>
          </a:p>
        </p:txBody>
      </p:sp>
      <p:sp>
        <p:nvSpPr>
          <p:cNvPr id="1144" name="Google Shape;1144;p35"/>
          <p:cNvSpPr txBox="1"/>
          <p:nvPr/>
        </p:nvSpPr>
        <p:spPr>
          <a:xfrm>
            <a:off x="215125" y="173025"/>
            <a:ext cx="8722500" cy="67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Activité : </a:t>
            </a:r>
            <a:r>
              <a:rPr lang="en" sz="29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Écrire son nom, j’aime et utiliser les DEL</a:t>
            </a:r>
            <a:endParaRPr sz="29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145" name="Google Shape;1145;p3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2400" y="1002525"/>
            <a:ext cx="8839201" cy="249803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0" name="Google Shape;1150;p36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9</a:t>
            </a:fld>
            <a:endParaRPr/>
          </a:p>
        </p:txBody>
      </p:sp>
      <p:sp>
        <p:nvSpPr>
          <p:cNvPr id="1151" name="Google Shape;1151;p36"/>
          <p:cNvSpPr txBox="1"/>
          <p:nvPr/>
        </p:nvSpPr>
        <p:spPr>
          <a:xfrm>
            <a:off x="354125" y="173025"/>
            <a:ext cx="8293500" cy="677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Vue de l’élève sur </a:t>
            </a:r>
            <a:r>
              <a:rPr lang="en" sz="3200" b="1">
                <a:highlight>
                  <a:srgbClr val="FFFF00"/>
                </a:highlight>
                <a:latin typeface="Viga"/>
                <a:ea typeface="Viga"/>
                <a:cs typeface="Viga"/>
                <a:sym typeface="Viga"/>
              </a:rPr>
              <a:t>microbit.org/join</a:t>
            </a:r>
            <a:endParaRPr sz="3200">
              <a:solidFill>
                <a:srgbClr val="0069BF"/>
              </a:solidFill>
              <a:highlight>
                <a:srgbClr val="FFFF00"/>
              </a:highlight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152" name="Google Shape;1152;p3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52400" y="850125"/>
            <a:ext cx="5632499" cy="2412234"/>
          </a:xfrm>
          <a:prstGeom prst="rect">
            <a:avLst/>
          </a:prstGeom>
          <a:noFill/>
          <a:ln>
            <a:noFill/>
          </a:ln>
        </p:spPr>
      </p:pic>
      <p:sp>
        <p:nvSpPr>
          <p:cNvPr id="1153" name="Google Shape;1153;p36"/>
          <p:cNvSpPr txBox="1"/>
          <p:nvPr/>
        </p:nvSpPr>
        <p:spPr>
          <a:xfrm>
            <a:off x="1163650" y="3392950"/>
            <a:ext cx="6453900" cy="1662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1.Choisir le code et inscrire le#</a:t>
            </a:r>
            <a:endParaRPr sz="32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2.Entrer son prénom</a:t>
            </a:r>
            <a:endParaRPr sz="32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3. Cliquer </a:t>
            </a:r>
            <a:endParaRPr sz="32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154" name="Google Shape;1154;p3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579475" y="4467225"/>
            <a:ext cx="1714500" cy="6762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697</Words>
  <Application>Microsoft Office PowerPoint</Application>
  <PresentationFormat>Affichage à l'écran (16:9)</PresentationFormat>
  <Paragraphs>119</Paragraphs>
  <Slides>17</Slides>
  <Notes>17</Notes>
  <HiddenSlides>0</HiddenSlides>
  <MMClips>0</MMClips>
  <ScaleCrop>false</ScaleCrop>
  <HeadingPairs>
    <vt:vector size="6" baseType="variant">
      <vt:variant>
        <vt:lpstr>Polices utilisées</vt:lpstr>
      </vt:variant>
      <vt:variant>
        <vt:i4>6</vt:i4>
      </vt:variant>
      <vt:variant>
        <vt:lpstr>Thème</vt:lpstr>
      </vt:variant>
      <vt:variant>
        <vt:i4>2</vt:i4>
      </vt:variant>
      <vt:variant>
        <vt:lpstr>Titres des diapositives</vt:lpstr>
      </vt:variant>
      <vt:variant>
        <vt:i4>17</vt:i4>
      </vt:variant>
    </vt:vector>
  </HeadingPairs>
  <TitlesOfParts>
    <vt:vector size="25" baseType="lpstr">
      <vt:lpstr>Roboto</vt:lpstr>
      <vt:lpstr>Dosis</vt:lpstr>
      <vt:lpstr>Arial</vt:lpstr>
      <vt:lpstr>Sniglet</vt:lpstr>
      <vt:lpstr>Viga</vt:lpstr>
      <vt:lpstr>Ubuntu</vt:lpstr>
      <vt:lpstr>Friar template</vt:lpstr>
      <vt:lpstr>Friar template</vt:lpstr>
      <vt:lpstr>Micro:bit</vt:lpstr>
      <vt:lpstr>Présentation PowerPoint</vt:lpstr>
      <vt:lpstr>Plan de la rencontre</vt:lpstr>
      <vt:lpstr>Présentation PowerPoint</vt:lpstr>
      <vt:lpstr>Présentation PowerPoint</vt:lpstr>
      <vt:lpstr>Micro:bit Classroom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Retour sur les expérimentations</vt:lpstr>
      <vt:lpstr>Ressources</vt:lpstr>
      <vt:lpstr>Obtenez votre  badge de participation</vt:lpstr>
      <vt:lpstr>L’équipe du RÉCIT MST est disponible  les mercredis matins  de 9 h à 11 h 30. </vt:lpstr>
      <vt:lpstr>MERCI 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Micro:bit</dc:title>
  <dc:creator>Sonya Fiset</dc:creator>
  <cp:lastModifiedBy>Fiset Sonia</cp:lastModifiedBy>
  <cp:revision>1</cp:revision>
  <dcterms:modified xsi:type="dcterms:W3CDTF">2021-03-06T15:58:24Z</dcterms:modified>
</cp:coreProperties>
</file>