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0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 showSpecialPlsOnTitleSld="0">
  <p:sldMasterIdLst>
    <p:sldMasterId id="2147483673" r:id="rId3"/>
    <p:sldMasterId id="2147483674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</p:sldIdLst>
  <p:sldSz cy="5143500" cx="9144000"/>
  <p:notesSz cx="6858000" cy="9144000"/>
  <p:embeddedFontLst>
    <p:embeddedFont>
      <p:font typeface="Sniglet"/>
      <p:regular r:id="rId26"/>
    </p:embeddedFont>
    <p:embeddedFont>
      <p:font typeface="Dosis"/>
      <p:regular r:id="rId27"/>
      <p:bold r:id="rId28"/>
    </p:embeddedFont>
    <p:embeddedFont>
      <p:font typeface="Ubuntu"/>
      <p:regular r:id="rId29"/>
      <p:bold r:id="rId30"/>
      <p:italic r:id="rId31"/>
      <p:boldItalic r:id="rId32"/>
    </p:embeddedFont>
    <p:embeddedFont>
      <p:font typeface="Roboto"/>
      <p:regular r:id="rId33"/>
      <p:bold r:id="rId34"/>
      <p:italic r:id="rId35"/>
      <p:boldItalic r:id="rId36"/>
    </p:embeddedFont>
    <p:embeddedFont>
      <p:font typeface="Viga"/>
      <p:regular r:id="rId37"/>
    </p:embeddedFont>
    <p:embeddedFont>
      <p:font typeface="ABeeZee"/>
      <p:regular r:id="rId38"/>
      <p:italic r:id="rId39"/>
    </p:embeddedFont>
    <p:embeddedFont>
      <p:font typeface="Dosis ExtraLight"/>
      <p:bold r:id="rId4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DosisExtraLight-bold.fntdata"/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4.xml"/><Relationship Id="rId26" Type="http://schemas.openxmlformats.org/officeDocument/2006/relationships/font" Target="fonts/Sniglet-regular.fntdata"/><Relationship Id="rId25" Type="http://schemas.openxmlformats.org/officeDocument/2006/relationships/slide" Target="slides/slide20.xml"/><Relationship Id="rId28" Type="http://schemas.openxmlformats.org/officeDocument/2006/relationships/font" Target="fonts/Dosis-bold.fntdata"/><Relationship Id="rId27" Type="http://schemas.openxmlformats.org/officeDocument/2006/relationships/font" Target="fonts/Dosis-regular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font" Target="fonts/Ubuntu-regular.fntdata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font" Target="fonts/Ubuntu-italic.fntdata"/><Relationship Id="rId30" Type="http://schemas.openxmlformats.org/officeDocument/2006/relationships/font" Target="fonts/Ubuntu-bold.fntdata"/><Relationship Id="rId11" Type="http://schemas.openxmlformats.org/officeDocument/2006/relationships/slide" Target="slides/slide6.xml"/><Relationship Id="rId33" Type="http://schemas.openxmlformats.org/officeDocument/2006/relationships/font" Target="fonts/Roboto-regular.fntdata"/><Relationship Id="rId10" Type="http://schemas.openxmlformats.org/officeDocument/2006/relationships/slide" Target="slides/slide5.xml"/><Relationship Id="rId32" Type="http://schemas.openxmlformats.org/officeDocument/2006/relationships/font" Target="fonts/Ubuntu-boldItalic.fntdata"/><Relationship Id="rId13" Type="http://schemas.openxmlformats.org/officeDocument/2006/relationships/slide" Target="slides/slide8.xml"/><Relationship Id="rId35" Type="http://schemas.openxmlformats.org/officeDocument/2006/relationships/font" Target="fonts/Roboto-italic.fntdata"/><Relationship Id="rId12" Type="http://schemas.openxmlformats.org/officeDocument/2006/relationships/slide" Target="slides/slide7.xml"/><Relationship Id="rId34" Type="http://schemas.openxmlformats.org/officeDocument/2006/relationships/font" Target="fonts/Roboto-bold.fntdata"/><Relationship Id="rId15" Type="http://schemas.openxmlformats.org/officeDocument/2006/relationships/slide" Target="slides/slide10.xml"/><Relationship Id="rId37" Type="http://schemas.openxmlformats.org/officeDocument/2006/relationships/font" Target="fonts/Viga-regular.fntdata"/><Relationship Id="rId14" Type="http://schemas.openxmlformats.org/officeDocument/2006/relationships/slide" Target="slides/slide9.xml"/><Relationship Id="rId36" Type="http://schemas.openxmlformats.org/officeDocument/2006/relationships/font" Target="fonts/Roboto-boldItalic.fntdata"/><Relationship Id="rId17" Type="http://schemas.openxmlformats.org/officeDocument/2006/relationships/slide" Target="slides/slide12.xml"/><Relationship Id="rId39" Type="http://schemas.openxmlformats.org/officeDocument/2006/relationships/font" Target="fonts/ABeeZee-italic.fntdata"/><Relationship Id="rId16" Type="http://schemas.openxmlformats.org/officeDocument/2006/relationships/slide" Target="slides/slide11.xml"/><Relationship Id="rId38" Type="http://schemas.openxmlformats.org/officeDocument/2006/relationships/font" Target="fonts/ABeeZee-regular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presentation/d/1p0fyi11glsF9PIqnnO4UT6D-1DOcaWe52vn5lHwkcYw/preview?slide=id.gcd720006a7_0_35" TargetMode="Externa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akecode.microbit.org/" TargetMode="Externa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classroom.microbit.org/" TargetMode="External"/><Relationship Id="rId3" Type="http://schemas.openxmlformats.org/officeDocument/2006/relationships/hyperlink" Target="https://youtu.be/3W8u4AcBcdE" TargetMode="Externa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docs.google.com/presentation/d/1202uBqv542H9-bthPr_lof7kDZ3s39DSytWerxfzQ5s/edit?usp=sharing" TargetMode="External"/><Relationship Id="rId3" Type="http://schemas.openxmlformats.org/officeDocument/2006/relationships/hyperlink" Target="https://makecode.microbit.org/" TargetMode="Externa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akecode.microbit.org/" TargetMode="Externa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campus.recit.qc.ca/enrol/index.php?id=284" TargetMode="Externa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laboratoirecreatif.recit.org/espace-creatif-virtuel-mst/" TargetMode="External"/><Relationship Id="rId3" Type="http://schemas.openxmlformats.org/officeDocument/2006/relationships/hyperlink" Target="https://zoom.us/j/93849137106" TargetMode="Externa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onurl.ca/j706microbit" TargetMode="Externa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://www.education.gouv.qc.ca/references/tx-solrtyperecherchepublicationtx-solrpublicationnouveaute/resultats-de-la-recherche/detail/article/cadre-de-reference-de-la-competence-numerique/?fbclid=IwAR02kujgADiHkBgtfqqTZLNz-eIPcYYDK7AN8Z1ZgOgdQuEJwUCmiDkqapg" TargetMode="External"/><Relationship Id="rId3" Type="http://schemas.openxmlformats.org/officeDocument/2006/relationships/hyperlink" Target="http://www.education.gouv.qc.ca/references/tx-solrtyperecherchepublicationtx-solrpublicationnouveaute/resultats-de-la-recherche/detail/article/cadre-de-reference-de-la-competence-numerique/?fbclid=IwAR02kujgADiHkBgtfqqTZLNz-eIPcYYDK7AN8Z1ZgOgdQuEJwUCmiDkqapg" TargetMode="Externa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icrobit.org/new-microbit/" TargetMode="Externa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akecode.microbit.org/" TargetMode="Externa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2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gcd720006a7_0_1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" name="Google Shape;1064;gcd720006a7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95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cd720006a7_0_3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cd720006a7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cette diapositive: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https://docs.google.com/presentation/d/1p0fyi11glsF9PIqnnO4UT6D-1DOcaWe52vn5lHwkcYw/preview?slide=id.gcd720006a7_0_35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4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gd04bfae483_0_67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" name="Google Shape;1243;gd04bfae483_0_6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À compléter</a:t>
            </a:r>
            <a:endParaRPr sz="120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57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" name="Google Shape;1258;gd04bfae483_0_70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9" name="Google Shape;1259;gd04bfae483_0_7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Application MakeCode </a:t>
            </a:r>
            <a:r>
              <a:rPr lang="en" u="sng">
                <a:solidFill>
                  <a:srgbClr val="3C78D8"/>
                </a:solidFill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https://makecode.microbit.org/</a:t>
            </a:r>
            <a:endParaRPr sz="120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89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969805abc2_0_161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969805abc2_0_16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2"/>
              </a:rPr>
              <a:t>https://classroom.microbit.org/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Tutoriel sur l’utilisation de Micro:bit Classroo</a:t>
            </a:r>
            <a:r>
              <a:rPr lang="en"/>
              <a:t>m: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https://youtu.be/3W8u4AcBcdE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0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gc0e06c2c79_1_1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2" name="Google Shape;1302;gc0e06c2c79_1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09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" name="Google Shape;1310;g87c701e2a9_0_1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1" name="Google Shape;1311;g87c701e2a9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Document des activités et défis de la formation 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https://docs.google.com/presentation/d/1202uBqv542H9-bthPr_lof7kDZ3s39DSytWerxfzQ5s/edit?usp=sharing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Aller à l’outil MakeCode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https://makecode.microbit.org/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19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gc0e06c2c79_0_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" name="Google Shape;1321;gc0e06c2c79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28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gd04bfae483_0_127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0" name="Google Shape;1330;gd04bfae483_0_12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Application MakeCode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https://makecode.microbit.org/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42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" name="Google Shape;1343;gbeee23ad6d_0_546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" name="Google Shape;1344;gbeee23ad6d_0_5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 badge de participation 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https://campus.recit.qc.ca/enrol/index.php?id=284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54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b7400906ac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b7400906ac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Espace Créatif Virtuel MST: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https://laboratoirecreatif.recit.org/espace-creatif-virtuel-mst/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rgbClr val="1A73E8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https://zoom.us/j/93849137106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2" name="Shape 1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" name="Google Shape;1073;g78016981db_2_121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4" name="Google Shape;1074;g78016981db_2_1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https://monurl.ca/j706microbit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64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78016981db_2_184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78016981db_2_18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5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gd04bfae483_0_73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7" name="Google Shape;1087;gd04bfae483_0_7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5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3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gb7400906ac_0_109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" name="Google Shape;1105;gb7400906ac_0_10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0069BF"/>
                </a:solidFill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Cadre de référence de la compétence numérique</a:t>
            </a:r>
            <a:r>
              <a:rPr lang="en" sz="1000"/>
              <a:t>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http://www.education.gouv.qc.ca/references/tx-solrtyperecherchepublicationtx-solrpublicationnouveaute/resultats-de-la-recherche/detail/article/cadre-de-reference-de-la-competence-numerique/?fbclid=IwAR02kujgADiHkBgtfqqTZLNz-eIPcYYDK7AN8Z1ZgOgdQuEJwUCmiDkqapg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0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g78016981db_2_183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2" name="Google Shape;1122;g78016981db_2_18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8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" name="Google Shape;1129;gd04bfae483_0_5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" name="Google Shape;1130;gd04bfae483_0_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00" u="sng">
                <a:solidFill>
                  <a:srgbClr val="3C78D8"/>
                </a:solidFill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https://microbit.org/new-microbit/</a:t>
            </a:r>
            <a:endParaRPr sz="1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47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d04bfae483_0_62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" name="Google Shape;1149;gd04bfae483_0_6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Application MakeCode </a:t>
            </a:r>
            <a:r>
              <a:rPr lang="en" u="sng">
                <a:solidFill>
                  <a:srgbClr val="3C78D8"/>
                </a:solidFill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https://makecode.microbit.org/</a:t>
            </a:r>
            <a:endParaRPr sz="120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73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gc0e06c2c79_0_16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" name="Google Shape;1175;gc0e06c2c79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spTree>
      <p:nvGrpSpPr>
        <p:cNvPr id="16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letely blank">
  <p:cSld name="BLANK_1">
    <p:spTree>
      <p:nvGrpSpPr>
        <p:cNvPr id="517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_2">
  <p:cSld name="TITLE_2">
    <p:spTree>
      <p:nvGrpSpPr>
        <p:cNvPr id="518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1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20" name="Google Shape;520;p1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21" name="Google Shape;521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_3">
  <p:cSld name="TITLE_3">
    <p:spTree>
      <p:nvGrpSpPr>
        <p:cNvPr id="522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13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24" name="Google Shape;524;p13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25" name="Google Shape;525;p1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spTree>
      <p:nvGrpSpPr>
        <p:cNvPr id="682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p15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84" name="Google Shape;684;p15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85" name="Google Shape;685;p15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86" name="Google Shape;686;p15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87" name="Google Shape;687;p15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88" name="Google Shape;688;p15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89" name="Google Shape;689;p15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0" name="Google Shape;690;p15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1" name="Google Shape;691;p15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2" name="Google Shape;692;p15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3" name="Google Shape;693;p15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4" name="Google Shape;694;p15"/>
          <p:cNvSpPr/>
          <p:nvPr/>
        </p:nvSpPr>
        <p:spPr>
          <a:xfrm>
            <a:off x="1347361" y="3186147"/>
            <a:ext cx="599146" cy="706813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5" name="Google Shape;695;p15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6" name="Google Shape;696;p15"/>
          <p:cNvSpPr/>
          <p:nvPr/>
        </p:nvSpPr>
        <p:spPr>
          <a:xfrm>
            <a:off x="7146421" y="4508764"/>
            <a:ext cx="1040884" cy="730621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7" name="Google Shape;697;p15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8" name="Google Shape;698;p15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699" name="Google Shape;699;p15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0" name="Google Shape;700;p15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1" name="Google Shape;701;p15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2" name="Google Shape;702;p15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3" name="Google Shape;703;p15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4" name="Google Shape;704;p15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5" name="Google Shape;705;p15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6" name="Google Shape;706;p15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7" name="Google Shape;707;p15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8" name="Google Shape;708;p15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09" name="Google Shape;709;p15"/>
          <p:cNvSpPr/>
          <p:nvPr/>
        </p:nvSpPr>
        <p:spPr>
          <a:xfrm rot="-5400000">
            <a:off x="6496794" y="3021440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0" name="Google Shape;710;p15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1" name="Google Shape;711;p15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2" name="Google Shape;712;p15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spTree>
      <p:nvGrpSpPr>
        <p:cNvPr id="713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p16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715" name="Google Shape;715;p16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16" name="Google Shape;716;p16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7" name="Google Shape;717;p16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8" name="Google Shape;718;p16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9" name="Google Shape;719;p16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0" name="Google Shape;720;p16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1" name="Google Shape;721;p16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2" name="Google Shape;722;p16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3" name="Google Shape;723;p16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4" name="Google Shape;724;p16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5" name="Google Shape;725;p16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6" name="Google Shape;726;p16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7" name="Google Shape;727;p16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8" name="Google Shape;728;p16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9" name="Google Shape;729;p16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0" name="Google Shape;730;p16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1" name="Google Shape;731;p16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2" name="Google Shape;732;p16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3" name="Google Shape;733;p16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4" name="Google Shape;734;p16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5" name="Google Shape;735;p16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6" name="Google Shape;736;p16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7" name="Google Shape;737;p16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8" name="Google Shape;738;p16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9" name="Google Shape;739;p16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0" name="Google Shape;740;p16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1" name="Google Shape;741;p16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2" name="Google Shape;742;p16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3" name="Google Shape;743;p16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4" name="Google Shape;744;p16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5" name="Google Shape;745;p16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6" name="Google Shape;746;p16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7" name="Google Shape;747;p16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8" name="Google Shape;748;p16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9" name="Google Shape;749;p16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0" name="Google Shape;750;p16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1" name="Google Shape;751;p16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2" name="Google Shape;752;p16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3" name="Google Shape;753;p16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4" name="Google Shape;754;p16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5" name="Google Shape;755;p16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6" name="Google Shape;756;p16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7" name="Google Shape;757;p16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8" name="Google Shape;758;p16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9" name="Google Shape;759;p16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0" name="Google Shape;760;p16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1" name="Google Shape;761;p16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2" name="Google Shape;762;p16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3" name="Google Shape;763;p16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4" name="Google Shape;764;p16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5" name="Google Shape;765;p16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6" name="Google Shape;766;p16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spTree>
      <p:nvGrpSpPr>
        <p:cNvPr id="767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17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69" name="Google Shape;769;p17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0" name="Google Shape;770;p17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1" name="Google Shape;771;p17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2" name="Google Shape;772;p17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3" name="Google Shape;773;p17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4" name="Google Shape;774;p17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5" name="Google Shape;775;p17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6" name="Google Shape;776;p17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7" name="Google Shape;777;p17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8" name="Google Shape;778;p17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9" name="Google Shape;779;p17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0" name="Google Shape;780;p17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1" name="Google Shape;781;p17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2" name="Google Shape;782;p17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3" name="Google Shape;783;p17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4" name="Google Shape;784;p17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5" name="Google Shape;785;p17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6" name="Google Shape;786;p17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7" name="Google Shape;787;p17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8" name="Google Shape;788;p17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9" name="Google Shape;789;p17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0" name="Google Shape;790;p17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1" name="Google Shape;791;p17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2" name="Google Shape;792;p17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3" name="Google Shape;793;p17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4" name="Google Shape;794;p17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5" name="Google Shape;795;p17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6" name="Google Shape;796;p17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7" name="Google Shape;797;p17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8" name="Google Shape;798;p17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9" name="Google Shape;799;p17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0" name="Google Shape;800;p17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1" name="Google Shape;801;p17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2" name="Google Shape;802;p17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3" name="Google Shape;803;p17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4" name="Google Shape;804;p17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5" name="Google Shape;805;p17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6" name="Google Shape;806;p17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7" name="Google Shape;807;p17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8" name="Google Shape;808;p17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9" name="Google Shape;809;p17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0" name="Google Shape;810;p17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81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Google Shape;812;p1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13" name="Google Shape;813;p18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87350" lvl="0" marL="45720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814" name="Google Shape;814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15" name="Google Shape;815;p1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6" name="Google Shape;816;p1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7" name="Google Shape;817;p1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8" name="Google Shape;818;p1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0" name="Google Shape;820;p1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1" name="Google Shape;821;p1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2" name="Google Shape;822;p1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3" name="Google Shape;823;p1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4" name="Google Shape;824;p1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5" name="Google Shape;825;p1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6" name="Google Shape;826;p1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7" name="Google Shape;827;p1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8" name="Google Shape;828;p1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9" name="Google Shape;829;p1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0" name="Google Shape;830;p1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1" name="Google Shape;831;p1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2" name="Google Shape;832;p1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3" name="Google Shape;833;p1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4" name="Google Shape;834;p1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5" name="Google Shape;835;p1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6" name="Google Shape;836;p1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7" name="Google Shape;837;p1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8" name="Google Shape;838;p1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9" name="Google Shape;839;p1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0" name="Google Shape;840;p1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1" name="Google Shape;841;p1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2" name="Google Shape;842;p1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3" name="Google Shape;843;p1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844" name="Google Shape;844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845" name="Google Shape;845;p18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846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" name="Google Shape;847;p1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48" name="Google Shape;848;p19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849" name="Google Shape;849;p19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850" name="Google Shape;850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51" name="Google Shape;851;p19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19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19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19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19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19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19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19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19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19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19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19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19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19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19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19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19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19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19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19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19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19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880" name="Google Shape;880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881" name="Google Shape;881;p19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882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2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84" name="Google Shape;884;p20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885" name="Google Shape;885;p20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886" name="Google Shape;886;p20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887" name="Google Shape;887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88" name="Google Shape;888;p20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20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20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20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20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20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20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20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20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20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20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20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20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20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20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20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20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20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20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20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20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20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20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20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20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20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20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20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20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17" name="Google Shape;917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918" name="Google Shape;918;p20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919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2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921" name="Google Shape;921;p2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22" name="Google Shape;922;p21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21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21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21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21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21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21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21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21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21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51" name="Google Shape;951;p2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952" name="Google Shape;952;p2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spTree>
      <p:nvGrpSpPr>
        <p:cNvPr id="192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194" name="Google Shape;194;p3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53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p22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rtl="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955" name="Google Shape;955;p22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56" name="Google Shape;956;p22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57" name="Google Shape;957;p22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58" name="Google Shape;958;p22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59" name="Google Shape;959;p22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0" name="Google Shape;960;p22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1" name="Google Shape;961;p22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2" name="Google Shape;962;p22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3" name="Google Shape;963;p22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4" name="Google Shape;964;p22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5" name="Google Shape;965;p22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6" name="Google Shape;966;p22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7" name="Google Shape;967;p22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69" name="Google Shape;969;p22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0" name="Google Shape;970;p22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1" name="Google Shape;971;p22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2" name="Google Shape;972;p22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3" name="Google Shape;973;p22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4" name="Google Shape;974;p22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5" name="Google Shape;975;p22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6" name="Google Shape;976;p22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7" name="Google Shape;977;p22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8" name="Google Shape;978;p22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9" name="Google Shape;979;p22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0" name="Google Shape;980;p22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1" name="Google Shape;981;p22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2" name="Google Shape;982;p22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3" name="Google Shape;983;p22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4" name="Google Shape;984;p22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5" name="Google Shape;985;p22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6" name="Google Shape;986;p22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7" name="Google Shape;987;p22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8" name="Google Shape;988;p22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9" name="Google Shape;989;p22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0" name="Google Shape;990;p22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1" name="Google Shape;991;p22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2" name="Google Shape;992;p22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3" name="Google Shape;993;p22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4" name="Google Shape;994;p22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5" name="Google Shape;995;p22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6" name="Google Shape;996;p22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997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p23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9" name="Google Shape;999;p23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0" name="Google Shape;1000;p23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1" name="Google Shape;1001;p23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2" name="Google Shape;1002;p23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3" name="Google Shape;1003;p23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4" name="Google Shape;1004;p23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5" name="Google Shape;1005;p23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6" name="Google Shape;1006;p23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7" name="Google Shape;1007;p23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8" name="Google Shape;1008;p23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0" name="Google Shape;1010;p23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1" name="Google Shape;1011;p23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2" name="Google Shape;1012;p23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3" name="Google Shape;1013;p23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4" name="Google Shape;1014;p23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5" name="Google Shape;1015;p23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6" name="Google Shape;1016;p23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7" name="Google Shape;1017;p23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8" name="Google Shape;1018;p23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9" name="Google Shape;1019;p23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0" name="Google Shape;1020;p23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1" name="Google Shape;1021;p23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2" name="Google Shape;1022;p23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3" name="Google Shape;1023;p23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4" name="Google Shape;1024;p23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5" name="Google Shape;1025;p23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6" name="Google Shape;1026;p23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7" name="Google Shape;1027;p23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8" name="Google Shape;1028;p23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9" name="Google Shape;1029;p23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0" name="Google Shape;1030;p23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1" name="Google Shape;1031;p23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2" name="Google Shape;1032;p23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3" name="Google Shape;1033;p23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4" name="Google Shape;1034;p23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5" name="Google Shape;1035;p23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6" name="Google Shape;1036;p23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7" name="Google Shape;1037;p23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8" name="Google Shape;1038;p23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9" name="Google Shape;1039;p23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letely blank">
  <p:cSld name="BLANK_1">
    <p:spTree>
      <p:nvGrpSpPr>
        <p:cNvPr id="1040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Google Shape;1041;p24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 column + image">
  <p:cSld name="TITLE_AND_BODY_1">
    <p:spTree>
      <p:nvGrpSpPr>
        <p:cNvPr id="1042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5"/>
          <p:cNvSpPr txBox="1"/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1044" name="Google Shape;1044;p25"/>
          <p:cNvSpPr txBox="1"/>
          <p:nvPr>
            <p:ph idx="1" type="body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55600" lvl="0" marL="4572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indent="-355600" lvl="3" marL="18288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indent="-355600" lvl="4" marL="22860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indent="-355600" lvl="5" marL="27432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indent="-355600" lvl="6" marL="32004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indent="-355600" lvl="7" marL="3657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indent="-355600" lvl="8" marL="41148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/>
        </p:txBody>
      </p:sp>
      <p:sp>
        <p:nvSpPr>
          <p:cNvPr id="1045" name="Google Shape;1045;p25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6" name="Google Shape;1046;p25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7" name="Google Shape;1047;p25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fmla="val 39527" name="adj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8" name="Google Shape;1048;p25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9" name="Google Shape;1049;p25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fmla="val 29951" name="adj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0" name="Google Shape;1050;p25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1" name="Google Shape;1051;p25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cap="flat" cmpd="sng" w="9525">
            <a:solidFill>
              <a:srgbClr val="00ACC3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" name="Google Shape;1052;p25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cap="flat" cmpd="sng" w="9525">
            <a:solidFill>
              <a:srgbClr val="ED4A00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" name="Google Shape;1053;p25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_2">
  <p:cSld name="TITLE_2">
    <p:spTree>
      <p:nvGrpSpPr>
        <p:cNvPr id="1054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26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56" name="Google Shape;1056;p26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57" name="Google Shape;1057;p2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>
  <p:cSld name="TITLE_3">
    <p:spTree>
      <p:nvGrpSpPr>
        <p:cNvPr id="1058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27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60" name="Google Shape;1060;p27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61" name="Google Shape;1061;p2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0" lvl="1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0" lvl="2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0" lvl="3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0" lvl="4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0" lvl="5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0" lvl="6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0" lvl="7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0" lvl="8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b="0" i="0" sz="1000" u="none" cap="none" strike="noStrik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spTree>
      <p:nvGrpSpPr>
        <p:cNvPr id="246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290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292" name="Google Shape;292;p5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87350" lvl="0" marL="45720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indent="-355600" lvl="1" marL="9144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indent="-355600" lvl="2" marL="1371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sp>
        <p:nvSpPr>
          <p:cNvPr id="323" name="Google Shape;323;p5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324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26" name="Google Shape;326;p6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327" name="Google Shape;327;p6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328" name="Google Shape;328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29" name="Google Shape;329;p6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58" name="Google Shape;358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359" name="Google Shape;359;p6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360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62" name="Google Shape;362;p7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363" name="Google Shape;363;p7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364" name="Google Shape;364;p7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365" name="Google Shape;365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6" name="Google Shape;366;p7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95" name="Google Shape;395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396" name="Google Shape;396;p7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97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399" name="Google Shape;399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0" name="Google Shape;400;p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429" name="Google Shape;429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430" name="Google Shape;430;p8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3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9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433" name="Google Shape;433;p9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4" name="Google Shape;434;p9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75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p10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7" name="Google Shape;477;p10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8" name="Google Shape;158;p1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159" name="Google Shape;159;p1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93700" lvl="0" marL="4572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355600" lvl="2" marL="1371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160" name="Google Shape;160;p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 thruBlk="1"/>
  </p:transition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chemeClr val="lt1"/>
        </a:solidFill>
      </p:bgPr>
    </p:bg>
    <p:spTree>
      <p:nvGrpSpPr>
        <p:cNvPr id="526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Google Shape;527;p1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28" name="Google Shape;528;p14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14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14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14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14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14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14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14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14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14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14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14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14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14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14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14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14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14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14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14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14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14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14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14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14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14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14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14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14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14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14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14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14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14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14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14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14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14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14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14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14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14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14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14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14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14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14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14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14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14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14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14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14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14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14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14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14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14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14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14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14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14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14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14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14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14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14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14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14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14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14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14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14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14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14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14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14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14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14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14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14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14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14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14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14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14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14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14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14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14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14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14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14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14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14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14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14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14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14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14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14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14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14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14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14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14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14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14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14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14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14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14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14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14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14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14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14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14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" name="Google Shape;679;p14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680" name="Google Shape;680;p14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93700" lvl="0" marL="4572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681" name="Google Shape;681;p14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</p:sldLayoutIdLst>
  <p:transition>
    <p:fade thruBlk="1"/>
  </p:transition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0" Type="http://schemas.openxmlformats.org/officeDocument/2006/relationships/image" Target="../media/image5.png"/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hyperlink" Target="https://recitmst.qc.ca/A-la-decouverte-de-Micro-bit-J706" TargetMode="External"/><Relationship Id="rId5" Type="http://schemas.openxmlformats.org/officeDocument/2006/relationships/hyperlink" Target="https://campus.recit.qc.ca/" TargetMode="External"/><Relationship Id="rId6" Type="http://schemas.openxmlformats.org/officeDocument/2006/relationships/hyperlink" Target="http://recitmst.qc.ca" TargetMode="External"/><Relationship Id="rId7" Type="http://schemas.openxmlformats.org/officeDocument/2006/relationships/hyperlink" Target="https://2021.sommetnumerique.ca/fr/papers/search?Search%5B0%5D%5Bfield%5D=&amp;Search%5B0%5D%5Bq%5D=j706" TargetMode="External"/><Relationship Id="rId8" Type="http://schemas.openxmlformats.org/officeDocument/2006/relationships/hyperlink" Target="https://recitmst.qc.ca/A-la-decouverte-de-Micro-bit-J706" TargetMode="External"/></Relationships>
</file>

<file path=ppt/slides/_rels/slide10.xml.rels><?xml version="1.0" encoding="UTF-8" standalone="yes"?><Relationships xmlns="http://schemas.openxmlformats.org/package/2006/relationships"><Relationship Id="rId11" Type="http://schemas.openxmlformats.org/officeDocument/2006/relationships/hyperlink" Target="https://makecode.microbit.org/#tutorial:74026-15786-83752-30978" TargetMode="External"/><Relationship Id="rId10" Type="http://schemas.openxmlformats.org/officeDocument/2006/relationships/image" Target="../media/image29.png"/><Relationship Id="rId13" Type="http://schemas.openxmlformats.org/officeDocument/2006/relationships/hyperlink" Target="https://makecode.microbit.org/#tutorial:08966-22734-65864-27584" TargetMode="External"/><Relationship Id="rId12" Type="http://schemas.openxmlformats.org/officeDocument/2006/relationships/hyperlink" Target="https://makecode.microbit.org/_gAgLL20UM7zA" TargetMode="External"/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1.gif"/><Relationship Id="rId4" Type="http://schemas.openxmlformats.org/officeDocument/2006/relationships/image" Target="../media/image28.gif"/><Relationship Id="rId9" Type="http://schemas.openxmlformats.org/officeDocument/2006/relationships/hyperlink" Target="https://makecode.microbit.org/" TargetMode="External"/><Relationship Id="rId15" Type="http://schemas.openxmlformats.org/officeDocument/2006/relationships/hyperlink" Target="https://makecode.microbit.org/#tutorial:18553-34057-34268-08782" TargetMode="External"/><Relationship Id="rId14" Type="http://schemas.openxmlformats.org/officeDocument/2006/relationships/hyperlink" Target="https://makecode.microbit.org/_ArihVL5ti7oY" TargetMode="External"/><Relationship Id="rId16" Type="http://schemas.openxmlformats.org/officeDocument/2006/relationships/hyperlink" Target="https://makecode.microbit.org/_28b4ftajs9TC" TargetMode="External"/><Relationship Id="rId5" Type="http://schemas.openxmlformats.org/officeDocument/2006/relationships/image" Target="../media/image33.gif"/><Relationship Id="rId6" Type="http://schemas.openxmlformats.org/officeDocument/2006/relationships/image" Target="../media/image22.png"/><Relationship Id="rId7" Type="http://schemas.openxmlformats.org/officeDocument/2006/relationships/image" Target="../media/image20.jpg"/><Relationship Id="rId8" Type="http://schemas.openxmlformats.org/officeDocument/2006/relationships/image" Target="../media/image2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8.png"/><Relationship Id="rId4" Type="http://schemas.openxmlformats.org/officeDocument/2006/relationships/hyperlink" Target="http://www.youtube.com/watch?v=phrRKewdFsk" TargetMode="External"/><Relationship Id="rId5" Type="http://schemas.openxmlformats.org/officeDocument/2006/relationships/image" Target="../media/image36.jpg"/><Relationship Id="rId6" Type="http://schemas.openxmlformats.org/officeDocument/2006/relationships/hyperlink" Target="https://www.youtube.com/watch?v=phrRKewdFsk" TargetMode="External"/><Relationship Id="rId7" Type="http://schemas.openxmlformats.org/officeDocument/2006/relationships/image" Target="../media/image37.png"/><Relationship Id="rId8" Type="http://schemas.openxmlformats.org/officeDocument/2006/relationships/hyperlink" Target="https://microbit.org/fr/get-started/first-steps/set-up/" TargetMode="Externa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2.png"/><Relationship Id="rId4" Type="http://schemas.openxmlformats.org/officeDocument/2006/relationships/image" Target="../media/image34.png"/><Relationship Id="rId9" Type="http://schemas.openxmlformats.org/officeDocument/2006/relationships/image" Target="../media/image35.png"/><Relationship Id="rId5" Type="http://schemas.openxmlformats.org/officeDocument/2006/relationships/image" Target="../media/image54.png"/><Relationship Id="rId6" Type="http://schemas.openxmlformats.org/officeDocument/2006/relationships/image" Target="../media/image30.png"/><Relationship Id="rId7" Type="http://schemas.openxmlformats.org/officeDocument/2006/relationships/image" Target="../media/image50.png"/><Relationship Id="rId8" Type="http://schemas.openxmlformats.org/officeDocument/2006/relationships/image" Target="../media/image39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42.png"/><Relationship Id="rId4" Type="http://schemas.openxmlformats.org/officeDocument/2006/relationships/hyperlink" Target="https://classroom.microbit.org/" TargetMode="External"/><Relationship Id="rId9" Type="http://schemas.openxmlformats.org/officeDocument/2006/relationships/hyperlink" Target="https://classroom.microbit.org/" TargetMode="External"/><Relationship Id="rId5" Type="http://schemas.openxmlformats.org/officeDocument/2006/relationships/hyperlink" Target="https://classroom.microbit.org/" TargetMode="External"/><Relationship Id="rId6" Type="http://schemas.openxmlformats.org/officeDocument/2006/relationships/hyperlink" Target="http://www.youtube.com/watch?v=3W8u4AcBcdE" TargetMode="External"/><Relationship Id="rId7" Type="http://schemas.openxmlformats.org/officeDocument/2006/relationships/image" Target="../media/image41.jpg"/><Relationship Id="rId8" Type="http://schemas.openxmlformats.org/officeDocument/2006/relationships/hyperlink" Target="https://classroom.microbit.org/" TargetMode="Externa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49.png"/><Relationship Id="rId4" Type="http://schemas.openxmlformats.org/officeDocument/2006/relationships/hyperlink" Target="https://docs.google.com/presentation/d/1202uBqv542H9-bthPr_lof7kDZ3s39DSytWerxfzQ5s/edit?usp=sharing" TargetMode="Externa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Relationship Id="rId3" Type="http://schemas.openxmlformats.org/officeDocument/2006/relationships/hyperlink" Target="https://campus.recit.qc.ca/math%c3%a9matique-science-et-technologie/robotique/r_microbit101" TargetMode="External"/><Relationship Id="rId4" Type="http://schemas.openxmlformats.org/officeDocument/2006/relationships/hyperlink" Target="https://campus.recit.qc.ca/arts/art-et-robotique" TargetMode="External"/><Relationship Id="rId5" Type="http://schemas.openxmlformats.org/officeDocument/2006/relationships/hyperlink" Target="https://campus.recit.qc.ca/c/math%c3%a9matique-science-et-technologie" TargetMode="External"/><Relationship Id="rId6" Type="http://schemas.openxmlformats.org/officeDocument/2006/relationships/hyperlink" Target="https://campus.recit.qc.ca/" TargetMode="External"/><Relationship Id="rId7" Type="http://schemas.openxmlformats.org/officeDocument/2006/relationships/image" Target="../media/image51.gif"/><Relationship Id="rId8" Type="http://schemas.openxmlformats.org/officeDocument/2006/relationships/hyperlink" Target="https://campus.recit.qc.ca/" TargetMode="External"/></Relationships>
</file>

<file path=ppt/slides/_rels/slide17.xml.rels><?xml version="1.0" encoding="UTF-8" standalone="yes"?><Relationships xmlns="http://schemas.openxmlformats.org/package/2006/relationships"><Relationship Id="rId11" Type="http://schemas.openxmlformats.org/officeDocument/2006/relationships/hyperlink" Target="https://sites.google.com/learnquebec.ca/microbit/lessonsresources?authuser=0#h.p_JNuUDB8G2P4v" TargetMode="External"/><Relationship Id="rId10" Type="http://schemas.openxmlformats.org/officeDocument/2006/relationships/hyperlink" Target="https://docs.google.com/document/d/1rv5wsR5104KlmbjM2NX6oCA67UlPa0ET12S-pkY34RA/edit?usp=sharing" TargetMode="External"/><Relationship Id="rId13" Type="http://schemas.openxmlformats.org/officeDocument/2006/relationships/hyperlink" Target="https://kidscodejeunesse.org/fr/ressources-pour-educateurs?subject=microbit" TargetMode="External"/><Relationship Id="rId12" Type="http://schemas.openxmlformats.org/officeDocument/2006/relationships/hyperlink" Target="https://www.myminifactory.com/fr/search/?query=micro%3Abit&amp;submitform=" TargetMode="External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Relationship Id="rId3" Type="http://schemas.openxmlformats.org/officeDocument/2006/relationships/hyperlink" Target="https://microbit.org/fr/" TargetMode="External"/><Relationship Id="rId4" Type="http://schemas.openxmlformats.org/officeDocument/2006/relationships/hyperlink" Target="https://microbit.org/fr/get-started/user-guide/overview/" TargetMode="External"/><Relationship Id="rId9" Type="http://schemas.openxmlformats.org/officeDocument/2006/relationships/hyperlink" Target="https://www.youtube.com/watch?v=3W8u4AcBcdE&amp;feature=youtu.be" TargetMode="External"/><Relationship Id="rId15" Type="http://schemas.openxmlformats.org/officeDocument/2006/relationships/hyperlink" Target="https://projects.raspberrypi.org/fr-FR/codeclub/microbit" TargetMode="External"/><Relationship Id="rId14" Type="http://schemas.openxmlformats.org/officeDocument/2006/relationships/hyperlink" Target="http://www.classedesciences.com/deacutefis-techno-creacuteatifs.html" TargetMode="External"/><Relationship Id="rId17" Type="http://schemas.openxmlformats.org/officeDocument/2006/relationships/image" Target="../media/image43.png"/><Relationship Id="rId16" Type="http://schemas.openxmlformats.org/officeDocument/2006/relationships/hyperlink" Target="https://padlet.com/pascalbuch/microbit" TargetMode="External"/><Relationship Id="rId5" Type="http://schemas.openxmlformats.org/officeDocument/2006/relationships/hyperlink" Target="https://microbit.org/fr/projects/" TargetMode="External"/><Relationship Id="rId19" Type="http://schemas.openxmlformats.org/officeDocument/2006/relationships/image" Target="../media/image45.png"/><Relationship Id="rId6" Type="http://schemas.openxmlformats.org/officeDocument/2006/relationships/hyperlink" Target="https://makecode.microbit.org/" TargetMode="External"/><Relationship Id="rId18" Type="http://schemas.openxmlformats.org/officeDocument/2006/relationships/image" Target="../media/image44.png"/><Relationship Id="rId7" Type="http://schemas.openxmlformats.org/officeDocument/2006/relationships/hyperlink" Target="https://youtu.be/-VxP6jM3nB8" TargetMode="External"/><Relationship Id="rId8" Type="http://schemas.openxmlformats.org/officeDocument/2006/relationships/hyperlink" Target="https://recitmst.qc.ca/Micro-bit-rentree-20-21" TargetMode="Externa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47.png"/><Relationship Id="rId4" Type="http://schemas.openxmlformats.org/officeDocument/2006/relationships/hyperlink" Target="https://campus.recit.qc.ca/login/index.php" TargetMode="External"/><Relationship Id="rId5" Type="http://schemas.openxmlformats.org/officeDocument/2006/relationships/hyperlink" Target="https://campus.recit.qc.ca/enrol/index.php?id=284" TargetMode="External"/><Relationship Id="rId6" Type="http://schemas.openxmlformats.org/officeDocument/2006/relationships/hyperlink" Target="https://campus.recit.qc.ca/mod/assign/view.php?id=10167" TargetMode="Externa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9.xml"/><Relationship Id="rId3" Type="http://schemas.openxmlformats.org/officeDocument/2006/relationships/hyperlink" Target="https://www.geogebra.org/" TargetMode="External"/><Relationship Id="rId4" Type="http://schemas.openxmlformats.org/officeDocument/2006/relationships/hyperlink" Target="https://zoom.us/j/93849137106" TargetMode="External"/><Relationship Id="rId5" Type="http://schemas.openxmlformats.org/officeDocument/2006/relationships/image" Target="../media/image46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3.png"/><Relationship Id="rId4" Type="http://schemas.openxmlformats.org/officeDocument/2006/relationships/hyperlink" Target="https://monurl.ca/j706microbit" TargetMode="External"/><Relationship Id="rId9" Type="http://schemas.openxmlformats.org/officeDocument/2006/relationships/image" Target="../media/image6.png"/><Relationship Id="rId5" Type="http://schemas.openxmlformats.org/officeDocument/2006/relationships/image" Target="../media/image7.png"/><Relationship Id="rId6" Type="http://schemas.openxmlformats.org/officeDocument/2006/relationships/hyperlink" Target="http://creativecommons.org/licenses/by-nc-sa/4.0/" TargetMode="External"/><Relationship Id="rId7" Type="http://schemas.openxmlformats.org/officeDocument/2006/relationships/image" Target="../media/image4.png"/><Relationship Id="rId8" Type="http://schemas.openxmlformats.org/officeDocument/2006/relationships/image" Target="../media/image24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.png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48.png"/><Relationship Id="rId5" Type="http://schemas.openxmlformats.org/officeDocument/2006/relationships/hyperlink" Target="https://www.facebook.com/RECITMST2020/" TargetMode="External"/><Relationship Id="rId6" Type="http://schemas.openxmlformats.org/officeDocument/2006/relationships/hyperlink" Target="https://twitter.com/recitmst" TargetMode="External"/><Relationship Id="rId7" Type="http://schemas.openxmlformats.org/officeDocument/2006/relationships/hyperlink" Target="https://www.youtube.com/channel/UC7IcadI_rZFwso9N81PYqFg" TargetMode="External"/><Relationship Id="rId8" Type="http://schemas.openxmlformats.org/officeDocument/2006/relationships/hyperlink" Target="http://creativecommons.org/licenses/by-nc-sa/4.0/" TargetMode="Externa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6.png"/><Relationship Id="rId4" Type="http://schemas.openxmlformats.org/officeDocument/2006/relationships/hyperlink" Target="https://monurl.ca/j706microbit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hyperlink" Target="https://docs.google.com/presentation/d/e/2PACX-1vScYbtnD846_eE8uTE_5L7o1-AMBXMfD9XLL0MUj1e6KSnFaFm5LSxbHbsfHInd6OXT0sKYNO-SkMXS/pub?start=false&amp;loop=false&amp;delayms=3000" TargetMode="External"/><Relationship Id="rId4" Type="http://schemas.openxmlformats.org/officeDocument/2006/relationships/hyperlink" Target="https://docs.google.com/presentation/d/1202uBqv542H9-bthPr_lof7kDZ3s39DSytWerxfzQ5s/edit?usp=sharing" TargetMode="Externa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5.xml"/><Relationship Id="rId3" Type="http://schemas.openxmlformats.org/officeDocument/2006/relationships/hyperlink" Target="http://www.education.gouv.qc.ca/references/tx-solrtyperecherchepublicationtx-solrpublicationnouveaute/resultats-de-la-recherche/detail/article/cadre-de-reference-de-la-competence-numerique/?fbclid=IwAR02kujgADiHkBgtfqqTZLNz-eIPcYYDK7AN8Z1ZgOgdQuEJwUCmiDkqapg" TargetMode="External"/><Relationship Id="rId4" Type="http://schemas.openxmlformats.org/officeDocument/2006/relationships/hyperlink" Target="https://view.genial.ly/5d812659369a7d0fc95ca03b" TargetMode="External"/><Relationship Id="rId5" Type="http://schemas.openxmlformats.org/officeDocument/2006/relationships/hyperlink" Target="http://www.education.gouv.qc.ca/fileadmin/site_web/documents/ministere/continuum-cadre-reference-num.pdf" TargetMode="External"/><Relationship Id="rId6" Type="http://schemas.openxmlformats.org/officeDocument/2006/relationships/image" Target="../media/image10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8.png"/></Relationships>
</file>

<file path=ppt/slides/_rels/slide7.xml.rels><?xml version="1.0" encoding="UTF-8" standalone="yes"?><Relationships xmlns="http://schemas.openxmlformats.org/package/2006/relationships"><Relationship Id="rId11" Type="http://schemas.openxmlformats.org/officeDocument/2006/relationships/image" Target="../media/image52.png"/><Relationship Id="rId10" Type="http://schemas.openxmlformats.org/officeDocument/2006/relationships/hyperlink" Target="https://microbit.org/new-microbit/" TargetMode="External"/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Relationship Id="rId3" Type="http://schemas.openxmlformats.org/officeDocument/2006/relationships/hyperlink" Target="https://microbit.org/new-microbit/" TargetMode="External"/><Relationship Id="rId4" Type="http://schemas.openxmlformats.org/officeDocument/2006/relationships/image" Target="../media/image15.png"/><Relationship Id="rId9" Type="http://schemas.openxmlformats.org/officeDocument/2006/relationships/image" Target="../media/image14.png"/><Relationship Id="rId5" Type="http://schemas.openxmlformats.org/officeDocument/2006/relationships/hyperlink" Target="https://microbit.org/new-microbit/" TargetMode="External"/><Relationship Id="rId6" Type="http://schemas.openxmlformats.org/officeDocument/2006/relationships/image" Target="../media/image13.png"/><Relationship Id="rId7" Type="http://schemas.openxmlformats.org/officeDocument/2006/relationships/image" Target="../media/image11.png"/><Relationship Id="rId8" Type="http://schemas.openxmlformats.org/officeDocument/2006/relationships/image" Target="../media/image9.png"/></Relationships>
</file>

<file path=ppt/slides/_rels/slide8.xml.rels><?xml version="1.0" encoding="UTF-8" standalone="yes"?><Relationships xmlns="http://schemas.openxmlformats.org/package/2006/relationships"><Relationship Id="rId11" Type="http://schemas.openxmlformats.org/officeDocument/2006/relationships/hyperlink" Target="https://play.google.com/store/apps/details?id=com.samsung.microbit" TargetMode="External"/><Relationship Id="rId10" Type="http://schemas.openxmlformats.org/officeDocument/2006/relationships/image" Target="../media/image23.png"/><Relationship Id="rId13" Type="http://schemas.openxmlformats.org/officeDocument/2006/relationships/hyperlink" Target="https://apps.apple.com/us/app/micro-bit/id1092687276" TargetMode="External"/><Relationship Id="rId12" Type="http://schemas.openxmlformats.org/officeDocument/2006/relationships/image" Target="../media/image38.pn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2.png"/><Relationship Id="rId4" Type="http://schemas.openxmlformats.org/officeDocument/2006/relationships/image" Target="../media/image21.png"/><Relationship Id="rId9" Type="http://schemas.openxmlformats.org/officeDocument/2006/relationships/image" Target="../media/image16.png"/><Relationship Id="rId15" Type="http://schemas.openxmlformats.org/officeDocument/2006/relationships/hyperlink" Target="https://makecode.microbit.org/" TargetMode="External"/><Relationship Id="rId14" Type="http://schemas.openxmlformats.org/officeDocument/2006/relationships/image" Target="../media/image26.png"/><Relationship Id="rId17" Type="http://schemas.openxmlformats.org/officeDocument/2006/relationships/hyperlink" Target="https://microbit.org/fr/code/#microsoft-makecode" TargetMode="External"/><Relationship Id="rId16" Type="http://schemas.openxmlformats.org/officeDocument/2006/relationships/hyperlink" Target="https://makecode.microbit.org/" TargetMode="External"/><Relationship Id="rId5" Type="http://schemas.openxmlformats.org/officeDocument/2006/relationships/image" Target="../media/image40.png"/><Relationship Id="rId6" Type="http://schemas.openxmlformats.org/officeDocument/2006/relationships/image" Target="../media/image27.png"/><Relationship Id="rId18" Type="http://schemas.openxmlformats.org/officeDocument/2006/relationships/hyperlink" Target="https://makecode.microbit.org/offline-app" TargetMode="External"/><Relationship Id="rId7" Type="http://schemas.openxmlformats.org/officeDocument/2006/relationships/image" Target="../media/image53.png"/><Relationship Id="rId8" Type="http://schemas.openxmlformats.org/officeDocument/2006/relationships/image" Target="../media/image18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7.png"/><Relationship Id="rId4" Type="http://schemas.openxmlformats.org/officeDocument/2006/relationships/image" Target="../media/image32.png"/><Relationship Id="rId5" Type="http://schemas.openxmlformats.org/officeDocument/2006/relationships/image" Target="../media/image19.png"/><Relationship Id="rId6" Type="http://schemas.openxmlformats.org/officeDocument/2006/relationships/image" Target="../media/image20.jpg"/><Relationship Id="rId7" Type="http://schemas.openxmlformats.org/officeDocument/2006/relationships/image" Target="../media/image25.png"/><Relationship Id="rId8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65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6" name="Google Shape;1066;p28"/>
          <p:cNvPicPr preferRelativeResize="0"/>
          <p:nvPr/>
        </p:nvPicPr>
        <p:blipFill rotWithShape="1">
          <a:blip r:embed="rId3">
            <a:alphaModFix/>
          </a:blip>
          <a:srcRect b="18885" l="0" r="0" t="3044"/>
          <a:stretch/>
        </p:blipFill>
        <p:spPr>
          <a:xfrm>
            <a:off x="20225" y="0"/>
            <a:ext cx="8909724" cy="4637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7" name="Google Shape;1067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0213" y="-18500"/>
            <a:ext cx="9169025" cy="5180499"/>
          </a:xfrm>
          <a:prstGeom prst="rect">
            <a:avLst/>
          </a:prstGeom>
          <a:noFill/>
          <a:ln>
            <a:noFill/>
          </a:ln>
        </p:spPr>
      </p:pic>
      <p:sp>
        <p:nvSpPr>
          <p:cNvPr id="1068" name="Google Shape;1068;p28">
            <a:hlinkClick r:id="rId5"/>
          </p:cNvPr>
          <p:cNvSpPr txBox="1"/>
          <p:nvPr/>
        </p:nvSpPr>
        <p:spPr>
          <a:xfrm>
            <a:off x="4501425" y="4719300"/>
            <a:ext cx="4140300" cy="42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b="1" lang="en" sz="1600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recitmst.qc.ca</a:t>
            </a:r>
            <a:endParaRPr b="1" sz="16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069" name="Google Shape;1069;p28"/>
          <p:cNvSpPr txBox="1"/>
          <p:nvPr/>
        </p:nvSpPr>
        <p:spPr>
          <a:xfrm>
            <a:off x="20225" y="2342675"/>
            <a:ext cx="6412500" cy="1143000"/>
          </a:xfrm>
          <a:prstGeom prst="rect">
            <a:avLst/>
          </a:prstGeom>
          <a:solidFill>
            <a:srgbClr val="202D36">
              <a:alpha val="486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720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À la découverte de Micro:bit</a:t>
            </a:r>
            <a:endParaRPr sz="38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720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u="sng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Séance J706</a:t>
            </a:r>
            <a:endParaRPr sz="28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070" name="Google Shape;1070;p28"/>
          <p:cNvSpPr txBox="1"/>
          <p:nvPr/>
        </p:nvSpPr>
        <p:spPr>
          <a:xfrm>
            <a:off x="20225" y="3626400"/>
            <a:ext cx="5903700" cy="13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107999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0" lvl="0" marL="107999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</a:rPr>
              <a:t>29 avril 2021 - 15h45 à 16h45 (60 minutes)</a:t>
            </a:r>
            <a:endParaRPr sz="20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0" lvl="0" marL="107999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</a:rPr>
              <a:t>Sommet du numérique</a:t>
            </a:r>
            <a:endParaRPr sz="20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sz="2200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monurl.ca</a:t>
            </a:r>
            <a:r>
              <a:rPr lang="en" sz="2200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/j706microbit</a:t>
            </a:r>
            <a:endParaRPr sz="22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071" name="Google Shape;1071;p2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7883000" y="70839"/>
            <a:ext cx="874765" cy="1411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98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p37"/>
          <p:cNvSpPr/>
          <p:nvPr/>
        </p:nvSpPr>
        <p:spPr>
          <a:xfrm>
            <a:off x="3673004" y="4300191"/>
            <a:ext cx="1806300" cy="723900"/>
          </a:xfrm>
          <a:prstGeom prst="roundRect">
            <a:avLst>
              <a:gd fmla="val 16667" name="adj"/>
            </a:avLst>
          </a:prstGeom>
          <a:solidFill>
            <a:srgbClr val="783F04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0" name="Google Shape;1200;p37"/>
          <p:cNvSpPr txBox="1"/>
          <p:nvPr/>
        </p:nvSpPr>
        <p:spPr>
          <a:xfrm>
            <a:off x="210750" y="-55600"/>
            <a:ext cx="87225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DÉFIS</a:t>
            </a:r>
            <a:endParaRPr sz="29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01" name="Google Shape;1201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90462" y="1712452"/>
            <a:ext cx="1578475" cy="130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2" name="Google Shape;1202;p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56500" y="1713950"/>
            <a:ext cx="1578475" cy="12970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3" name="Google Shape;1203;p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43650" y="1709998"/>
            <a:ext cx="1578475" cy="1305011"/>
          </a:xfrm>
          <a:prstGeom prst="rect">
            <a:avLst/>
          </a:prstGeom>
          <a:noFill/>
          <a:ln>
            <a:noFill/>
          </a:ln>
        </p:spPr>
      </p:pic>
      <p:sp>
        <p:nvSpPr>
          <p:cNvPr id="1204" name="Google Shape;1204;p37"/>
          <p:cNvSpPr txBox="1"/>
          <p:nvPr/>
        </p:nvSpPr>
        <p:spPr>
          <a:xfrm>
            <a:off x="629738" y="1154926"/>
            <a:ext cx="1806300" cy="492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Dosis"/>
                <a:ea typeface="Dosis"/>
                <a:cs typeface="Dosis"/>
                <a:sym typeface="Dosis"/>
              </a:rPr>
              <a:t>Nom qui défile</a:t>
            </a:r>
            <a:endParaRPr b="1" sz="2000"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05" name="Google Shape;1205;p37"/>
          <p:cNvSpPr txBox="1"/>
          <p:nvPr/>
        </p:nvSpPr>
        <p:spPr>
          <a:xfrm>
            <a:off x="5611088" y="1154926"/>
            <a:ext cx="2754900" cy="492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Dosis"/>
                <a:ea typeface="Dosis"/>
                <a:cs typeface="Dosis"/>
                <a:sym typeface="Dosis"/>
              </a:rPr>
              <a:t>Roche, papier &amp; ciseaux</a:t>
            </a:r>
            <a:endParaRPr b="1" sz="2000"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06" name="Google Shape;1206;p37"/>
          <p:cNvSpPr txBox="1"/>
          <p:nvPr/>
        </p:nvSpPr>
        <p:spPr>
          <a:xfrm>
            <a:off x="2976550" y="1154926"/>
            <a:ext cx="1806300" cy="492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latin typeface="Dosis"/>
                <a:ea typeface="Dosis"/>
                <a:cs typeface="Dosis"/>
                <a:sym typeface="Dosis"/>
              </a:rPr>
              <a:t>La dance</a:t>
            </a:r>
            <a:endParaRPr b="1" sz="2000"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07" name="Google Shape;1207;p3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799512" y="4397876"/>
            <a:ext cx="492619" cy="492601"/>
          </a:xfrm>
          <a:prstGeom prst="rect">
            <a:avLst/>
          </a:prstGeom>
          <a:noFill/>
          <a:ln>
            <a:noFill/>
          </a:ln>
        </p:spPr>
      </p:pic>
      <p:sp>
        <p:nvSpPr>
          <p:cNvPr id="1208" name="Google Shape;1208;p37"/>
          <p:cNvSpPr txBox="1"/>
          <p:nvPr/>
        </p:nvSpPr>
        <p:spPr>
          <a:xfrm>
            <a:off x="4292130" y="4351666"/>
            <a:ext cx="1188300" cy="58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300"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rPr>
              <a:t>Exploration</a:t>
            </a:r>
            <a:endParaRPr b="1" sz="1300">
              <a:solidFill>
                <a:schemeClr val="accent4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300"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rPr>
              <a:t>de  MakeCode</a:t>
            </a:r>
            <a:endParaRPr b="1" sz="1300">
              <a:solidFill>
                <a:schemeClr val="accent4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09" name="Google Shape;1209;p37"/>
          <p:cNvPicPr preferRelativeResize="0"/>
          <p:nvPr/>
        </p:nvPicPr>
        <p:blipFill rotWithShape="1">
          <a:blip r:embed="rId7">
            <a:alphaModFix/>
          </a:blip>
          <a:srcRect b="6628" l="16897" r="15752" t="7623"/>
          <a:stretch/>
        </p:blipFill>
        <p:spPr>
          <a:xfrm>
            <a:off x="1624019" y="3216439"/>
            <a:ext cx="577800" cy="525900"/>
          </a:xfrm>
          <a:prstGeom prst="roundRect">
            <a:avLst>
              <a:gd fmla="val 10395" name="adj"/>
            </a:avLst>
          </a:prstGeom>
          <a:noFill/>
          <a:ln cap="flat" cmpd="sng" w="1905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pic>
      <p:grpSp>
        <p:nvGrpSpPr>
          <p:cNvPr id="1210" name="Google Shape;1210;p37"/>
          <p:cNvGrpSpPr/>
          <p:nvPr/>
        </p:nvGrpSpPr>
        <p:grpSpPr>
          <a:xfrm>
            <a:off x="909877" y="3203262"/>
            <a:ext cx="545539" cy="552450"/>
            <a:chOff x="1126500" y="1330750"/>
            <a:chExt cx="1370700" cy="1456500"/>
          </a:xfrm>
        </p:grpSpPr>
        <p:sp>
          <p:nvSpPr>
            <p:cNvPr id="1211" name="Google Shape;1211;p37"/>
            <p:cNvSpPr/>
            <p:nvPr/>
          </p:nvSpPr>
          <p:spPr>
            <a:xfrm>
              <a:off x="1126500" y="1330750"/>
              <a:ext cx="1370700" cy="1456500"/>
            </a:xfrm>
            <a:prstGeom prst="roundRect">
              <a:avLst>
                <a:gd fmla="val 6931" name="adj"/>
              </a:avLst>
            </a:prstGeom>
            <a:solidFill>
              <a:schemeClr val="lt2"/>
            </a:solidFill>
            <a:ln cap="flat" cmpd="sng" w="19050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212" name="Google Shape;1212;p37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 rot="-5400000">
              <a:off x="1119600" y="1368050"/>
              <a:ext cx="1384500" cy="1370700"/>
            </a:xfrm>
            <a:prstGeom prst="roundRect">
              <a:avLst>
                <a:gd fmla="val 8175" name="adj"/>
              </a:avLst>
            </a:prstGeom>
            <a:noFill/>
            <a:ln cap="flat" cmpd="sng" w="1905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pic>
      </p:grpSp>
      <p:sp>
        <p:nvSpPr>
          <p:cNvPr id="1213" name="Google Shape;1213;p37"/>
          <p:cNvSpPr txBox="1"/>
          <p:nvPr/>
        </p:nvSpPr>
        <p:spPr>
          <a:xfrm>
            <a:off x="778220" y="3718678"/>
            <a:ext cx="770400" cy="3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latin typeface="Dosis"/>
                <a:ea typeface="Dosis"/>
                <a:cs typeface="Dosis"/>
                <a:sym typeface="Dosis"/>
              </a:rPr>
              <a:t>Pas à pas</a:t>
            </a:r>
            <a:endParaRPr b="1" sz="400"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14" name="Google Shape;1214;p37"/>
          <p:cNvSpPr txBox="1"/>
          <p:nvPr/>
        </p:nvSpPr>
        <p:spPr>
          <a:xfrm>
            <a:off x="1517155" y="3718678"/>
            <a:ext cx="770400" cy="3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latin typeface="Dosis"/>
                <a:ea typeface="Dosis"/>
                <a:cs typeface="Dosis"/>
                <a:sym typeface="Dosis"/>
              </a:rPr>
              <a:t>H@cker!</a:t>
            </a:r>
            <a:endParaRPr b="1" sz="400"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215" name="Google Shape;1215;p37"/>
          <p:cNvGrpSpPr/>
          <p:nvPr/>
        </p:nvGrpSpPr>
        <p:grpSpPr>
          <a:xfrm>
            <a:off x="3125033" y="3203262"/>
            <a:ext cx="1509335" cy="869416"/>
            <a:chOff x="3102550" y="2906284"/>
            <a:chExt cx="1509335" cy="869416"/>
          </a:xfrm>
        </p:grpSpPr>
        <p:pic>
          <p:nvPicPr>
            <p:cNvPr id="1216" name="Google Shape;1216;p37"/>
            <p:cNvPicPr preferRelativeResize="0"/>
            <p:nvPr/>
          </p:nvPicPr>
          <p:blipFill rotWithShape="1">
            <a:blip r:embed="rId7">
              <a:alphaModFix/>
            </a:blip>
            <a:srcRect b="6628" l="16897" r="15752" t="7623"/>
            <a:stretch/>
          </p:blipFill>
          <p:spPr>
            <a:xfrm>
              <a:off x="3948349" y="2919461"/>
              <a:ext cx="577800" cy="525900"/>
            </a:xfrm>
            <a:prstGeom prst="roundRect">
              <a:avLst>
                <a:gd fmla="val 10395" name="adj"/>
              </a:avLst>
            </a:prstGeom>
            <a:noFill/>
            <a:ln cap="flat" cmpd="sng" w="1905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pic>
        <p:grpSp>
          <p:nvGrpSpPr>
            <p:cNvPr id="1217" name="Google Shape;1217;p37"/>
            <p:cNvGrpSpPr/>
            <p:nvPr/>
          </p:nvGrpSpPr>
          <p:grpSpPr>
            <a:xfrm>
              <a:off x="3234207" y="2906284"/>
              <a:ext cx="545539" cy="552450"/>
              <a:chOff x="1126500" y="1330750"/>
              <a:chExt cx="1370700" cy="1456500"/>
            </a:xfrm>
          </p:grpSpPr>
          <p:sp>
            <p:nvSpPr>
              <p:cNvPr id="1218" name="Google Shape;1218;p37"/>
              <p:cNvSpPr/>
              <p:nvPr/>
            </p:nvSpPr>
            <p:spPr>
              <a:xfrm>
                <a:off x="1126500" y="1330750"/>
                <a:ext cx="1370700" cy="1456500"/>
              </a:xfrm>
              <a:prstGeom prst="roundRect">
                <a:avLst>
                  <a:gd fmla="val 6931" name="adj"/>
                </a:avLst>
              </a:prstGeom>
              <a:solidFill>
                <a:schemeClr val="lt2"/>
              </a:solidFill>
              <a:ln cap="flat" cmpd="sng" w="19050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pic>
            <p:nvPicPr>
              <p:cNvPr id="1219" name="Google Shape;1219;p37"/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-5400000">
                <a:off x="1119600" y="1368050"/>
                <a:ext cx="1384500" cy="1370700"/>
              </a:xfrm>
              <a:prstGeom prst="roundRect">
                <a:avLst>
                  <a:gd fmla="val 8175" name="adj"/>
                </a:avLst>
              </a:prstGeom>
              <a:noFill/>
              <a:ln cap="flat" cmpd="sng" w="19050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</p:pic>
        </p:grpSp>
        <p:sp>
          <p:nvSpPr>
            <p:cNvPr id="1220" name="Google Shape;1220;p37"/>
            <p:cNvSpPr txBox="1"/>
            <p:nvPr/>
          </p:nvSpPr>
          <p:spPr>
            <a:xfrm>
              <a:off x="3102550" y="3421700"/>
              <a:ext cx="770400" cy="354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100">
                  <a:latin typeface="Dosis"/>
                  <a:ea typeface="Dosis"/>
                  <a:cs typeface="Dosis"/>
                  <a:sym typeface="Dosis"/>
                </a:rPr>
                <a:t>Pas à pas</a:t>
              </a:r>
              <a:endParaRPr b="1" sz="400"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1221" name="Google Shape;1221;p37"/>
            <p:cNvSpPr txBox="1"/>
            <p:nvPr/>
          </p:nvSpPr>
          <p:spPr>
            <a:xfrm>
              <a:off x="3841485" y="3421700"/>
              <a:ext cx="770400" cy="354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100">
                  <a:latin typeface="Dosis"/>
                  <a:ea typeface="Dosis"/>
                  <a:cs typeface="Dosis"/>
                  <a:sym typeface="Dosis"/>
                </a:rPr>
                <a:t>H@cker!</a:t>
              </a:r>
              <a:endParaRPr b="1" sz="400"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222" name="Google Shape;1222;p37"/>
          <p:cNvGrpSpPr/>
          <p:nvPr/>
        </p:nvGrpSpPr>
        <p:grpSpPr>
          <a:xfrm>
            <a:off x="6207843" y="3203262"/>
            <a:ext cx="1509335" cy="869416"/>
            <a:chOff x="6207843" y="2890641"/>
            <a:chExt cx="1509335" cy="869416"/>
          </a:xfrm>
        </p:grpSpPr>
        <p:pic>
          <p:nvPicPr>
            <p:cNvPr id="1223" name="Google Shape;1223;p37"/>
            <p:cNvPicPr preferRelativeResize="0"/>
            <p:nvPr/>
          </p:nvPicPr>
          <p:blipFill rotWithShape="1">
            <a:blip r:embed="rId7">
              <a:alphaModFix/>
            </a:blip>
            <a:srcRect b="6628" l="16897" r="15752" t="7623"/>
            <a:stretch/>
          </p:blipFill>
          <p:spPr>
            <a:xfrm>
              <a:off x="7053642" y="2903817"/>
              <a:ext cx="577800" cy="525900"/>
            </a:xfrm>
            <a:prstGeom prst="roundRect">
              <a:avLst>
                <a:gd fmla="val 10395" name="adj"/>
              </a:avLst>
            </a:prstGeom>
            <a:noFill/>
            <a:ln cap="flat" cmpd="sng" w="19050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pic>
        <p:grpSp>
          <p:nvGrpSpPr>
            <p:cNvPr id="1224" name="Google Shape;1224;p37"/>
            <p:cNvGrpSpPr/>
            <p:nvPr/>
          </p:nvGrpSpPr>
          <p:grpSpPr>
            <a:xfrm>
              <a:off x="6339500" y="2890641"/>
              <a:ext cx="545539" cy="552450"/>
              <a:chOff x="1126500" y="1330750"/>
              <a:chExt cx="1370700" cy="1456500"/>
            </a:xfrm>
          </p:grpSpPr>
          <p:sp>
            <p:nvSpPr>
              <p:cNvPr id="1225" name="Google Shape;1225;p37"/>
              <p:cNvSpPr/>
              <p:nvPr/>
            </p:nvSpPr>
            <p:spPr>
              <a:xfrm>
                <a:off x="1126500" y="1330750"/>
                <a:ext cx="1370700" cy="1456500"/>
              </a:xfrm>
              <a:prstGeom prst="roundRect">
                <a:avLst>
                  <a:gd fmla="val 6931" name="adj"/>
                </a:avLst>
              </a:prstGeom>
              <a:solidFill>
                <a:schemeClr val="lt2"/>
              </a:solidFill>
              <a:ln cap="flat" cmpd="sng" w="19050">
                <a:solidFill>
                  <a:schemeClr val="lt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pic>
            <p:nvPicPr>
              <p:cNvPr id="1226" name="Google Shape;1226;p37"/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-5400000">
                <a:off x="1119600" y="1368050"/>
                <a:ext cx="1384500" cy="1370700"/>
              </a:xfrm>
              <a:prstGeom prst="roundRect">
                <a:avLst>
                  <a:gd fmla="val 8175" name="adj"/>
                </a:avLst>
              </a:prstGeom>
              <a:noFill/>
              <a:ln cap="flat" cmpd="sng" w="19050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</p:pic>
        </p:grpSp>
        <p:sp>
          <p:nvSpPr>
            <p:cNvPr id="1227" name="Google Shape;1227;p37"/>
            <p:cNvSpPr txBox="1"/>
            <p:nvPr/>
          </p:nvSpPr>
          <p:spPr>
            <a:xfrm>
              <a:off x="6207843" y="3406057"/>
              <a:ext cx="770400" cy="354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100">
                  <a:latin typeface="Dosis"/>
                  <a:ea typeface="Dosis"/>
                  <a:cs typeface="Dosis"/>
                  <a:sym typeface="Dosis"/>
                </a:rPr>
                <a:t>Pas à pas</a:t>
              </a:r>
              <a:endParaRPr b="1" sz="400"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1228" name="Google Shape;1228;p37"/>
            <p:cNvSpPr txBox="1"/>
            <p:nvPr/>
          </p:nvSpPr>
          <p:spPr>
            <a:xfrm>
              <a:off x="6946778" y="3406057"/>
              <a:ext cx="770400" cy="354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n" sz="1100">
                  <a:latin typeface="Dosis"/>
                  <a:ea typeface="Dosis"/>
                  <a:cs typeface="Dosis"/>
                  <a:sym typeface="Dosis"/>
                </a:rPr>
                <a:t>H@cker!</a:t>
              </a:r>
              <a:endParaRPr b="1" sz="400"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cxnSp>
        <p:nvCxnSpPr>
          <p:cNvPr id="1229" name="Google Shape;1229;p37"/>
          <p:cNvCxnSpPr/>
          <p:nvPr/>
        </p:nvCxnSpPr>
        <p:spPr>
          <a:xfrm>
            <a:off x="5212375" y="1131425"/>
            <a:ext cx="0" cy="283590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dot"/>
            <a:round/>
            <a:headEnd len="med" w="med" type="none"/>
            <a:tailEnd len="med" w="med" type="none"/>
          </a:ln>
        </p:spPr>
      </p:cxnSp>
      <p:sp>
        <p:nvSpPr>
          <p:cNvPr id="1230" name="Google Shape;1230;p37">
            <a:hlinkClick r:id="rId9"/>
          </p:cNvPr>
          <p:cNvSpPr/>
          <p:nvPr/>
        </p:nvSpPr>
        <p:spPr>
          <a:xfrm>
            <a:off x="3668854" y="4300191"/>
            <a:ext cx="1806300" cy="7239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231" name="Google Shape;1231;p3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5611099" y="1710000"/>
            <a:ext cx="938601" cy="1305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37">
            <a:hlinkClick r:id="rId11"/>
          </p:cNvPr>
          <p:cNvSpPr/>
          <p:nvPr/>
        </p:nvSpPr>
        <p:spPr>
          <a:xfrm>
            <a:off x="873062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3" name="Google Shape;1233;p37">
            <a:hlinkClick r:id="rId12"/>
          </p:cNvPr>
          <p:cNvSpPr/>
          <p:nvPr/>
        </p:nvSpPr>
        <p:spPr>
          <a:xfrm>
            <a:off x="1624037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4" name="Google Shape;1234;p37">
            <a:hlinkClick r:id="rId13"/>
          </p:cNvPr>
          <p:cNvSpPr/>
          <p:nvPr/>
        </p:nvSpPr>
        <p:spPr>
          <a:xfrm>
            <a:off x="3236762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5" name="Google Shape;1235;p37">
            <a:hlinkClick r:id="rId14"/>
          </p:cNvPr>
          <p:cNvSpPr/>
          <p:nvPr/>
        </p:nvSpPr>
        <p:spPr>
          <a:xfrm>
            <a:off x="3958812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6" name="Google Shape;1236;p37">
            <a:hlinkClick r:id="rId15"/>
          </p:cNvPr>
          <p:cNvSpPr/>
          <p:nvPr/>
        </p:nvSpPr>
        <p:spPr>
          <a:xfrm>
            <a:off x="6308562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7" name="Google Shape;1237;p37">
            <a:hlinkClick r:id="rId16"/>
          </p:cNvPr>
          <p:cNvSpPr/>
          <p:nvPr/>
        </p:nvSpPr>
        <p:spPr>
          <a:xfrm>
            <a:off x="7044562" y="3077475"/>
            <a:ext cx="577800" cy="10104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8" name="Google Shape;1238;p37"/>
          <p:cNvSpPr txBox="1"/>
          <p:nvPr/>
        </p:nvSpPr>
        <p:spPr>
          <a:xfrm>
            <a:off x="778225" y="586125"/>
            <a:ext cx="75879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accent1"/>
                </a:solidFill>
                <a:latin typeface="Dosis"/>
                <a:ea typeface="Dosis"/>
                <a:cs typeface="Dosis"/>
                <a:sym typeface="Dosis"/>
              </a:rPr>
              <a:t>Sélectionne un défi à réaliser avec le parcours de ton choix.</a:t>
            </a:r>
            <a:endParaRPr b="1" sz="1800">
              <a:solidFill>
                <a:schemeClr val="accen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39" name="Google Shape;1239;p37"/>
          <p:cNvPicPr preferRelativeResize="0"/>
          <p:nvPr/>
        </p:nvPicPr>
        <p:blipFill rotWithShape="1">
          <a:blip r:embed="rId10">
            <a:alphaModFix/>
          </a:blip>
          <a:srcRect b="80584" l="0" r="62432" t="0"/>
          <a:stretch/>
        </p:blipFill>
        <p:spPr>
          <a:xfrm>
            <a:off x="2459975" y="1766775"/>
            <a:ext cx="492625" cy="3540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240" name="Google Shape;1240;p37"/>
          <p:cNvCxnSpPr/>
          <p:nvPr/>
        </p:nvCxnSpPr>
        <p:spPr>
          <a:xfrm flipH="1" rot="10800000">
            <a:off x="2567575" y="508950"/>
            <a:ext cx="4244400" cy="750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44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38"/>
          <p:cNvSpPr/>
          <p:nvPr/>
        </p:nvSpPr>
        <p:spPr>
          <a:xfrm>
            <a:off x="1398275" y="1226825"/>
            <a:ext cx="5702700" cy="1864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6" name="Google Shape;1246;p38"/>
          <p:cNvSpPr/>
          <p:nvPr/>
        </p:nvSpPr>
        <p:spPr>
          <a:xfrm>
            <a:off x="639325" y="1226825"/>
            <a:ext cx="1654500" cy="1864800"/>
          </a:xfrm>
          <a:prstGeom prst="rect">
            <a:avLst/>
          </a:prstGeom>
          <a:solidFill>
            <a:srgbClr val="C27BA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7" name="Google Shape;1247;p38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48" name="Google Shape;1248;p38"/>
          <p:cNvSpPr txBox="1"/>
          <p:nvPr>
            <p:ph type="title"/>
          </p:nvPr>
        </p:nvSpPr>
        <p:spPr>
          <a:xfrm>
            <a:off x="189400" y="225025"/>
            <a:ext cx="79146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Téléchargement</a:t>
            </a:r>
            <a:endParaRPr baseline="30000"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249" name="Google Shape;1249;p38"/>
          <p:cNvCxnSpPr/>
          <p:nvPr/>
        </p:nvCxnSpPr>
        <p:spPr>
          <a:xfrm>
            <a:off x="766375" y="1028850"/>
            <a:ext cx="61602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1250" name="Google Shape;1250;p38"/>
          <p:cNvPicPr preferRelativeResize="0"/>
          <p:nvPr/>
        </p:nvPicPr>
        <p:blipFill rotWithShape="1">
          <a:blip r:embed="rId3">
            <a:alphaModFix/>
          </a:blip>
          <a:srcRect b="19255" l="75749" r="0" t="18388"/>
          <a:stretch/>
        </p:blipFill>
        <p:spPr>
          <a:xfrm>
            <a:off x="984977" y="1645196"/>
            <a:ext cx="799651" cy="1028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1" name="Google Shape;1251;p38" title="Téléverser notre programme dans le Microbit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284469" y="3396325"/>
            <a:ext cx="1466395" cy="10998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2" name="Google Shape;1252;p38"/>
          <p:cNvSpPr txBox="1"/>
          <p:nvPr/>
        </p:nvSpPr>
        <p:spPr>
          <a:xfrm>
            <a:off x="286225" y="4496125"/>
            <a:ext cx="3462900" cy="38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300" u="sng">
                <a:solidFill>
                  <a:schemeClr val="hlink"/>
                </a:solidFill>
                <a:latin typeface="Dosis"/>
                <a:ea typeface="Dosis"/>
                <a:cs typeface="Dosis"/>
                <a:sym typeface="Dosis"/>
                <a:hlinkClick r:id="rId6"/>
              </a:rPr>
              <a:t>Tutoriel vidéo (téléchargement)</a:t>
            </a:r>
            <a:endParaRPr b="1" sz="1300">
              <a:solidFill>
                <a:schemeClr val="accen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53" name="Google Shape;1253;p38"/>
          <p:cNvSpPr txBox="1"/>
          <p:nvPr>
            <p:ph idx="1" type="body"/>
          </p:nvPr>
        </p:nvSpPr>
        <p:spPr>
          <a:xfrm>
            <a:off x="2368675" y="1296625"/>
            <a:ext cx="4678200" cy="17949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30200" lvl="0" marL="45720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AutoNum type="arabicPeriod"/>
            </a:pPr>
            <a:r>
              <a:rPr b="1" lang="en" sz="1600">
                <a:solidFill>
                  <a:schemeClr val="dk2"/>
                </a:solidFill>
              </a:rPr>
              <a:t>Brancher le Micro:bit à l’appareil  (fil USB)</a:t>
            </a:r>
            <a:endParaRPr b="1" sz="1600">
              <a:solidFill>
                <a:schemeClr val="dk2"/>
              </a:solidFill>
            </a:endParaRPr>
          </a:p>
          <a:p>
            <a:pPr indent="0" lvl="0" marL="45720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300">
                <a:latin typeface="Dosis ExtraLight"/>
                <a:ea typeface="Dosis ExtraLight"/>
                <a:cs typeface="Dosis ExtraLight"/>
                <a:sym typeface="Dosis ExtraLight"/>
              </a:rPr>
              <a:t>Le Micro:bit sera reconnu comme un dispositif externe de stockage USB.</a:t>
            </a:r>
            <a:endParaRPr sz="13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AutoNum type="arabicPeriod"/>
            </a:pPr>
            <a:r>
              <a:rPr b="1" lang="en" sz="1600">
                <a:solidFill>
                  <a:schemeClr val="dk2"/>
                </a:solidFill>
              </a:rPr>
              <a:t>À partir de MakeCode, télécharger le programme</a:t>
            </a:r>
            <a:endParaRPr b="1" sz="1600">
              <a:solidFill>
                <a:schemeClr val="dk2"/>
              </a:solidFill>
            </a:endParaRPr>
          </a:p>
          <a:p>
            <a:pPr indent="-3302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AutoNum type="arabicPeriod"/>
            </a:pPr>
            <a:r>
              <a:rPr b="1" lang="en" sz="1600">
                <a:solidFill>
                  <a:schemeClr val="dk2"/>
                </a:solidFill>
              </a:rPr>
              <a:t>Glisser-déposer le programme téléchargé sur le Micro:bit</a:t>
            </a:r>
            <a:endParaRPr b="1" sz="1600">
              <a:solidFill>
                <a:schemeClr val="dk2"/>
              </a:solidFill>
            </a:endParaRPr>
          </a:p>
        </p:txBody>
      </p:sp>
      <p:sp>
        <p:nvSpPr>
          <p:cNvPr id="1254" name="Google Shape;1254;p38"/>
          <p:cNvSpPr/>
          <p:nvPr/>
        </p:nvSpPr>
        <p:spPr>
          <a:xfrm>
            <a:off x="4039450" y="3364800"/>
            <a:ext cx="2734800" cy="1099800"/>
          </a:xfrm>
          <a:prstGeom prst="roundRect">
            <a:avLst>
              <a:gd fmla="val 16667" name="adj"/>
            </a:avLst>
          </a:prstGeom>
          <a:solidFill>
            <a:schemeClr val="accent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Accès au Guide le l’utilisateur</a:t>
            </a:r>
            <a:endParaRPr b="1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options de téléchargement</a:t>
            </a:r>
            <a:endParaRPr b="1" i="1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55" name="Google Shape;1255;p38"/>
          <p:cNvPicPr preferRelativeResize="0"/>
          <p:nvPr/>
        </p:nvPicPr>
        <p:blipFill rotWithShape="1">
          <a:blip r:embed="rId7">
            <a:alphaModFix/>
          </a:blip>
          <a:srcRect b="0" l="59471" r="0" t="0"/>
          <a:stretch/>
        </p:blipFill>
        <p:spPr>
          <a:xfrm rot="-2700000">
            <a:off x="6321980" y="4040976"/>
            <a:ext cx="323449" cy="487152"/>
          </a:xfrm>
          <a:prstGeom prst="rect">
            <a:avLst/>
          </a:prstGeom>
          <a:noFill/>
          <a:ln>
            <a:noFill/>
          </a:ln>
        </p:spPr>
      </p:pic>
      <p:sp>
        <p:nvSpPr>
          <p:cNvPr id="1256" name="Google Shape;1256;p38">
            <a:hlinkClick r:id="rId8"/>
          </p:cNvPr>
          <p:cNvSpPr/>
          <p:nvPr/>
        </p:nvSpPr>
        <p:spPr>
          <a:xfrm>
            <a:off x="4039450" y="3364800"/>
            <a:ext cx="2734800" cy="10998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i="1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60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39"/>
          <p:cNvSpPr/>
          <p:nvPr/>
        </p:nvSpPr>
        <p:spPr>
          <a:xfrm>
            <a:off x="483875" y="1226825"/>
            <a:ext cx="6828900" cy="1099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2" name="Google Shape;1262;p39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63" name="Google Shape;1263;p39"/>
          <p:cNvSpPr txBox="1"/>
          <p:nvPr>
            <p:ph type="title"/>
          </p:nvPr>
        </p:nvSpPr>
        <p:spPr>
          <a:xfrm>
            <a:off x="189400" y="225025"/>
            <a:ext cx="79146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Sauvegarde de fichiers</a:t>
            </a:r>
            <a:endParaRPr baseline="30000"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264" name="Google Shape;1264;p39"/>
          <p:cNvCxnSpPr/>
          <p:nvPr/>
        </p:nvCxnSpPr>
        <p:spPr>
          <a:xfrm>
            <a:off x="791275" y="1014950"/>
            <a:ext cx="61602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65" name="Google Shape;1265;p39"/>
          <p:cNvSpPr txBox="1"/>
          <p:nvPr>
            <p:ph idx="1" type="body"/>
          </p:nvPr>
        </p:nvSpPr>
        <p:spPr>
          <a:xfrm>
            <a:off x="1599925" y="1163075"/>
            <a:ext cx="5924700" cy="11634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</a:rPr>
              <a:t>Automatique </a:t>
            </a:r>
            <a:r>
              <a:rPr b="1" lang="en">
                <a:solidFill>
                  <a:schemeClr val="dk2"/>
                </a:solidFill>
              </a:rPr>
              <a:t>en ligne</a:t>
            </a:r>
            <a:endParaRPr b="1">
              <a:solidFill>
                <a:schemeClr val="dk2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Dosis ExtraLight"/>
                <a:ea typeface="Dosis ExtraLight"/>
                <a:cs typeface="Dosis ExtraLight"/>
                <a:sym typeface="Dosis ExtraLight"/>
              </a:rPr>
              <a:t>Les projets créés sont automatiquement conservés dans le stockage local de votre navigateur. Ils peuvent être supprimés lorsque le cache et les fichiers temporaires du navigateur sont effacés.</a:t>
            </a:r>
            <a:endParaRPr sz="12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Dosis ExtraLight"/>
                <a:ea typeface="Dosis ExtraLight"/>
                <a:cs typeface="Dosis ExtraLight"/>
                <a:sym typeface="Dosis ExtraLight"/>
              </a:rPr>
              <a:t>Tout projet que vous avez partagé publiquement demeurera accessible via le lien de partage.</a:t>
            </a:r>
            <a:endParaRPr sz="12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266" name="Google Shape;1266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0125" y="1226823"/>
            <a:ext cx="1099800" cy="10998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7" name="Google Shape;1267;p39"/>
          <p:cNvSpPr/>
          <p:nvPr/>
        </p:nvSpPr>
        <p:spPr>
          <a:xfrm>
            <a:off x="483875" y="2446025"/>
            <a:ext cx="6828900" cy="1099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8" name="Google Shape;1268;p39"/>
          <p:cNvSpPr/>
          <p:nvPr/>
        </p:nvSpPr>
        <p:spPr>
          <a:xfrm>
            <a:off x="511075" y="2440900"/>
            <a:ext cx="1099800" cy="1099800"/>
          </a:xfrm>
          <a:prstGeom prst="rect">
            <a:avLst/>
          </a:prstGeom>
          <a:solidFill>
            <a:srgbClr val="1155C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9" name="Google Shape;1269;p39"/>
          <p:cNvSpPr/>
          <p:nvPr/>
        </p:nvSpPr>
        <p:spPr>
          <a:xfrm>
            <a:off x="483875" y="3665225"/>
            <a:ext cx="6828900" cy="1099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0" name="Google Shape;1270;p39"/>
          <p:cNvSpPr/>
          <p:nvPr/>
        </p:nvSpPr>
        <p:spPr>
          <a:xfrm>
            <a:off x="511075" y="3660100"/>
            <a:ext cx="1099800" cy="10998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1" name="Google Shape;1271;p39"/>
          <p:cNvSpPr txBox="1"/>
          <p:nvPr>
            <p:ph idx="1" type="body"/>
          </p:nvPr>
        </p:nvSpPr>
        <p:spPr>
          <a:xfrm>
            <a:off x="1599925" y="2368424"/>
            <a:ext cx="3878100" cy="6216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</a:rPr>
              <a:t>Exportation du fichier</a:t>
            </a:r>
            <a:endParaRPr b="1">
              <a:solidFill>
                <a:schemeClr val="dk2"/>
              </a:solidFill>
            </a:endParaRPr>
          </a:p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3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272" name="Google Shape;1272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722100" y="2917500"/>
            <a:ext cx="2347500" cy="5343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pic>
      <p:pic>
        <p:nvPicPr>
          <p:cNvPr id="1273" name="Google Shape;1273;p3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32275" y="2567214"/>
            <a:ext cx="857400" cy="8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4" name="Google Shape;1274;p39"/>
          <p:cNvPicPr preferRelativeResize="0"/>
          <p:nvPr/>
        </p:nvPicPr>
        <p:blipFill rotWithShape="1">
          <a:blip r:embed="rId6">
            <a:alphaModFix/>
          </a:blip>
          <a:srcRect b="17134" l="7966" r="11238" t="18713"/>
          <a:stretch/>
        </p:blipFill>
        <p:spPr>
          <a:xfrm>
            <a:off x="5588266" y="2933993"/>
            <a:ext cx="1327200" cy="501300"/>
          </a:xfrm>
          <a:prstGeom prst="roundRect">
            <a:avLst>
              <a:gd fmla="val 24560" name="adj"/>
            </a:avLst>
          </a:prstGeom>
          <a:noFill/>
          <a:ln>
            <a:noFill/>
          </a:ln>
        </p:spPr>
      </p:pic>
      <p:pic>
        <p:nvPicPr>
          <p:cNvPr id="1275" name="Google Shape;1275;p3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11075" y="3665225"/>
            <a:ext cx="1099799" cy="1099799"/>
          </a:xfrm>
          <a:prstGeom prst="rect">
            <a:avLst/>
          </a:prstGeom>
          <a:noFill/>
          <a:ln>
            <a:noFill/>
          </a:ln>
        </p:spPr>
      </p:pic>
      <p:sp>
        <p:nvSpPr>
          <p:cNvPr id="1276" name="Google Shape;1276;p39"/>
          <p:cNvSpPr txBox="1"/>
          <p:nvPr>
            <p:ph idx="1" type="body"/>
          </p:nvPr>
        </p:nvSpPr>
        <p:spPr>
          <a:xfrm>
            <a:off x="1610875" y="3589024"/>
            <a:ext cx="3878100" cy="6216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</a:rPr>
              <a:t>Création d’un dépôt GitHub</a:t>
            </a:r>
            <a:endParaRPr b="1">
              <a:solidFill>
                <a:schemeClr val="dk2"/>
              </a:solidFill>
            </a:endParaRPr>
          </a:p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200">
                <a:latin typeface="Dosis ExtraLight"/>
                <a:ea typeface="Dosis ExtraLight"/>
                <a:cs typeface="Dosis ExtraLight"/>
                <a:sym typeface="Dosis ExtraLight"/>
              </a:rPr>
              <a:t>La création d’un compte gratuit GitHub est nécessaire.</a:t>
            </a:r>
            <a:r>
              <a:rPr i="1" lang="en" sz="1300">
                <a:latin typeface="Dosis ExtraLight"/>
                <a:ea typeface="Dosis ExtraLight"/>
                <a:cs typeface="Dosis ExtraLight"/>
                <a:sym typeface="Dosis ExtraLight"/>
              </a:rPr>
              <a:t> </a:t>
            </a:r>
            <a:endParaRPr i="1" sz="13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277" name="Google Shape;1277;p3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722100" y="4253825"/>
            <a:ext cx="2776168" cy="468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8" name="Google Shape;1278;p3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4223798" y="4531475"/>
            <a:ext cx="184100" cy="238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9" name="Google Shape;1279;p3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902798" y="3208425"/>
            <a:ext cx="184100" cy="2383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280" name="Google Shape;1280;p39"/>
          <p:cNvCxnSpPr>
            <a:stCxn id="1272" idx="3"/>
            <a:endCxn id="1281" idx="1"/>
          </p:cNvCxnSpPr>
          <p:nvPr/>
        </p:nvCxnSpPr>
        <p:spPr>
          <a:xfrm>
            <a:off x="4069600" y="3184650"/>
            <a:ext cx="477600" cy="1770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1281" name="Google Shape;1281;p39"/>
          <p:cNvSpPr txBox="1"/>
          <p:nvPr/>
        </p:nvSpPr>
        <p:spPr>
          <a:xfrm>
            <a:off x="4547150" y="2894400"/>
            <a:ext cx="7023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 ExtraLight"/>
                <a:ea typeface="Dosis ExtraLight"/>
                <a:cs typeface="Dosis ExtraLight"/>
                <a:sym typeface="Dosis ExtraLight"/>
              </a:rPr>
              <a:t>Disque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 ExtraLight"/>
                <a:ea typeface="Dosis ExtraLight"/>
                <a:cs typeface="Dosis ExtraLight"/>
                <a:sym typeface="Dosis ExtraLight"/>
              </a:rPr>
              <a:t>local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cxnSp>
        <p:nvCxnSpPr>
          <p:cNvPr id="1282" name="Google Shape;1282;p39"/>
          <p:cNvCxnSpPr>
            <a:stCxn id="1281" idx="3"/>
            <a:endCxn id="1274" idx="1"/>
          </p:cNvCxnSpPr>
          <p:nvPr/>
        </p:nvCxnSpPr>
        <p:spPr>
          <a:xfrm flipH="1" rot="10800000">
            <a:off x="5249450" y="3184500"/>
            <a:ext cx="338700" cy="1770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pic>
        <p:nvPicPr>
          <p:cNvPr id="1283" name="Google Shape;1283;p3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559198" y="3208425"/>
            <a:ext cx="184100" cy="238399"/>
          </a:xfrm>
          <a:prstGeom prst="rect">
            <a:avLst/>
          </a:prstGeom>
          <a:noFill/>
          <a:ln>
            <a:noFill/>
          </a:ln>
        </p:spPr>
      </p:pic>
      <p:sp>
        <p:nvSpPr>
          <p:cNvPr id="1284" name="Google Shape;1284;p39"/>
          <p:cNvSpPr txBox="1"/>
          <p:nvPr/>
        </p:nvSpPr>
        <p:spPr>
          <a:xfrm>
            <a:off x="4735249" y="4184975"/>
            <a:ext cx="12096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 ExtraLight"/>
                <a:ea typeface="Dosis ExtraLight"/>
                <a:cs typeface="Dosis ExtraLight"/>
                <a:sym typeface="Dosis ExtraLight"/>
              </a:rPr>
              <a:t>Dépôt GitHub en ligne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cxnSp>
        <p:nvCxnSpPr>
          <p:cNvPr id="1285" name="Google Shape;1285;p39"/>
          <p:cNvCxnSpPr>
            <a:stCxn id="1277" idx="3"/>
            <a:endCxn id="1284" idx="1"/>
          </p:cNvCxnSpPr>
          <p:nvPr/>
        </p:nvCxnSpPr>
        <p:spPr>
          <a:xfrm>
            <a:off x="4498268" y="4488275"/>
            <a:ext cx="237000" cy="450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pic>
        <p:nvPicPr>
          <p:cNvPr id="1286" name="Google Shape;1286;p39"/>
          <p:cNvPicPr preferRelativeResize="0"/>
          <p:nvPr/>
        </p:nvPicPr>
        <p:blipFill rotWithShape="1">
          <a:blip r:embed="rId6">
            <a:alphaModFix/>
          </a:blip>
          <a:srcRect b="17134" l="7966" r="11238" t="18713"/>
          <a:stretch/>
        </p:blipFill>
        <p:spPr>
          <a:xfrm>
            <a:off x="6220509" y="4221477"/>
            <a:ext cx="1414500" cy="534300"/>
          </a:xfrm>
          <a:prstGeom prst="roundRect">
            <a:avLst>
              <a:gd fmla="val 24560" name="adj"/>
            </a:avLst>
          </a:prstGeom>
          <a:noFill/>
          <a:ln>
            <a:noFill/>
          </a:ln>
        </p:spPr>
      </p:pic>
      <p:pic>
        <p:nvPicPr>
          <p:cNvPr id="1287" name="Google Shape;1287;p3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787798" y="4607675"/>
            <a:ext cx="184100" cy="2383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288" name="Google Shape;1288;p39"/>
          <p:cNvCxnSpPr>
            <a:stCxn id="1284" idx="3"/>
            <a:endCxn id="1286" idx="1"/>
          </p:cNvCxnSpPr>
          <p:nvPr/>
        </p:nvCxnSpPr>
        <p:spPr>
          <a:xfrm flipH="1" rot="10800000">
            <a:off x="5944849" y="4488575"/>
            <a:ext cx="275700" cy="420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292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40"/>
          <p:cNvSpPr txBox="1"/>
          <p:nvPr>
            <p:ph idx="4294967295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94" name="Google Shape;1294;p40"/>
          <p:cNvSpPr txBox="1"/>
          <p:nvPr>
            <p:ph idx="4294967295" type="title"/>
          </p:nvPr>
        </p:nvSpPr>
        <p:spPr>
          <a:xfrm>
            <a:off x="1501800" y="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Micro:bit Classroom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95" name="Google Shape;1295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3238" y="1384800"/>
            <a:ext cx="4259774" cy="20772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6" name="Google Shape;1296;p40">
            <a:hlinkClick r:id="rId4"/>
          </p:cNvPr>
          <p:cNvSpPr txBox="1"/>
          <p:nvPr/>
        </p:nvSpPr>
        <p:spPr>
          <a:xfrm>
            <a:off x="790525" y="3548250"/>
            <a:ext cx="4045200" cy="69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1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classroom.microbit.org</a:t>
            </a:r>
            <a:endParaRPr b="1" sz="2100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97" name="Google Shape;1297;p40" title="Microbit classroom">
            <a:hlinkClick r:id="rId6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595400" y="1384800"/>
            <a:ext cx="2769600" cy="2077200"/>
          </a:xfrm>
          <a:prstGeom prst="rect">
            <a:avLst/>
          </a:prstGeom>
          <a:noFill/>
          <a:ln>
            <a:noFill/>
          </a:ln>
        </p:spPr>
      </p:pic>
      <p:sp>
        <p:nvSpPr>
          <p:cNvPr id="1298" name="Google Shape;1298;p40">
            <a:hlinkClick r:id="rId8"/>
          </p:cNvPr>
          <p:cNvSpPr txBox="1"/>
          <p:nvPr/>
        </p:nvSpPr>
        <p:spPr>
          <a:xfrm>
            <a:off x="4957600" y="3548250"/>
            <a:ext cx="4045200" cy="69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1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9"/>
              </a:rPr>
              <a:t>Tutoriel</a:t>
            </a:r>
            <a:endParaRPr b="1" sz="2100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299" name="Google Shape;1299;p40"/>
          <p:cNvCxnSpPr/>
          <p:nvPr/>
        </p:nvCxnSpPr>
        <p:spPr>
          <a:xfrm>
            <a:off x="1491900" y="811475"/>
            <a:ext cx="61602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03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p41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05" name="Google Shape;1305;p41"/>
          <p:cNvSpPr txBox="1"/>
          <p:nvPr/>
        </p:nvSpPr>
        <p:spPr>
          <a:xfrm>
            <a:off x="354125" y="173025"/>
            <a:ext cx="82935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Vue de l’enseignant</a:t>
            </a:r>
            <a:endParaRPr sz="3200">
              <a:solidFill>
                <a:srgbClr val="0069BF"/>
              </a:solidFill>
              <a:highlight>
                <a:srgbClr val="FFFF00"/>
              </a:highlight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6" name="Google Shape;1306;p41"/>
          <p:cNvSpPr txBox="1"/>
          <p:nvPr/>
        </p:nvSpPr>
        <p:spPr>
          <a:xfrm>
            <a:off x="1163650" y="3392950"/>
            <a:ext cx="64539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7" name="Google Shape;1307;p41"/>
          <p:cNvSpPr txBox="1"/>
          <p:nvPr/>
        </p:nvSpPr>
        <p:spPr>
          <a:xfrm>
            <a:off x="759050" y="1187775"/>
            <a:ext cx="8223900" cy="324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Ce que Micro:bit Classroom permet à l’enseignant: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Travail des élèves vu en temps réel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Rétroaction de l’élève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Défis supplémentaires possibles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Téléchargement des programmes 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Enregistrement (SAVE CLASSROOM) en html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Possibilité</a:t>
            </a: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 de poursuivre l’activité à un autre moment (nouveau code)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45720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3 lettres de son prénom pour reprendre son travail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900">
              <a:latin typeface="Ubuntu"/>
              <a:ea typeface="Ubuntu"/>
              <a:cs typeface="Ubuntu"/>
              <a:sym typeface="Ubuntu"/>
            </a:endParaRPr>
          </a:p>
        </p:txBody>
      </p:sp>
      <p:cxnSp>
        <p:nvCxnSpPr>
          <p:cNvPr id="1308" name="Google Shape;1308;p41"/>
          <p:cNvCxnSpPr/>
          <p:nvPr/>
        </p:nvCxnSpPr>
        <p:spPr>
          <a:xfrm>
            <a:off x="1420775" y="766250"/>
            <a:ext cx="61602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12" name="Shape 1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" name="Google Shape;1313;p42"/>
          <p:cNvSpPr txBox="1"/>
          <p:nvPr>
            <p:ph idx="4294967295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14" name="Google Shape;1314;p42"/>
          <p:cNvSpPr txBox="1"/>
          <p:nvPr/>
        </p:nvSpPr>
        <p:spPr>
          <a:xfrm>
            <a:off x="2154925" y="243575"/>
            <a:ext cx="4821000" cy="534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Micro:bit - Activités</a:t>
            </a:r>
            <a:endParaRPr b="1" sz="3000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315" name="Google Shape;1315;p42"/>
          <p:cNvCxnSpPr/>
          <p:nvPr/>
        </p:nvCxnSpPr>
        <p:spPr>
          <a:xfrm flipH="1" rot="10800000">
            <a:off x="2472125" y="770675"/>
            <a:ext cx="4244400" cy="750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16" name="Google Shape;1316;p42"/>
          <p:cNvSpPr txBox="1"/>
          <p:nvPr/>
        </p:nvSpPr>
        <p:spPr>
          <a:xfrm>
            <a:off x="294525" y="3626300"/>
            <a:ext cx="8485500" cy="103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00">
                <a:latin typeface="Ubuntu"/>
                <a:ea typeface="Ubuntu"/>
                <a:cs typeface="Ubuntu"/>
                <a:sym typeface="Ubuntu"/>
              </a:rPr>
              <a:t>DÉBUTANTS, INTERMÉDIAIRES, AVANCÉS</a:t>
            </a:r>
            <a:endParaRPr b="1" sz="24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17" name="Google Shape;1317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25075" y="1095400"/>
            <a:ext cx="2806300" cy="2326074"/>
          </a:xfrm>
          <a:prstGeom prst="rect">
            <a:avLst/>
          </a:prstGeom>
          <a:noFill/>
          <a:ln>
            <a:noFill/>
          </a:ln>
        </p:spPr>
      </p:pic>
      <p:sp>
        <p:nvSpPr>
          <p:cNvPr id="1318" name="Google Shape;1318;p42"/>
          <p:cNvSpPr txBox="1"/>
          <p:nvPr/>
        </p:nvSpPr>
        <p:spPr>
          <a:xfrm>
            <a:off x="5049750" y="1633688"/>
            <a:ext cx="3348000" cy="199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Ouvrir </a:t>
            </a:r>
            <a:r>
              <a:rPr lang="en" sz="20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4"/>
              </a:rPr>
              <a:t>ce document</a:t>
            </a: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 et essayer les défis proposés (selon votre niveau d’aisance dans l’outil).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22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43"/>
          <p:cNvSpPr txBox="1"/>
          <p:nvPr>
            <p:ph type="ctrTitle"/>
          </p:nvPr>
        </p:nvSpPr>
        <p:spPr>
          <a:xfrm>
            <a:off x="262800" y="73600"/>
            <a:ext cx="6196500" cy="7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Campus RÉCIT</a:t>
            </a:r>
            <a:r>
              <a:rPr lang="en" sz="1400">
                <a:latin typeface="Viga"/>
                <a:ea typeface="Viga"/>
                <a:cs typeface="Viga"/>
                <a:sym typeface="Viga"/>
              </a:rPr>
              <a:t> </a:t>
            </a:r>
            <a:r>
              <a:rPr lang="en" sz="1900">
                <a:latin typeface="Viga"/>
                <a:ea typeface="Viga"/>
                <a:cs typeface="Viga"/>
                <a:sym typeface="Viga"/>
              </a:rPr>
              <a:t>(autoformations)</a:t>
            </a:r>
            <a:endParaRPr sz="1900"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324" name="Google Shape;1324;p43"/>
          <p:cNvCxnSpPr/>
          <p:nvPr/>
        </p:nvCxnSpPr>
        <p:spPr>
          <a:xfrm>
            <a:off x="339000" y="793125"/>
            <a:ext cx="61203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25" name="Google Shape;1325;p43"/>
          <p:cNvSpPr txBox="1"/>
          <p:nvPr/>
        </p:nvSpPr>
        <p:spPr>
          <a:xfrm>
            <a:off x="4537275" y="1359275"/>
            <a:ext cx="4507200" cy="193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3"/>
              </a:rPr>
              <a:t>Premiers pas avec Micro:bit</a:t>
            </a:r>
            <a:endParaRPr sz="19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9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4"/>
              </a:rPr>
              <a:t>Arts et robotique avec l’utilisation des microcontrôleurs Micro:bit et LilyPad</a:t>
            </a:r>
            <a:endParaRPr sz="19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9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5"/>
              </a:rPr>
              <a:t>Autres autoformations du RÉCIT MST</a:t>
            </a:r>
            <a:endParaRPr sz="19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326" name="Google Shape;1326;p43">
            <a:hlinkClick r:id="rId6"/>
          </p:cNvPr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39000" y="1206875"/>
            <a:ext cx="4048949" cy="2277550"/>
          </a:xfrm>
          <a:prstGeom prst="rect">
            <a:avLst/>
          </a:prstGeom>
          <a:noFill/>
          <a:ln>
            <a:noFill/>
          </a:ln>
        </p:spPr>
      </p:pic>
      <p:sp>
        <p:nvSpPr>
          <p:cNvPr id="1327" name="Google Shape;1327;p43"/>
          <p:cNvSpPr txBox="1"/>
          <p:nvPr/>
        </p:nvSpPr>
        <p:spPr>
          <a:xfrm>
            <a:off x="339000" y="3484425"/>
            <a:ext cx="4049100" cy="461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 u="sng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campus.recit.qc.ca</a:t>
            </a:r>
            <a:endParaRPr b="1" sz="1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3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" name="Google Shape;1332;p44"/>
          <p:cNvSpPr txBox="1"/>
          <p:nvPr>
            <p:ph type="title"/>
          </p:nvPr>
        </p:nvSpPr>
        <p:spPr>
          <a:xfrm>
            <a:off x="747925" y="726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Ressources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33" name="Google Shape;1333;p44"/>
          <p:cNvSpPr txBox="1"/>
          <p:nvPr>
            <p:ph idx="1" type="body"/>
          </p:nvPr>
        </p:nvSpPr>
        <p:spPr>
          <a:xfrm>
            <a:off x="534075" y="1611850"/>
            <a:ext cx="3171600" cy="12660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microbit.org/fr</a:t>
            </a:r>
            <a:endParaRPr sz="14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Guide de l’utilisateur</a:t>
            </a:r>
            <a:endParaRPr sz="14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Projets</a:t>
            </a:r>
            <a:endParaRPr sz="14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Tutoriels de programmes Make Code</a:t>
            </a:r>
            <a:endParaRPr sz="14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334" name="Google Shape;1334;p44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1335" name="Google Shape;1335;p44"/>
          <p:cNvCxnSpPr/>
          <p:nvPr/>
        </p:nvCxnSpPr>
        <p:spPr>
          <a:xfrm>
            <a:off x="787475" y="877425"/>
            <a:ext cx="61203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36" name="Google Shape;1336;p44"/>
          <p:cNvSpPr txBox="1"/>
          <p:nvPr/>
        </p:nvSpPr>
        <p:spPr>
          <a:xfrm>
            <a:off x="4182924" y="1604850"/>
            <a:ext cx="32559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Présentation du micro:bit</a:t>
            </a:r>
            <a:endParaRPr sz="15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Webinaire Micro:bit : MST à distance</a:t>
            </a:r>
            <a:endParaRPr sz="15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Tutoriel de Micro:bit Classroom </a:t>
            </a:r>
            <a:endParaRPr sz="1500">
              <a:solidFill>
                <a:srgbClr val="384F5C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384F5C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Fiche</a:t>
            </a:r>
            <a:r>
              <a:rPr lang="en" sz="1500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 </a:t>
            </a:r>
            <a:r>
              <a:rPr lang="en" sz="1500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« Ressources Micro:bit »</a:t>
            </a:r>
            <a:endParaRPr sz="1500">
              <a:solidFill>
                <a:schemeClr val="accen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500">
              <a:solidFill>
                <a:srgbClr val="384F5C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37" name="Google Shape;1337;p44"/>
          <p:cNvSpPr txBox="1"/>
          <p:nvPr/>
        </p:nvSpPr>
        <p:spPr>
          <a:xfrm>
            <a:off x="2208150" y="3280025"/>
            <a:ext cx="5946900" cy="163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1"/>
              </a:rPr>
              <a:t>Ressources de LEARN Québec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accent1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Des idées avec l’impression 3D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3"/>
              </a:rPr>
              <a:t>Activités Micro:bit (KCJ)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4"/>
              </a:rPr>
              <a:t>Défis TECHNO-CRÉATIFS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5"/>
              </a:rPr>
              <a:t>Projet Code Club (Micro:bit)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6"/>
              </a:rPr>
              <a:t>Tout ce que je trouve sur le micro:bit ! (Padlet de Pascal Buch)</a:t>
            </a:r>
            <a:endParaRPr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338" name="Google Shape;1338;p44"/>
          <p:cNvPicPr preferRelativeResize="0"/>
          <p:nvPr/>
        </p:nvPicPr>
        <p:blipFill>
          <a:blip r:embed="rId17">
            <a:alphaModFix/>
          </a:blip>
          <a:stretch>
            <a:fillRect/>
          </a:stretch>
        </p:blipFill>
        <p:spPr>
          <a:xfrm>
            <a:off x="4270100" y="1082431"/>
            <a:ext cx="2034475" cy="584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9" name="Google Shape;1339;p44"/>
          <p:cNvPicPr preferRelativeResize="0"/>
          <p:nvPr/>
        </p:nvPicPr>
        <p:blipFill rotWithShape="1">
          <a:blip r:embed="rId18">
            <a:alphaModFix/>
          </a:blip>
          <a:srcRect b="12614" l="0" r="18837" t="12607"/>
          <a:stretch/>
        </p:blipFill>
        <p:spPr>
          <a:xfrm>
            <a:off x="639325" y="1177650"/>
            <a:ext cx="1552526" cy="393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0" name="Google Shape;1340;p44"/>
          <p:cNvPicPr preferRelativeResize="0"/>
          <p:nvPr/>
        </p:nvPicPr>
        <p:blipFill>
          <a:blip r:embed="rId19">
            <a:alphaModFix/>
          </a:blip>
          <a:stretch>
            <a:fillRect/>
          </a:stretch>
        </p:blipFill>
        <p:spPr>
          <a:xfrm>
            <a:off x="2290298" y="2886425"/>
            <a:ext cx="396868" cy="393601"/>
          </a:xfrm>
          <a:prstGeom prst="rect">
            <a:avLst/>
          </a:prstGeom>
          <a:noFill/>
          <a:ln>
            <a:noFill/>
          </a:ln>
        </p:spPr>
      </p:pic>
      <p:sp>
        <p:nvSpPr>
          <p:cNvPr id="1341" name="Google Shape;1341;p44"/>
          <p:cNvSpPr txBox="1"/>
          <p:nvPr/>
        </p:nvSpPr>
        <p:spPr>
          <a:xfrm>
            <a:off x="2687175" y="2883125"/>
            <a:ext cx="20346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Autres partages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45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p45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47" name="Google Shape;1347;p45"/>
          <p:cNvSpPr txBox="1"/>
          <p:nvPr>
            <p:ph idx="4294967295" type="title"/>
          </p:nvPr>
        </p:nvSpPr>
        <p:spPr>
          <a:xfrm>
            <a:off x="1391950" y="149400"/>
            <a:ext cx="6140400" cy="678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B</a:t>
            </a:r>
            <a:r>
              <a:rPr lang="en" sz="3000">
                <a:latin typeface="Viga"/>
                <a:ea typeface="Viga"/>
                <a:cs typeface="Viga"/>
                <a:sym typeface="Viga"/>
              </a:rPr>
              <a:t>adge de participation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48" name="Google Shape;1348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51850" y="1488976"/>
            <a:ext cx="2330392" cy="2278200"/>
          </a:xfrm>
          <a:prstGeom prst="rect">
            <a:avLst/>
          </a:prstGeom>
          <a:noFill/>
          <a:ln>
            <a:noFill/>
          </a:ln>
        </p:spPr>
      </p:pic>
      <p:sp>
        <p:nvSpPr>
          <p:cNvPr id="1349" name="Google Shape;1349;p45"/>
          <p:cNvSpPr txBox="1"/>
          <p:nvPr/>
        </p:nvSpPr>
        <p:spPr>
          <a:xfrm>
            <a:off x="3936065" y="1454226"/>
            <a:ext cx="5107200" cy="277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Créer un compte gratuit sur </a:t>
            </a:r>
            <a:r>
              <a:rPr lang="en" sz="1900" u="sng">
                <a:solidFill>
                  <a:srgbClr val="0091EA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Campus RÉCIT</a:t>
            </a: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. </a:t>
            </a:r>
            <a:endParaRPr sz="1900">
              <a:solidFill>
                <a:srgbClr val="444444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9144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Valider avec courriel, se connecter.</a:t>
            </a:r>
            <a:endParaRPr sz="1500">
              <a:solidFill>
                <a:srgbClr val="444444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900">
              <a:solidFill>
                <a:srgbClr val="444444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S’inscrire à l’autoformation</a:t>
            </a:r>
            <a:r>
              <a:rPr lang="en" sz="1900">
                <a:solidFill>
                  <a:srgbClr val="0091EA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 </a:t>
            </a:r>
            <a:r>
              <a:rPr lang="en" sz="1900" u="sng">
                <a:solidFill>
                  <a:srgbClr val="0091EA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RV virtuels du RÉCIT MST</a:t>
            </a: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 </a:t>
            </a:r>
            <a:r>
              <a:rPr lang="en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(Bouton « M’inscrire » au bas de la page)</a:t>
            </a: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.</a:t>
            </a:r>
            <a:endParaRPr sz="1900">
              <a:solidFill>
                <a:srgbClr val="444444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900">
              <a:solidFill>
                <a:srgbClr val="444444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Déposer un commentaire sur </a:t>
            </a:r>
            <a:r>
              <a:rPr lang="en" sz="1900" u="sng">
                <a:solidFill>
                  <a:srgbClr val="0091EA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cette page</a:t>
            </a:r>
            <a:r>
              <a:rPr lang="en" sz="1900">
                <a:solidFill>
                  <a:srgbClr val="3C78D8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 </a:t>
            </a:r>
            <a:r>
              <a:rPr lang="en" sz="19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pour obtenir votre badge</a:t>
            </a:r>
            <a:r>
              <a:rPr lang="en" sz="2200">
                <a:solidFill>
                  <a:srgbClr val="444444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.</a:t>
            </a:r>
            <a:endParaRPr sz="22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50" name="Google Shape;1350;p45"/>
          <p:cNvSpPr/>
          <p:nvPr/>
        </p:nvSpPr>
        <p:spPr>
          <a:xfrm>
            <a:off x="3852225" y="1600200"/>
            <a:ext cx="445500" cy="448200"/>
          </a:xfrm>
          <a:prstGeom prst="roundRect">
            <a:avLst>
              <a:gd fmla="val 16667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1</a:t>
            </a:r>
            <a:endParaRPr sz="1600">
              <a:solidFill>
                <a:schemeClr val="l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351" name="Google Shape;1351;p45"/>
          <p:cNvSpPr/>
          <p:nvPr/>
        </p:nvSpPr>
        <p:spPr>
          <a:xfrm>
            <a:off x="3852225" y="2451787"/>
            <a:ext cx="445500" cy="448200"/>
          </a:xfrm>
          <a:prstGeom prst="roundRect">
            <a:avLst>
              <a:gd fmla="val 16667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2</a:t>
            </a:r>
            <a:endParaRPr sz="1600">
              <a:solidFill>
                <a:schemeClr val="l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352" name="Google Shape;1352;p45"/>
          <p:cNvSpPr/>
          <p:nvPr/>
        </p:nvSpPr>
        <p:spPr>
          <a:xfrm>
            <a:off x="3852225" y="3318975"/>
            <a:ext cx="445500" cy="448200"/>
          </a:xfrm>
          <a:prstGeom prst="roundRect">
            <a:avLst>
              <a:gd fmla="val 16667" name="adj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3</a:t>
            </a:r>
            <a:endParaRPr sz="1600">
              <a:solidFill>
                <a:schemeClr val="lt1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cxnSp>
        <p:nvCxnSpPr>
          <p:cNvPr id="1353" name="Google Shape;1353;p45"/>
          <p:cNvCxnSpPr/>
          <p:nvPr/>
        </p:nvCxnSpPr>
        <p:spPr>
          <a:xfrm flipH="1" rot="10800000">
            <a:off x="2472125" y="770675"/>
            <a:ext cx="4244400" cy="750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57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46"/>
          <p:cNvSpPr txBox="1"/>
          <p:nvPr>
            <p:ph idx="4294967295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59" name="Google Shape;1359;p46"/>
          <p:cNvSpPr txBox="1"/>
          <p:nvPr>
            <p:ph idx="4294967295" type="title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0" name="Google Shape;1360;p46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61" name="Google Shape;1361;p46"/>
          <p:cNvSpPr/>
          <p:nvPr/>
        </p:nvSpPr>
        <p:spPr>
          <a:xfrm>
            <a:off x="2957648" y="1877003"/>
            <a:ext cx="3228699" cy="2173280"/>
          </a:xfrm>
          <a:custGeom>
            <a:rect b="b" l="l" r="r" t="t"/>
            <a:pathLst>
              <a:path extrusionOk="0" h="111665" w="143434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62" name="Google Shape;1362;p46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rgbClr val="1A73E8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https://zoom.us/j/93849137106</a:t>
            </a:r>
            <a:endParaRPr b="1" sz="2400"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63" name="Google Shape;1363;p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5" name="Shape 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Google Shape;1076;p29"/>
          <p:cNvSpPr txBox="1"/>
          <p:nvPr>
            <p:ph idx="4294967295" type="body"/>
          </p:nvPr>
        </p:nvSpPr>
        <p:spPr>
          <a:xfrm>
            <a:off x="2759725" y="1469563"/>
            <a:ext cx="2863200" cy="207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latin typeface="Dosis ExtraLight"/>
                <a:ea typeface="Dosis ExtraLight"/>
                <a:cs typeface="Dosis ExtraLight"/>
                <a:sym typeface="Dosis ExtraLight"/>
              </a:rPr>
              <a:t>Sonya Fiset</a:t>
            </a:r>
            <a:endParaRPr sz="36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sonya.fiset @recitmst.qc.ca </a:t>
            </a:r>
            <a:endParaRPr sz="1200">
              <a:solidFill>
                <a:schemeClr val="dk2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2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latin typeface="Dosis ExtraLight"/>
                <a:ea typeface="Dosis ExtraLight"/>
                <a:cs typeface="Dosis ExtraLight"/>
                <a:sym typeface="Dosis ExtraLight"/>
              </a:rPr>
              <a:t>Luc Lagarde</a:t>
            </a:r>
            <a:endParaRPr sz="36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Dosis ExtraLight"/>
                <a:ea typeface="Dosis ExtraLight"/>
                <a:cs typeface="Dosis ExtraLight"/>
                <a:sym typeface="Dosis ExtraLight"/>
              </a:rPr>
              <a:t>luc.lagarde@recitmst.qc.ca</a:t>
            </a:r>
            <a:endParaRPr sz="2000">
              <a:solidFill>
                <a:schemeClr val="dk2"/>
              </a:solidFill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077" name="Google Shape;1077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78" name="Google Shape;1078;p29"/>
          <p:cNvSpPr txBox="1"/>
          <p:nvPr/>
        </p:nvSpPr>
        <p:spPr>
          <a:xfrm>
            <a:off x="2430400" y="3765875"/>
            <a:ext cx="5206800" cy="69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b="1" sz="3000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monurl.ca/j706microbit</a:t>
            </a:r>
            <a:endParaRPr b="1" sz="3000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079" name="Google Shape;1079;p2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872870">
            <a:off x="5930827" y="1761051"/>
            <a:ext cx="1485646" cy="1220350"/>
          </a:xfrm>
          <a:prstGeom prst="rect">
            <a:avLst/>
          </a:prstGeom>
          <a:noFill/>
          <a:ln>
            <a:noFill/>
          </a:ln>
        </p:spPr>
      </p:pic>
      <p:sp>
        <p:nvSpPr>
          <p:cNvPr id="1080" name="Google Shape;1080;p29"/>
          <p:cNvSpPr txBox="1"/>
          <p:nvPr/>
        </p:nvSpPr>
        <p:spPr>
          <a:xfrm>
            <a:off x="1994675" y="4680700"/>
            <a:ext cx="6274500" cy="363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latin typeface="ABeeZee"/>
                <a:ea typeface="ABeeZee"/>
                <a:cs typeface="ABeeZee"/>
                <a:sym typeface="ABeeZee"/>
              </a:rPr>
              <a:t>Ces formations du RÉCIT </a:t>
            </a:r>
            <a:r>
              <a:rPr lang="en" sz="900">
                <a:latin typeface="ABeeZee"/>
                <a:ea typeface="ABeeZee"/>
                <a:cs typeface="ABeeZee"/>
                <a:sym typeface="ABeeZee"/>
              </a:rPr>
              <a:t>sont mise</a:t>
            </a:r>
            <a:r>
              <a:rPr lang="en" sz="900">
                <a:latin typeface="ABeeZee"/>
                <a:ea typeface="ABeeZee"/>
                <a:cs typeface="ABeeZee"/>
                <a:sym typeface="ABeeZee"/>
              </a:rPr>
              <a:t>s à disposition, sauf </a:t>
            </a:r>
            <a:r>
              <a:rPr lang="en" sz="900">
                <a:latin typeface="ABeeZee"/>
                <a:ea typeface="ABeeZee"/>
                <a:cs typeface="ABeeZee"/>
                <a:sym typeface="ABeeZee"/>
              </a:rPr>
              <a:t>exception</a:t>
            </a:r>
            <a:r>
              <a:rPr lang="en" sz="900">
                <a:latin typeface="ABeeZee"/>
                <a:ea typeface="ABeeZee"/>
                <a:cs typeface="ABeeZee"/>
                <a:sym typeface="ABeeZee"/>
              </a:rPr>
              <a:t>, selon les termes de la licence</a:t>
            </a:r>
            <a:r>
              <a:rPr lang="en" sz="900">
                <a:solidFill>
                  <a:srgbClr val="FFAB40"/>
                </a:solidFill>
                <a:latin typeface="ABeeZee"/>
                <a:ea typeface="ABeeZee"/>
                <a:cs typeface="ABeeZee"/>
                <a:sym typeface="ABeeZee"/>
              </a:rPr>
              <a:t> </a:t>
            </a:r>
            <a:r>
              <a:rPr lang="en" sz="900" u="sng">
                <a:solidFill>
                  <a:srgbClr val="FFAB40"/>
                </a:solidFill>
                <a:latin typeface="ABeeZee"/>
                <a:ea typeface="ABeeZee"/>
                <a:cs typeface="ABeeZee"/>
                <a:sym typeface="ABeeZee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900">
                <a:solidFill>
                  <a:srgbClr val="FFAB40"/>
                </a:solidFill>
                <a:latin typeface="ABeeZee"/>
                <a:ea typeface="ABeeZee"/>
                <a:cs typeface="ABeeZee"/>
                <a:sym typeface="ABeeZee"/>
              </a:rPr>
              <a:t>.</a:t>
            </a:r>
            <a:r>
              <a:rPr lang="en" sz="900">
                <a:solidFill>
                  <a:srgbClr val="FFAB40"/>
                </a:solidFill>
                <a:highlight>
                  <a:srgbClr val="FFFF00"/>
                </a:highlight>
                <a:latin typeface="ABeeZee"/>
                <a:ea typeface="ABeeZee"/>
                <a:cs typeface="ABeeZee"/>
                <a:sym typeface="ABeeZee"/>
              </a:rPr>
              <a:t>  </a:t>
            </a:r>
            <a:endParaRPr sz="900">
              <a:solidFill>
                <a:srgbClr val="FFAB40"/>
              </a:solidFill>
              <a:highlight>
                <a:srgbClr val="FFFF00"/>
              </a:highlight>
              <a:latin typeface="ABeeZee"/>
              <a:ea typeface="ABeeZee"/>
              <a:cs typeface="ABeeZee"/>
              <a:sym typeface="ABeeZee"/>
            </a:endParaRPr>
          </a:p>
        </p:txBody>
      </p:sp>
      <p:pic>
        <p:nvPicPr>
          <p:cNvPr id="1081" name="Google Shape;1081;p2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242275" y="4704825"/>
            <a:ext cx="808425" cy="286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2" name="Google Shape;1082;p2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111801" y="1773275"/>
            <a:ext cx="1469475" cy="146947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</p:pic>
      <p:sp>
        <p:nvSpPr>
          <p:cNvPr id="1083" name="Google Shape;1083;p29"/>
          <p:cNvSpPr txBox="1"/>
          <p:nvPr/>
        </p:nvSpPr>
        <p:spPr>
          <a:xfrm>
            <a:off x="498475" y="3775038"/>
            <a:ext cx="30000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Lien de </a:t>
            </a:r>
            <a:endParaRPr b="1"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la présentation : </a:t>
            </a:r>
            <a:endParaRPr/>
          </a:p>
        </p:txBody>
      </p:sp>
      <p:pic>
        <p:nvPicPr>
          <p:cNvPr id="1084" name="Google Shape;1084;p2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344425" y="3148425"/>
            <a:ext cx="1469475" cy="1469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67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p47"/>
          <p:cNvSpPr txBox="1"/>
          <p:nvPr>
            <p:ph idx="4294967295" type="ctrTitle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0000">
                <a:latin typeface="Viga"/>
                <a:ea typeface="Viga"/>
                <a:cs typeface="Viga"/>
                <a:sym typeface="Viga"/>
              </a:rPr>
              <a:t>MERCI !</a:t>
            </a:r>
            <a:endParaRPr b="1" sz="10000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69" name="Google Shape;1369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0" name="Google Shape;1370;p47"/>
          <p:cNvSpPr txBox="1"/>
          <p:nvPr/>
        </p:nvSpPr>
        <p:spPr>
          <a:xfrm>
            <a:off x="4371400" y="27197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equipe</a:t>
            </a:r>
            <a:r>
              <a:rPr lang="en" sz="2500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@recitmst.qc.ca</a:t>
            </a:r>
            <a:r>
              <a:rPr lang="en" sz="2500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500"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-330200" lvl="0" marL="457200" rtl="0" algn="l"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Page Facebook</a:t>
            </a:r>
            <a:endParaRPr sz="1600" u="sng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Twitter</a:t>
            </a:r>
            <a:endParaRPr sz="1600" u="sng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Chaîne Youtube</a:t>
            </a:r>
            <a:endParaRPr sz="900"/>
          </a:p>
        </p:txBody>
      </p:sp>
      <p:sp>
        <p:nvSpPr>
          <p:cNvPr id="1371" name="Google Shape;1371;p47"/>
          <p:cNvSpPr txBox="1"/>
          <p:nvPr/>
        </p:nvSpPr>
        <p:spPr>
          <a:xfrm>
            <a:off x="1147300" y="262475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72" name="Google Shape;1372;p47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sont mise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s à disposition, sauf 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exception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, selon les termes de la licence </a:t>
            </a:r>
            <a:r>
              <a:rPr lang="en" sz="800" u="sng">
                <a:solidFill>
                  <a:srgbClr val="0097A7"/>
                </a:solidFill>
                <a:hlinkClick r:id="rId8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rgbClr val="000000"/>
                </a:solidFill>
              </a:rPr>
              <a:t>.</a:t>
            </a:r>
            <a:r>
              <a:rPr lang="en" sz="800"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3" name="Google Shape;1373;p4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8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3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Description de l’atelier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090" name="Google Shape;1090;p30"/>
          <p:cNvSpPr txBox="1"/>
          <p:nvPr>
            <p:ph idx="1" type="body"/>
          </p:nvPr>
        </p:nvSpPr>
        <p:spPr>
          <a:xfrm>
            <a:off x="519325" y="1531425"/>
            <a:ext cx="6568500" cy="30654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On vous offre un aperçu du microcontrôleur Micro:bit. Il s’agit d’un très bon choix pour l’initiation à la programmation. Cette ressource permet d’effectuer facilement des actions de base et permettra également de vivre des projets pédagogiques beaucoup plus avancés pour ceux qui le désirent.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Amusez-vous bien!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Dosis ExtraLight"/>
                <a:ea typeface="Dosis ExtraLight"/>
                <a:cs typeface="Dosis ExtraLight"/>
                <a:sym typeface="Dosis ExtraLight"/>
              </a:rPr>
              <a:t>Durée: 60 minutes</a:t>
            </a:r>
            <a:endParaRPr sz="20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091" name="Google Shape;1091;p30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1092" name="Google Shape;1092;p30"/>
          <p:cNvCxnSpPr/>
          <p:nvPr/>
        </p:nvCxnSpPr>
        <p:spPr>
          <a:xfrm>
            <a:off x="776950" y="1037600"/>
            <a:ext cx="61494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1093" name="Google Shape;1093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225037" y="3080575"/>
            <a:ext cx="1469475" cy="1469475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30"/>
          <p:cNvSpPr txBox="1"/>
          <p:nvPr/>
        </p:nvSpPr>
        <p:spPr>
          <a:xfrm>
            <a:off x="4356375" y="4448100"/>
            <a:ext cx="5206800" cy="695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b="1" sz="3000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monurl.ca/j706microbit</a:t>
            </a:r>
            <a:endParaRPr b="1" sz="1700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8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31"/>
          <p:cNvSpPr txBox="1"/>
          <p:nvPr>
            <p:ph type="title"/>
          </p:nvPr>
        </p:nvSpPr>
        <p:spPr>
          <a:xfrm>
            <a:off x="715525" y="22860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00" name="Google Shape;1100;p31"/>
          <p:cNvSpPr txBox="1"/>
          <p:nvPr>
            <p:ph idx="1" type="body"/>
          </p:nvPr>
        </p:nvSpPr>
        <p:spPr>
          <a:xfrm>
            <a:off x="800875" y="1074763"/>
            <a:ext cx="78477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Bienvenue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Le Micro:bit et son interface de programmation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Défis avec simulateur </a:t>
            </a:r>
            <a:r>
              <a:rPr b="1" lang="en" sz="1100">
                <a:solidFill>
                  <a:srgbClr val="384F5C"/>
                </a:solidFill>
              </a:rPr>
              <a:t>(Pas à pas, H@cker! &amp; Explorateur)</a:t>
            </a:r>
            <a:endParaRPr b="1" sz="1100">
              <a:solidFill>
                <a:srgbClr val="384F5C"/>
              </a:solidFill>
            </a:endParaRPr>
          </a:p>
          <a:p>
            <a:pPr indent="45720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Téléchargement &amp; sauvegarde du fichier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Micro:bit Classroom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Défis : </a:t>
            </a:r>
            <a:r>
              <a:rPr b="1" lang="en" sz="1700" u="sng">
                <a:solidFill>
                  <a:schemeClr val="hlink"/>
                </a:solidFill>
                <a:hlinkClick r:id="rId3"/>
              </a:rPr>
              <a:t>Activités Micro:bit</a:t>
            </a:r>
            <a:r>
              <a:rPr b="1" lang="en" sz="1700">
                <a:solidFill>
                  <a:srgbClr val="384F5C"/>
                </a:solidFill>
              </a:rPr>
              <a:t> (</a:t>
            </a:r>
            <a:r>
              <a:rPr b="1" lang="en" sz="1700" u="sng">
                <a:solidFill>
                  <a:schemeClr val="hlink"/>
                </a:solidFill>
                <a:hlinkClick r:id="rId4"/>
              </a:rPr>
              <a:t>version modifiable</a:t>
            </a:r>
            <a:r>
              <a:rPr b="1" lang="en" sz="1700">
                <a:solidFill>
                  <a:srgbClr val="384F5C"/>
                </a:solidFill>
              </a:rPr>
              <a:t>)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Ressources</a:t>
            </a:r>
            <a:endParaRPr b="1" sz="1700">
              <a:solidFill>
                <a:srgbClr val="384F5C"/>
              </a:solidFill>
            </a:endParaRPr>
          </a:p>
          <a:p>
            <a:pPr indent="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rgbClr val="384F5C"/>
                </a:solidFill>
              </a:rPr>
              <a:t>Badge</a:t>
            </a:r>
            <a:endParaRPr b="1" sz="1700">
              <a:solidFill>
                <a:srgbClr val="384F5C"/>
              </a:solidFill>
            </a:endParaRPr>
          </a:p>
        </p:txBody>
      </p:sp>
      <p:sp>
        <p:nvSpPr>
          <p:cNvPr id="1101" name="Google Shape;1101;p3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1102" name="Google Shape;1102;p31"/>
          <p:cNvCxnSpPr/>
          <p:nvPr/>
        </p:nvCxnSpPr>
        <p:spPr>
          <a:xfrm>
            <a:off x="776950" y="1037600"/>
            <a:ext cx="61494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6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" name="Google Shape;1107;p32"/>
          <p:cNvSpPr txBox="1"/>
          <p:nvPr/>
        </p:nvSpPr>
        <p:spPr>
          <a:xfrm>
            <a:off x="6745925" y="247238"/>
            <a:ext cx="2089200" cy="444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8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Pourquoi ?</a:t>
            </a:r>
            <a:endParaRPr b="1" sz="28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8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u="sng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Cadre de référence de la compétence numérique</a:t>
            </a:r>
            <a:endParaRPr sz="1300">
              <a:solidFill>
                <a:srgbClr val="0069B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Source : MEES - Avril 2019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12 dimensions</a:t>
            </a:r>
            <a:endParaRPr sz="17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u="sng">
                <a:solidFill>
                  <a:srgbClr val="227A78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version interactive</a:t>
            </a:r>
            <a:endParaRPr sz="17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7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Continuum de développement de la compétence numérique</a:t>
            </a:r>
            <a:endParaRPr sz="17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Source : MEES - 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Janvier 2020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08" name="Google Shape;1108;p32"/>
          <p:cNvSpPr/>
          <p:nvPr/>
        </p:nvSpPr>
        <p:spPr>
          <a:xfrm>
            <a:off x="542525" y="786919"/>
            <a:ext cx="4284900" cy="3390600"/>
          </a:xfrm>
          <a:prstGeom prst="ellipse">
            <a:avLst/>
          </a:prstGeom>
          <a:solidFill>
            <a:srgbClr val="F55D4B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109" name="Google Shape;1109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88123" y="449419"/>
            <a:ext cx="4527134" cy="4241907"/>
          </a:xfrm>
          <a:prstGeom prst="rect">
            <a:avLst/>
          </a:prstGeom>
          <a:noFill/>
          <a:ln>
            <a:noFill/>
          </a:ln>
        </p:spPr>
      </p:pic>
      <p:sp>
        <p:nvSpPr>
          <p:cNvPr id="1110" name="Google Shape;1110;p32"/>
          <p:cNvSpPr/>
          <p:nvPr/>
        </p:nvSpPr>
        <p:spPr>
          <a:xfrm>
            <a:off x="2713825" y="508756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1" name="Google Shape;1111;p32"/>
          <p:cNvSpPr/>
          <p:nvPr/>
        </p:nvSpPr>
        <p:spPr>
          <a:xfrm>
            <a:off x="2774775" y="939281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2" name="Google Shape;1112;p32"/>
          <p:cNvSpPr/>
          <p:nvPr/>
        </p:nvSpPr>
        <p:spPr>
          <a:xfrm>
            <a:off x="3897300" y="2678363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3" name="Google Shape;1113;p32"/>
          <p:cNvSpPr/>
          <p:nvPr/>
        </p:nvSpPr>
        <p:spPr>
          <a:xfrm>
            <a:off x="2774775" y="4273569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4" name="Google Shape;1114;p32"/>
          <p:cNvSpPr/>
          <p:nvPr/>
        </p:nvSpPr>
        <p:spPr>
          <a:xfrm>
            <a:off x="1289150" y="4339150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5" name="Google Shape;1115;p32"/>
          <p:cNvSpPr/>
          <p:nvPr/>
        </p:nvSpPr>
        <p:spPr>
          <a:xfrm>
            <a:off x="459350" y="3670256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6" name="Google Shape;1116;p32"/>
          <p:cNvSpPr/>
          <p:nvPr/>
        </p:nvSpPr>
        <p:spPr>
          <a:xfrm>
            <a:off x="235725" y="2602163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7" name="Google Shape;1117;p32"/>
          <p:cNvSpPr/>
          <p:nvPr/>
        </p:nvSpPr>
        <p:spPr>
          <a:xfrm>
            <a:off x="1443100" y="939281"/>
            <a:ext cx="1220400" cy="326100"/>
          </a:xfrm>
          <a:prstGeom prst="ellipse">
            <a:avLst/>
          </a:prstGeom>
          <a:noFill/>
          <a:ln cap="flat" cmpd="sng" w="38100">
            <a:solidFill>
              <a:srgbClr val="FF99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8" name="Google Shape;1118;p32"/>
          <p:cNvSpPr/>
          <p:nvPr/>
        </p:nvSpPr>
        <p:spPr>
          <a:xfrm>
            <a:off x="6719375" y="865350"/>
            <a:ext cx="2210700" cy="22326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9" name="Google Shape;1119;p32"/>
          <p:cNvSpPr/>
          <p:nvPr/>
        </p:nvSpPr>
        <p:spPr>
          <a:xfrm>
            <a:off x="6719375" y="3152575"/>
            <a:ext cx="2210700" cy="1740000"/>
          </a:xfrm>
          <a:prstGeom prst="roundRect">
            <a:avLst>
              <a:gd fmla="val 16667" name="adj"/>
            </a:avLst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3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" name="Google Shape;1124;p33"/>
          <p:cNvSpPr txBox="1"/>
          <p:nvPr>
            <p:ph idx="4294967295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125" name="Google Shape;1125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1475" y="803926"/>
            <a:ext cx="8122895" cy="3950425"/>
          </a:xfrm>
          <a:prstGeom prst="rect">
            <a:avLst/>
          </a:prstGeom>
          <a:noFill/>
          <a:ln>
            <a:noFill/>
          </a:ln>
        </p:spPr>
      </p:pic>
      <p:sp>
        <p:nvSpPr>
          <p:cNvPr id="1126" name="Google Shape;1126;p33"/>
          <p:cNvSpPr txBox="1"/>
          <p:nvPr>
            <p:ph idx="4294967295" type="title"/>
          </p:nvPr>
        </p:nvSpPr>
        <p:spPr>
          <a:xfrm>
            <a:off x="1501800" y="-15240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Micro:bit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127" name="Google Shape;1127;p33"/>
          <p:cNvCxnSpPr/>
          <p:nvPr/>
        </p:nvCxnSpPr>
        <p:spPr>
          <a:xfrm>
            <a:off x="2360700" y="705000"/>
            <a:ext cx="44226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3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" name="Google Shape;1132;p34"/>
          <p:cNvSpPr txBox="1"/>
          <p:nvPr>
            <p:ph idx="4294967295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33" name="Google Shape;1133;p34"/>
          <p:cNvSpPr txBox="1"/>
          <p:nvPr>
            <p:ph idx="4294967295" type="title"/>
          </p:nvPr>
        </p:nvSpPr>
        <p:spPr>
          <a:xfrm>
            <a:off x="311025" y="-63225"/>
            <a:ext cx="8116200" cy="806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Micro:bit V2 </a:t>
            </a:r>
            <a:endParaRPr baseline="30000"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34" name="Google Shape;1134;p34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20025" y="909075"/>
            <a:ext cx="5925600" cy="3496074"/>
          </a:xfrm>
          <a:prstGeom prst="rect">
            <a:avLst/>
          </a:pr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135" name="Google Shape;1135;p34"/>
          <p:cNvSpPr txBox="1"/>
          <p:nvPr/>
        </p:nvSpPr>
        <p:spPr>
          <a:xfrm>
            <a:off x="2045025" y="4492275"/>
            <a:ext cx="4800600" cy="5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5"/>
              </a:rPr>
              <a:t>https://microbit.org/new-microbit/</a:t>
            </a:r>
            <a:endParaRPr sz="17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136" name="Google Shape;1136;p3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633313" y="1466875"/>
            <a:ext cx="480049" cy="480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7" name="Google Shape;1137;p34"/>
          <p:cNvPicPr preferRelativeResize="0"/>
          <p:nvPr/>
        </p:nvPicPr>
        <p:blipFill rotWithShape="1">
          <a:blip r:embed="rId7">
            <a:alphaModFix/>
          </a:blip>
          <a:srcRect b="22892" l="23849" r="24259" t="23370"/>
          <a:stretch/>
        </p:blipFill>
        <p:spPr>
          <a:xfrm>
            <a:off x="7633338" y="2041212"/>
            <a:ext cx="480000" cy="4605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138" name="Google Shape;1138;p3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633338" y="3141325"/>
            <a:ext cx="480000" cy="480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9" name="Google Shape;1139;p34"/>
          <p:cNvGrpSpPr/>
          <p:nvPr/>
        </p:nvGrpSpPr>
        <p:grpSpPr>
          <a:xfrm>
            <a:off x="7633338" y="2570825"/>
            <a:ext cx="480000" cy="480000"/>
            <a:chOff x="7627675" y="2899725"/>
            <a:chExt cx="480000" cy="480000"/>
          </a:xfrm>
        </p:grpSpPr>
        <p:sp>
          <p:nvSpPr>
            <p:cNvPr id="1140" name="Google Shape;1140;p34"/>
            <p:cNvSpPr/>
            <p:nvPr/>
          </p:nvSpPr>
          <p:spPr>
            <a:xfrm>
              <a:off x="7627675" y="2899725"/>
              <a:ext cx="480000" cy="480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141" name="Google Shape;1141;p34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7745082" y="2930640"/>
              <a:ext cx="245186" cy="37245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142" name="Google Shape;1142;p34"/>
          <p:cNvGrpSpPr/>
          <p:nvPr/>
        </p:nvGrpSpPr>
        <p:grpSpPr>
          <a:xfrm>
            <a:off x="7633338" y="3691625"/>
            <a:ext cx="480000" cy="480000"/>
            <a:chOff x="7778575" y="3615425"/>
            <a:chExt cx="480000" cy="480000"/>
          </a:xfrm>
        </p:grpSpPr>
        <p:sp>
          <p:nvSpPr>
            <p:cNvPr id="1143" name="Google Shape;1143;p34"/>
            <p:cNvSpPr/>
            <p:nvPr/>
          </p:nvSpPr>
          <p:spPr>
            <a:xfrm>
              <a:off x="7778575" y="3615425"/>
              <a:ext cx="480000" cy="480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144" name="Google Shape;1144;p34">
              <a:hlinkClick r:id="rId10"/>
            </p:cNvPr>
            <p:cNvPicPr preferRelativeResize="0"/>
            <p:nvPr/>
          </p:nvPicPr>
          <p:blipFill rotWithShape="1">
            <a:blip r:embed="rId11">
              <a:alphaModFix/>
            </a:blip>
            <a:srcRect b="73856" l="64676" r="0" t="6390"/>
            <a:stretch/>
          </p:blipFill>
          <p:spPr>
            <a:xfrm>
              <a:off x="7844125" y="3665651"/>
              <a:ext cx="408875" cy="350074"/>
            </a:xfrm>
            <a:prstGeom prst="rect">
              <a:avLst/>
            </a:prstGeom>
            <a:noFill/>
            <a:ln>
              <a:noFill/>
            </a:ln>
          </p:spPr>
        </p:pic>
      </p:grpSp>
      <p:cxnSp>
        <p:nvCxnSpPr>
          <p:cNvPr id="1145" name="Google Shape;1145;p34"/>
          <p:cNvCxnSpPr/>
          <p:nvPr/>
        </p:nvCxnSpPr>
        <p:spPr>
          <a:xfrm>
            <a:off x="2360700" y="705000"/>
            <a:ext cx="44226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46" name="Google Shape;1146;p34"/>
          <p:cNvSpPr txBox="1"/>
          <p:nvPr/>
        </p:nvSpPr>
        <p:spPr>
          <a:xfrm>
            <a:off x="6939750" y="866563"/>
            <a:ext cx="1992000" cy="6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7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Nouveautés!</a:t>
            </a:r>
            <a:endParaRPr b="1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50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35"/>
          <p:cNvSpPr/>
          <p:nvPr/>
        </p:nvSpPr>
        <p:spPr>
          <a:xfrm>
            <a:off x="1368375" y="3284225"/>
            <a:ext cx="4851600" cy="1099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2" name="Google Shape;1152;p35"/>
          <p:cNvSpPr/>
          <p:nvPr/>
        </p:nvSpPr>
        <p:spPr>
          <a:xfrm>
            <a:off x="1322075" y="1836425"/>
            <a:ext cx="4720500" cy="1099800"/>
          </a:xfrm>
          <a:prstGeom prst="rect">
            <a:avLst/>
          </a:prstGeom>
          <a:gradFill>
            <a:gsLst>
              <a:gs pos="0">
                <a:schemeClr val="lt1"/>
              </a:gs>
              <a:gs pos="100000">
                <a:srgbClr val="FFFFFF">
                  <a:alpha val="0"/>
                </a:srgbClr>
              </a:gs>
              <a:gs pos="100000">
                <a:srgbClr val="737373"/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3" name="Google Shape;1153;p35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154" name="Google Shape;1154;p35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MakeCode (programmation)</a:t>
            </a:r>
            <a:endParaRPr baseline="30000"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155" name="Google Shape;1155;p35"/>
          <p:cNvCxnSpPr/>
          <p:nvPr/>
        </p:nvCxnSpPr>
        <p:spPr>
          <a:xfrm>
            <a:off x="766375" y="1028850"/>
            <a:ext cx="6160200" cy="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56" name="Google Shape;1156;p35"/>
          <p:cNvSpPr txBox="1"/>
          <p:nvPr>
            <p:ph idx="1" type="body"/>
          </p:nvPr>
        </p:nvSpPr>
        <p:spPr>
          <a:xfrm>
            <a:off x="2438125" y="1836425"/>
            <a:ext cx="2451300" cy="956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</a:rPr>
              <a:t>Version en ligne</a:t>
            </a:r>
            <a:endParaRPr b="1">
              <a:solidFill>
                <a:schemeClr val="dk2"/>
              </a:solidFill>
            </a:endParaRPr>
          </a:p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300">
                <a:latin typeface="Dosis ExtraLight"/>
                <a:ea typeface="Dosis ExtraLight"/>
                <a:cs typeface="Dosis ExtraLight"/>
                <a:sym typeface="Dosis ExtraLight"/>
              </a:rPr>
              <a:t>(Blocs, JavaScript et Python)</a:t>
            </a:r>
            <a:endParaRPr sz="13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157" name="Google Shape;1157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38325" y="1836423"/>
            <a:ext cx="1099800" cy="1099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8" name="Google Shape;1158;p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75450" y="2683136"/>
            <a:ext cx="198349" cy="198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9" name="Google Shape;1159;p3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874104" y="2683134"/>
            <a:ext cx="198349" cy="198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0" name="Google Shape;1160;p3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172758" y="2634324"/>
            <a:ext cx="295974" cy="2959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1" name="Google Shape;1161;p3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569038" y="2634313"/>
            <a:ext cx="295976" cy="29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2" name="Google Shape;1162;p35"/>
          <p:cNvPicPr preferRelativeResize="0"/>
          <p:nvPr/>
        </p:nvPicPr>
        <p:blipFill rotWithShape="1">
          <a:blip r:embed="rId8">
            <a:alphaModFix/>
          </a:blip>
          <a:srcRect b="19255" l="75749" r="0" t="18388"/>
          <a:stretch/>
        </p:blipFill>
        <p:spPr>
          <a:xfrm>
            <a:off x="4958975" y="2000338"/>
            <a:ext cx="411912" cy="529574"/>
          </a:xfrm>
          <a:prstGeom prst="rect">
            <a:avLst/>
          </a:prstGeom>
          <a:noFill/>
          <a:ln>
            <a:noFill/>
          </a:ln>
        </p:spPr>
      </p:pic>
      <p:sp>
        <p:nvSpPr>
          <p:cNvPr id="1163" name="Google Shape;1163;p35"/>
          <p:cNvSpPr txBox="1"/>
          <p:nvPr>
            <p:ph idx="1" type="body"/>
          </p:nvPr>
        </p:nvSpPr>
        <p:spPr>
          <a:xfrm>
            <a:off x="2470623" y="3279250"/>
            <a:ext cx="2364000" cy="9561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2"/>
                </a:solidFill>
              </a:rPr>
              <a:t>Version mobile</a:t>
            </a:r>
            <a:endParaRPr b="1">
              <a:solidFill>
                <a:schemeClr val="dk2"/>
              </a:solidFill>
            </a:endParaRPr>
          </a:p>
          <a:p>
            <a:pPr indent="0" lvl="0" marL="0" rtl="0" algn="l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300">
                <a:latin typeface="Dosis ExtraLight"/>
                <a:ea typeface="Dosis ExtraLight"/>
                <a:cs typeface="Dosis ExtraLight"/>
                <a:sym typeface="Dosis ExtraLight"/>
              </a:rPr>
              <a:t>(Blocs, JavaScript et Python)</a:t>
            </a:r>
            <a:endParaRPr sz="13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pic>
        <p:nvPicPr>
          <p:cNvPr id="1164" name="Google Shape;1164;p35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327621" y="3279250"/>
            <a:ext cx="1099800" cy="1099800"/>
          </a:xfrm>
          <a:prstGeom prst="rect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sm" w="sm" type="none"/>
            <a:tailEnd len="sm" w="sm" type="none"/>
          </a:ln>
        </p:spPr>
      </p:pic>
      <p:pic>
        <p:nvPicPr>
          <p:cNvPr id="1165" name="Google Shape;1165;p35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986171" y="3524050"/>
            <a:ext cx="331050" cy="5295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" name="Google Shape;1166;p35">
            <a:hlinkClick r:id="rId11"/>
          </p:cNvPr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2542846" y="4053597"/>
            <a:ext cx="999578" cy="295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7" name="Google Shape;1167;p35">
            <a:hlinkClick r:id="rId13"/>
          </p:cNvPr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3657853" y="4053588"/>
            <a:ext cx="940035" cy="295975"/>
          </a:xfrm>
          <a:prstGeom prst="rect">
            <a:avLst/>
          </a:prstGeom>
          <a:noFill/>
          <a:ln>
            <a:noFill/>
          </a:ln>
        </p:spPr>
      </p:pic>
      <p:sp>
        <p:nvSpPr>
          <p:cNvPr id="1168" name="Google Shape;1168;p35"/>
          <p:cNvSpPr txBox="1"/>
          <p:nvPr/>
        </p:nvSpPr>
        <p:spPr>
          <a:xfrm>
            <a:off x="3416625" y="2559100"/>
            <a:ext cx="3000000" cy="41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5"/>
              </a:rPr>
              <a:t>makecode.microbit.org</a:t>
            </a:r>
            <a:endParaRPr sz="15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169" name="Google Shape;1169;p35"/>
          <p:cNvSpPr txBox="1"/>
          <p:nvPr/>
        </p:nvSpPr>
        <p:spPr>
          <a:xfrm>
            <a:off x="457225" y="1274225"/>
            <a:ext cx="6381000" cy="393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normAutofit lnSpcReduction="20000"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latin typeface="Dosis"/>
                <a:ea typeface="Dosis"/>
                <a:cs typeface="Dosis"/>
                <a:sym typeface="Dosis"/>
              </a:rPr>
              <a:t>Interface de programmation simple, simulateur, tutoriels, projets...</a:t>
            </a:r>
            <a:endParaRPr b="1" sz="1600"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170" name="Google Shape;1170;p35">
            <a:hlinkClick r:id="rId16"/>
          </p:cNvPr>
          <p:cNvSpPr/>
          <p:nvPr/>
        </p:nvSpPr>
        <p:spPr>
          <a:xfrm>
            <a:off x="1325750" y="1846300"/>
            <a:ext cx="4894200" cy="1106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1" name="Google Shape;1171;p35"/>
          <p:cNvSpPr txBox="1"/>
          <p:nvPr/>
        </p:nvSpPr>
        <p:spPr>
          <a:xfrm>
            <a:off x="3425775" y="4578375"/>
            <a:ext cx="44430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200" u="sng">
                <a:solidFill>
                  <a:schemeClr val="hlink"/>
                </a:solidFill>
                <a:latin typeface="Dosis ExtraLight"/>
                <a:ea typeface="Dosis ExtraLight"/>
                <a:cs typeface="Dosis ExtraLight"/>
                <a:sym typeface="Dosis ExtraLight"/>
                <a:hlinkClick r:id="rId17"/>
              </a:rPr>
              <a:t>Liste complète de tous les éditeurs disponibles</a:t>
            </a:r>
            <a:endParaRPr i="1" sz="1200">
              <a:latin typeface="Dosis ExtraLight"/>
              <a:ea typeface="Dosis ExtraLight"/>
              <a:cs typeface="Dosis ExtraLight"/>
              <a:sym typeface="Dosis ExtraLight"/>
            </a:endParaRPr>
          </a:p>
        </p:txBody>
      </p:sp>
      <p:sp>
        <p:nvSpPr>
          <p:cNvPr id="1172" name="Google Shape;1172;p35"/>
          <p:cNvSpPr txBox="1"/>
          <p:nvPr/>
        </p:nvSpPr>
        <p:spPr>
          <a:xfrm>
            <a:off x="189400" y="4578363"/>
            <a:ext cx="3700500" cy="42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200" u="sng">
                <a:solidFill>
                  <a:schemeClr val="hlink"/>
                </a:solidFill>
                <a:latin typeface="Dosis"/>
                <a:ea typeface="Dosis"/>
                <a:cs typeface="Dosis"/>
                <a:sym typeface="Dosis"/>
                <a:hlinkClick r:id="rId18"/>
              </a:rPr>
              <a:t>Pour installer MakeCode hors ligne</a:t>
            </a:r>
            <a:endParaRPr i="1"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76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36"/>
          <p:cNvSpPr txBox="1"/>
          <p:nvPr/>
        </p:nvSpPr>
        <p:spPr>
          <a:xfrm>
            <a:off x="210750" y="-55575"/>
            <a:ext cx="87225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DÉFIS</a:t>
            </a:r>
            <a:endParaRPr sz="29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grpSp>
        <p:nvGrpSpPr>
          <p:cNvPr id="1178" name="Google Shape;1178;p36"/>
          <p:cNvGrpSpPr/>
          <p:nvPr/>
        </p:nvGrpSpPr>
        <p:grpSpPr>
          <a:xfrm>
            <a:off x="1039250" y="4361337"/>
            <a:ext cx="6627225" cy="677100"/>
            <a:chOff x="967425" y="4056537"/>
            <a:chExt cx="6627225" cy="677100"/>
          </a:xfrm>
        </p:grpSpPr>
        <p:pic>
          <p:nvPicPr>
            <p:cNvPr id="1179" name="Google Shape;1179;p3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967425" y="4097212"/>
              <a:ext cx="3005975" cy="5957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0" name="Google Shape;1180;p3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4931175" y="4122002"/>
              <a:ext cx="548699" cy="546179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1181" name="Google Shape;1181;p36"/>
            <p:cNvCxnSpPr>
              <a:stCxn id="1179" idx="3"/>
              <a:endCxn id="1180" idx="1"/>
            </p:cNvCxnSpPr>
            <p:nvPr/>
          </p:nvCxnSpPr>
          <p:spPr>
            <a:xfrm>
              <a:off x="3973400" y="4395102"/>
              <a:ext cx="9579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pic>
          <p:nvPicPr>
            <p:cNvPr id="1182" name="Google Shape;1182;p36"/>
            <p:cNvPicPr preferRelativeResize="0"/>
            <p:nvPr/>
          </p:nvPicPr>
          <p:blipFill rotWithShape="1">
            <a:blip r:embed="rId5">
              <a:alphaModFix/>
            </a:blip>
            <a:srcRect b="0" l="0" r="0" t="21881"/>
            <a:stretch/>
          </p:blipFill>
          <p:spPr>
            <a:xfrm>
              <a:off x="6518325" y="4056537"/>
              <a:ext cx="1076325" cy="67710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1183" name="Google Shape;1183;p36"/>
            <p:cNvCxnSpPr>
              <a:stCxn id="1180" idx="3"/>
              <a:endCxn id="1182" idx="1"/>
            </p:cNvCxnSpPr>
            <p:nvPr/>
          </p:nvCxnSpPr>
          <p:spPr>
            <a:xfrm>
              <a:off x="5479874" y="4395091"/>
              <a:ext cx="1038600" cy="0"/>
            </a:xfrm>
            <a:prstGeom prst="straightConnector1">
              <a:avLst/>
            </a:prstGeom>
            <a:noFill/>
            <a:ln cap="flat" cmpd="sng" w="28575">
              <a:solidFill>
                <a:schemeClr val="dk2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</p:grpSp>
      <p:sp>
        <p:nvSpPr>
          <p:cNvPr id="1184" name="Google Shape;1184;p36"/>
          <p:cNvSpPr txBox="1"/>
          <p:nvPr/>
        </p:nvSpPr>
        <p:spPr>
          <a:xfrm>
            <a:off x="963050" y="656100"/>
            <a:ext cx="6996000" cy="4311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Les parcours</a:t>
            </a:r>
            <a:endParaRPr b="1" sz="16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185" name="Google Shape;1185;p36"/>
          <p:cNvPicPr preferRelativeResize="0"/>
          <p:nvPr/>
        </p:nvPicPr>
        <p:blipFill rotWithShape="1">
          <a:blip r:embed="rId6">
            <a:alphaModFix/>
          </a:blip>
          <a:srcRect b="6628" l="16897" r="15752" t="7623"/>
          <a:stretch/>
        </p:blipFill>
        <p:spPr>
          <a:xfrm>
            <a:off x="3765275" y="1243181"/>
            <a:ext cx="1452300" cy="1386900"/>
          </a:xfrm>
          <a:prstGeom prst="roundRect">
            <a:avLst>
              <a:gd fmla="val 10395" name="adj"/>
            </a:avLst>
          </a:prstGeom>
          <a:noFill/>
          <a:ln cap="flat" cmpd="sng" w="2857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186" name="Google Shape;1186;p36"/>
          <p:cNvSpPr txBox="1"/>
          <p:nvPr/>
        </p:nvSpPr>
        <p:spPr>
          <a:xfrm>
            <a:off x="3495425" y="2692869"/>
            <a:ext cx="1992000" cy="9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latin typeface="Dosis"/>
                <a:ea typeface="Dosis"/>
                <a:cs typeface="Dosis"/>
                <a:sym typeface="Dosis"/>
              </a:rPr>
              <a:t>H@cker!</a:t>
            </a:r>
            <a:endParaRPr b="1" sz="2300"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Dosis"/>
                <a:ea typeface="Dosis"/>
                <a:cs typeface="Dosis"/>
                <a:sym typeface="Dosis"/>
              </a:rPr>
              <a:t>Ajoutez votre touche au codage existant</a:t>
            </a:r>
            <a:endParaRPr b="1" sz="1200"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187" name="Google Shape;1187;p36"/>
          <p:cNvGrpSpPr/>
          <p:nvPr/>
        </p:nvGrpSpPr>
        <p:grpSpPr>
          <a:xfrm>
            <a:off x="1072400" y="1224888"/>
            <a:ext cx="1370700" cy="1456500"/>
            <a:chOff x="1126500" y="1330750"/>
            <a:chExt cx="1370700" cy="1456500"/>
          </a:xfrm>
        </p:grpSpPr>
        <p:sp>
          <p:nvSpPr>
            <p:cNvPr id="1188" name="Google Shape;1188;p36"/>
            <p:cNvSpPr/>
            <p:nvPr/>
          </p:nvSpPr>
          <p:spPr>
            <a:xfrm>
              <a:off x="1126500" y="1330750"/>
              <a:ext cx="1370700" cy="1456500"/>
            </a:xfrm>
            <a:prstGeom prst="roundRect">
              <a:avLst>
                <a:gd fmla="val 6931" name="adj"/>
              </a:avLst>
            </a:prstGeom>
            <a:solidFill>
              <a:schemeClr val="lt2"/>
            </a:solidFill>
            <a:ln cap="flat" cmpd="sng" w="952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189" name="Google Shape;1189;p36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rot="-5400000">
              <a:off x="1119600" y="1368050"/>
              <a:ext cx="1384500" cy="1370700"/>
            </a:xfrm>
            <a:prstGeom prst="roundRect">
              <a:avLst>
                <a:gd fmla="val 8175" name="adj"/>
              </a:avLst>
            </a:prstGeom>
            <a:noFill/>
            <a:ln cap="flat" cmpd="sng" w="2857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</p:pic>
      </p:grpSp>
      <p:sp>
        <p:nvSpPr>
          <p:cNvPr id="1190" name="Google Shape;1190;p36"/>
          <p:cNvSpPr txBox="1"/>
          <p:nvPr/>
        </p:nvSpPr>
        <p:spPr>
          <a:xfrm>
            <a:off x="761750" y="2711163"/>
            <a:ext cx="1992000" cy="9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latin typeface="Dosis"/>
                <a:ea typeface="Dosis"/>
                <a:cs typeface="Dosis"/>
                <a:sym typeface="Dosis"/>
              </a:rPr>
              <a:t>Pas à pas</a:t>
            </a:r>
            <a:endParaRPr b="1" sz="2300"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Dosis"/>
                <a:ea typeface="Dosis"/>
                <a:cs typeface="Dosis"/>
                <a:sym typeface="Dosis"/>
              </a:rPr>
              <a:t>Réalisez votre défi une étape à la fois (tutoriel)</a:t>
            </a:r>
            <a:endParaRPr b="1" sz="1200"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191" name="Google Shape;1191;p3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498950" y="1226844"/>
            <a:ext cx="1452299" cy="1452274"/>
          </a:xfrm>
          <a:prstGeom prst="rect">
            <a:avLst/>
          </a:prstGeom>
          <a:noFill/>
          <a:ln>
            <a:noFill/>
          </a:ln>
        </p:spPr>
      </p:pic>
      <p:sp>
        <p:nvSpPr>
          <p:cNvPr id="1192" name="Google Shape;1192;p36"/>
          <p:cNvSpPr txBox="1"/>
          <p:nvPr/>
        </p:nvSpPr>
        <p:spPr>
          <a:xfrm>
            <a:off x="6229100" y="2709207"/>
            <a:ext cx="1992000" cy="9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latin typeface="Dosis"/>
                <a:ea typeface="Dosis"/>
                <a:cs typeface="Dosis"/>
                <a:sym typeface="Dosis"/>
              </a:rPr>
              <a:t>Explorateur</a:t>
            </a:r>
            <a:endParaRPr b="1" sz="2300"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latin typeface="Dosis"/>
                <a:ea typeface="Dosis"/>
                <a:cs typeface="Dosis"/>
                <a:sym typeface="Dosis"/>
              </a:rPr>
              <a:t>Partez à l’aventure pour découvrir</a:t>
            </a:r>
            <a:endParaRPr b="1" sz="1200"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193" name="Google Shape;1193;p36"/>
          <p:cNvSpPr txBox="1"/>
          <p:nvPr/>
        </p:nvSpPr>
        <p:spPr>
          <a:xfrm>
            <a:off x="907875" y="3757000"/>
            <a:ext cx="7102800" cy="4311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Pour partager</a:t>
            </a:r>
            <a:endParaRPr b="1" sz="16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194" name="Google Shape;1194;p36"/>
          <p:cNvCxnSpPr/>
          <p:nvPr/>
        </p:nvCxnSpPr>
        <p:spPr>
          <a:xfrm flipH="1" rot="10800000">
            <a:off x="2449800" y="508950"/>
            <a:ext cx="4244400" cy="7500"/>
          </a:xfrm>
          <a:prstGeom prst="straightConnector1">
            <a:avLst/>
          </a:prstGeom>
          <a:noFill/>
          <a:ln cap="flat" cmpd="sng" w="76200">
            <a:solidFill>
              <a:srgbClr val="FAA22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