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0" r:id="rId3"/>
    <p:sldMasterId id="2147483681" r:id="rId4"/>
    <p:sldMasterId id="2147483682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y="6858000" cx="12192000"/>
  <p:notesSz cx="6858000" cy="9144000"/>
  <p:embeddedFontLst>
    <p:embeddedFont>
      <p:font typeface="Ubuntu"/>
      <p:regular r:id="rId22"/>
      <p:bold r:id="rId23"/>
      <p:italic r:id="rId24"/>
      <p:boldItalic r:id="rId25"/>
    </p:embeddedFont>
    <p:embeddedFont>
      <p:font typeface="Nunito"/>
      <p:regular r:id="rId26"/>
      <p:bold r:id="rId27"/>
      <p:italic r:id="rId28"/>
      <p:boldItalic r:id="rId29"/>
    </p:embeddedFont>
    <p:embeddedFont>
      <p:font typeface="Viga"/>
      <p:regular r:id="rId30"/>
    </p:embeddedFont>
    <p:embeddedFont>
      <p:font typeface="Oswald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font" Target="fonts/Ubuntu-regular.fntdata"/><Relationship Id="rId21" Type="http://schemas.openxmlformats.org/officeDocument/2006/relationships/slide" Target="slides/slide15.xml"/><Relationship Id="rId24" Type="http://schemas.openxmlformats.org/officeDocument/2006/relationships/font" Target="fonts/Ubuntu-italic.fntdata"/><Relationship Id="rId23" Type="http://schemas.openxmlformats.org/officeDocument/2006/relationships/font" Target="fonts/Ubuntu-bold.fntdata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26" Type="http://schemas.openxmlformats.org/officeDocument/2006/relationships/font" Target="fonts/Nunito-regular.fntdata"/><Relationship Id="rId25" Type="http://schemas.openxmlformats.org/officeDocument/2006/relationships/font" Target="fonts/Ubuntu-boldItalic.fntdata"/><Relationship Id="rId28" Type="http://schemas.openxmlformats.org/officeDocument/2006/relationships/font" Target="fonts/Nunito-italic.fntdata"/><Relationship Id="rId27" Type="http://schemas.openxmlformats.org/officeDocument/2006/relationships/font" Target="fonts/Nunito-bold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bold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Oswald-regular.fntdata"/><Relationship Id="rId30" Type="http://schemas.openxmlformats.org/officeDocument/2006/relationships/font" Target="fonts/Viga-regular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32" Type="http://schemas.openxmlformats.org/officeDocument/2006/relationships/font" Target="fonts/Oswal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ampus.recit.qc.ca/mod/page/view.php?id=11085&amp;forceview=1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wooclap.com/QNEKAB" TargetMode="External"/><Relationship Id="rId3" Type="http://schemas.openxmlformats.org/officeDocument/2006/relationships/hyperlink" Target="http://www.wooclap.com/QNEKAB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wooclap.com/SAGOIP" TargetMode="External"/><Relationship Id="rId3" Type="http://schemas.openxmlformats.org/officeDocument/2006/relationships/hyperlink" Target="http://www.wooclap.com/SAGOIP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campus.recit.qc.ca/mod/page/view.php?id=10172&amp;forceview=1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fa195e1236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fa195e1236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f95105942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f95105942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D’autres mondes disponibles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f95105942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f95105942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u="sng">
                <a:solidFill>
                  <a:schemeClr val="hlink"/>
                </a:solidFill>
                <a:hlinkClick r:id="rId2"/>
              </a:rPr>
              <a:t>https://campus.recit.qc.ca/mod/page/view.php?id=11085&amp;forceview=1</a:t>
            </a:r>
            <a:r>
              <a:rPr lang="bs-Latn-BA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26aa35d5c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f26aa35d5c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fa195e1236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fa195e1236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fa195e1236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fa195e1236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a195e123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fa195e123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f987870e1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f987870e1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987870e1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987870e1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f987870e18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f987870e18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s-Latn-BA" sz="185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2"/>
              </a:rPr>
              <a:t>www.wooclap.com/</a:t>
            </a:r>
            <a:r>
              <a:rPr b="1" lang="bs-Latn-BA" sz="185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QNEKAB</a:t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f987870e18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f987870e18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s-Latn-BA" sz="185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2"/>
              </a:rPr>
              <a:t>www.wooclap.com/</a:t>
            </a:r>
            <a:r>
              <a:rPr b="1" lang="bs-Latn-BA" sz="1850" u="sng">
                <a:solidFill>
                  <a:schemeClr val="hlink"/>
                </a:solidFill>
                <a:latin typeface="Nunito"/>
                <a:ea typeface="Nunito"/>
                <a:cs typeface="Nunito"/>
                <a:sym typeface="Nunito"/>
                <a:hlinkClick r:id="rId3"/>
              </a:rPr>
              <a:t>SAGOIP</a:t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ed4903a0c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ed4903a0c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SR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f987870e18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f987870e18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f987870e18_0_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f987870e18_0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101600" marR="101600" rtl="0" algn="l">
              <a:lnSpc>
                <a:spcPct val="176777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5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f95105942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f95105942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Bibliothèque de monde - trousses thématiques - science - chimie - tutoiel de chimie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Projet de Louis-Philippe Duchesne et Guillaume Prairie CSS des Navigateurs dans le bas de cette page : </a:t>
            </a:r>
            <a:r>
              <a:rPr lang="bs-Latn-BA" u="sng">
                <a:solidFill>
                  <a:schemeClr val="hlink"/>
                </a:solidFill>
                <a:hlinkClick r:id="rId2"/>
              </a:rPr>
              <a:t>https://campus.recit.qc.ca/mod/page/view.php?id=10172&amp;forceview=1</a:t>
            </a:r>
            <a:r>
              <a:rPr lang="bs-Latn-BA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1533379" y="1234904"/>
            <a:ext cx="742774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1533379" y="3714579"/>
            <a:ext cx="7427741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76" name="Google Shape;76;p12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77" name="Google Shape;77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3" name="Google Shape;83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87" name="Google Shape;87;p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8" name="Google Shape;88;p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89" name="Google Shape;89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2" name="Google Shape;92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7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" name="Google Shape;95;p17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99" name="Google Shape;99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03" name="Google Shape;103;p19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11" name="Google Shape;111;p21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12" name="Google Shape;112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900"/>
              <a:buFont typeface="Viga"/>
              <a:buNone/>
              <a:defRPr sz="6900">
                <a:latin typeface="Viga"/>
                <a:ea typeface="Viga"/>
                <a:cs typeface="Viga"/>
                <a:sym typeface="Vig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7" name="Google Shape;117;p23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Ubuntu"/>
              <a:buNone/>
              <a:defRPr sz="3700">
                <a:latin typeface="Ubuntu"/>
                <a:ea typeface="Ubuntu"/>
                <a:cs typeface="Ubuntu"/>
                <a:sym typeface="Ubuntu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/>
          <p:nvPr>
            <p:ph type="ctrTitle"/>
          </p:nvPr>
        </p:nvSpPr>
        <p:spPr>
          <a:xfrm>
            <a:off x="736433" y="1401833"/>
            <a:ext cx="10678500" cy="1771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Font typeface="Oswald"/>
              <a:buNone/>
              <a:defRPr sz="48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1" type="subTitle"/>
          </p:nvPr>
        </p:nvSpPr>
        <p:spPr>
          <a:xfrm>
            <a:off x="795200" y="3173033"/>
            <a:ext cx="10601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swald"/>
              <a:buNone/>
              <a:defRPr sz="3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29" name="Google Shape;129;p2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7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2" name="Google Shape;132;p27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3" name="Google Shape;133;p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36" name="Google Shape;136;p28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7" name="Google Shape;137;p28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38" name="Google Shape;138;p2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45" name="Google Shape;145;p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48" name="Google Shape;148;p3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52" name="Google Shape;152;p32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53" name="Google Shape;153;p32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54" name="Google Shape;154;p3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Trebuchet MS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" name="Google Shape;28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157" name="Google Shape;157;p3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4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0" name="Google Shape;160;p34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61" name="Google Shape;161;p3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0" name="Google Shape;60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Trebuchet MS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0"/>
          <p:cNvSpPr/>
          <p:nvPr>
            <p:ph idx="2" type="pic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66" name="Google Shape;66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7" name="Google Shape;67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2.png"/><Relationship Id="rId2" Type="http://schemas.openxmlformats.org/officeDocument/2006/relationships/image" Target="../media/image1.png"/><Relationship Id="rId3" Type="http://schemas.openxmlformats.org/officeDocument/2006/relationships/hyperlink" Target="http://www.prezentr.com/?utm_source=templates&amp;utm_medium=presentation&amp;utm_campaign=free_downloads_2020" TargetMode="External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0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11348" y="365125"/>
            <a:ext cx="832807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Trebuchet MS"/>
              <a:buNone/>
              <a:defRPr b="1" i="0" sz="4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2288291"/>
            <a:ext cx="10515600" cy="38886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328074" y="6356350"/>
            <a:ext cx="7315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11" name="Google Shape;11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-610475" y="4914981"/>
            <a:ext cx="896556" cy="3243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"/>
          <p:cNvSpPr txBox="1"/>
          <p:nvPr/>
        </p:nvSpPr>
        <p:spPr>
          <a:xfrm rot="-5400000">
            <a:off x="-2113768" y="2546065"/>
            <a:ext cx="3888671" cy="276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Find more PowerPoint templates on </a:t>
            </a:r>
            <a:r>
              <a:rPr b="1" i="0" lang="bs-Latn-BA" sz="1200" u="sng" cap="none" strike="noStrike">
                <a:solidFill>
                  <a:schemeClr val="hlink"/>
                </a:solidFill>
                <a:latin typeface="Trebuchet MS"/>
                <a:ea typeface="Trebuchet MS"/>
                <a:cs typeface="Trebuchet MS"/>
                <a:sym typeface="Trebuchet MS"/>
                <a:hlinkClick r:id="rId3"/>
              </a:rPr>
              <a:t>prezentr.com</a:t>
            </a:r>
            <a:r>
              <a:rPr b="0" i="0" lang="bs-Latn-BA" sz="1200" u="none" cap="none" strike="noStrike">
                <a:solidFill>
                  <a:srgbClr val="7F7F7F"/>
                </a:solidFill>
                <a:latin typeface="Trebuchet MS"/>
                <a:ea typeface="Trebuchet MS"/>
                <a:cs typeface="Trebuchet MS"/>
                <a:sym typeface="Trebuchet MS"/>
              </a:rPr>
              <a:t>!</a:t>
            </a:r>
            <a:endParaRPr sz="1200">
              <a:solidFill>
                <a:srgbClr val="7F7F7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2" name="Google Shape;72;p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campus.recit.qc.ca/course/view.php?id=329#section-5" TargetMode="External"/><Relationship Id="rId4" Type="http://schemas.openxmlformats.org/officeDocument/2006/relationships/hyperlink" Target="https://makecode.com/_JVpL4vK7XLAt" TargetMode="External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campus.recit.qc.ca/mod/page/view.php?id=11085&amp;forceview=1" TargetMode="External"/><Relationship Id="rId4" Type="http://schemas.openxmlformats.org/officeDocument/2006/relationships/hyperlink" Target="https://campus.recit.qc.ca/mod/page/view.php?id=11085&amp;forceview=1" TargetMode="External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19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bitl.ly/GRMS48_retro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gif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youtube.com/watch?v=1v7bjMI-aJ4" TargetMode="External"/><Relationship Id="rId4" Type="http://schemas.openxmlformats.org/officeDocument/2006/relationships/image" Target="../media/image17.jpg"/><Relationship Id="rId5" Type="http://schemas.openxmlformats.org/officeDocument/2006/relationships/hyperlink" Target="https://campus.recit.qc.ca/admin/tool/policy/view.php?versionid=1&amp;returnurl=https%3A%2F%2Fcampus.recit.qc.ca%2Fadmin%2Ftool%2Fpolicy%2Findex.php" TargetMode="External"/><Relationship Id="rId6" Type="http://schemas.openxmlformats.org/officeDocument/2006/relationships/hyperlink" Target="https://campus.recit.qc.ca/course/view.php?id=329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education.minecraft.net/fr-fr/get-started/download" TargetMode="External"/><Relationship Id="rId4" Type="http://schemas.openxmlformats.org/officeDocument/2006/relationships/hyperlink" Target="https://youtu.be/LGi3OaaJLY4" TargetMode="External"/><Relationship Id="rId5" Type="http://schemas.openxmlformats.org/officeDocument/2006/relationships/hyperlink" Target="https://youtu.be/SUzWJ0SOsLg" TargetMode="External"/><Relationship Id="rId6" Type="http://schemas.openxmlformats.org/officeDocument/2006/relationships/hyperlink" Target="https://youtu.be/MQ_BD-O5oCU" TargetMode="External"/><Relationship Id="rId7" Type="http://schemas.openxmlformats.org/officeDocument/2006/relationships/hyperlink" Target="https://youtu.be/6J_eesk5zt4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drive.google.com/uc?export=download&amp;id=1KqbF8srAE5NyjvLXDqWwaCW5Etu0vWMC" TargetMode="External"/><Relationship Id="rId4" Type="http://schemas.openxmlformats.org/officeDocument/2006/relationships/hyperlink" Target="https://youtu.be/hpPWZ5rH0AM" TargetMode="External"/><Relationship Id="rId5" Type="http://schemas.openxmlformats.org/officeDocument/2006/relationships/hyperlink" Target="https://youtu.be/xTfKygkKRLc" TargetMode="External"/><Relationship Id="rId6" Type="http://schemas.openxmlformats.org/officeDocument/2006/relationships/hyperlink" Target="https://youtu.be/4Qontndrz8M" TargetMode="External"/><Relationship Id="rId7" Type="http://schemas.openxmlformats.org/officeDocument/2006/relationships/hyperlink" Target="https://youtu.be/9a5_2Z9LZKY" TargetMode="External"/><Relationship Id="rId8" Type="http://schemas.openxmlformats.org/officeDocument/2006/relationships/hyperlink" Target="https://youtu.be/hQ3p3Nf-Sxo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hyperlink" Target="https://campus.recit.qc.ca/mod/page/view.php?id=10172&amp;forceview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50" y="1548625"/>
            <a:ext cx="10702974" cy="43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6"/>
          <p:cNvSpPr txBox="1"/>
          <p:nvPr>
            <p:ph type="ctrTitle"/>
          </p:nvPr>
        </p:nvSpPr>
        <p:spPr>
          <a:xfrm>
            <a:off x="1848950" y="1799325"/>
            <a:ext cx="7889100" cy="1418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lang="bs-Latn-BA" sz="5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Minecraft Education </a:t>
            </a:r>
            <a:endParaRPr b="1" sz="5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Trebuchet MS"/>
              <a:buNone/>
            </a:pPr>
            <a:r>
              <a:rPr b="1" lang="bs-Latn-BA" sz="52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en MST</a:t>
            </a:r>
            <a:endParaRPr b="1" sz="5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70" name="Google Shape;17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900" y="3328925"/>
            <a:ext cx="5308224" cy="802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5"/>
          <p:cNvSpPr txBox="1"/>
          <p:nvPr>
            <p:ph idx="4294967295" type="title"/>
          </p:nvPr>
        </p:nvSpPr>
        <p:spPr>
          <a:xfrm>
            <a:off x="1367850" y="294325"/>
            <a:ext cx="9456300" cy="881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La programmation dans Minecraft</a:t>
            </a:r>
            <a:endParaRPr sz="49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3" name="Google Shape;233;p45"/>
          <p:cNvSpPr txBox="1"/>
          <p:nvPr/>
        </p:nvSpPr>
        <p:spPr>
          <a:xfrm>
            <a:off x="7604500" y="2169450"/>
            <a:ext cx="4404300" cy="2519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Il est possible de créer rapidement des structures en utilisant la programmation.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Pour en savoir plus, voir cette </a:t>
            </a:r>
            <a:r>
              <a:rPr lang="bs-Latn-BA" sz="2000" u="sng">
                <a:solidFill>
                  <a:schemeClr val="accent5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page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de l’autoformation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4" name="Google Shape;234;p45"/>
          <p:cNvSpPr txBox="1"/>
          <p:nvPr/>
        </p:nvSpPr>
        <p:spPr>
          <a:xfrm>
            <a:off x="1197725" y="5427325"/>
            <a:ext cx="51696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Programmation pour réaliser un château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35" name="Google Shape;23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2675" y="1489700"/>
            <a:ext cx="7299700" cy="3937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/>
          <p:nvPr>
            <p:ph idx="4294967295" type="title"/>
          </p:nvPr>
        </p:nvSpPr>
        <p:spPr>
          <a:xfrm>
            <a:off x="1367850" y="294325"/>
            <a:ext cx="9456300" cy="881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Obtenez votre badge Découverte</a:t>
            </a:r>
            <a:endParaRPr sz="49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1" name="Google Shape;241;p46"/>
          <p:cNvSpPr txBox="1"/>
          <p:nvPr/>
        </p:nvSpPr>
        <p:spPr>
          <a:xfrm>
            <a:off x="7203950" y="1797438"/>
            <a:ext cx="3911400" cy="32631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282204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bs-Latn-BA" sz="2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Vours rendre </a:t>
            </a:r>
            <a:endParaRPr b="1" sz="2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marR="282204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bs-Latn-BA" sz="50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ICI</a:t>
            </a:r>
            <a:r>
              <a:rPr b="1" lang="bs-Latn-BA" sz="2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 </a:t>
            </a:r>
            <a:endParaRPr b="1" sz="2800"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457200" marR="282204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b="1" lang="bs-Latn-BA" sz="2800">
                <a:solidFill>
                  <a:schemeClr val="lt1"/>
                </a:solidFill>
                <a:latin typeface="Viga"/>
                <a:ea typeface="Viga"/>
                <a:cs typeface="Viga"/>
                <a:sym typeface="Viga"/>
              </a:rPr>
              <a:t>pour voir la procédure pour obtenir votre badge</a:t>
            </a:r>
            <a:endParaRPr sz="42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42" name="Google Shape;24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9050" y="1148804"/>
            <a:ext cx="5253900" cy="45603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7"/>
          <p:cNvSpPr txBox="1"/>
          <p:nvPr>
            <p:ph idx="4294967295" type="title"/>
          </p:nvPr>
        </p:nvSpPr>
        <p:spPr>
          <a:xfrm>
            <a:off x="1367850" y="294325"/>
            <a:ext cx="9456300" cy="881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Merci et bonne poursuite avec Minecraft!</a:t>
            </a:r>
            <a:endParaRPr sz="49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8" name="Google Shape;2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100" y="1512475"/>
            <a:ext cx="9143800" cy="4737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8"/>
          <p:cNvPicPr preferRelativeResize="0"/>
          <p:nvPr/>
        </p:nvPicPr>
        <p:blipFill rotWithShape="1">
          <a:blip r:embed="rId3">
            <a:alphaModFix/>
          </a:blip>
          <a:srcRect b="36653" l="6593" r="36465" t="36977"/>
          <a:stretch/>
        </p:blipFill>
        <p:spPr>
          <a:xfrm>
            <a:off x="1799800" y="1853267"/>
            <a:ext cx="3331721" cy="1542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1448" y="3599667"/>
            <a:ext cx="2188434" cy="2188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9333" y="1649736"/>
            <a:ext cx="4448532" cy="1949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6463" y="3838067"/>
            <a:ext cx="2567433" cy="1711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49"/>
          <p:cNvSpPr txBox="1"/>
          <p:nvPr>
            <p:ph type="ctrTitle"/>
          </p:nvPr>
        </p:nvSpPr>
        <p:spPr>
          <a:xfrm>
            <a:off x="736433" y="1401833"/>
            <a:ext cx="7535100" cy="1076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900"/>
              <a:t>Assemblée générale annuelle</a:t>
            </a:r>
            <a:endParaRPr sz="2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900"/>
              <a:t>Lundi 3 novembre 2021 à 19h</a:t>
            </a:r>
            <a:endParaRPr sz="2900"/>
          </a:p>
        </p:txBody>
      </p:sp>
      <p:sp>
        <p:nvSpPr>
          <p:cNvPr id="262" name="Google Shape;262;p49"/>
          <p:cNvSpPr txBox="1"/>
          <p:nvPr>
            <p:ph idx="1" type="subTitle"/>
          </p:nvPr>
        </p:nvSpPr>
        <p:spPr>
          <a:xfrm rot="-815440">
            <a:off x="8321455" y="1663298"/>
            <a:ext cx="3218521" cy="1510194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2400"/>
              <a:t>Le lien pour la rencontre sera envoyé par courriel aux membres du GRMS.</a:t>
            </a:r>
            <a:endParaRPr sz="2400"/>
          </a:p>
        </p:txBody>
      </p:sp>
      <p:sp>
        <p:nvSpPr>
          <p:cNvPr id="263" name="Google Shape;263;p49"/>
          <p:cNvSpPr txBox="1"/>
          <p:nvPr/>
        </p:nvSpPr>
        <p:spPr>
          <a:xfrm>
            <a:off x="914400" y="2274633"/>
            <a:ext cx="3999900" cy="3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500" u="sng">
                <a:solidFill>
                  <a:schemeClr val="dk1"/>
                </a:solidFill>
              </a:rPr>
              <a:t>Ordre du jour</a:t>
            </a:r>
            <a:endParaRPr sz="1500" u="sng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Ouverture de l’assemblée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Nomination d’une présidente ou d’un président d’élections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Adoption de l’ordre du jour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Adoption du procès-verbal de l’assemblée générale tenue virtuellement le 2 décembre 2020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Suivis au procès-verbal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Rapport du conseil d’administration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/>
            </a:pPr>
            <a:r>
              <a:rPr lang="bs-Latn-BA" sz="1500">
                <a:solidFill>
                  <a:schemeClr val="dk1"/>
                </a:solidFill>
              </a:rPr>
              <a:t>Rapport de la trésorerie ;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64" name="Google Shape;264;p49"/>
          <p:cNvSpPr txBox="1"/>
          <p:nvPr/>
        </p:nvSpPr>
        <p:spPr>
          <a:xfrm>
            <a:off x="4991567" y="2795167"/>
            <a:ext cx="3999900" cy="31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Modifications aux règlements généraux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Prix du GRMS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Élections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Résolutions venant de la salle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Autres points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Dates et lieu de la prochaine session de perfectionnement ;</a:t>
            </a:r>
            <a:endParaRPr sz="1500">
              <a:solidFill>
                <a:schemeClr val="dk1"/>
              </a:solidFill>
            </a:endParaRPr>
          </a:p>
          <a:p>
            <a:pPr indent="-4000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AutoNum type="arabicPeriod" startAt="8"/>
            </a:pPr>
            <a:r>
              <a:rPr lang="bs-Latn-BA" sz="1500">
                <a:solidFill>
                  <a:schemeClr val="dk1"/>
                </a:solidFill>
              </a:rPr>
              <a:t>Levée de l’assemblée ;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265" name="Google Shape;265;p49"/>
          <p:cNvSpPr txBox="1"/>
          <p:nvPr/>
        </p:nvSpPr>
        <p:spPr>
          <a:xfrm>
            <a:off x="7618033" y="5294767"/>
            <a:ext cx="3999900" cy="742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500">
                <a:solidFill>
                  <a:schemeClr val="dk1"/>
                </a:solidFill>
              </a:rPr>
              <a:t>Guy Gervais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1500">
                <a:solidFill>
                  <a:schemeClr val="dk1"/>
                </a:solidFill>
              </a:rPr>
              <a:t>Président du GRMS</a:t>
            </a:r>
            <a:endParaRPr sz="19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50"/>
          <p:cNvSpPr txBox="1"/>
          <p:nvPr>
            <p:ph type="ctrTitle"/>
          </p:nvPr>
        </p:nvSpPr>
        <p:spPr>
          <a:xfrm>
            <a:off x="736433" y="1503433"/>
            <a:ext cx="10678500" cy="2786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/>
              <a:t>Pour évaluer les ateliers auxquels vous avez assistés durant le congrès, merci de cliquer sur le lien ci-dessous:</a:t>
            </a:r>
            <a:endParaRPr/>
          </a:p>
        </p:txBody>
      </p:sp>
      <p:sp>
        <p:nvSpPr>
          <p:cNvPr id="271" name="Google Shape;271;p50"/>
          <p:cNvSpPr txBox="1"/>
          <p:nvPr>
            <p:ph idx="1" type="subTitle"/>
          </p:nvPr>
        </p:nvSpPr>
        <p:spPr>
          <a:xfrm>
            <a:off x="774833" y="4377100"/>
            <a:ext cx="10601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5300">
                <a:solidFill>
                  <a:schemeClr val="hlink"/>
                </a:solidFill>
                <a:uFill>
                  <a:noFill/>
                </a:uFill>
                <a:hlinkClick r:id="rId3"/>
              </a:rPr>
              <a:t>bitl.ly/GRMS48_retro</a:t>
            </a:r>
            <a:endParaRPr sz="5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7"/>
          <p:cNvSpPr txBox="1"/>
          <p:nvPr>
            <p:ph idx="4294967295" type="body"/>
          </p:nvPr>
        </p:nvSpPr>
        <p:spPr>
          <a:xfrm>
            <a:off x="1492025" y="1861725"/>
            <a:ext cx="9001800" cy="4435200"/>
          </a:xfrm>
          <a:prstGeom prst="rect">
            <a:avLst/>
          </a:prstGeom>
          <a:solidFill>
            <a:srgbClr val="000000"/>
          </a:solidFill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45720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2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Stéphanie Rioux et Marc-André Mercier</a:t>
            </a:r>
            <a:endParaRPr sz="32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ervice national du RÉCIT MST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None/>
            </a:pPr>
            <a:r>
              <a:rPr lang="bs-Latn-BA" sz="20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stephanie.rioux@recitmst.qc.ca</a:t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457200" lvl="0" marL="0" rtl="0" algn="ctr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bs-Latn-BA" sz="20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marc.andre-mercier</a:t>
            </a:r>
            <a:r>
              <a:rPr lang="bs-Latn-BA" sz="20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@recitmst.qc.ca</a:t>
            </a:r>
            <a:endParaRPr sz="20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17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6" name="Google Shape;176;p37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  <p:pic>
        <p:nvPicPr>
          <p:cNvPr id="177" name="Google Shape;17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62000" y="152400"/>
            <a:ext cx="6340224" cy="95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7350" y="3760848"/>
            <a:ext cx="3277301" cy="10632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 txBox="1"/>
          <p:nvPr>
            <p:ph type="ctrTitle"/>
          </p:nvPr>
        </p:nvSpPr>
        <p:spPr>
          <a:xfrm>
            <a:off x="1808200" y="201527"/>
            <a:ext cx="8187300" cy="881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bs-Latn-BA" sz="43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Plan de la rencontre</a:t>
            </a:r>
            <a:endParaRPr sz="43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84" name="Google Shape;184;p38"/>
          <p:cNvSpPr txBox="1"/>
          <p:nvPr>
            <p:ph idx="1" type="subTitle"/>
          </p:nvPr>
        </p:nvSpPr>
        <p:spPr>
          <a:xfrm>
            <a:off x="232150" y="1339300"/>
            <a:ext cx="11339400" cy="47013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Vous et Minecraft Education ?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Activité brise-glace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Autoformation du Campus RÉCIT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Quelques bases avec Minecraft Education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maths avec Minecraft Education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Les sciences avec Minecraft Education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La programmation informatique avec Minecraft Education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501650" lvl="0" marL="609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9DAF8"/>
              </a:buClr>
              <a:buSzPts val="3100"/>
              <a:buFont typeface="Ubuntu"/>
              <a:buChar char="■"/>
            </a:pPr>
            <a:r>
              <a:rPr lang="bs-Latn-BA" sz="3100">
                <a:solidFill>
                  <a:srgbClr val="C9DAF8"/>
                </a:solidFill>
                <a:latin typeface="Ubuntu"/>
                <a:ea typeface="Ubuntu"/>
                <a:cs typeface="Ubuntu"/>
                <a:sym typeface="Ubuntu"/>
              </a:rPr>
              <a:t>Exploration</a:t>
            </a:r>
            <a:endParaRPr sz="3100">
              <a:solidFill>
                <a:srgbClr val="C9DAF8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5" name="Google Shape;185;p38"/>
          <p:cNvSpPr txBox="1"/>
          <p:nvPr>
            <p:ph idx="12" type="sldNum"/>
          </p:nvPr>
        </p:nvSpPr>
        <p:spPr>
          <a:xfrm>
            <a:off x="120825" y="6296983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bs-Latn-BA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9"/>
          <p:cNvSpPr txBox="1"/>
          <p:nvPr>
            <p:ph type="ctrTitle"/>
          </p:nvPr>
        </p:nvSpPr>
        <p:spPr>
          <a:xfrm>
            <a:off x="1367850" y="294325"/>
            <a:ext cx="9456300" cy="7695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 sz="34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Vous et Minecraft Education ? 🧱⛏ 💎</a:t>
            </a:r>
            <a:endParaRPr sz="14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91" name="Google Shape;19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62575" y="1233125"/>
            <a:ext cx="5066850" cy="28558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2" name="Google Shape;19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9950" y="4241375"/>
            <a:ext cx="8172576" cy="246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0"/>
          <p:cNvSpPr txBox="1"/>
          <p:nvPr>
            <p:ph type="ctrTitle"/>
          </p:nvPr>
        </p:nvSpPr>
        <p:spPr>
          <a:xfrm>
            <a:off x="676500" y="94650"/>
            <a:ext cx="10839000" cy="877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 sz="4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L’activité brise-glace 🧱⛏ 💎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198" name="Google Shape;198;p40"/>
          <p:cNvPicPr preferRelativeResize="0"/>
          <p:nvPr/>
        </p:nvPicPr>
        <p:blipFill rotWithShape="1">
          <a:blip r:embed="rId3">
            <a:alphaModFix/>
          </a:blip>
          <a:srcRect b="2486" l="0" r="2922" t="0"/>
          <a:stretch/>
        </p:blipFill>
        <p:spPr>
          <a:xfrm>
            <a:off x="2355825" y="1140125"/>
            <a:ext cx="3240001" cy="3240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1801" y="1140125"/>
            <a:ext cx="3240000" cy="323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8625" y="4548401"/>
            <a:ext cx="8394749" cy="23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1"/>
          <p:cNvSpPr txBox="1"/>
          <p:nvPr>
            <p:ph idx="4294967295" type="title"/>
          </p:nvPr>
        </p:nvSpPr>
        <p:spPr>
          <a:xfrm>
            <a:off x="1367850" y="294325"/>
            <a:ext cx="9456300" cy="881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L’autoformation du Campus RÉCIT</a:t>
            </a:r>
            <a:endParaRPr sz="49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descr="Cette vidéo de présentation est liée à l'autoformation « Minecraft Education en MST » du Campus &#10;RÉCIT disponible à l'adresse suivante: https://monurl.ca/minecraftmst" id="206" name="Google Shape;206;p41" title="Présentation de l'autoformation « Minecraft Education en MST »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700" y="1311600"/>
            <a:ext cx="6870850" cy="51531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41"/>
          <p:cNvSpPr txBox="1"/>
          <p:nvPr/>
        </p:nvSpPr>
        <p:spPr>
          <a:xfrm>
            <a:off x="7833000" y="1648500"/>
            <a:ext cx="3503400" cy="4479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AutoNum type="arabicPeriod"/>
            </a:pPr>
            <a:r>
              <a:rPr lang="bs-Latn-BA" sz="3100" u="sng">
                <a:solidFill>
                  <a:srgbClr val="00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Se créer un compte sur le Campus RÉCIT</a:t>
            </a:r>
            <a:endParaRPr sz="3100">
              <a:solidFill>
                <a:srgbClr val="00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chemeClr val="lt1"/>
              </a:solidFill>
            </a:endParaRPr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0"/>
              <a:buAutoNum type="arabicPeriod"/>
            </a:pPr>
            <a:r>
              <a:rPr lang="bs-Latn-BA" sz="3100" u="sng">
                <a:solidFill>
                  <a:srgbClr val="00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S’inscrire à l’autoformation Minecraft Education en MST</a:t>
            </a:r>
            <a:endParaRPr sz="310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2"/>
          <p:cNvSpPr txBox="1"/>
          <p:nvPr>
            <p:ph type="ctrTitle"/>
          </p:nvPr>
        </p:nvSpPr>
        <p:spPr>
          <a:xfrm>
            <a:off x="676500" y="240425"/>
            <a:ext cx="11215800" cy="74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 sz="4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Quelques bases avec Minecraft Education 🧱⛏ 💎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" name="Google Shape;213;p42"/>
          <p:cNvSpPr txBox="1"/>
          <p:nvPr/>
        </p:nvSpPr>
        <p:spPr>
          <a:xfrm>
            <a:off x="502050" y="1443800"/>
            <a:ext cx="11187900" cy="46353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■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Installer le logiciel sur votre appareil (</a:t>
            </a:r>
            <a:r>
              <a:rPr lang="bs-Latn-BA" sz="28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téléchargement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 et vous connecter avec votre compte Microsoft.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Créer un monde simple (</a:t>
            </a:r>
            <a:r>
              <a:rPr lang="bs-Latn-BA" sz="28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Se familiariser avec les mouvements (</a:t>
            </a:r>
            <a:r>
              <a:rPr lang="bs-Latn-BA" sz="28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Choisir son inventaire (</a:t>
            </a:r>
            <a:r>
              <a:rPr lang="bs-Latn-BA" sz="28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8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4064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Ubuntu"/>
              <a:buChar char="✓"/>
            </a:pP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Placer ou miner des blocs (</a:t>
            </a:r>
            <a:r>
              <a:rPr lang="bs-Latn-BA" sz="28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8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45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43"/>
          <p:cNvSpPr txBox="1"/>
          <p:nvPr>
            <p:ph type="ctrTitle"/>
          </p:nvPr>
        </p:nvSpPr>
        <p:spPr>
          <a:xfrm>
            <a:off x="676500" y="240425"/>
            <a:ext cx="11215800" cy="7473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 sz="41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Les maths avec Minecraft Education 🧱⛏ 💎 </a:t>
            </a:r>
            <a:endParaRPr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9" name="Google Shape;219;p43"/>
          <p:cNvSpPr txBox="1"/>
          <p:nvPr/>
        </p:nvSpPr>
        <p:spPr>
          <a:xfrm>
            <a:off x="502050" y="1443800"/>
            <a:ext cx="11187900" cy="51102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746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■"/>
            </a:pPr>
            <a:r>
              <a:rPr lang="bs-Latn-BA" sz="2300">
                <a:solidFill>
                  <a:schemeClr val="lt1"/>
                </a:solidFill>
                <a:highlight>
                  <a:schemeClr val="dk1"/>
                </a:highlight>
                <a:latin typeface="Ubuntu"/>
                <a:ea typeface="Ubuntu"/>
                <a:cs typeface="Ubuntu"/>
                <a:sym typeface="Ubuntu"/>
              </a:rPr>
              <a:t>Soutenir l'enseignement et l'apprentissage de certains concepts et processus liés aux fractions avec Minecraft, c'est possible! Vous pouvez </a:t>
            </a:r>
            <a:r>
              <a:rPr lang="bs-Latn-BA" sz="2300" u="sng">
                <a:solidFill>
                  <a:srgbClr val="00FFFF"/>
                </a:solidFill>
                <a:highlight>
                  <a:schemeClr val="dk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télécharger ce monde</a:t>
            </a:r>
            <a:r>
              <a:rPr lang="bs-Latn-BA" sz="2300">
                <a:solidFill>
                  <a:schemeClr val="lt1"/>
                </a:solidFill>
                <a:highlight>
                  <a:schemeClr val="dk1"/>
                </a:highlight>
                <a:latin typeface="Ubuntu"/>
                <a:ea typeface="Ubuntu"/>
                <a:cs typeface="Ubuntu"/>
                <a:sym typeface="Ubuntu"/>
              </a:rPr>
              <a:t> pour vivre l'expérience de façon immersive.</a:t>
            </a:r>
            <a:endParaRPr sz="2300">
              <a:solidFill>
                <a:schemeClr val="lt1"/>
              </a:solidFill>
              <a:highlight>
                <a:schemeClr val="dk1"/>
              </a:highlight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Représenter des fractions (</a:t>
            </a:r>
            <a:r>
              <a:rPr lang="bs-Latn-BA" sz="23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Représenter des fractions équivalentes (</a:t>
            </a:r>
            <a:r>
              <a:rPr lang="bs-Latn-BA" sz="23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Comparer des fractions (</a:t>
            </a:r>
            <a:r>
              <a:rPr lang="bs-Latn-BA" sz="23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Effectuer des opérations sur des fractions (</a:t>
            </a:r>
            <a:r>
              <a:rPr lang="bs-Latn-BA" sz="23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);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7465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Ubuntu"/>
              <a:buChar char="✓"/>
            </a:pP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Représenter des fractions sur une droite numérique (</a:t>
            </a:r>
            <a:r>
              <a:rPr lang="bs-Latn-BA" sz="2300" u="sng">
                <a:solidFill>
                  <a:srgbClr val="00FFF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tutoriel</a:t>
            </a:r>
            <a:r>
              <a:rPr lang="bs-Latn-BA" sz="23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).</a:t>
            </a:r>
            <a:endParaRPr sz="23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400" y="1488737"/>
            <a:ext cx="8195602" cy="44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4"/>
          <p:cNvSpPr txBox="1"/>
          <p:nvPr>
            <p:ph idx="4294967295" type="title"/>
          </p:nvPr>
        </p:nvSpPr>
        <p:spPr>
          <a:xfrm>
            <a:off x="1367850" y="294325"/>
            <a:ext cx="9456300" cy="881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bs-Latn-BA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Minecraft et les sciences et technologie</a:t>
            </a:r>
            <a:endParaRPr sz="490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6" name="Google Shape;226;p44"/>
          <p:cNvSpPr txBox="1"/>
          <p:nvPr/>
        </p:nvSpPr>
        <p:spPr>
          <a:xfrm>
            <a:off x="7545300" y="1284275"/>
            <a:ext cx="4404300" cy="1908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■"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La trousse de chimie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○"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Constructeur d’élément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○"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Créateur de composé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○"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Table de labo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Ubuntu"/>
              <a:buChar char="○"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Réducteur de matière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7" name="Google Shape;227;p44"/>
          <p:cNvSpPr txBox="1"/>
          <p:nvPr/>
        </p:nvSpPr>
        <p:spPr>
          <a:xfrm>
            <a:off x="2652200" y="5962150"/>
            <a:ext cx="4242000" cy="4926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Voir cette </a:t>
            </a:r>
            <a:r>
              <a:rPr lang="bs-Latn-BA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page</a:t>
            </a:r>
            <a:r>
              <a:rPr lang="bs-Latn-BA" sz="2000">
                <a:solidFill>
                  <a:schemeClr val="lt1"/>
                </a:solidFill>
                <a:latin typeface="Ubuntu"/>
                <a:ea typeface="Ubuntu"/>
                <a:cs typeface="Ubuntu"/>
                <a:sym typeface="Ubuntu"/>
              </a:rPr>
              <a:t> de l’autoformation</a:t>
            </a:r>
            <a:endParaRPr sz="2000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