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embeddedFontLst>
    <p:embeddedFont>
      <p:font typeface="Ubuntu"/>
      <p:regular r:id="rId43"/>
      <p:bold r:id="rId44"/>
      <p:italic r:id="rId45"/>
      <p:boldItalic r:id="rId46"/>
    </p:embeddedFont>
    <p:embeddedFont>
      <p:font typeface="Roboto"/>
      <p:regular r:id="rId47"/>
      <p:bold r:id="rId48"/>
      <p:italic r:id="rId49"/>
      <p:boldItalic r:id="rId50"/>
    </p:embeddedFont>
    <p:embeddedFont>
      <p:font typeface="Nunito"/>
      <p:regular r:id="rId51"/>
      <p:bold r:id="rId52"/>
      <p:italic r:id="rId53"/>
      <p:boldItalic r:id="rId54"/>
    </p:embeddedFont>
    <p:embeddedFont>
      <p:font typeface="Barlow Condensed"/>
      <p:regular r:id="rId55"/>
      <p:bold r:id="rId56"/>
      <p:italic r:id="rId57"/>
      <p:boldItalic r:id="rId58"/>
    </p:embeddedFont>
    <p:embeddedFont>
      <p:font typeface="Press Start 2P"/>
      <p:regular r:id="rId59"/>
    </p:embeddedFont>
    <p:embeddedFont>
      <p:font typeface="Viga"/>
      <p:regular r:id="rId60"/>
    </p:embeddedFont>
    <p:embeddedFont>
      <p:font typeface="Rubik"/>
      <p:regular r:id="rId61"/>
      <p:bold r:id="rId62"/>
      <p:italic r:id="rId63"/>
      <p:boldItalic r:id="rId64"/>
    </p:embeddedFont>
    <p:embeddedFont>
      <p:font typeface="Century Gothic"/>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Ubuntu-bold.fntdata"/><Relationship Id="rId43" Type="http://schemas.openxmlformats.org/officeDocument/2006/relationships/font" Target="fonts/Ubuntu-regular.fntdata"/><Relationship Id="rId46" Type="http://schemas.openxmlformats.org/officeDocument/2006/relationships/font" Target="fonts/Ubuntu-boldItalic.fntdata"/><Relationship Id="rId45" Type="http://schemas.openxmlformats.org/officeDocument/2006/relationships/font" Target="fonts/Ubuntu-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ubik-bold.fntdata"/><Relationship Id="rId61" Type="http://schemas.openxmlformats.org/officeDocument/2006/relationships/font" Target="fonts/Rubik-regular.fntdata"/><Relationship Id="rId20" Type="http://schemas.openxmlformats.org/officeDocument/2006/relationships/slide" Target="slides/slide15.xml"/><Relationship Id="rId64" Type="http://schemas.openxmlformats.org/officeDocument/2006/relationships/font" Target="fonts/Rubik-boldItalic.fntdata"/><Relationship Id="rId63" Type="http://schemas.openxmlformats.org/officeDocument/2006/relationships/font" Target="fonts/Rubik-italic.fntdata"/><Relationship Id="rId22" Type="http://schemas.openxmlformats.org/officeDocument/2006/relationships/slide" Target="slides/slide17.xml"/><Relationship Id="rId66" Type="http://schemas.openxmlformats.org/officeDocument/2006/relationships/font" Target="fonts/CenturyGothic-bold.fntdata"/><Relationship Id="rId21" Type="http://schemas.openxmlformats.org/officeDocument/2006/relationships/slide" Target="slides/slide16.xml"/><Relationship Id="rId65" Type="http://schemas.openxmlformats.org/officeDocument/2006/relationships/font" Target="fonts/CenturyGothic-regular.fntdata"/><Relationship Id="rId24" Type="http://schemas.openxmlformats.org/officeDocument/2006/relationships/slide" Target="slides/slide19.xml"/><Relationship Id="rId68" Type="http://schemas.openxmlformats.org/officeDocument/2006/relationships/font" Target="fonts/CenturyGothic-boldItalic.fntdata"/><Relationship Id="rId23" Type="http://schemas.openxmlformats.org/officeDocument/2006/relationships/slide" Target="slides/slide18.xml"/><Relationship Id="rId67" Type="http://schemas.openxmlformats.org/officeDocument/2006/relationships/font" Target="fonts/CenturyGothic-italic.fntdata"/><Relationship Id="rId60" Type="http://schemas.openxmlformats.org/officeDocument/2006/relationships/font" Target="fonts/Viga-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regular.fntdata"/><Relationship Id="rId50" Type="http://schemas.openxmlformats.org/officeDocument/2006/relationships/font" Target="fonts/Roboto-boldItalic.fntdata"/><Relationship Id="rId53" Type="http://schemas.openxmlformats.org/officeDocument/2006/relationships/font" Target="fonts/Nunito-italic.fntdata"/><Relationship Id="rId52" Type="http://schemas.openxmlformats.org/officeDocument/2006/relationships/font" Target="fonts/Nunito-bold.fntdata"/><Relationship Id="rId11" Type="http://schemas.openxmlformats.org/officeDocument/2006/relationships/slide" Target="slides/slide6.xml"/><Relationship Id="rId55" Type="http://schemas.openxmlformats.org/officeDocument/2006/relationships/font" Target="fonts/BarlowCondensed-regular.fntdata"/><Relationship Id="rId10" Type="http://schemas.openxmlformats.org/officeDocument/2006/relationships/slide" Target="slides/slide5.xml"/><Relationship Id="rId54" Type="http://schemas.openxmlformats.org/officeDocument/2006/relationships/font" Target="fonts/Nunito-boldItalic.fntdata"/><Relationship Id="rId13" Type="http://schemas.openxmlformats.org/officeDocument/2006/relationships/slide" Target="slides/slide8.xml"/><Relationship Id="rId57" Type="http://schemas.openxmlformats.org/officeDocument/2006/relationships/font" Target="fonts/BarlowCondensed-italic.fntdata"/><Relationship Id="rId12" Type="http://schemas.openxmlformats.org/officeDocument/2006/relationships/slide" Target="slides/slide7.xml"/><Relationship Id="rId56" Type="http://schemas.openxmlformats.org/officeDocument/2006/relationships/font" Target="fonts/BarlowCondensed-bold.fntdata"/><Relationship Id="rId15" Type="http://schemas.openxmlformats.org/officeDocument/2006/relationships/slide" Target="slides/slide10.xml"/><Relationship Id="rId59" Type="http://schemas.openxmlformats.org/officeDocument/2006/relationships/font" Target="fonts/PressStart2P-regular.fntdata"/><Relationship Id="rId14" Type="http://schemas.openxmlformats.org/officeDocument/2006/relationships/slide" Target="slides/slide9.xml"/><Relationship Id="rId58" Type="http://schemas.openxmlformats.org/officeDocument/2006/relationships/font" Target="fonts/BarlowCondense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et Stéphanie</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228" name="Google Shape;228;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59" name="Google Shape;259;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89" name="Google Shape;289;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19" name="Google Shape;319;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06cb65fc8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solidFill>
                  <a:schemeClr val="dk1"/>
                </a:solidFill>
              </a:rPr>
              <a:t>Mathieu</a:t>
            </a:r>
            <a:endParaRPr>
              <a:solidFill>
                <a:schemeClr val="dk1"/>
              </a:solidFill>
            </a:endParaRPr>
          </a:p>
        </p:txBody>
      </p:sp>
      <p:sp>
        <p:nvSpPr>
          <p:cNvPr id="355" name="Google Shape;355;g306cb65fc85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06cb65fc8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386" name="Google Shape;386;g306cb65fc85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06cb65fc8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16" name="Google Shape;416;g306cb65fc85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06cb65fc85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49" name="Google Shape;449;g306cb65fc85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1aec9fa7a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solidFill>
                <a:schemeClr val="dk1"/>
              </a:solidFill>
            </a:endParaRPr>
          </a:p>
        </p:txBody>
      </p:sp>
      <p:sp>
        <p:nvSpPr>
          <p:cNvPr id="480" name="Google Shape;480;g31aec9fa7a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1aec9fa7a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p>
        </p:txBody>
      </p:sp>
      <p:sp>
        <p:nvSpPr>
          <p:cNvPr id="509" name="Google Shape;509;g31aec9fa7a4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1aec9fa7a4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p>
        </p:txBody>
      </p:sp>
      <p:sp>
        <p:nvSpPr>
          <p:cNvPr id="537" name="Google Shape;537;g31aec9fa7a4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d42c7d040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65" name="Google Shape;565;g2d42c7d0400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d42c7d040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82" name="Google Shape;582;g2d42c7d0400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d42c7d040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99" name="Google Shape;599;g2d42c7d0400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4195c464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Guillaume et Louis-Phiilippe</a:t>
            </a:r>
            <a:endParaRPr/>
          </a:p>
        </p:txBody>
      </p:sp>
      <p:sp>
        <p:nvSpPr>
          <p:cNvPr id="616" name="Google Shape;616;g34195c464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4195c4646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Jenny</a:t>
            </a:r>
            <a:endParaRPr/>
          </a:p>
        </p:txBody>
      </p:sp>
      <p:sp>
        <p:nvSpPr>
          <p:cNvPr id="631" name="Google Shape;631;g34195c4646c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None/>
            </a:pPr>
            <a:r>
              <a:rPr lang="en-US">
                <a:solidFill>
                  <a:schemeClr val="dk1"/>
                </a:solidFill>
              </a:rPr>
              <a:t>9h00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Débuter avec Minecraft (60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et liens avec le RIM (15 min.)</a:t>
            </a:r>
            <a:endParaRPr>
              <a:solidFill>
                <a:schemeClr val="dk1"/>
              </a:solidFill>
            </a:endParaRPr>
          </a:p>
          <a:p>
            <a:pPr indent="0" lvl="0" marL="0" rtl="0" algn="l">
              <a:spcBef>
                <a:spcPts val="0"/>
              </a:spcBef>
              <a:spcAft>
                <a:spcPts val="0"/>
              </a:spcAft>
              <a:buNone/>
            </a:pPr>
            <a:r>
              <a:rPr lang="en-US">
                <a:solidFill>
                  <a:schemeClr val="dk1"/>
                </a:solidFill>
              </a:rPr>
              <a:t>10h30</a:t>
            </a:r>
            <a:endParaRPr>
              <a:solidFill>
                <a:schemeClr val="dk1"/>
              </a:solidFill>
            </a:endParaRPr>
          </a:p>
          <a:p>
            <a:pPr indent="0" lvl="0" marL="0" rtl="0" algn="l">
              <a:spcBef>
                <a:spcPts val="0"/>
              </a:spcBef>
              <a:spcAft>
                <a:spcPts val="0"/>
              </a:spcAft>
              <a:buNone/>
            </a:pPr>
            <a:r>
              <a:rPr lang="en-US">
                <a:solidFill>
                  <a:schemeClr val="dk1"/>
                </a:solidFill>
              </a:rPr>
              <a:t>Pause (15 min.)</a:t>
            </a:r>
            <a:endParaRPr>
              <a:solidFill>
                <a:schemeClr val="dk1"/>
              </a:solidFill>
            </a:endParaRPr>
          </a:p>
          <a:p>
            <a:pPr indent="0" lvl="0" marL="0" rtl="0" algn="l">
              <a:spcBef>
                <a:spcPts val="0"/>
              </a:spcBef>
              <a:spcAft>
                <a:spcPts val="0"/>
              </a:spcAft>
              <a:buNone/>
            </a:pPr>
            <a:r>
              <a:rPr lang="en-US">
                <a:solidFill>
                  <a:schemeClr val="dk1"/>
                </a:solidFill>
              </a:rPr>
              <a:t>10h45</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3 tâches (45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3 tâches et les 3 intentions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(voir autoformation) (15 min.)</a:t>
            </a:r>
            <a:endParaRPr>
              <a:solidFill>
                <a:schemeClr val="dk1"/>
              </a:solidFill>
            </a:endParaRPr>
          </a:p>
          <a:p>
            <a:pPr indent="0" lvl="0" marL="0" rtl="0" algn="l">
              <a:spcBef>
                <a:spcPts val="0"/>
              </a:spcBef>
              <a:spcAft>
                <a:spcPts val="0"/>
              </a:spcAft>
              <a:buNone/>
            </a:pPr>
            <a:r>
              <a:rPr lang="en-US">
                <a:solidFill>
                  <a:schemeClr val="dk1"/>
                </a:solidFill>
              </a:rPr>
              <a:t>Diner (60 min.)</a:t>
            </a:r>
            <a:endParaRPr>
              <a:solidFill>
                <a:schemeClr val="dk1"/>
              </a:solidFill>
            </a:endParaRPr>
          </a:p>
          <a:p>
            <a:pPr indent="0" lvl="0" marL="0" rtl="0" algn="l">
              <a:spcBef>
                <a:spcPts val="0"/>
              </a:spcBef>
              <a:spcAft>
                <a:spcPts val="0"/>
              </a:spcAft>
              <a:buNone/>
            </a:pPr>
            <a:r>
              <a:rPr lang="en-US">
                <a:solidFill>
                  <a:schemeClr val="dk1"/>
                </a:solidFill>
              </a:rPr>
              <a:t>13h00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(40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Votre milieu? Suite et développement (10 min.)</a:t>
            </a:r>
            <a:endParaRPr>
              <a:solidFill>
                <a:schemeClr val="dk1"/>
              </a:solidFill>
            </a:endParaRPr>
          </a:p>
          <a:p>
            <a:pPr indent="0" lvl="0" marL="0" rtl="0" algn="l">
              <a:spcBef>
                <a:spcPts val="0"/>
              </a:spcBef>
              <a:spcAft>
                <a:spcPts val="0"/>
              </a:spcAft>
              <a:buNone/>
            </a:pPr>
            <a:r>
              <a:rPr lang="en-US">
                <a:solidFill>
                  <a:schemeClr val="dk1"/>
                </a:solidFill>
              </a:rPr>
              <a:t>14h30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Autoformation CSSDM (30 min.)</a:t>
            </a:r>
            <a:endParaRPr>
              <a:solidFill>
                <a:schemeClr val="dk1"/>
              </a:solidFill>
            </a:endParaRPr>
          </a:p>
        </p:txBody>
      </p:sp>
      <p:sp>
        <p:nvSpPr>
          <p:cNvPr id="142" name="Google Shape;142;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4195c4646c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Mélanie</a:t>
            </a:r>
            <a:endParaRPr/>
          </a:p>
        </p:txBody>
      </p:sp>
      <p:sp>
        <p:nvSpPr>
          <p:cNvPr id="646" name="Google Shape;646;g34195c4646c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et Mathieu</a:t>
            </a:r>
            <a:endParaRPr/>
          </a:p>
        </p:txBody>
      </p:sp>
      <p:sp>
        <p:nvSpPr>
          <p:cNvPr id="661" name="Google Shape;661;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d42c7d0400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674" name="Google Shape;674;g2d42c7d0400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4195c4646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p>
        </p:txBody>
      </p:sp>
      <p:sp>
        <p:nvSpPr>
          <p:cNvPr id="691" name="Google Shape;691;g34195c4646c_0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d42c7d0400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d42c7d0400_0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711" name="Google Shape;711;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54" name="Google Shape;154;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d42c7d0400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161" name="Google Shape;161;g2d42c7d0400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s://docs.google.com/document/d/11rWr2Wa9aREwYAklHMnyN9t3EZ3Ura_Pwjab1dTPRRA/edit?usp=sharing" TargetMode="External"/><Relationship Id="rId10" Type="http://schemas.openxmlformats.org/officeDocument/2006/relationships/hyperlink" Target="http://recitmst.qc.ca/minecraft17032026" TargetMode="External"/><Relationship Id="rId13" Type="http://schemas.openxmlformats.org/officeDocument/2006/relationships/image" Target="../media/image2.png"/><Relationship Id="rId12" Type="http://schemas.openxmlformats.org/officeDocument/2006/relationships/hyperlink" Target="https://education.minecraft.net/get-started/download"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recitmst.qc.ca/minecraft17032026" TargetMode="External"/><Relationship Id="rId5" Type="http://schemas.openxmlformats.org/officeDocument/2006/relationships/hyperlink" Target="mailto:stephanie.rioux@recit.gouv.qc.ca" TargetMode="External"/><Relationship Id="rId6" Type="http://schemas.openxmlformats.org/officeDocument/2006/relationships/image" Target="../media/image16.png"/><Relationship Id="rId7" Type="http://schemas.openxmlformats.org/officeDocument/2006/relationships/image" Target="../media/image95.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53.png"/><Relationship Id="rId12"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4.xml"/><Relationship Id="rId4" Type="http://schemas.openxmlformats.org/officeDocument/2006/relationships/slide" Target="/ppt/slides/slide16.xml"/><Relationship Id="rId9" Type="http://schemas.openxmlformats.org/officeDocument/2006/relationships/image" Target="../media/image32.png"/><Relationship Id="rId5" Type="http://schemas.openxmlformats.org/officeDocument/2006/relationships/slide" Target="/ppt/slides/slide15.xml"/><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3.xml"/><Relationship Id="rId4" Type="http://schemas.openxmlformats.org/officeDocument/2006/relationships/slide" Target="/ppt/slides/slide16.xml"/><Relationship Id="rId9" Type="http://schemas.openxmlformats.org/officeDocument/2006/relationships/image" Target="../media/image33.png"/><Relationship Id="rId5" Type="http://schemas.openxmlformats.org/officeDocument/2006/relationships/slide" Target="/ppt/slides/slide15.xml"/><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4.xml"/><Relationship Id="rId4" Type="http://schemas.openxmlformats.org/officeDocument/2006/relationships/slide" Target="/ppt/slides/slide13.xml"/><Relationship Id="rId9" Type="http://schemas.openxmlformats.org/officeDocument/2006/relationships/image" Target="../media/image40.png"/><Relationship Id="rId5" Type="http://schemas.openxmlformats.org/officeDocument/2006/relationships/slide" Target="/ppt/slides/slide16.xml"/><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33.png"/></Relationships>
</file>

<file path=ppt/slides/_rels/slide16.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5.xml"/><Relationship Id="rId4" Type="http://schemas.openxmlformats.org/officeDocument/2006/relationships/slide" Target="/ppt/slides/slide14.xml"/><Relationship Id="rId9" Type="http://schemas.openxmlformats.org/officeDocument/2006/relationships/image" Target="../media/image37.png"/><Relationship Id="rId5" Type="http://schemas.openxmlformats.org/officeDocument/2006/relationships/slide" Target="/ppt/slides/slide13.xml"/><Relationship Id="rId6" Type="http://schemas.openxmlformats.org/officeDocument/2006/relationships/image" Target="../media/image33.png"/><Relationship Id="rId7" Type="http://schemas.openxmlformats.org/officeDocument/2006/relationships/image" Target="../media/image41.png"/><Relationship Id="rId8"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42.png"/></Relationships>
</file>

<file path=ppt/slides/_rels/slide18.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9.png"/><Relationship Id="rId13" Type="http://schemas.openxmlformats.org/officeDocument/2006/relationships/image" Target="../media/image48.png"/><Relationship Id="rId12"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9.xml"/><Relationship Id="rId4" Type="http://schemas.openxmlformats.org/officeDocument/2006/relationships/slide" Target="/ppt/slides/slide21.xml"/><Relationship Id="rId9" Type="http://schemas.openxmlformats.org/officeDocument/2006/relationships/image" Target="../media/image43.png"/><Relationship Id="rId14" Type="http://schemas.openxmlformats.org/officeDocument/2006/relationships/image" Target="../media/image39.png"/><Relationship Id="rId5" Type="http://schemas.openxmlformats.org/officeDocument/2006/relationships/slide" Target="/ppt/slides/slide20.xml"/><Relationship Id="rId6" Type="http://schemas.openxmlformats.org/officeDocument/2006/relationships/image" Target="../media/image28.png"/><Relationship Id="rId7" Type="http://schemas.openxmlformats.org/officeDocument/2006/relationships/slide" Target="/ppt/slides/slide18.xml"/><Relationship Id="rId8" Type="http://schemas.openxmlformats.org/officeDocument/2006/relationships/slide" Target="/ppt/slid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21.xml"/><Relationship Id="rId4" Type="http://schemas.openxmlformats.org/officeDocument/2006/relationships/slide" Target="/ppt/slides/slide20.xml"/><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46.png"/><Relationship Id="rId7" Type="http://schemas.openxmlformats.org/officeDocument/2006/relationships/image" Target="../media/image67.png"/><Relationship Id="rId8"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5.png"/><Relationship Id="rId4" Type="http://schemas.openxmlformats.org/officeDocument/2006/relationships/hyperlink" Target="http://recitmst.qc.ca/minecraft17032026" TargetMode="External"/><Relationship Id="rId9" Type="http://schemas.openxmlformats.org/officeDocument/2006/relationships/image" Target="../media/image11.png"/><Relationship Id="rId5" Type="http://schemas.openxmlformats.org/officeDocument/2006/relationships/hyperlink" Target="http://recitmst.qc.ca/minecraft17032026" TargetMode="External"/><Relationship Id="rId6" Type="http://schemas.openxmlformats.org/officeDocument/2006/relationships/hyperlink" Target="mailto:equipe@recitmst.qc.ca" TargetMode="External"/><Relationship Id="rId7" Type="http://schemas.openxmlformats.org/officeDocument/2006/relationships/hyperlink" Target="https://creativecommons.org/licenses/by-nc-sa/4.0/deed.fr" TargetMode="External"/><Relationship Id="rId8" Type="http://schemas.openxmlformats.org/officeDocument/2006/relationships/hyperlink" Target="https://creativecommons.org/licenses/by-nc-sa/4.0/deed.fr" TargetMode="External"/></Relationships>
</file>

<file path=ppt/slides/_rels/slide20.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55.png"/><Relationship Id="rId13" Type="http://schemas.openxmlformats.org/officeDocument/2006/relationships/image" Target="../media/image73.png"/><Relationship Id="rId12"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19.xml"/><Relationship Id="rId4" Type="http://schemas.openxmlformats.org/officeDocument/2006/relationships/slide" Target="/ppt/slides/slide21.xml"/><Relationship Id="rId9" Type="http://schemas.openxmlformats.org/officeDocument/2006/relationships/image" Target="../media/image52.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62.png"/><Relationship Id="rId6" Type="http://schemas.openxmlformats.org/officeDocument/2006/relationships/image" Target="../media/image28.png"/><Relationship Id="rId7" Type="http://schemas.openxmlformats.org/officeDocument/2006/relationships/image" Target="../media/image76.png"/><Relationship Id="rId8"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19.xml"/><Relationship Id="rId5" Type="http://schemas.openxmlformats.org/officeDocument/2006/relationships/image" Target="../media/image28.png"/><Relationship Id="rId6" Type="http://schemas.openxmlformats.org/officeDocument/2006/relationships/image" Target="../media/image33.png"/><Relationship Id="rId7" Type="http://schemas.openxmlformats.org/officeDocument/2006/relationships/image" Target="../media/image92.png"/><Relationship Id="rId8" Type="http://schemas.openxmlformats.org/officeDocument/2006/relationships/image" Target="../media/image73.png"/></Relationships>
</file>

<file path=ppt/slides/_rels/slide22.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hyperlink" Target="http://www.education.gouv.qc.ca/fileadmin/site_web/documents/dpse/adaptation_serv_compl/Referentiel-mathematique.PDF" TargetMode="External"/><Relationship Id="rId12"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3.xml"/><Relationship Id="rId4" Type="http://schemas.openxmlformats.org/officeDocument/2006/relationships/slide" Target="/ppt/slides/slide24.xml"/><Relationship Id="rId9" Type="http://schemas.openxmlformats.org/officeDocument/2006/relationships/image" Target="../media/image48.png"/><Relationship Id="rId5" Type="http://schemas.openxmlformats.org/officeDocument/2006/relationships/image" Target="../media/image4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64.png"/></Relationships>
</file>

<file path=ppt/slides/_rels/slide23.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28.png"/><Relationship Id="rId12"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4.xml"/><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46.png"/><Relationship Id="rId7" Type="http://schemas.openxmlformats.org/officeDocument/2006/relationships/image" Target="../media/image67.png"/><Relationship Id="rId8" Type="http://schemas.openxmlformats.org/officeDocument/2006/relationships/image" Target="../media/image44.png"/></Relationships>
</file>

<file path=ppt/slides/_rels/slide24.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28.png"/><Relationship Id="rId12"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slide" Target="/ppt/slides/slide22.xml"/><Relationship Id="rId9" Type="http://schemas.openxmlformats.org/officeDocument/2006/relationships/image" Target="../media/image37.png"/><Relationship Id="rId5" Type="http://schemas.openxmlformats.org/officeDocument/2006/relationships/image" Target="../media/image62.png"/><Relationship Id="rId6" Type="http://schemas.openxmlformats.org/officeDocument/2006/relationships/image" Target="../media/image52.png"/><Relationship Id="rId7" Type="http://schemas.openxmlformats.org/officeDocument/2006/relationships/image" Target="../media/image55.png"/><Relationship Id="rId8"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hyperlink" Target="https://drive.google.com/file/d/1FhszQ0EQ5MLkne0-TEZKG4E8a6HEAs4I/view?usp=sharing" TargetMode="External"/><Relationship Id="rId5" Type="http://schemas.openxmlformats.org/officeDocument/2006/relationships/hyperlink" Target="https://campus.recit.qc.ca/mod/page/view.php?id=969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hyperlink" Target="https://www.google.com/url?q=https://drive.google.com/file/d/1eOaj3dKpjB42cyLwUhVeBoT9ipH6NJPO/view?usp%3Ddrive_link&amp;sa=D&amp;source=editors&amp;ust=1741017070418502&amp;usg=AOvVaw2wyUFiIbxAeoIIWCc7DrL9" TargetMode="External"/><Relationship Id="rId5" Type="http://schemas.openxmlformats.org/officeDocument/2006/relationships/hyperlink" Target="https://docs.google.com/presentation/d/e/2PACX-1vRr16Mt0NRJ4AL_vg-gTVXyBwj3Ricyp0ztkOClWILa-UM4YA74GXGkixeVZfcSEER8uKCh3RxIbTDl/pub?start=false&amp;loop=false&amp;delayms=300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hyperlink" Target="https://docs.google.com/presentation/d/e/2PACX-1vSPgrVpmE7OkpSMqs-RTExtLXDsSTWFLvb6EOqgNAexYDtev34ZjLn0nkVWz3PCByxZtkiNozttUuVL/pub?start=false&amp;loop=false&amp;delayms=3000" TargetMode="External"/><Relationship Id="rId5" Type="http://schemas.openxmlformats.org/officeDocument/2006/relationships/hyperlink" Target="https://drive.google.com/file/d/1sKlLQnCyp5a3naeiaqfG1aDn18a4WR_C/view?usp=drive_lin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hyperlink" Target="https://docs.google.com/presentation/d/e/2PACX-1vTyeozWhzZhW1nGpras0MTpG8cV4D0u4Vh9o3KGIznuaaVdfRAFqobJSeOKvctlNEApX0s33WZ6EuTl/pub?start=false&amp;loop=false&amp;delayms=300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hyperlink" Target="https://docs.google.com/presentation/d/e/2PACX-1vSHVutgSRNiAPKNrwWEcvh8iuqpmXoid5qHGYd-aSxyZbYj6nQOB7Z-dAa8Mo4RaD-0F7ZguJenBtCE/pub?start=false&amp;loop=false&amp;delayms=300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hyperlink" Target="https://docs.google.com/presentation/d/e/2PACX-1vRP5qFR5sIuxmvWbULRRp8cZaE7wIqZ-IycGYDPeWzaQ7kDOIg-SQyvTrJ6WWkkenVroO3TUAeHBb2i/pub?start=false&amp;loop=false&amp;delayms=300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hyperlink" Target="https://campus.recit.qc.ca/course/view.php?id=329#section-3" TargetMode="External"/><Relationship Id="rId5" Type="http://schemas.openxmlformats.org/officeDocument/2006/relationships/hyperlink" Target="https://campus.recit.qc.ca/mod/page/view.php?id=15095" TargetMode="External"/><Relationship Id="rId6" Type="http://schemas.openxmlformats.org/officeDocument/2006/relationships/hyperlink" Target="https://campus.recit.qc.ca/mod/page/view.php?id=2460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hyperlink" Target="https://campus.recit.qc.ca/course/view.php?id=32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30850&amp;forceview=1" TargetMode="External"/><Relationship Id="rId6" Type="http://schemas.openxmlformats.org/officeDocument/2006/relationships/image" Target="../media/image89.png"/></Relationships>
</file>

<file path=ppt/slides/_rels/slide35.xml.rels><?xml version="1.0" encoding="UTF-8" standalone="yes"?><Relationships xmlns="http://schemas.openxmlformats.org/package/2006/relationships"><Relationship Id="rId11" Type="http://schemas.openxmlformats.org/officeDocument/2006/relationships/hyperlink" Target="http://recitmst.qc.ca/minecraft17032026" TargetMode="External"/><Relationship Id="rId10" Type="http://schemas.openxmlformats.org/officeDocument/2006/relationships/hyperlink" Target="http://recitmst.qc.ca/minecraft17032026" TargetMode="External"/><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mailto:stephanie.rioux@recit.gouv.qc.ca" TargetMode="External"/><Relationship Id="rId5" Type="http://schemas.openxmlformats.org/officeDocument/2006/relationships/image" Target="../media/image73.png"/><Relationship Id="rId6" Type="http://schemas.openxmlformats.org/officeDocument/2006/relationships/image" Target="../media/image16.png"/><Relationship Id="rId7" Type="http://schemas.openxmlformats.org/officeDocument/2006/relationships/image" Target="../media/image95.png"/><Relationship Id="rId8"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www.youtube.com/watch?v=OTEUQcRRQhw" TargetMode="External"/><Relationship Id="rId5"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293050"/>
            <a:ext cx="9502200" cy="12279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SzPts val="1100"/>
              <a:buNone/>
            </a:pPr>
            <a:r>
              <a:rPr lang="en-US" sz="1700">
                <a:solidFill>
                  <a:schemeClr val="lt1"/>
                </a:solidFill>
                <a:latin typeface="Press Start 2P"/>
                <a:ea typeface="Press Start 2P"/>
                <a:cs typeface="Press Start 2P"/>
                <a:sym typeface="Press Start 2P"/>
              </a:rPr>
              <a:t>Minecraft</a:t>
            </a:r>
            <a:r>
              <a:rPr lang="en-US" sz="1700">
                <a:solidFill>
                  <a:schemeClr val="lt1"/>
                </a:solidFill>
                <a:latin typeface="Press Start 2P"/>
                <a:ea typeface="Press Start 2P"/>
                <a:cs typeface="Press Start 2P"/>
                <a:sym typeface="Press Start 2P"/>
              </a:rPr>
              <a:t> Education pour l’enseignement-apprentissage des mathématiques </a:t>
            </a:r>
            <a:endParaRPr sz="1700">
              <a:solidFill>
                <a:srgbClr val="D8D8D8"/>
              </a:solidFill>
              <a:latin typeface="Press Start 2P"/>
              <a:ea typeface="Press Start 2P"/>
              <a:cs typeface="Press Start 2P"/>
              <a:sym typeface="Press Start 2P"/>
            </a:endParaRPr>
          </a:p>
        </p:txBody>
      </p:sp>
      <p:sp>
        <p:nvSpPr>
          <p:cNvPr id="118" name="Google Shape;118;p18"/>
          <p:cNvSpPr/>
          <p:nvPr/>
        </p:nvSpPr>
        <p:spPr>
          <a:xfrm>
            <a:off x="3150958" y="3669375"/>
            <a:ext cx="5733900" cy="17532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150958" y="3791775"/>
            <a:ext cx="5733900" cy="1508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Stéphanie Rioux</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200" u="sng">
                <a:solidFill>
                  <a:schemeClr val="lt1"/>
                </a:solidFill>
                <a:latin typeface="Press Start 2P"/>
                <a:ea typeface="Press Start 2P"/>
                <a:cs typeface="Press Start 2P"/>
                <a:sym typeface="Press Start 2P"/>
                <a:hlinkClick r:id="rId5">
                  <a:extLst>
                    <a:ext uri="{A12FA001-AC4F-418D-AE19-62706E023703}">
                      <ahyp:hlinkClr val="tx"/>
                    </a:ext>
                  </a:extLst>
                </a:hlinkClick>
              </a:rPr>
              <a:t>stephanie.rioux@recit.gouv.qc.ca</a:t>
            </a:r>
            <a:endParaRPr sz="12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CSS Beauce-Etchemin</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17 mars 2026</a:t>
            </a:r>
            <a:endParaRPr sz="2000">
              <a:solidFill>
                <a:schemeClr val="lt1"/>
              </a:solidFill>
              <a:latin typeface="Press Start 2P"/>
              <a:ea typeface="Press Start 2P"/>
              <a:cs typeface="Press Start 2P"/>
              <a:sym typeface="Press Start 2P"/>
            </a:endParaRPr>
          </a:p>
        </p:txBody>
      </p:sp>
      <p:sp>
        <p:nvSpPr>
          <p:cNvPr id="120" name="Google Shape;120;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1" name="Google Shape;121;p18"/>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122" name="Google Shape;122;p18"/>
          <p:cNvPicPr preferRelativeResize="0"/>
          <p:nvPr/>
        </p:nvPicPr>
        <p:blipFill>
          <a:blip r:embed="rId7">
            <a:alphaModFix/>
          </a:blip>
          <a:stretch>
            <a:fillRect/>
          </a:stretch>
        </p:blipFill>
        <p:spPr>
          <a:xfrm>
            <a:off x="3223633" y="787846"/>
            <a:ext cx="5588550" cy="1353299"/>
          </a:xfrm>
          <a:prstGeom prst="rect">
            <a:avLst/>
          </a:prstGeom>
          <a:noFill/>
          <a:ln>
            <a:noFill/>
          </a:ln>
        </p:spPr>
      </p:pic>
      <p:pic>
        <p:nvPicPr>
          <p:cNvPr descr="A picture containing LEGO, toy&#10;&#10;Description automatically generated" id="123" name="Google Shape;123;p18"/>
          <p:cNvPicPr preferRelativeResize="0"/>
          <p:nvPr/>
        </p:nvPicPr>
        <p:blipFill rotWithShape="1">
          <a:blip r:embed="rId8">
            <a:alphaModFix/>
          </a:blip>
          <a:srcRect b="0" l="0" r="0" t="0"/>
          <a:stretch/>
        </p:blipFill>
        <p:spPr>
          <a:xfrm flipH="1">
            <a:off x="11688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4" name="Google Shape;124;p18"/>
          <p:cNvSpPr txBox="1"/>
          <p:nvPr/>
        </p:nvSpPr>
        <p:spPr>
          <a:xfrm>
            <a:off x="2533125" y="5557500"/>
            <a:ext cx="6724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u="sng">
                <a:solidFill>
                  <a:srgbClr val="FFFF00"/>
                </a:solidFill>
                <a:latin typeface="Press Start 2P"/>
                <a:ea typeface="Press Start 2P"/>
                <a:cs typeface="Press Start 2P"/>
                <a:sym typeface="Press Start 2P"/>
                <a:hlinkClick r:id="rId9">
                  <a:extLst>
                    <a:ext uri="{A12FA001-AC4F-418D-AE19-62706E023703}">
                      <ahyp:hlinkClr val="tx"/>
                    </a:ext>
                  </a:extLst>
                </a:hlinkClick>
              </a:rPr>
              <a:t>recitmst.qc.ca/minecraft</a:t>
            </a:r>
            <a:r>
              <a:rPr lang="en-US" sz="1500" u="sng">
                <a:solidFill>
                  <a:srgbClr val="FFFF00"/>
                </a:solidFill>
                <a:latin typeface="Press Start 2P"/>
                <a:ea typeface="Press Start 2P"/>
                <a:cs typeface="Press Start 2P"/>
                <a:sym typeface="Press Start 2P"/>
                <a:hlinkClick r:id="rId10">
                  <a:extLst>
                    <a:ext uri="{A12FA001-AC4F-418D-AE19-62706E023703}">
                      <ahyp:hlinkClr val="tx"/>
                    </a:ext>
                  </a:extLst>
                </a:hlinkClick>
              </a:rPr>
              <a:t>17032026</a:t>
            </a:r>
            <a:endParaRPr sz="1500">
              <a:solidFill>
                <a:srgbClr val="FFFF00"/>
              </a:solidFill>
              <a:latin typeface="Press Start 2P"/>
              <a:ea typeface="Press Start 2P"/>
              <a:cs typeface="Press Start 2P"/>
              <a:sym typeface="Press Start 2P"/>
            </a:endParaRPr>
          </a:p>
          <a:p>
            <a:pPr indent="0" lvl="0" marL="0" rtl="0" algn="ctr">
              <a:spcBef>
                <a:spcPts val="0"/>
              </a:spcBef>
              <a:spcAft>
                <a:spcPts val="0"/>
              </a:spcAft>
              <a:buNone/>
            </a:pPr>
            <a:r>
              <a:t/>
            </a:r>
            <a:endParaRPr sz="1500">
              <a:solidFill>
                <a:srgbClr val="FFFF00"/>
              </a:solidFill>
              <a:latin typeface="Press Start 2P"/>
              <a:ea typeface="Press Start 2P"/>
              <a:cs typeface="Press Start 2P"/>
              <a:sym typeface="Press Start 2P"/>
            </a:endParaRPr>
          </a:p>
        </p:txBody>
      </p:sp>
      <p:sp>
        <p:nvSpPr>
          <p:cNvPr id="125" name="Google Shape;125;p18"/>
          <p:cNvSpPr/>
          <p:nvPr/>
        </p:nvSpPr>
        <p:spPr>
          <a:xfrm>
            <a:off x="228600" y="4155175"/>
            <a:ext cx="2508900" cy="794400"/>
          </a:xfrm>
          <a:prstGeom prst="wedgeRoundRectCallout">
            <a:avLst>
              <a:gd fmla="val -280" name="adj1"/>
              <a:gd fmla="val 134587"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chemeClr val="hlink"/>
                </a:solidFill>
                <a:latin typeface="Press Start 2P"/>
                <a:ea typeface="Press Start 2P"/>
                <a:cs typeface="Press Start 2P"/>
                <a:sym typeface="Press Start 2P"/>
                <a:hlinkClick r:id="rId11"/>
              </a:rPr>
              <a:t>Aide-mémoire</a:t>
            </a:r>
            <a:r>
              <a:rPr lang="en-US" sz="1200">
                <a:latin typeface="Press Start 2P"/>
                <a:ea typeface="Press Start 2P"/>
                <a:cs typeface="Press Start 2P"/>
                <a:sym typeface="Press Start 2P"/>
              </a:rPr>
              <a:t> pour débuter avec Minecraft</a:t>
            </a:r>
            <a:endParaRPr sz="1200">
              <a:latin typeface="Press Start 2P"/>
              <a:ea typeface="Press Start 2P"/>
              <a:cs typeface="Press Start 2P"/>
              <a:sym typeface="Press Start 2P"/>
            </a:endParaRPr>
          </a:p>
        </p:txBody>
      </p:sp>
      <p:sp>
        <p:nvSpPr>
          <p:cNvPr id="126" name="Google Shape;126;p18"/>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000FF"/>
                </a:solidFill>
                <a:latin typeface="Press Start 2P"/>
                <a:ea typeface="Press Start 2P"/>
                <a:cs typeface="Press Start 2P"/>
                <a:sym typeface="Press Start 2P"/>
                <a:hlinkClick r:id="rId12">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127" name="Google Shape;127;p18"/>
          <p:cNvPicPr preferRelativeResize="0"/>
          <p:nvPr/>
        </p:nvPicPr>
        <p:blipFill>
          <a:blip r:embed="rId13">
            <a:alphaModFix/>
          </a:blip>
          <a:stretch>
            <a:fillRect/>
          </a:stretch>
        </p:blipFill>
        <p:spPr>
          <a:xfrm>
            <a:off x="9847700" y="0"/>
            <a:ext cx="2134175" cy="2134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8" name="Shape 208"/>
        <p:cNvGrpSpPr/>
        <p:nvPr/>
      </p:nvGrpSpPr>
      <p:grpSpPr>
        <a:xfrm>
          <a:off x="0" y="0"/>
          <a:ext cx="0" cy="0"/>
          <a:chOff x="0" y="0"/>
          <a:chExt cx="0" cy="0"/>
        </a:xfrm>
      </p:grpSpPr>
      <p:pic>
        <p:nvPicPr>
          <p:cNvPr id="209" name="Google Shape;209;p27"/>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210" name="Google Shape;210;p27"/>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11" name="Google Shape;211;p27"/>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5" name="Shape 215"/>
        <p:cNvGrpSpPr/>
        <p:nvPr/>
      </p:nvGrpSpPr>
      <p:grpSpPr>
        <a:xfrm>
          <a:off x="0" y="0"/>
          <a:ext cx="0" cy="0"/>
          <a:chOff x="0" y="0"/>
          <a:chExt cx="0" cy="0"/>
        </a:xfrm>
      </p:grpSpPr>
      <p:pic>
        <p:nvPicPr>
          <p:cNvPr id="216" name="Google Shape;216;p28"/>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217" name="Google Shape;217;p28"/>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223" name="Google Shape;223;p29"/>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 name="Google Shape;224;p29"/>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25" name="Google Shape;225;p29"/>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9" name="Shape 229"/>
        <p:cNvGrpSpPr/>
        <p:nvPr/>
      </p:nvGrpSpPr>
      <p:grpSpPr>
        <a:xfrm>
          <a:off x="0" y="0"/>
          <a:ext cx="0" cy="0"/>
          <a:chOff x="0" y="0"/>
          <a:chExt cx="0" cy="0"/>
        </a:xfrm>
      </p:grpSpPr>
      <p:grpSp>
        <p:nvGrpSpPr>
          <p:cNvPr id="230" name="Google Shape;230;p30"/>
          <p:cNvGrpSpPr/>
          <p:nvPr/>
        </p:nvGrpSpPr>
        <p:grpSpPr>
          <a:xfrm>
            <a:off x="3951968" y="2079356"/>
            <a:ext cx="2084100" cy="733500"/>
            <a:chOff x="3951968" y="2079356"/>
            <a:chExt cx="2084100" cy="733500"/>
          </a:xfrm>
        </p:grpSpPr>
        <p:sp>
          <p:nvSpPr>
            <p:cNvPr id="231" name="Google Shape;231;p30">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3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233" name="Google Shape;233;p30">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30">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3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30"/>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3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238" name="Google Shape;238;p3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239" name="Google Shape;239;p3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240" name="Google Shape;240;p30"/>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241" name="Google Shape;241;p3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3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3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3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3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3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3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248" name="Google Shape;248;p30"/>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49" name="Google Shape;249;p3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50" name="Google Shape;250;p3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51" name="Google Shape;251;p3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52" name="Google Shape;252;p30"/>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253" name="Google Shape;253;p30"/>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254" name="Google Shape;254;p30"/>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255" name="Google Shape;255;p30"/>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256" name="Google Shape;256;p30"/>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250"/>
                                        <p:tgtEl>
                                          <p:spTgt spid="240"/>
                                        </p:tgtEl>
                                      </p:cBhvr>
                                    </p:animEffect>
                                  </p:childTnLst>
                                </p:cTn>
                              </p:par>
                              <p:par>
                                <p:cTn fill="hold" nodeType="with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000"/>
                                        <p:tgtEl>
                                          <p:spTgt spid="2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0" name="Shape 260"/>
        <p:cNvGrpSpPr/>
        <p:nvPr/>
      </p:nvGrpSpPr>
      <p:grpSpPr>
        <a:xfrm>
          <a:off x="0" y="0"/>
          <a:ext cx="0" cy="0"/>
          <a:chOff x="0" y="0"/>
          <a:chExt cx="0" cy="0"/>
        </a:xfrm>
      </p:grpSpPr>
      <p:sp>
        <p:nvSpPr>
          <p:cNvPr id="261" name="Google Shape;261;p31">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3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3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3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31"/>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266" name="Google Shape;266;p3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3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3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3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3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31"/>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3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3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274" name="Google Shape;274;p3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275" name="Google Shape;275;p3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276" name="Google Shape;276;p3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277" name="Google Shape;277;p3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278" name="Google Shape;278;p31"/>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79" name="Google Shape;279;p31"/>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80" name="Google Shape;280;p3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81" name="Google Shape;281;p3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82" name="Google Shape;282;p31"/>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283" name="Google Shape;283;p31"/>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284" name="Google Shape;284;p31"/>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285" name="Google Shape;285;p31"/>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286" name="Google Shape;286;p31"/>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250"/>
                                        <p:tgtEl>
                                          <p:spTgt spid="265"/>
                                        </p:tgtEl>
                                      </p:cBhvr>
                                    </p:animEffect>
                                  </p:childTnLst>
                                </p:cTn>
                              </p:par>
                              <p:par>
                                <p:cTn fill="hold" nodeType="with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0" name="Shape 290"/>
        <p:cNvGrpSpPr/>
        <p:nvPr/>
      </p:nvGrpSpPr>
      <p:grpSpPr>
        <a:xfrm>
          <a:off x="0" y="0"/>
          <a:ext cx="0" cy="0"/>
          <a:chOff x="0" y="0"/>
          <a:chExt cx="0" cy="0"/>
        </a:xfrm>
      </p:grpSpPr>
      <p:sp>
        <p:nvSpPr>
          <p:cNvPr id="291" name="Google Shape;291;p32">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32">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32">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3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32"/>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296" name="Google Shape;296;p3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3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3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3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32"/>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3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3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304" name="Google Shape;304;p3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305" name="Google Shape;305;p3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06" name="Google Shape;306;p3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07" name="Google Shape;307;p3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308" name="Google Shape;308;p32"/>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09" name="Google Shape;309;p32"/>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310" name="Google Shape;310;p32"/>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11" name="Google Shape;311;p32"/>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312" name="Google Shape;312;p32"/>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313" name="Google Shape;313;p32"/>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314" name="Google Shape;314;p32"/>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315" name="Google Shape;315;p32"/>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316" name="Google Shape;316;p32"/>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250"/>
                                        <p:tgtEl>
                                          <p:spTgt spid="295"/>
                                        </p:tgtEl>
                                      </p:cBhvr>
                                    </p:animEffect>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1000"/>
                                        <p:tgtEl>
                                          <p:spTgt spid="3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1000"/>
                                        <p:tgtEl>
                                          <p:spTgt spid="3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0" name="Shape 320"/>
        <p:cNvGrpSpPr/>
        <p:nvPr/>
      </p:nvGrpSpPr>
      <p:grpSpPr>
        <a:xfrm>
          <a:off x="0" y="0"/>
          <a:ext cx="0" cy="0"/>
          <a:chOff x="0" y="0"/>
          <a:chExt cx="0" cy="0"/>
        </a:xfrm>
      </p:grpSpPr>
      <p:sp>
        <p:nvSpPr>
          <p:cNvPr id="321" name="Google Shape;321;p33">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33">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33">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33"/>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326" name="Google Shape;326;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33"/>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32" name="Google Shape;332;p33"/>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33" name="Google Shape;333;p33"/>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34" name="Google Shape;334;p33"/>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335" name="Google Shape;335;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337" name="Google Shape;337;p3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38" name="Google Shape;338;p3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39" name="Google Shape;339;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340" name="Google Shape;340;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341" name="Google Shape;341;p33"/>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342" name="Google Shape;342;p33"/>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43" name="Google Shape;343;p33"/>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44" name="Google Shape;344;p33"/>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345" name="Google Shape;345;p33"/>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346" name="Google Shape;346;p33"/>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250"/>
                                        <p:tgtEl>
                                          <p:spTgt spid="32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par>
                                <p:cTn fill="hold" nodeType="withEffect" presetClass="entr" presetID="2" presetSubtype="4">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1000"/>
                                        <p:tgtEl>
                                          <p:spTgt spid="3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1000"/>
                                        <p:tgtEl>
                                          <p:spTgt spid="3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0"/>
                                        <p:tgtEl>
                                          <p:spTgt spid="34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0" name="Shape 350"/>
        <p:cNvGrpSpPr/>
        <p:nvPr/>
      </p:nvGrpSpPr>
      <p:grpSpPr>
        <a:xfrm>
          <a:off x="0" y="0"/>
          <a:ext cx="0" cy="0"/>
          <a:chOff x="0" y="0"/>
          <a:chExt cx="0" cy="0"/>
        </a:xfrm>
      </p:grpSpPr>
      <p:sp>
        <p:nvSpPr>
          <p:cNvPr id="351" name="Google Shape;351;p34"/>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352" name="Google Shape;352;p34"/>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6" name="Shape 356"/>
        <p:cNvGrpSpPr/>
        <p:nvPr/>
      </p:nvGrpSpPr>
      <p:grpSpPr>
        <a:xfrm>
          <a:off x="0" y="0"/>
          <a:ext cx="0" cy="0"/>
          <a:chOff x="0" y="0"/>
          <a:chExt cx="0" cy="0"/>
        </a:xfrm>
      </p:grpSpPr>
      <p:grpSp>
        <p:nvGrpSpPr>
          <p:cNvPr id="357" name="Google Shape;357;p35"/>
          <p:cNvGrpSpPr/>
          <p:nvPr/>
        </p:nvGrpSpPr>
        <p:grpSpPr>
          <a:xfrm>
            <a:off x="3951968" y="2079356"/>
            <a:ext cx="2084100" cy="733500"/>
            <a:chOff x="3951968" y="2079356"/>
            <a:chExt cx="2084100" cy="733500"/>
          </a:xfrm>
        </p:grpSpPr>
        <p:sp>
          <p:nvSpPr>
            <p:cNvPr id="358" name="Google Shape;358;p35">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5"/>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360" name="Google Shape;360;p35">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35">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3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63" name="Google Shape;363;p35"/>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364" name="Google Shape;364;p3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5"/>
          <p:cNvSpPr txBox="1"/>
          <p:nvPr/>
        </p:nvSpPr>
        <p:spPr>
          <a:xfrm>
            <a:off x="3207175" y="928975"/>
            <a:ext cx="5879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 en mathématiques</a:t>
            </a:r>
            <a:endParaRPr/>
          </a:p>
        </p:txBody>
      </p:sp>
      <p:sp>
        <p:nvSpPr>
          <p:cNvPr id="366" name="Google Shape;366;p35">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5">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368" name="Google Shape;368;p35"/>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69" name="Google Shape;369;p35"/>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370" name="Google Shape;370;p35"/>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371" name="Google Shape;371;p3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3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3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3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3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6" name="Google Shape;376;p35"/>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377" name="Google Shape;377;p35"/>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378" name="Google Shape;378;p35"/>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79" name="Google Shape;379;p35"/>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380" name="Google Shape;380;p35"/>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381" name="Google Shape;381;p35"/>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382" name="Google Shape;382;p35"/>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383" name="Google Shape;383;p35"/>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250"/>
                                        <p:tgtEl>
                                          <p:spTgt spid="370"/>
                                        </p:tgtEl>
                                      </p:cBhvr>
                                    </p:animEffect>
                                  </p:childTnLst>
                                </p:cTn>
                              </p:par>
                              <p:par>
                                <p:cTn fill="hold" nodeType="with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1000"/>
                                        <p:tgtEl>
                                          <p:spTgt spid="3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7" name="Shape 387"/>
        <p:cNvGrpSpPr/>
        <p:nvPr/>
      </p:nvGrpSpPr>
      <p:grpSpPr>
        <a:xfrm>
          <a:off x="0" y="0"/>
          <a:ext cx="0" cy="0"/>
          <a:chOff x="0" y="0"/>
          <a:chExt cx="0" cy="0"/>
        </a:xfrm>
      </p:grpSpPr>
      <p:sp>
        <p:nvSpPr>
          <p:cNvPr id="388" name="Google Shape;388;p36">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36"/>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90" name="Google Shape;390;p36">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36">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3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36"/>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394" name="Google Shape;394;p3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6"/>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0" name="Google Shape;400;p36"/>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401" name="Google Shape;401;p36"/>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02" name="Google Shape;402;p36"/>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03" name="Google Shape;403;p36"/>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04" name="Google Shape;404;p36"/>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405" name="Google Shape;405;p3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36"/>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07" name="Google Shape;407;p36"/>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408" name="Google Shape;408;p36"/>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09" name="Google Shape;409;p36"/>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10" name="Google Shape;410;p36"/>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411" name="Google Shape;411;p36"/>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412" name="Google Shape;412;p36"/>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413" name="Google Shape;413;p36"/>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250"/>
                                        <p:tgtEl>
                                          <p:spTgt spid="393"/>
                                        </p:tgtEl>
                                      </p:cBhvr>
                                    </p:animEffect>
                                  </p:childTnLst>
                                </p:cTn>
                              </p:par>
                              <p:par>
                                <p:cTn fill="hold" nodeType="withEffect" presetClass="entr" presetID="2" presetSubtype="4">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1000"/>
                                        <p:tgtEl>
                                          <p:spTgt spid="4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000"/>
                                        <p:tgtEl>
                                          <p:spTgt spid="4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1000"/>
                                        <p:tgtEl>
                                          <p:spTgt spid="4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1" name="Shape 131"/>
        <p:cNvGrpSpPr/>
        <p:nvPr/>
      </p:nvGrpSpPr>
      <p:grpSpPr>
        <a:xfrm>
          <a:off x="0" y="0"/>
          <a:ext cx="0" cy="0"/>
          <a:chOff x="0" y="0"/>
          <a:chExt cx="0" cy="0"/>
        </a:xfrm>
      </p:grpSpPr>
      <p:sp>
        <p:nvSpPr>
          <p:cNvPr id="132" name="Google Shape;132;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37" name="Google Shape;137;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38" name="Google Shape;138;p19"/>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rgbClr val="FFFF00"/>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rgbClr val="FFFF00"/>
                </a:solidFill>
                <a:latin typeface="Ubuntu"/>
                <a:ea typeface="Ubuntu"/>
                <a:cs typeface="Ubuntu"/>
                <a:sym typeface="Ubuntu"/>
                <a:hlinkClick r:id="rId5">
                  <a:extLst>
                    <a:ext uri="{A12FA001-AC4F-418D-AE19-62706E023703}">
                      <ahyp:hlinkClr val="tx"/>
                    </a:ext>
                  </a:extLst>
                </a:hlinkClick>
              </a:rPr>
              <a:t>17032026</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7">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39" name="Google Shape;139;p19">
            <a:hlinkClick r:id="rId8"/>
          </p:cNvPr>
          <p:cNvPicPr preferRelativeResize="0"/>
          <p:nvPr/>
        </p:nvPicPr>
        <p:blipFill rotWithShape="1">
          <a:blip r:embed="rId9">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7" name="Shape 417"/>
        <p:cNvGrpSpPr/>
        <p:nvPr/>
      </p:nvGrpSpPr>
      <p:grpSpPr>
        <a:xfrm>
          <a:off x="0" y="0"/>
          <a:ext cx="0" cy="0"/>
          <a:chOff x="0" y="0"/>
          <a:chExt cx="0" cy="0"/>
        </a:xfrm>
      </p:grpSpPr>
      <p:sp>
        <p:nvSpPr>
          <p:cNvPr id="418" name="Google Shape;418;p37">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37">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3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3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7"/>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423" name="Google Shape;423;p3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3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37"/>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29" name="Google Shape;429;p37"/>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430" name="Google Shape;430;p37"/>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431" name="Google Shape;431;p37"/>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432" name="Google Shape;432;p37"/>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433" name="Google Shape;433;p37"/>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434" name="Google Shape;434;p37"/>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435" name="Google Shape;435;p37"/>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436" name="Google Shape;436;p37"/>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437" name="Google Shape;437;p37"/>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438" name="Google Shape;438;p37"/>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439" name="Google Shape;439;p3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3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41" name="Google Shape;441;p37"/>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42" name="Google Shape;442;p37"/>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43" name="Google Shape;443;p37"/>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444" name="Google Shape;444;p37"/>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45" name="Google Shape;445;p37"/>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446" name="Google Shape;446;p37"/>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250"/>
                                        <p:tgtEl>
                                          <p:spTgt spid="422"/>
                                        </p:tgtEl>
                                      </p:cBhvr>
                                    </p:animEffect>
                                  </p:childTnLst>
                                </p:cTn>
                              </p:par>
                              <p:par>
                                <p:cTn fill="hold" nodeType="withEffect" presetClass="entr" presetID="2" presetSubtype="4">
                                  <p:stCondLst>
                                    <p:cond delay="0"/>
                                  </p:stCondLst>
                                  <p:childTnLst>
                                    <p:set>
                                      <p:cBhvr>
                                        <p:cTn dur="1" fill="hold">
                                          <p:stCondLst>
                                            <p:cond delay="0"/>
                                          </p:stCondLst>
                                        </p:cTn>
                                        <p:tgtEl>
                                          <p:spTgt spid="431"/>
                                        </p:tgtEl>
                                        <p:attrNameLst>
                                          <p:attrName>style.visibility</p:attrName>
                                        </p:attrNameLst>
                                      </p:cBhvr>
                                      <p:to>
                                        <p:strVal val="visible"/>
                                      </p:to>
                                    </p:set>
                                    <p:anim calcmode="lin" valueType="num">
                                      <p:cBhvr additive="base">
                                        <p:cTn dur="1000"/>
                                        <p:tgtEl>
                                          <p:spTgt spid="4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1000"/>
                                        <p:tgtEl>
                                          <p:spTgt spid="4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1000"/>
                                        <p:tgtEl>
                                          <p:spTgt spid="4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1000"/>
                                        <p:tgtEl>
                                          <p:spTgt spid="43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0" name="Shape 450"/>
        <p:cNvGrpSpPr/>
        <p:nvPr/>
      </p:nvGrpSpPr>
      <p:grpSpPr>
        <a:xfrm>
          <a:off x="0" y="0"/>
          <a:ext cx="0" cy="0"/>
          <a:chOff x="0" y="0"/>
          <a:chExt cx="0" cy="0"/>
        </a:xfrm>
      </p:grpSpPr>
      <p:sp>
        <p:nvSpPr>
          <p:cNvPr id="451" name="Google Shape;451;p38">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38">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8">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3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38"/>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456" name="Google Shape;456;p3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3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3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3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3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61" name="Google Shape;461;p38"/>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462" name="Google Shape;462;p38"/>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463" name="Google Shape;463;p38"/>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464" name="Google Shape;464;p38"/>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65" name="Google Shape;465;p38"/>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66" name="Google Shape;466;p38"/>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67" name="Google Shape;467;p38"/>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68" name="Google Shape;468;p38"/>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69" name="Google Shape;469;p38"/>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70" name="Google Shape;470;p3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3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72" name="Google Shape;472;p38"/>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73" name="Google Shape;473;p38"/>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74" name="Google Shape;474;p38"/>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75" name="Google Shape;475;p38"/>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476" name="Google Shape;476;p38"/>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477" name="Google Shape;477;p38"/>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250"/>
                                        <p:tgtEl>
                                          <p:spTgt spid="455"/>
                                        </p:tgtEl>
                                      </p:cBhvr>
                                    </p:animEffect>
                                  </p:childTnLst>
                                </p:cTn>
                              </p:par>
                              <p:par>
                                <p:cTn fill="hold" nodeType="withEffect" presetClass="entr" presetID="2" presetSubtype="4">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1000"/>
                                        <p:tgtEl>
                                          <p:spTgt spid="4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3"/>
                                        </p:tgtEl>
                                        <p:attrNameLst>
                                          <p:attrName>style.visibility</p:attrName>
                                        </p:attrNameLst>
                                      </p:cBhvr>
                                      <p:to>
                                        <p:strVal val="visible"/>
                                      </p:to>
                                    </p:set>
                                    <p:anim calcmode="lin" valueType="num">
                                      <p:cBhvr additive="base">
                                        <p:cTn dur="1000"/>
                                        <p:tgtEl>
                                          <p:spTgt spid="4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1000"/>
                                        <p:tgtEl>
                                          <p:spTgt spid="4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1000"/>
                                        <p:tgtEl>
                                          <p:spTgt spid="47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1" name="Shape 481"/>
        <p:cNvGrpSpPr/>
        <p:nvPr/>
      </p:nvGrpSpPr>
      <p:grpSpPr>
        <a:xfrm>
          <a:off x="0" y="0"/>
          <a:ext cx="0" cy="0"/>
          <a:chOff x="0" y="0"/>
          <a:chExt cx="0" cy="0"/>
        </a:xfrm>
      </p:grpSpPr>
      <p:grpSp>
        <p:nvGrpSpPr>
          <p:cNvPr id="482" name="Google Shape;482;p39"/>
          <p:cNvGrpSpPr/>
          <p:nvPr/>
        </p:nvGrpSpPr>
        <p:grpSpPr>
          <a:xfrm>
            <a:off x="3951968" y="2079356"/>
            <a:ext cx="2084100" cy="733500"/>
            <a:chOff x="3951968" y="2079356"/>
            <a:chExt cx="2084100" cy="733500"/>
          </a:xfrm>
        </p:grpSpPr>
        <p:sp>
          <p:nvSpPr>
            <p:cNvPr id="483" name="Google Shape;483;p39">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3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485" name="Google Shape;485;p39">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39"/>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3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1.PAR</a:t>
            </a:r>
            <a:endParaRPr sz="1100"/>
          </a:p>
        </p:txBody>
      </p:sp>
      <p:sp>
        <p:nvSpPr>
          <p:cNvPr id="489" name="Google Shape;489;p3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490" name="Google Shape;490;p39"/>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 et tâches créatives</a:t>
            </a:r>
            <a:endParaRPr sz="1300">
              <a:solidFill>
                <a:schemeClr val="dk1"/>
              </a:solidFill>
              <a:latin typeface="Press Start 2P"/>
              <a:ea typeface="Press Start 2P"/>
              <a:cs typeface="Press Start 2P"/>
              <a:sym typeface="Press Start 2P"/>
            </a:endParaRPr>
          </a:p>
        </p:txBody>
      </p:sp>
      <p:sp>
        <p:nvSpPr>
          <p:cNvPr id="491" name="Google Shape;491;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96" name="Google Shape;496;p39"/>
          <p:cNvPicPr preferRelativeResize="0"/>
          <p:nvPr/>
        </p:nvPicPr>
        <p:blipFill rotWithShape="1">
          <a:blip r:embed="rId5">
            <a:alphaModFix/>
          </a:blip>
          <a:srcRect b="0" l="0" r="0" t="0"/>
          <a:stretch/>
        </p:blipFill>
        <p:spPr>
          <a:xfrm>
            <a:off x="2774998" y="4964437"/>
            <a:ext cx="350164" cy="350164"/>
          </a:xfrm>
          <a:prstGeom prst="rect">
            <a:avLst/>
          </a:prstGeom>
          <a:noFill/>
          <a:ln>
            <a:noFill/>
          </a:ln>
        </p:spPr>
      </p:pic>
      <p:pic>
        <p:nvPicPr>
          <p:cNvPr descr="Qr code&#10;&#10;Description automatically generated" id="497" name="Google Shape;497;p39"/>
          <p:cNvPicPr preferRelativeResize="0"/>
          <p:nvPr/>
        </p:nvPicPr>
        <p:blipFill rotWithShape="1">
          <a:blip r:embed="rId6">
            <a:alphaModFix/>
          </a:blip>
          <a:srcRect b="0" l="0" r="0" t="0"/>
          <a:stretch/>
        </p:blipFill>
        <p:spPr>
          <a:xfrm>
            <a:off x="1988541" y="4940948"/>
            <a:ext cx="396405" cy="397142"/>
          </a:xfrm>
          <a:prstGeom prst="rect">
            <a:avLst/>
          </a:prstGeom>
          <a:noFill/>
          <a:ln>
            <a:noFill/>
          </a:ln>
        </p:spPr>
      </p:pic>
      <p:pic>
        <p:nvPicPr>
          <p:cNvPr descr="Chart, histogram&#10;&#10;Description automatically generated" id="498" name="Google Shape;498;p39"/>
          <p:cNvPicPr preferRelativeResize="0"/>
          <p:nvPr/>
        </p:nvPicPr>
        <p:blipFill rotWithShape="1">
          <a:blip r:embed="rId7">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499" name="Google Shape;499;p39"/>
          <p:cNvPicPr preferRelativeResize="0"/>
          <p:nvPr/>
        </p:nvPicPr>
        <p:blipFill rotWithShape="1">
          <a:blip r:embed="rId8">
            <a:alphaModFix/>
          </a:blip>
          <a:srcRect b="0" l="0" r="0" t="0"/>
          <a:stretch/>
        </p:blipFill>
        <p:spPr>
          <a:xfrm>
            <a:off x="5013835" y="4978360"/>
            <a:ext cx="392361" cy="322319"/>
          </a:xfrm>
          <a:prstGeom prst="rect">
            <a:avLst/>
          </a:prstGeom>
          <a:noFill/>
          <a:ln>
            <a:noFill/>
          </a:ln>
        </p:spPr>
      </p:pic>
      <p:pic>
        <p:nvPicPr>
          <p:cNvPr descr="Shape&#10;&#10;Description automatically generated" id="500" name="Google Shape;500;p39"/>
          <p:cNvPicPr preferRelativeResize="0"/>
          <p:nvPr/>
        </p:nvPicPr>
        <p:blipFill rotWithShape="1">
          <a:blip r:embed="rId9">
            <a:alphaModFix/>
          </a:blip>
          <a:srcRect b="0" l="0" r="0" t="0"/>
          <a:stretch/>
        </p:blipFill>
        <p:spPr>
          <a:xfrm>
            <a:off x="4293726" y="4974062"/>
            <a:ext cx="330914" cy="330914"/>
          </a:xfrm>
          <a:prstGeom prst="rect">
            <a:avLst/>
          </a:prstGeom>
          <a:noFill/>
          <a:ln>
            <a:noFill/>
          </a:ln>
        </p:spPr>
      </p:pic>
      <p:sp>
        <p:nvSpPr>
          <p:cNvPr id="501" name="Google Shape;501;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39"/>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0">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503" name="Google Shape;503;p39"/>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04" name="Google Shape;504;p39"/>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05" name="Google Shape;505;p39"/>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pic>
        <p:nvPicPr>
          <p:cNvPr id="506" name="Google Shape;506;p39"/>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250"/>
                                        <p:tgtEl>
                                          <p:spTgt spid="490"/>
                                        </p:tgtEl>
                                      </p:cBhvr>
                                    </p:animEffect>
                                  </p:childTnLst>
                                </p:cTn>
                              </p:par>
                              <p:par>
                                <p:cTn fill="hold" nodeType="withEffect" presetClass="entr" presetID="2" presetSubtype="4">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1000"/>
                                        <p:tgtEl>
                                          <p:spTgt spid="5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5"/>
                                        </p:tgtEl>
                                        <p:attrNameLst>
                                          <p:attrName>style.visibility</p:attrName>
                                        </p:attrNameLst>
                                      </p:cBhvr>
                                      <p:to>
                                        <p:strVal val="visible"/>
                                      </p:to>
                                    </p:set>
                                    <p:anim calcmode="lin" valueType="num">
                                      <p:cBhvr additive="base">
                                        <p:cTn dur="1000"/>
                                        <p:tgtEl>
                                          <p:spTgt spid="5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1000"/>
                                        <p:tgtEl>
                                          <p:spTgt spid="50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10" name="Shape 510"/>
        <p:cNvGrpSpPr/>
        <p:nvPr/>
      </p:nvGrpSpPr>
      <p:grpSpPr>
        <a:xfrm>
          <a:off x="0" y="0"/>
          <a:ext cx="0" cy="0"/>
          <a:chOff x="0" y="0"/>
          <a:chExt cx="0" cy="0"/>
        </a:xfrm>
      </p:grpSpPr>
      <p:sp>
        <p:nvSpPr>
          <p:cNvPr id="511" name="Google Shape;511;p40">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40">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4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40"/>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et la consolidation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a:t>
            </a:r>
            <a:endParaRPr sz="1200">
              <a:solidFill>
                <a:schemeClr val="dk1"/>
              </a:solidFill>
              <a:latin typeface="Press Start 2P"/>
              <a:ea typeface="Press Start 2P"/>
              <a:cs typeface="Press Start 2P"/>
              <a:sym typeface="Press Start 2P"/>
            </a:endParaRPr>
          </a:p>
        </p:txBody>
      </p:sp>
      <p:sp>
        <p:nvSpPr>
          <p:cNvPr id="515" name="Google Shape;515;p4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4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4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4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4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40"/>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1" name="Google Shape;521;p40"/>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522" name="Google Shape;522;p40"/>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523" name="Google Shape;523;p40"/>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524" name="Google Shape;524;p40"/>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525" name="Google Shape;525;p40"/>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526" name="Google Shape;526;p4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4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528" name="Google Shape;528;p4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529" name="Google Shape;529;p4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530" name="Google Shape;530;p40"/>
          <p:cNvPicPr preferRelativeResize="0"/>
          <p:nvPr/>
        </p:nvPicPr>
        <p:blipFill rotWithShape="1">
          <a:blip r:embed="rId10">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31" name="Google Shape;531;p40"/>
          <p:cNvPicPr preferRelativeResize="0"/>
          <p:nvPr/>
        </p:nvPicPr>
        <p:blipFill rotWithShape="1">
          <a:blip r:embed="rId10">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32" name="Google Shape;532;p40"/>
          <p:cNvPicPr preferRelativeResize="0"/>
          <p:nvPr/>
        </p:nvPicPr>
        <p:blipFill rotWithShape="1">
          <a:blip r:embed="rId10">
            <a:alphaModFix/>
          </a:blip>
          <a:srcRect b="0" l="0" r="0" t="0"/>
          <a:stretch/>
        </p:blipFill>
        <p:spPr>
          <a:xfrm>
            <a:off x="9577100" y="5486685"/>
            <a:ext cx="1262339" cy="1262339"/>
          </a:xfrm>
          <a:prstGeom prst="rect">
            <a:avLst/>
          </a:prstGeom>
          <a:noFill/>
          <a:ln>
            <a:noFill/>
          </a:ln>
        </p:spPr>
      </p:pic>
      <p:sp>
        <p:nvSpPr>
          <p:cNvPr id="533" name="Google Shape;533;p40"/>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534" name="Google Shape;534;p40"/>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250"/>
                                        <p:tgtEl>
                                          <p:spTgt spid="514"/>
                                        </p:tgtEl>
                                      </p:cBhvr>
                                    </p:animEffect>
                                  </p:childTnLst>
                                </p:cTn>
                              </p:par>
                              <p:par>
                                <p:cTn fill="hold" nodeType="withEffect" presetClass="entr" presetID="2" presetSubtype="4">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1000"/>
                                        <p:tgtEl>
                                          <p:spTgt spid="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2"/>
                                        </p:tgtEl>
                                        <p:attrNameLst>
                                          <p:attrName>style.visibility</p:attrName>
                                        </p:attrNameLst>
                                      </p:cBhvr>
                                      <p:to>
                                        <p:strVal val="visible"/>
                                      </p:to>
                                    </p:set>
                                    <p:anim calcmode="lin" valueType="num">
                                      <p:cBhvr additive="base">
                                        <p:cTn dur="1000"/>
                                        <p:tgtEl>
                                          <p:spTgt spid="5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1000"/>
                                        <p:tgtEl>
                                          <p:spTgt spid="53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38" name="Shape 538"/>
        <p:cNvGrpSpPr/>
        <p:nvPr/>
      </p:nvGrpSpPr>
      <p:grpSpPr>
        <a:xfrm>
          <a:off x="0" y="0"/>
          <a:ext cx="0" cy="0"/>
          <a:chOff x="0" y="0"/>
          <a:chExt cx="0" cy="0"/>
        </a:xfrm>
      </p:grpSpPr>
      <p:sp>
        <p:nvSpPr>
          <p:cNvPr id="539" name="Google Shape;539;p41">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41">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4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41"/>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543" name="Google Shape;543;p4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4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4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4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4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41"/>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49" name="Google Shape;549;p41"/>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550" name="Google Shape;550;p41"/>
          <p:cNvPicPr preferRelativeResize="0"/>
          <p:nvPr/>
        </p:nvPicPr>
        <p:blipFill rotWithShape="1">
          <a:blip r:embed="rId6">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551" name="Google Shape;551;p41"/>
          <p:cNvPicPr preferRelativeResize="0"/>
          <p:nvPr/>
        </p:nvPicPr>
        <p:blipFill rotWithShape="1">
          <a:blip r:embed="rId7">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552" name="Google Shape;552;p41"/>
          <p:cNvPicPr preferRelativeResize="0"/>
          <p:nvPr/>
        </p:nvPicPr>
        <p:blipFill rotWithShape="1">
          <a:blip r:embed="rId8">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553" name="Google Shape;553;p41"/>
          <p:cNvPicPr preferRelativeResize="0"/>
          <p:nvPr/>
        </p:nvPicPr>
        <p:blipFill rotWithShape="1">
          <a:blip r:embed="rId9">
            <a:alphaModFix/>
          </a:blip>
          <a:srcRect b="0" l="0" r="0" t="0"/>
          <a:stretch/>
        </p:blipFill>
        <p:spPr>
          <a:xfrm>
            <a:off x="4936731" y="4869493"/>
            <a:ext cx="551251" cy="551251"/>
          </a:xfrm>
          <a:prstGeom prst="rect">
            <a:avLst/>
          </a:prstGeom>
          <a:noFill/>
          <a:ln>
            <a:noFill/>
          </a:ln>
        </p:spPr>
      </p:pic>
      <p:sp>
        <p:nvSpPr>
          <p:cNvPr id="554" name="Google Shape;554;p4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4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556" name="Google Shape;556;p4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557" name="Google Shape;557;p4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pic>
        <p:nvPicPr>
          <p:cNvPr descr="A picture containing container, square&#10;&#10;Description automatically generated" id="558" name="Google Shape;558;p41"/>
          <p:cNvPicPr preferRelativeResize="0"/>
          <p:nvPr/>
        </p:nvPicPr>
        <p:blipFill rotWithShape="1">
          <a:blip r:embed="rId10">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559" name="Google Shape;559;p41"/>
          <p:cNvPicPr preferRelativeResize="0"/>
          <p:nvPr/>
        </p:nvPicPr>
        <p:blipFill rotWithShape="1">
          <a:blip r:embed="rId10">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560" name="Google Shape;560;p41"/>
          <p:cNvPicPr preferRelativeResize="0"/>
          <p:nvPr/>
        </p:nvPicPr>
        <p:blipFill rotWithShape="1">
          <a:blip r:embed="rId10">
            <a:alphaModFix/>
          </a:blip>
          <a:srcRect b="0" l="0" r="0" t="0"/>
          <a:stretch/>
        </p:blipFill>
        <p:spPr>
          <a:xfrm>
            <a:off x="9729500" y="5562885"/>
            <a:ext cx="1262339" cy="1262339"/>
          </a:xfrm>
          <a:prstGeom prst="rect">
            <a:avLst/>
          </a:prstGeom>
          <a:noFill/>
          <a:ln>
            <a:noFill/>
          </a:ln>
        </p:spPr>
      </p:pic>
      <p:sp>
        <p:nvSpPr>
          <p:cNvPr id="561" name="Google Shape;561;p41"/>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562" name="Google Shape;562;p41"/>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250"/>
                                        <p:tgtEl>
                                          <p:spTgt spid="542"/>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par>
                                <p:cTn fill="hold" nodeType="withEffect" presetClass="entr" presetID="2" presetSubtype="4">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1000"/>
                                        <p:tgtEl>
                                          <p:spTgt spid="5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9"/>
                                        </p:tgtEl>
                                        <p:attrNameLst>
                                          <p:attrName>style.visibility</p:attrName>
                                        </p:attrNameLst>
                                      </p:cBhvr>
                                      <p:to>
                                        <p:strVal val="visible"/>
                                      </p:to>
                                    </p:set>
                                    <p:anim calcmode="lin" valueType="num">
                                      <p:cBhvr additive="base">
                                        <p:cTn dur="1000"/>
                                        <p:tgtEl>
                                          <p:spTgt spid="5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1000"/>
                                        <p:tgtEl>
                                          <p:spTgt spid="5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6" name="Shape 566"/>
        <p:cNvGrpSpPr/>
        <p:nvPr/>
      </p:nvGrpSpPr>
      <p:grpSpPr>
        <a:xfrm>
          <a:off x="0" y="0"/>
          <a:ext cx="0" cy="0"/>
          <a:chOff x="0" y="0"/>
          <a:chExt cx="0" cy="0"/>
        </a:xfrm>
      </p:grpSpPr>
      <p:sp>
        <p:nvSpPr>
          <p:cNvPr id="567" name="Google Shape;567;p42"/>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68" name="Google Shape;568;p42"/>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69" name="Google Shape;569;p4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70" name="Google Shape;570;p4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71" name="Google Shape;571;p4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72" name="Google Shape;572;p4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73" name="Google Shape;573;p4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74" name="Google Shape;574;p4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75" name="Google Shape;575;p42"/>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42"/>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577" name="Google Shape;577;p42"/>
          <p:cNvSpPr txBox="1"/>
          <p:nvPr/>
        </p:nvSpPr>
        <p:spPr>
          <a:xfrm>
            <a:off x="3760400" y="2467600"/>
            <a:ext cx="48228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500">
              <a:solidFill>
                <a:srgbClr val="69BC49"/>
              </a:solidFill>
              <a:highlight>
                <a:schemeClr val="dk1"/>
              </a:highlight>
            </a:endParaRPr>
          </a:p>
        </p:txBody>
      </p:sp>
      <p:sp>
        <p:nvSpPr>
          <p:cNvPr id="578" name="Google Shape;578;p42"/>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79" name="Google Shape;579;p42"/>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1000"/>
                                        <p:tgtEl>
                                          <p:spTgt spid="5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1000"/>
                                        <p:tgtEl>
                                          <p:spTgt spid="5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1000"/>
                                        <p:tgtEl>
                                          <p:spTgt spid="5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1000"/>
                                        <p:tgtEl>
                                          <p:spTgt spid="5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1000"/>
                                        <p:tgtEl>
                                          <p:spTgt spid="5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3" name="Shape 583"/>
        <p:cNvGrpSpPr/>
        <p:nvPr/>
      </p:nvGrpSpPr>
      <p:grpSpPr>
        <a:xfrm>
          <a:off x="0" y="0"/>
          <a:ext cx="0" cy="0"/>
          <a:chOff x="0" y="0"/>
          <a:chExt cx="0" cy="0"/>
        </a:xfrm>
      </p:grpSpPr>
      <p:sp>
        <p:nvSpPr>
          <p:cNvPr id="584" name="Google Shape;584;p43"/>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85" name="Google Shape;585;p43"/>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86" name="Google Shape;586;p43"/>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87" name="Google Shape;587;p43"/>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88" name="Google Shape;588;p43"/>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89" name="Google Shape;589;p43"/>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90" name="Google Shape;590;p43"/>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91" name="Google Shape;591;p43"/>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92" name="Google Shape;592;p43"/>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43"/>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594" name="Google Shape;594;p43"/>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Connais-tu les prismes?</a:t>
            </a:r>
            <a:endParaRPr sz="2500">
              <a:solidFill>
                <a:srgbClr val="69BC49"/>
              </a:solidFill>
              <a:highlight>
                <a:schemeClr val="dk1"/>
              </a:highlight>
            </a:endParaRPr>
          </a:p>
        </p:txBody>
      </p:sp>
      <p:sp>
        <p:nvSpPr>
          <p:cNvPr id="595" name="Google Shape;595;p43"/>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96" name="Google Shape;596;p43"/>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86"/>
                                        </p:tgtEl>
                                        <p:attrNameLst>
                                          <p:attrName>style.visibility</p:attrName>
                                        </p:attrNameLst>
                                      </p:cBhvr>
                                      <p:to>
                                        <p:strVal val="visible"/>
                                      </p:to>
                                    </p:set>
                                    <p:anim calcmode="lin" valueType="num">
                                      <p:cBhvr additive="base">
                                        <p:cTn dur="1000"/>
                                        <p:tgtEl>
                                          <p:spTgt spid="5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1000"/>
                                        <p:tgtEl>
                                          <p:spTgt spid="5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1000"/>
                                        <p:tgtEl>
                                          <p:spTgt spid="5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9"/>
                                        </p:tgtEl>
                                        <p:attrNameLst>
                                          <p:attrName>style.visibility</p:attrName>
                                        </p:attrNameLst>
                                      </p:cBhvr>
                                      <p:to>
                                        <p:strVal val="visible"/>
                                      </p:to>
                                    </p:set>
                                    <p:anim calcmode="lin" valueType="num">
                                      <p:cBhvr additive="base">
                                        <p:cTn dur="1000"/>
                                        <p:tgtEl>
                                          <p:spTgt spid="5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0"/>
                                        </p:tgtEl>
                                        <p:attrNameLst>
                                          <p:attrName>style.visibility</p:attrName>
                                        </p:attrNameLst>
                                      </p:cBhvr>
                                      <p:to>
                                        <p:strVal val="visible"/>
                                      </p:to>
                                    </p:set>
                                    <p:anim calcmode="lin" valueType="num">
                                      <p:cBhvr additive="base">
                                        <p:cTn dur="1000"/>
                                        <p:tgtEl>
                                          <p:spTgt spid="5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1"/>
                                        </p:tgtEl>
                                        <p:attrNameLst>
                                          <p:attrName>style.visibility</p:attrName>
                                        </p:attrNameLst>
                                      </p:cBhvr>
                                      <p:to>
                                        <p:strVal val="visible"/>
                                      </p:to>
                                    </p:set>
                                    <p:anim calcmode="lin" valueType="num">
                                      <p:cBhvr additive="base">
                                        <p:cTn dur="1000"/>
                                        <p:tgtEl>
                                          <p:spTgt spid="5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00" name="Shape 600"/>
        <p:cNvGrpSpPr/>
        <p:nvPr/>
      </p:nvGrpSpPr>
      <p:grpSpPr>
        <a:xfrm>
          <a:off x="0" y="0"/>
          <a:ext cx="0" cy="0"/>
          <a:chOff x="0" y="0"/>
          <a:chExt cx="0" cy="0"/>
        </a:xfrm>
      </p:grpSpPr>
      <p:sp>
        <p:nvSpPr>
          <p:cNvPr id="601" name="Google Shape;601;p44"/>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02" name="Google Shape;602;p44"/>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03" name="Google Shape;603;p44"/>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04" name="Google Shape;604;p4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05" name="Google Shape;605;p44"/>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06" name="Google Shape;606;p44"/>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07" name="Google Shape;607;p44"/>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08" name="Google Shape;608;p4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09" name="Google Shape;609;p44"/>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44"/>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611" name="Google Shape;611;p44"/>
          <p:cNvSpPr txBox="1"/>
          <p:nvPr/>
        </p:nvSpPr>
        <p:spPr>
          <a:xfrm>
            <a:off x="3760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Oeuvre d’art à la manière de Mondrian</a:t>
            </a:r>
            <a:endParaRPr sz="2500">
              <a:solidFill>
                <a:srgbClr val="69BC49"/>
              </a:solidFill>
              <a:highlight>
                <a:schemeClr val="dk1"/>
              </a:highlight>
            </a:endParaRPr>
          </a:p>
        </p:txBody>
      </p:sp>
      <p:sp>
        <p:nvSpPr>
          <p:cNvPr id="612" name="Google Shape;612;p44"/>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
        <p:nvSpPr>
          <p:cNvPr id="613" name="Google Shape;613;p44"/>
          <p:cNvSpPr txBox="1"/>
          <p:nvPr/>
        </p:nvSpPr>
        <p:spPr>
          <a:xfrm>
            <a:off x="5613650" y="5271325"/>
            <a:ext cx="3654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6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Exemple de résultat attendu</a:t>
            </a:r>
            <a:endParaRPr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1000"/>
                                        <p:tgtEl>
                                          <p:spTgt spid="6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4"/>
                                        </p:tgtEl>
                                        <p:attrNameLst>
                                          <p:attrName>style.visibility</p:attrName>
                                        </p:attrNameLst>
                                      </p:cBhvr>
                                      <p:to>
                                        <p:strVal val="visible"/>
                                      </p:to>
                                    </p:set>
                                    <p:anim calcmode="lin" valueType="num">
                                      <p:cBhvr additive="base">
                                        <p:cTn dur="1000"/>
                                        <p:tgtEl>
                                          <p:spTgt spid="6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5"/>
                                        </p:tgtEl>
                                        <p:attrNameLst>
                                          <p:attrName>style.visibility</p:attrName>
                                        </p:attrNameLst>
                                      </p:cBhvr>
                                      <p:to>
                                        <p:strVal val="visible"/>
                                      </p:to>
                                    </p:set>
                                    <p:anim calcmode="lin" valueType="num">
                                      <p:cBhvr additive="base">
                                        <p:cTn dur="1000"/>
                                        <p:tgtEl>
                                          <p:spTgt spid="6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1000"/>
                                        <p:tgtEl>
                                          <p:spTgt spid="6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1000"/>
                                        <p:tgtEl>
                                          <p:spTgt spid="6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1000"/>
                                        <p:tgtEl>
                                          <p:spTgt spid="6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7" name="Shape 617"/>
        <p:cNvGrpSpPr/>
        <p:nvPr/>
      </p:nvGrpSpPr>
      <p:grpSpPr>
        <a:xfrm>
          <a:off x="0" y="0"/>
          <a:ext cx="0" cy="0"/>
          <a:chOff x="0" y="0"/>
          <a:chExt cx="0" cy="0"/>
        </a:xfrm>
      </p:grpSpPr>
      <p:sp>
        <p:nvSpPr>
          <p:cNvPr id="618" name="Google Shape;618;p45"/>
          <p:cNvSpPr/>
          <p:nvPr/>
        </p:nvSpPr>
        <p:spPr>
          <a:xfrm>
            <a:off x="3979100" y="3842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19" name="Google Shape;619;p45"/>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20" name="Google Shape;620;p45"/>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21" name="Google Shape;621;p45"/>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22" name="Google Shape;622;p45"/>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23" name="Google Shape;623;p45"/>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24" name="Google Shape;624;p45"/>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25" name="Google Shape;625;p45"/>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45"/>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4</a:t>
            </a:r>
            <a:endParaRPr/>
          </a:p>
        </p:txBody>
      </p:sp>
      <p:sp>
        <p:nvSpPr>
          <p:cNvPr id="627" name="Google Shape;627;p45"/>
          <p:cNvSpPr txBox="1"/>
          <p:nvPr/>
        </p:nvSpPr>
        <p:spPr>
          <a:xfrm>
            <a:off x="3760400" y="24676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Le dallage frisé</a:t>
            </a:r>
            <a:endParaRPr sz="2500">
              <a:solidFill>
                <a:srgbClr val="69BC49"/>
              </a:solidFill>
              <a:highlight>
                <a:schemeClr val="dk1"/>
              </a:highlight>
            </a:endParaRPr>
          </a:p>
        </p:txBody>
      </p:sp>
      <p:sp>
        <p:nvSpPr>
          <p:cNvPr id="628" name="Google Shape;628;p45"/>
          <p:cNvSpPr txBox="1"/>
          <p:nvPr/>
        </p:nvSpPr>
        <p:spPr>
          <a:xfrm>
            <a:off x="4344650" y="39759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1000"/>
                                        <p:tgtEl>
                                          <p:spTgt spid="6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1000"/>
                                        <p:tgtEl>
                                          <p:spTgt spid="6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1000"/>
                                        <p:tgtEl>
                                          <p:spTgt spid="6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1000"/>
                                        <p:tgtEl>
                                          <p:spTgt spid="6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1000"/>
                                        <p:tgtEl>
                                          <p:spTgt spid="6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32" name="Shape 632"/>
        <p:cNvGrpSpPr/>
        <p:nvPr/>
      </p:nvGrpSpPr>
      <p:grpSpPr>
        <a:xfrm>
          <a:off x="0" y="0"/>
          <a:ext cx="0" cy="0"/>
          <a:chOff x="0" y="0"/>
          <a:chExt cx="0" cy="0"/>
        </a:xfrm>
      </p:grpSpPr>
      <p:sp>
        <p:nvSpPr>
          <p:cNvPr id="633" name="Google Shape;633;p46"/>
          <p:cNvSpPr/>
          <p:nvPr/>
        </p:nvSpPr>
        <p:spPr>
          <a:xfrm>
            <a:off x="4018138" y="3951950"/>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34" name="Google Shape;634;p46"/>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35" name="Google Shape;635;p46"/>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36" name="Google Shape;636;p46"/>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37" name="Google Shape;637;p46"/>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38" name="Google Shape;638;p46"/>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39" name="Google Shape;639;p46"/>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40" name="Google Shape;640;p46"/>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46"/>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5</a:t>
            </a:r>
            <a:endParaRPr/>
          </a:p>
        </p:txBody>
      </p:sp>
      <p:sp>
        <p:nvSpPr>
          <p:cNvPr id="642" name="Google Shape;642;p46"/>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Jeux Olympiques d’été</a:t>
            </a:r>
            <a:endParaRPr sz="2500">
              <a:solidFill>
                <a:srgbClr val="69BC49"/>
              </a:solidFill>
              <a:highlight>
                <a:schemeClr val="dk1"/>
              </a:highlight>
            </a:endParaRPr>
          </a:p>
        </p:txBody>
      </p:sp>
      <p:sp>
        <p:nvSpPr>
          <p:cNvPr id="643" name="Google Shape;643;p46"/>
          <p:cNvSpPr txBox="1"/>
          <p:nvPr/>
        </p:nvSpPr>
        <p:spPr>
          <a:xfrm>
            <a:off x="4383688" y="40529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1000"/>
                                        <p:tgtEl>
                                          <p:spTgt spid="6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5"/>
                                        </p:tgtEl>
                                        <p:attrNameLst>
                                          <p:attrName>style.visibility</p:attrName>
                                        </p:attrNameLst>
                                      </p:cBhvr>
                                      <p:to>
                                        <p:strVal val="visible"/>
                                      </p:to>
                                    </p:set>
                                    <p:anim calcmode="lin" valueType="num">
                                      <p:cBhvr additive="base">
                                        <p:cTn dur="1000"/>
                                        <p:tgtEl>
                                          <p:spTgt spid="6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1000"/>
                                        <p:tgtEl>
                                          <p:spTgt spid="6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1000"/>
                                        <p:tgtEl>
                                          <p:spTgt spid="6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8"/>
                                        </p:tgtEl>
                                        <p:attrNameLst>
                                          <p:attrName>style.visibility</p:attrName>
                                        </p:attrNameLst>
                                      </p:cBhvr>
                                      <p:to>
                                        <p:strVal val="visible"/>
                                      </p:to>
                                    </p:set>
                                    <p:anim calcmode="lin" valueType="num">
                                      <p:cBhvr additive="base">
                                        <p:cTn dur="1000"/>
                                        <p:tgtEl>
                                          <p:spTgt spid="6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9"/>
                                        </p:tgtEl>
                                        <p:attrNameLst>
                                          <p:attrName>style.visibility</p:attrName>
                                        </p:attrNameLst>
                                      </p:cBhvr>
                                      <p:to>
                                        <p:strVal val="visible"/>
                                      </p:to>
                                    </p:set>
                                    <p:anim calcmode="lin" valueType="num">
                                      <p:cBhvr additive="base">
                                        <p:cTn dur="1000"/>
                                        <p:tgtEl>
                                          <p:spTgt spid="6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0"/>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 journée</a:t>
            </a:r>
            <a:endParaRPr sz="3000">
              <a:latin typeface="Press Start 2P"/>
              <a:ea typeface="Press Start 2P"/>
              <a:cs typeface="Press Start 2P"/>
              <a:sym typeface="Press Start 2P"/>
            </a:endParaRPr>
          </a:p>
        </p:txBody>
      </p:sp>
      <p:pic>
        <p:nvPicPr>
          <p:cNvPr descr="A picture containing container, square&#10;&#10;Description automatically generated" id="147" name="Google Shape;147;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8" name="Google Shape;148;p20"/>
          <p:cNvSpPr txBox="1"/>
          <p:nvPr/>
        </p:nvSpPr>
        <p:spPr>
          <a:xfrm>
            <a:off x="2207750" y="2577550"/>
            <a:ext cx="8194800" cy="2139600"/>
          </a:xfrm>
          <a:prstGeom prst="rect">
            <a:avLst/>
          </a:prstGeom>
          <a:noFill/>
          <a:ln>
            <a:noFill/>
          </a:ln>
        </p:spPr>
        <p:txBody>
          <a:bodyPr anchorCtr="0" anchor="t" bIns="45700" lIns="91425" spcFirstLastPara="1" rIns="91425" wrap="square" tIns="45700">
            <a:spAutoFit/>
          </a:bodyPr>
          <a:lstStyle/>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Débuter avec Minecraft</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3 intentions didactiques</a:t>
            </a:r>
            <a:r>
              <a:rPr lang="en-US" sz="1900">
                <a:solidFill>
                  <a:schemeClr val="lt2"/>
                </a:solidFill>
                <a:latin typeface="Press Start 2P"/>
                <a:ea typeface="Press Start 2P"/>
                <a:cs typeface="Press Start 2P"/>
                <a:sym typeface="Press Start 2P"/>
              </a:rPr>
              <a:t> </a:t>
            </a:r>
            <a:br>
              <a:rPr lang="en-US" sz="1900">
                <a:solidFill>
                  <a:schemeClr val="lt2"/>
                </a:solidFill>
                <a:latin typeface="Press Start 2P"/>
                <a:ea typeface="Press Start 2P"/>
                <a:cs typeface="Press Start 2P"/>
                <a:sym typeface="Press Start 2P"/>
              </a:rPr>
            </a:br>
            <a:r>
              <a:rPr lang="en-US" sz="1900">
                <a:solidFill>
                  <a:schemeClr val="lt2"/>
                </a:solidFill>
                <a:latin typeface="Press Start 2P"/>
                <a:ea typeface="Press Start 2P"/>
                <a:cs typeface="Press Start 2P"/>
                <a:sym typeface="Press Start 2P"/>
              </a:rPr>
              <a:t>et liens avec le RIM</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Exploration de tâches</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Planification et développement</a:t>
            </a:r>
            <a:endParaRPr sz="19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9" name="Google Shape;149;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50" name="Google Shape;150;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151" name="Google Shape;151;p20"/>
          <p:cNvSpPr/>
          <p:nvPr/>
        </p:nvSpPr>
        <p:spPr>
          <a:xfrm>
            <a:off x="9149975" y="1240100"/>
            <a:ext cx="2495700" cy="1535100"/>
          </a:xfrm>
          <a:prstGeom prst="wedgeRoundRectCallout">
            <a:avLst>
              <a:gd fmla="val -63891" name="adj1"/>
              <a:gd fmla="val -4609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en êtes-vous avec Minecraft?</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50"/>
                                        <p:tgtEl>
                                          <p:spTgt spid="148"/>
                                        </p:tgtEl>
                                      </p:cBhvr>
                                    </p:animEffect>
                                  </p:childTnLst>
                                </p:cTn>
                              </p:par>
                              <p:par>
                                <p:cTn fill="hold" nodeType="with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500"/>
                                        <p:tgtEl>
                                          <p:spTgt spid="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500"/>
                                        <p:tgtEl>
                                          <p:spTgt spid="1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500"/>
                                        <p:tgtEl>
                                          <p:spTgt spid="1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7" name="Shape 647"/>
        <p:cNvGrpSpPr/>
        <p:nvPr/>
      </p:nvGrpSpPr>
      <p:grpSpPr>
        <a:xfrm>
          <a:off x="0" y="0"/>
          <a:ext cx="0" cy="0"/>
          <a:chOff x="0" y="0"/>
          <a:chExt cx="0" cy="0"/>
        </a:xfrm>
      </p:grpSpPr>
      <p:sp>
        <p:nvSpPr>
          <p:cNvPr id="648" name="Google Shape;648;p47"/>
          <p:cNvSpPr/>
          <p:nvPr/>
        </p:nvSpPr>
        <p:spPr>
          <a:xfrm>
            <a:off x="4028900" y="41475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49" name="Google Shape;649;p47"/>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50" name="Google Shape;650;p47"/>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51" name="Google Shape;651;p47"/>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52" name="Google Shape;652;p47"/>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53" name="Google Shape;653;p47"/>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54" name="Google Shape;654;p47"/>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55" name="Google Shape;655;p47"/>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47"/>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6</a:t>
            </a:r>
            <a:endParaRPr/>
          </a:p>
        </p:txBody>
      </p:sp>
      <p:sp>
        <p:nvSpPr>
          <p:cNvPr id="657" name="Google Shape;657;p47"/>
          <p:cNvSpPr txBox="1"/>
          <p:nvPr/>
        </p:nvSpPr>
        <p:spPr>
          <a:xfrm>
            <a:off x="3760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Le parc d’attraction des maths</a:t>
            </a:r>
            <a:endParaRPr sz="2500">
              <a:solidFill>
                <a:srgbClr val="69BC49"/>
              </a:solidFill>
              <a:highlight>
                <a:schemeClr val="dk1"/>
              </a:highlight>
            </a:endParaRPr>
          </a:p>
        </p:txBody>
      </p:sp>
      <p:sp>
        <p:nvSpPr>
          <p:cNvPr id="658" name="Google Shape;658;p47"/>
          <p:cNvSpPr txBox="1"/>
          <p:nvPr/>
        </p:nvSpPr>
        <p:spPr>
          <a:xfrm>
            <a:off x="4394450" y="42807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1000"/>
                                        <p:tgtEl>
                                          <p:spTgt spid="6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0"/>
                                        </p:tgtEl>
                                        <p:attrNameLst>
                                          <p:attrName>style.visibility</p:attrName>
                                        </p:attrNameLst>
                                      </p:cBhvr>
                                      <p:to>
                                        <p:strVal val="visible"/>
                                      </p:to>
                                    </p:set>
                                    <p:anim calcmode="lin" valueType="num">
                                      <p:cBhvr additive="base">
                                        <p:cTn dur="1000"/>
                                        <p:tgtEl>
                                          <p:spTgt spid="6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1000"/>
                                        <p:tgtEl>
                                          <p:spTgt spid="6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1000"/>
                                        <p:tgtEl>
                                          <p:spTgt spid="6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3"/>
                                        </p:tgtEl>
                                        <p:attrNameLst>
                                          <p:attrName>style.visibility</p:attrName>
                                        </p:attrNameLst>
                                      </p:cBhvr>
                                      <p:to>
                                        <p:strVal val="visible"/>
                                      </p:to>
                                    </p:set>
                                    <p:anim calcmode="lin" valueType="num">
                                      <p:cBhvr additive="base">
                                        <p:cTn dur="1000"/>
                                        <p:tgtEl>
                                          <p:spTgt spid="6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4"/>
                                        </p:tgtEl>
                                        <p:attrNameLst>
                                          <p:attrName>style.visibility</p:attrName>
                                        </p:attrNameLst>
                                      </p:cBhvr>
                                      <p:to>
                                        <p:strVal val="visible"/>
                                      </p:to>
                                    </p:set>
                                    <p:anim calcmode="lin" valueType="num">
                                      <p:cBhvr additive="base">
                                        <p:cTn dur="1000"/>
                                        <p:tgtEl>
                                          <p:spTgt spid="6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62" name="Shape 662"/>
        <p:cNvGrpSpPr/>
        <p:nvPr/>
      </p:nvGrpSpPr>
      <p:grpSpPr>
        <a:xfrm>
          <a:off x="0" y="0"/>
          <a:ext cx="0" cy="0"/>
          <a:chOff x="0" y="0"/>
          <a:chExt cx="0" cy="0"/>
        </a:xfrm>
      </p:grpSpPr>
      <p:pic>
        <p:nvPicPr>
          <p:cNvPr descr="A picture containing container, square&#10;&#10;Description automatically generated" id="663" name="Google Shape;663;p48"/>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664" name="Google Shape;664;p48"/>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665" name="Google Shape;665;p48"/>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666" name="Google Shape;666;p48"/>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67" name="Google Shape;667;p48"/>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668" name="Google Shape;668;p48"/>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669" name="Google Shape;669;p48"/>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48"/>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671" name="Google Shape;671;p48"/>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1000"/>
                                        <p:tgtEl>
                                          <p:spTgt spid="6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4"/>
                                        </p:tgtEl>
                                        <p:attrNameLst>
                                          <p:attrName>style.visibility</p:attrName>
                                        </p:attrNameLst>
                                      </p:cBhvr>
                                      <p:to>
                                        <p:strVal val="visible"/>
                                      </p:to>
                                    </p:set>
                                    <p:anim calcmode="lin" valueType="num">
                                      <p:cBhvr additive="base">
                                        <p:cTn dur="1000"/>
                                        <p:tgtEl>
                                          <p:spTgt spid="6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5"/>
                                        </p:tgtEl>
                                        <p:attrNameLst>
                                          <p:attrName>style.visibility</p:attrName>
                                        </p:attrNameLst>
                                      </p:cBhvr>
                                      <p:to>
                                        <p:strVal val="visible"/>
                                      </p:to>
                                    </p:set>
                                    <p:anim calcmode="lin" valueType="num">
                                      <p:cBhvr additive="base">
                                        <p:cTn dur="1000"/>
                                        <p:tgtEl>
                                          <p:spTgt spid="6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1000"/>
                                        <p:tgtEl>
                                          <p:spTgt spid="6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1000"/>
                                        <p:tgtEl>
                                          <p:spTgt spid="6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1000"/>
                                        <p:tgtEl>
                                          <p:spTgt spid="6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75" name="Shape 675"/>
        <p:cNvGrpSpPr/>
        <p:nvPr/>
      </p:nvGrpSpPr>
      <p:grpSpPr>
        <a:xfrm>
          <a:off x="0" y="0"/>
          <a:ext cx="0" cy="0"/>
          <a:chOff x="0" y="0"/>
          <a:chExt cx="0" cy="0"/>
        </a:xfrm>
      </p:grpSpPr>
      <p:sp>
        <p:nvSpPr>
          <p:cNvPr id="676" name="Google Shape;676;p49"/>
          <p:cNvSpPr/>
          <p:nvPr/>
        </p:nvSpPr>
        <p:spPr>
          <a:xfrm>
            <a:off x="3937800" y="30319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77" name="Google Shape;677;p49"/>
          <p:cNvSpPr/>
          <p:nvPr/>
        </p:nvSpPr>
        <p:spPr>
          <a:xfrm>
            <a:off x="5933900" y="4604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78" name="Google Shape;678;p49"/>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79" name="Google Shape;679;p49"/>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80" name="Google Shape;680;p49"/>
          <p:cNvSpPr/>
          <p:nvPr/>
        </p:nvSpPr>
        <p:spPr>
          <a:xfrm>
            <a:off x="4496000" y="697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49"/>
          <p:cNvSpPr txBox="1"/>
          <p:nvPr/>
        </p:nvSpPr>
        <p:spPr>
          <a:xfrm>
            <a:off x="4409900" y="4360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Autres tâches</a:t>
            </a:r>
            <a:endParaRPr/>
          </a:p>
        </p:txBody>
      </p:sp>
      <p:sp>
        <p:nvSpPr>
          <p:cNvPr id="682" name="Google Shape;682;p49"/>
          <p:cNvSpPr txBox="1"/>
          <p:nvPr/>
        </p:nvSpPr>
        <p:spPr>
          <a:xfrm>
            <a:off x="3760400" y="1400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Autoformation du Campus RÉCIT</a:t>
            </a:r>
            <a:endParaRPr sz="2500">
              <a:solidFill>
                <a:srgbClr val="69BC49"/>
              </a:solidFill>
              <a:highlight>
                <a:schemeClr val="dk1"/>
              </a:highlight>
            </a:endParaRPr>
          </a:p>
        </p:txBody>
      </p:sp>
      <p:sp>
        <p:nvSpPr>
          <p:cNvPr id="683" name="Google Shape;683;p49"/>
          <p:cNvSpPr txBox="1"/>
          <p:nvPr/>
        </p:nvSpPr>
        <p:spPr>
          <a:xfrm>
            <a:off x="4522400" y="31651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Pour la classe de math</a:t>
            </a:r>
            <a:endParaRPr sz="2000">
              <a:solidFill>
                <a:srgbClr val="0000FF"/>
              </a:solidFill>
            </a:endParaRPr>
          </a:p>
        </p:txBody>
      </p:sp>
      <p:sp>
        <p:nvSpPr>
          <p:cNvPr id="684" name="Google Shape;684;p49"/>
          <p:cNvSpPr txBox="1"/>
          <p:nvPr/>
        </p:nvSpPr>
        <p:spPr>
          <a:xfrm>
            <a:off x="6299450" y="48141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Tâches du groupe de dév.</a:t>
            </a:r>
            <a:endParaRPr sz="2000">
              <a:solidFill>
                <a:srgbClr val="0000FF"/>
              </a:solidFill>
            </a:endParaRPr>
          </a:p>
        </p:txBody>
      </p:sp>
      <p:sp>
        <p:nvSpPr>
          <p:cNvPr id="685" name="Google Shape;685;p49"/>
          <p:cNvSpPr/>
          <p:nvPr/>
        </p:nvSpPr>
        <p:spPr>
          <a:xfrm>
            <a:off x="966000" y="4936975"/>
            <a:ext cx="4385400" cy="1051500"/>
          </a:xfrm>
          <a:prstGeom prst="wedgeRoundRectCallout">
            <a:avLst>
              <a:gd fmla="val 46868" name="adj1"/>
              <a:gd fmla="val 8432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86" name="Google Shape;686;p49"/>
          <p:cNvSpPr txBox="1"/>
          <p:nvPr/>
        </p:nvSpPr>
        <p:spPr>
          <a:xfrm>
            <a:off x="1063100" y="5070175"/>
            <a:ext cx="4135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Tâches du projet de recherche</a:t>
            </a:r>
            <a:endParaRPr sz="2000">
              <a:solidFill>
                <a:srgbClr val="0000FF"/>
              </a:solidFill>
            </a:endParaRPr>
          </a:p>
        </p:txBody>
      </p:sp>
      <p:pic>
        <p:nvPicPr>
          <p:cNvPr descr="A picture containing container, square&#10;&#10;Description automatically generated" id="687" name="Google Shape;687;p49"/>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88" name="Google Shape;688;p49"/>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78"/>
                                        </p:tgtEl>
                                        <p:attrNameLst>
                                          <p:attrName>style.visibility</p:attrName>
                                        </p:attrNameLst>
                                      </p:cBhvr>
                                      <p:to>
                                        <p:strVal val="visible"/>
                                      </p:to>
                                    </p:set>
                                    <p:anim calcmode="lin" valueType="num">
                                      <p:cBhvr additive="base">
                                        <p:cTn dur="1000"/>
                                        <p:tgtEl>
                                          <p:spTgt spid="6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9"/>
                                        </p:tgtEl>
                                        <p:attrNameLst>
                                          <p:attrName>style.visibility</p:attrName>
                                        </p:attrNameLst>
                                      </p:cBhvr>
                                      <p:to>
                                        <p:strVal val="visible"/>
                                      </p:to>
                                    </p:set>
                                    <p:anim calcmode="lin" valueType="num">
                                      <p:cBhvr additive="base">
                                        <p:cTn dur="1000"/>
                                        <p:tgtEl>
                                          <p:spTgt spid="6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92" name="Shape 692"/>
        <p:cNvGrpSpPr/>
        <p:nvPr/>
      </p:nvGrpSpPr>
      <p:grpSpPr>
        <a:xfrm>
          <a:off x="0" y="0"/>
          <a:ext cx="0" cy="0"/>
          <a:chOff x="0" y="0"/>
          <a:chExt cx="0" cy="0"/>
        </a:xfrm>
      </p:grpSpPr>
      <p:pic>
        <p:nvPicPr>
          <p:cNvPr descr="A picture containing container, square&#10;&#10;Description automatically generated" id="693" name="Google Shape;693;p50"/>
          <p:cNvPicPr preferRelativeResize="0"/>
          <p:nvPr/>
        </p:nvPicPr>
        <p:blipFill rotWithShape="1">
          <a:blip r:embed="rId3">
            <a:alphaModFix/>
          </a:blip>
          <a:srcRect b="0" l="0" r="0" t="0"/>
          <a:stretch/>
        </p:blipFill>
        <p:spPr>
          <a:xfrm>
            <a:off x="1558948" y="4041701"/>
            <a:ext cx="1575725" cy="1575725"/>
          </a:xfrm>
          <a:prstGeom prst="rect">
            <a:avLst/>
          </a:prstGeom>
          <a:noFill/>
          <a:ln>
            <a:noFill/>
          </a:ln>
        </p:spPr>
      </p:pic>
      <p:sp>
        <p:nvSpPr>
          <p:cNvPr id="694" name="Google Shape;694;p50"/>
          <p:cNvSpPr/>
          <p:nvPr/>
        </p:nvSpPr>
        <p:spPr>
          <a:xfrm>
            <a:off x="2344250" y="4787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95" name="Google Shape;695;p50"/>
          <p:cNvSpPr txBox="1"/>
          <p:nvPr/>
        </p:nvSpPr>
        <p:spPr>
          <a:xfrm>
            <a:off x="1734650" y="692147"/>
            <a:ext cx="8689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1800">
                <a:solidFill>
                  <a:srgbClr val="D8D8D8"/>
                </a:solidFill>
                <a:latin typeface="Press Start 2P"/>
                <a:ea typeface="Press Start 2P"/>
                <a:cs typeface="Press Start 2P"/>
                <a:sym typeface="Press Start 2P"/>
              </a:rPr>
              <a:t>Planification et développement</a:t>
            </a:r>
            <a:endParaRPr sz="1800">
              <a:solidFill>
                <a:srgbClr val="D8D8D8"/>
              </a:solidFill>
              <a:latin typeface="Press Start 2P"/>
              <a:ea typeface="Press Start 2P"/>
              <a:cs typeface="Press Start 2P"/>
              <a:sym typeface="Press Start 2P"/>
            </a:endParaRPr>
          </a:p>
        </p:txBody>
      </p:sp>
      <p:sp>
        <p:nvSpPr>
          <p:cNvPr id="696" name="Google Shape;696;p50"/>
          <p:cNvSpPr txBox="1"/>
          <p:nvPr/>
        </p:nvSpPr>
        <p:spPr>
          <a:xfrm>
            <a:off x="6901200" y="4067075"/>
            <a:ext cx="4338300" cy="197010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None/>
            </a:pPr>
            <a:r>
              <a:t/>
            </a:r>
            <a:endParaRPr b="1" sz="2300">
              <a:solidFill>
                <a:schemeClr val="lt1"/>
              </a:solidFill>
              <a:latin typeface="Roboto"/>
              <a:ea typeface="Roboto"/>
              <a:cs typeface="Roboto"/>
              <a:sym typeface="Roboto"/>
            </a:endParaRPr>
          </a:p>
          <a:p>
            <a:pPr indent="0" lvl="0" marL="0" rtl="0" algn="ctr">
              <a:lnSpc>
                <a:spcPct val="100000"/>
              </a:lnSpc>
              <a:spcBef>
                <a:spcPts val="0"/>
              </a:spcBef>
              <a:spcAft>
                <a:spcPts val="0"/>
              </a:spcAft>
              <a:buNone/>
            </a:pPr>
            <a:r>
              <a:rPr lang="en-US" sz="1900">
                <a:solidFill>
                  <a:schemeClr val="lt1"/>
                </a:solidFill>
                <a:latin typeface="Press Start 2P"/>
                <a:ea typeface="Press Start 2P"/>
                <a:cs typeface="Press Start 2P"/>
                <a:sym typeface="Press Start 2P"/>
              </a:rPr>
              <a:t>Autoformation </a:t>
            </a:r>
            <a:r>
              <a:rPr lang="en-US" sz="1900">
                <a:solidFill>
                  <a:schemeClr val="lt1"/>
                </a:solidFill>
                <a:latin typeface="Press Start 2P"/>
                <a:ea typeface="Press Start 2P"/>
                <a:cs typeface="Press Start 2P"/>
                <a:sym typeface="Press Start 2P"/>
              </a:rPr>
              <a:t>Campus RÉCIT </a:t>
            </a:r>
            <a:endParaRPr sz="1900">
              <a:solidFill>
                <a:schemeClr val="lt1"/>
              </a:solidFill>
              <a:latin typeface="Press Start 2P"/>
              <a:ea typeface="Press Start 2P"/>
              <a:cs typeface="Press Start 2P"/>
              <a:sym typeface="Press Start 2P"/>
            </a:endParaRPr>
          </a:p>
          <a:p>
            <a:pPr indent="0" lvl="0" marL="0" rtl="0" algn="ctr">
              <a:lnSpc>
                <a:spcPct val="100000"/>
              </a:lnSpc>
              <a:spcBef>
                <a:spcPts val="0"/>
              </a:spcBef>
              <a:spcAft>
                <a:spcPts val="0"/>
              </a:spcAft>
              <a:buNone/>
            </a:pP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Minecraft Education en MST</a:t>
            </a:r>
            <a:endParaRPr sz="1900">
              <a:solidFill>
                <a:srgbClr val="00FF00"/>
              </a:solidFill>
              <a:latin typeface="Press Start 2P"/>
              <a:ea typeface="Press Start 2P"/>
              <a:cs typeface="Press Start 2P"/>
              <a:sym typeface="Press Start 2P"/>
            </a:endParaRPr>
          </a:p>
          <a:p>
            <a:pPr indent="0" lvl="0" marL="457200" rtl="0" algn="ctr">
              <a:lnSpc>
                <a:spcPct val="100000"/>
              </a:lnSpc>
              <a:spcBef>
                <a:spcPts val="0"/>
              </a:spcBef>
              <a:spcAft>
                <a:spcPts val="0"/>
              </a:spcAft>
              <a:buNone/>
            </a:pPr>
            <a:r>
              <a:t/>
            </a:r>
            <a:endParaRPr sz="2300">
              <a:solidFill>
                <a:schemeClr val="lt1"/>
              </a:solidFill>
              <a:latin typeface="Roboto"/>
              <a:ea typeface="Roboto"/>
              <a:cs typeface="Roboto"/>
              <a:sym typeface="Roboto"/>
            </a:endParaRPr>
          </a:p>
        </p:txBody>
      </p:sp>
      <p:sp>
        <p:nvSpPr>
          <p:cNvPr id="697" name="Google Shape;697;p50"/>
          <p:cNvSpPr/>
          <p:nvPr/>
        </p:nvSpPr>
        <p:spPr>
          <a:xfrm>
            <a:off x="7588750" y="2642725"/>
            <a:ext cx="4385400" cy="1051500"/>
          </a:xfrm>
          <a:prstGeom prst="wedgeRoundRectCallout">
            <a:avLst>
              <a:gd fmla="val -30229" name="adj1"/>
              <a:gd fmla="val 10737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98" name="Google Shape;698;p50"/>
          <p:cNvSpPr txBox="1"/>
          <p:nvPr/>
        </p:nvSpPr>
        <p:spPr>
          <a:xfrm>
            <a:off x="7879525" y="28521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rgbClr val="0000FF"/>
                </a:solidFill>
                <a:latin typeface="Press Start 2P"/>
                <a:ea typeface="Press Start 2P"/>
                <a:cs typeface="Press Start 2P"/>
                <a:sym typeface="Press Start 2P"/>
              </a:rPr>
              <a:t>Pour aller plus loin…</a:t>
            </a:r>
            <a:endParaRPr sz="2000">
              <a:solidFill>
                <a:srgbClr val="0000FF"/>
              </a:solidFill>
            </a:endParaRPr>
          </a:p>
        </p:txBody>
      </p:sp>
      <p:sp>
        <p:nvSpPr>
          <p:cNvPr id="699" name="Google Shape;699;p50"/>
          <p:cNvSpPr/>
          <p:nvPr/>
        </p:nvSpPr>
        <p:spPr>
          <a:xfrm>
            <a:off x="779675" y="2033125"/>
            <a:ext cx="4385400" cy="1051500"/>
          </a:xfrm>
          <a:prstGeom prst="wedgeRoundRectCallout">
            <a:avLst>
              <a:gd fmla="val 46020" name="adj1"/>
              <a:gd fmla="val 106053"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700" name="Google Shape;700;p50"/>
          <p:cNvSpPr txBox="1"/>
          <p:nvPr/>
        </p:nvSpPr>
        <p:spPr>
          <a:xfrm>
            <a:off x="1145225" y="22425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rgbClr val="0000FF"/>
                </a:solidFill>
                <a:latin typeface="Press Start 2P"/>
                <a:ea typeface="Press Start 2P"/>
                <a:cs typeface="Press Start 2P"/>
                <a:sym typeface="Press Start 2P"/>
              </a:rPr>
              <a:t>Concrètement dans ma classe…</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93"/>
                                        </p:tgtEl>
                                        <p:attrNameLst>
                                          <p:attrName>style.visibility</p:attrName>
                                        </p:attrNameLst>
                                      </p:cBhvr>
                                      <p:to>
                                        <p:strVal val="visible"/>
                                      </p:to>
                                    </p:set>
                                    <p:anim calcmode="lin" valueType="num">
                                      <p:cBhvr additive="base">
                                        <p:cTn dur="1000"/>
                                        <p:tgtEl>
                                          <p:spTgt spid="6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04" name="Shape 704"/>
        <p:cNvGrpSpPr/>
        <p:nvPr/>
      </p:nvGrpSpPr>
      <p:grpSpPr>
        <a:xfrm>
          <a:off x="0" y="0"/>
          <a:ext cx="0" cy="0"/>
          <a:chOff x="0" y="0"/>
          <a:chExt cx="0" cy="0"/>
        </a:xfrm>
      </p:grpSpPr>
      <p:sp>
        <p:nvSpPr>
          <p:cNvPr id="705" name="Google Shape;705;p51"/>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6" name="Google Shape;706;p51"/>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707" name="Google Shape;707;p51"/>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00FF00"/>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00FF00"/>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00FF00"/>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00FF00"/>
                </a:solidFill>
                <a:latin typeface="Century Gothic"/>
                <a:ea typeface="Century Gothic"/>
                <a:cs typeface="Century Gothic"/>
                <a:sym typeface="Century Gothic"/>
              </a:rPr>
              <a:t>.</a:t>
            </a:r>
            <a:endParaRPr sz="2300">
              <a:solidFill>
                <a:srgbClr val="00FF00"/>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708" name="Google Shape;708;p51"/>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708"/>
                                        </p:tgtEl>
                                        <p:attrNameLst>
                                          <p:attrName>style.visibility</p:attrName>
                                        </p:attrNameLst>
                                      </p:cBhvr>
                                      <p:to>
                                        <p:strVal val="visible"/>
                                      </p:to>
                                    </p:set>
                                    <p:anim calcmode="lin" valueType="num">
                                      <p:cBhvr additive="base">
                                        <p:cTn dur="1000"/>
                                        <p:tgtEl>
                                          <p:spTgt spid="7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52"/>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714" name="Google Shape;714;p52"/>
          <p:cNvPicPr preferRelativeResize="0"/>
          <p:nvPr/>
        </p:nvPicPr>
        <p:blipFill rotWithShape="1">
          <a:blip r:embed="rId4">
            <a:alphaModFix/>
          </a:blip>
          <a:srcRect b="0" l="0" r="0" t="0"/>
          <a:stretch/>
        </p:blipFill>
        <p:spPr>
          <a:xfrm>
            <a:off x="8294914" y="3606921"/>
            <a:ext cx="4963887" cy="3901106"/>
          </a:xfrm>
          <a:prstGeom prst="rect">
            <a:avLst/>
          </a:prstGeom>
          <a:noFill/>
          <a:ln>
            <a:noFill/>
          </a:ln>
          <a:effectLst>
            <a:outerShdw blurRad="419100" rotWithShape="0" algn="tl" dir="2700000" dist="38100">
              <a:srgbClr val="000000">
                <a:alpha val="80000"/>
              </a:srgbClr>
            </a:outerShdw>
          </a:effectLst>
        </p:spPr>
      </p:pic>
      <p:sp>
        <p:nvSpPr>
          <p:cNvPr id="715" name="Google Shape;715;p52">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6" name="Google Shape;716;p52"/>
          <p:cNvSpPr txBox="1"/>
          <p:nvPr/>
        </p:nvSpPr>
        <p:spPr>
          <a:xfrm>
            <a:off x="4158500" y="2891050"/>
            <a:ext cx="3859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Merci!</a:t>
            </a:r>
            <a:endParaRPr b="0" i="0" sz="2000" u="none" cap="none" strike="noStrike">
              <a:solidFill>
                <a:schemeClr val="lt1"/>
              </a:solidFill>
              <a:latin typeface="Press Start 2P"/>
              <a:ea typeface="Press Start 2P"/>
              <a:cs typeface="Press Start 2P"/>
              <a:sym typeface="Press Start 2P"/>
            </a:endParaRPr>
          </a:p>
        </p:txBody>
      </p:sp>
      <p:pic>
        <p:nvPicPr>
          <p:cNvPr id="717" name="Google Shape;717;p52"/>
          <p:cNvPicPr preferRelativeResize="0"/>
          <p:nvPr/>
        </p:nvPicPr>
        <p:blipFill>
          <a:blip r:embed="rId5">
            <a:alphaModFix/>
          </a:blip>
          <a:stretch>
            <a:fillRect/>
          </a:stretch>
        </p:blipFill>
        <p:spPr>
          <a:xfrm flipH="1">
            <a:off x="-838200" y="2257800"/>
            <a:ext cx="3411025" cy="5685050"/>
          </a:xfrm>
          <a:prstGeom prst="rect">
            <a:avLst/>
          </a:prstGeom>
          <a:noFill/>
          <a:ln>
            <a:noFill/>
          </a:ln>
        </p:spPr>
      </p:pic>
      <p:pic>
        <p:nvPicPr>
          <p:cNvPr id="718" name="Google Shape;718;p52"/>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719" name="Google Shape;719;p52"/>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720" name="Google Shape;720;p52"/>
          <p:cNvPicPr preferRelativeResize="0"/>
          <p:nvPr/>
        </p:nvPicPr>
        <p:blipFill rotWithShape="1">
          <a:blip r:embed="rId8">
            <a:alphaModFix/>
          </a:blip>
          <a:srcRect b="0" l="0" r="0" t="0"/>
          <a:stretch/>
        </p:blipFill>
        <p:spPr>
          <a:xfrm flipH="1">
            <a:off x="1245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721" name="Google Shape;721;p52"/>
          <p:cNvSpPr txBox="1"/>
          <p:nvPr/>
        </p:nvSpPr>
        <p:spPr>
          <a:xfrm>
            <a:off x="3301650" y="5216375"/>
            <a:ext cx="55887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stephanie.rioux@recit.gouv.qc.ca</a:t>
            </a:r>
            <a:endParaRPr sz="13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300">
              <a:latin typeface="Press Start 2P"/>
              <a:ea typeface="Press Start 2P"/>
              <a:cs typeface="Press Start 2P"/>
              <a:sym typeface="Press Start 2P"/>
            </a:endParaRPr>
          </a:p>
        </p:txBody>
      </p:sp>
      <p:sp>
        <p:nvSpPr>
          <p:cNvPr id="722" name="Google Shape;722;p52"/>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sp>
        <p:nvSpPr>
          <p:cNvPr id="723" name="Google Shape;723;p52"/>
          <p:cNvSpPr/>
          <p:nvPr/>
        </p:nvSpPr>
        <p:spPr>
          <a:xfrm>
            <a:off x="3910450" y="35369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4" name="Google Shape;724;p52"/>
          <p:cNvSpPr txBox="1"/>
          <p:nvPr/>
        </p:nvSpPr>
        <p:spPr>
          <a:xfrm>
            <a:off x="3987575" y="3879025"/>
            <a:ext cx="4151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8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chemeClr val="lt1"/>
                </a:solidFill>
                <a:latin typeface="Press Start 2P"/>
                <a:ea typeface="Press Start 2P"/>
                <a:cs typeface="Press Start 2P"/>
                <a:sym typeface="Press Start 2P"/>
              </a:rPr>
              <a:t>Stéphanie Rioux</a:t>
            </a:r>
            <a:br>
              <a:rPr lang="en-US" sz="1800">
                <a:solidFill>
                  <a:srgbClr val="D8D8D8"/>
                </a:solidFill>
                <a:latin typeface="Press Start 2P"/>
                <a:ea typeface="Press Start 2P"/>
                <a:cs typeface="Press Start 2P"/>
                <a:sym typeface="Press Start 2P"/>
              </a:rPr>
            </a:br>
            <a:endParaRPr sz="1800">
              <a:solidFill>
                <a:srgbClr val="D8D8D8"/>
              </a:solidFill>
              <a:latin typeface="Press Start 2P"/>
              <a:ea typeface="Press Start 2P"/>
              <a:cs typeface="Press Start 2P"/>
              <a:sym typeface="Press Start 2P"/>
            </a:endParaRPr>
          </a:p>
        </p:txBody>
      </p:sp>
      <p:sp>
        <p:nvSpPr>
          <p:cNvPr id="725" name="Google Shape;725;p52"/>
          <p:cNvSpPr txBox="1"/>
          <p:nvPr/>
        </p:nvSpPr>
        <p:spPr>
          <a:xfrm>
            <a:off x="3066575" y="5676825"/>
            <a:ext cx="5993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rgbClr val="FFFF00"/>
                </a:solidFill>
                <a:latin typeface="Press Start 2P"/>
                <a:ea typeface="Press Start 2P"/>
                <a:cs typeface="Press Start 2P"/>
                <a:sym typeface="Press Start 2P"/>
                <a:hlinkClick r:id="rId10">
                  <a:extLst>
                    <a:ext uri="{A12FA001-AC4F-418D-AE19-62706E023703}">
                      <ahyp:hlinkClr val="tx"/>
                    </a:ext>
                  </a:extLst>
                </a:hlinkClick>
              </a:rPr>
              <a:t>recitmst.qc.ca/minecraft</a:t>
            </a:r>
            <a:r>
              <a:rPr lang="en-US" u="sng">
                <a:solidFill>
                  <a:srgbClr val="FFFF00"/>
                </a:solidFill>
                <a:latin typeface="Press Start 2P"/>
                <a:ea typeface="Press Start 2P"/>
                <a:cs typeface="Press Start 2P"/>
                <a:sym typeface="Press Start 2P"/>
                <a:hlinkClick r:id="rId11">
                  <a:extLst>
                    <a:ext uri="{A12FA001-AC4F-418D-AE19-62706E023703}">
                      <ahyp:hlinkClr val="tx"/>
                    </a:ext>
                  </a:extLst>
                </a:hlinkClick>
              </a:rPr>
              <a:t>17032026</a:t>
            </a:r>
            <a:endParaRPr>
              <a:solidFill>
                <a:srgbClr val="FFFF00"/>
              </a:solidFill>
              <a:latin typeface="Press Start 2P"/>
              <a:ea typeface="Press Start 2P"/>
              <a:cs typeface="Press Start 2P"/>
              <a:sym typeface="Press Start 2P"/>
            </a:endParaRPr>
          </a:p>
          <a:p>
            <a:pPr indent="0" lvl="0" marL="0" rtl="0" algn="ctr">
              <a:spcBef>
                <a:spcPts val="0"/>
              </a:spcBef>
              <a:spcAft>
                <a:spcPts val="0"/>
              </a:spcAft>
              <a:buNone/>
            </a:pPr>
            <a:r>
              <a:t/>
            </a:r>
            <a:endParaRPr>
              <a:solidFill>
                <a:srgbClr val="FFFF00"/>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par>
                                <p:cTn fill="hold" nodeType="withEffect" presetClass="entr" presetID="2" presetSubtype="4">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1000"/>
                                        <p:tgtEl>
                                          <p:spTgt spid="7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0"/>
                                        </p:tgtEl>
                                        <p:attrNameLst>
                                          <p:attrName>style.visibility</p:attrName>
                                        </p:attrNameLst>
                                      </p:cBhvr>
                                      <p:to>
                                        <p:strVal val="visible"/>
                                      </p:to>
                                    </p:set>
                                    <p:anim calcmode="lin" valueType="num">
                                      <p:cBhvr additive="base">
                                        <p:cTn dur="1000"/>
                                        <p:tgtEl>
                                          <p:spTgt spid="7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1000"/>
                                        <p:tgtEl>
                                          <p:spTgt spid="7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53"/>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731" name="Google Shape;731;p53"/>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732" name="Google Shape;732;p53"/>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733" name="Google Shape;733;p53"/>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734" name="Google Shape;734;p53"/>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735" name="Google Shape;735;p53"/>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descr="Icon&#10;&#10;Description automatically generated" id="740" name="Google Shape;740;p54"/>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741" name="Google Shape;741;p54"/>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8" name="Google Shape;158;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2" name="Shape 162"/>
        <p:cNvGrpSpPr/>
        <p:nvPr/>
      </p:nvGrpSpPr>
      <p:grpSpPr>
        <a:xfrm>
          <a:off x="0" y="0"/>
          <a:ext cx="0" cy="0"/>
          <a:chOff x="0" y="0"/>
          <a:chExt cx="0" cy="0"/>
        </a:xfrm>
      </p:grpSpPr>
      <p:pic>
        <p:nvPicPr>
          <p:cNvPr descr="A picture containing container, square&#10;&#10;Description automatically generated" id="163" name="Google Shape;163;p22"/>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164" name="Google Shape;164;p22"/>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165" name="Google Shape;165;p22"/>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166" name="Google Shape;166;p22"/>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167" name="Google Shape;167;p22"/>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168" name="Google Shape;168;p22"/>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169" name="Google Shape;169;p22"/>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22"/>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171" name="Google Shape;171;p22"/>
          <p:cNvSpPr txBox="1"/>
          <p:nvPr/>
        </p:nvSpPr>
        <p:spPr>
          <a:xfrm>
            <a:off x="3897690" y="34015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5" name="Shape 175"/>
        <p:cNvGrpSpPr/>
        <p:nvPr/>
      </p:nvGrpSpPr>
      <p:grpSpPr>
        <a:xfrm>
          <a:off x="0" y="0"/>
          <a:ext cx="0" cy="0"/>
          <a:chOff x="0" y="0"/>
          <a:chExt cx="0" cy="0"/>
        </a:xfrm>
      </p:grpSpPr>
      <p:sp>
        <p:nvSpPr>
          <p:cNvPr id="176" name="Google Shape;176;p23"/>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177" name="Google Shape;177;p23"/>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1" name="Shape 181"/>
        <p:cNvGrpSpPr/>
        <p:nvPr/>
      </p:nvGrpSpPr>
      <p:grpSpPr>
        <a:xfrm>
          <a:off x="0" y="0"/>
          <a:ext cx="0" cy="0"/>
          <a:chOff x="0" y="0"/>
          <a:chExt cx="0" cy="0"/>
        </a:xfrm>
      </p:grpSpPr>
      <p:pic>
        <p:nvPicPr>
          <p:cNvPr id="182" name="Google Shape;182;p24"/>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183" name="Google Shape;183;p24"/>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184" name="Google Shape;184;p24"/>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8" name="Shape 188"/>
        <p:cNvGrpSpPr/>
        <p:nvPr/>
      </p:nvGrpSpPr>
      <p:grpSpPr>
        <a:xfrm>
          <a:off x="0" y="0"/>
          <a:ext cx="0" cy="0"/>
          <a:chOff x="0" y="0"/>
          <a:chExt cx="0" cy="0"/>
        </a:xfrm>
      </p:grpSpPr>
      <p:pic>
        <p:nvPicPr>
          <p:cNvPr id="189" name="Google Shape;189;p25"/>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190" name="Google Shape;190;p25"/>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 name="Google Shape;191;p25"/>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 name="Google Shape;192;p25"/>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93" name="Google Shape;193;p25"/>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7" name="Shape 197"/>
        <p:cNvGrpSpPr/>
        <p:nvPr/>
      </p:nvGrpSpPr>
      <p:grpSpPr>
        <a:xfrm>
          <a:off x="0" y="0"/>
          <a:ext cx="0" cy="0"/>
          <a:chOff x="0" y="0"/>
          <a:chExt cx="0" cy="0"/>
        </a:xfrm>
      </p:grpSpPr>
      <p:pic>
        <p:nvPicPr>
          <p:cNvPr id="198" name="Google Shape;198;p26"/>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199" name="Google Shape;199;p26"/>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200" name="Google Shape;200;p26"/>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26"/>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26"/>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3" name="Google Shape;203;p26"/>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204" name="Google Shape;204;p26"/>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