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Lst>
  <p:sldSz cy="6858000" cx="12192000"/>
  <p:notesSz cx="6858000" cy="9144000"/>
  <p:embeddedFontLst>
    <p:embeddedFont>
      <p:font typeface="Ubuntu"/>
      <p:regular r:id="rId57"/>
      <p:bold r:id="rId58"/>
      <p:italic r:id="rId59"/>
      <p:boldItalic r:id="rId60"/>
    </p:embeddedFont>
    <p:embeddedFont>
      <p:font typeface="Roboto"/>
      <p:regular r:id="rId61"/>
      <p:bold r:id="rId62"/>
      <p:italic r:id="rId63"/>
      <p:boldItalic r:id="rId64"/>
    </p:embeddedFont>
    <p:embeddedFont>
      <p:font typeface="Nunito"/>
      <p:regular r:id="rId65"/>
      <p:bold r:id="rId66"/>
      <p:italic r:id="rId67"/>
      <p:boldItalic r:id="rId68"/>
    </p:embeddedFont>
    <p:embeddedFont>
      <p:font typeface="Barlow Condensed"/>
      <p:regular r:id="rId69"/>
      <p:bold r:id="rId70"/>
      <p:italic r:id="rId71"/>
      <p:boldItalic r:id="rId72"/>
    </p:embeddedFont>
    <p:embeddedFont>
      <p:font typeface="Press Start 2P"/>
      <p:regular r:id="rId73"/>
    </p:embeddedFont>
    <p:embeddedFont>
      <p:font typeface="Viga"/>
      <p:regular r:id="rId74"/>
    </p:embeddedFont>
    <p:embeddedFont>
      <p:font typeface="Rubik"/>
      <p:regular r:id="rId75"/>
      <p:bold r:id="rId76"/>
      <p:italic r:id="rId77"/>
      <p:boldItalic r:id="rId78"/>
    </p:embeddedFont>
    <p:embeddedFont>
      <p:font typeface="Century Gothic"/>
      <p:regular r:id="rId79"/>
      <p:bold r:id="rId80"/>
      <p:italic r:id="rId81"/>
      <p:boldItalic r:id="rId8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orient="horz" pos="3702">
          <p15:clr>
            <a:srgbClr val="A4A3A4"/>
          </p15:clr>
        </p15:guide>
        <p15:guide id="3" pos="756">
          <p15:clr>
            <a:srgbClr val="A4A3A4"/>
          </p15:clr>
        </p15:guide>
        <p15:guide id="4" orient="horz" pos="1413">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5CA3B22-C7A8-4138-813D-C3F0D969434C}">
  <a:tblStyle styleId="{45CA3B22-C7A8-4138-813D-C3F0D969434C}"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702" orient="horz"/>
        <p:guide pos="756"/>
        <p:guide pos="1413"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80" Type="http://schemas.openxmlformats.org/officeDocument/2006/relationships/font" Target="fonts/CenturyGothic-bold.fntdata"/><Relationship Id="rId82" Type="http://schemas.openxmlformats.org/officeDocument/2006/relationships/font" Target="fonts/CenturyGothic-boldItalic.fntdata"/><Relationship Id="rId81" Type="http://schemas.openxmlformats.org/officeDocument/2006/relationships/font" Target="fonts/CenturyGothic-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PressStart2P-regular.fntdata"/><Relationship Id="rId72" Type="http://schemas.openxmlformats.org/officeDocument/2006/relationships/font" Target="fonts/BarlowCondensed-boldItalic.fntdata"/><Relationship Id="rId31" Type="http://schemas.openxmlformats.org/officeDocument/2006/relationships/slide" Target="slides/slide25.xml"/><Relationship Id="rId75" Type="http://schemas.openxmlformats.org/officeDocument/2006/relationships/font" Target="fonts/Rubik-regular.fntdata"/><Relationship Id="rId30" Type="http://schemas.openxmlformats.org/officeDocument/2006/relationships/slide" Target="slides/slide24.xml"/><Relationship Id="rId74" Type="http://schemas.openxmlformats.org/officeDocument/2006/relationships/font" Target="fonts/Viga-regular.fntdata"/><Relationship Id="rId33" Type="http://schemas.openxmlformats.org/officeDocument/2006/relationships/slide" Target="slides/slide27.xml"/><Relationship Id="rId77" Type="http://schemas.openxmlformats.org/officeDocument/2006/relationships/font" Target="fonts/Rubik-italic.fntdata"/><Relationship Id="rId32" Type="http://schemas.openxmlformats.org/officeDocument/2006/relationships/slide" Target="slides/slide26.xml"/><Relationship Id="rId76" Type="http://schemas.openxmlformats.org/officeDocument/2006/relationships/font" Target="fonts/Rubik-bold.fntdata"/><Relationship Id="rId35" Type="http://schemas.openxmlformats.org/officeDocument/2006/relationships/slide" Target="slides/slide29.xml"/><Relationship Id="rId79" Type="http://schemas.openxmlformats.org/officeDocument/2006/relationships/font" Target="fonts/CenturyGothic-regular.fntdata"/><Relationship Id="rId34" Type="http://schemas.openxmlformats.org/officeDocument/2006/relationships/slide" Target="slides/slide28.xml"/><Relationship Id="rId78" Type="http://schemas.openxmlformats.org/officeDocument/2006/relationships/font" Target="fonts/Rubik-boldItalic.fntdata"/><Relationship Id="rId71" Type="http://schemas.openxmlformats.org/officeDocument/2006/relationships/font" Target="fonts/BarlowCondensed-italic.fntdata"/><Relationship Id="rId70" Type="http://schemas.openxmlformats.org/officeDocument/2006/relationships/font" Target="fonts/BarlowCondensed-bold.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Roboto-bold.fntdata"/><Relationship Id="rId61" Type="http://schemas.openxmlformats.org/officeDocument/2006/relationships/font" Target="fonts/Roboto-regular.fntdata"/><Relationship Id="rId20" Type="http://schemas.openxmlformats.org/officeDocument/2006/relationships/slide" Target="slides/slide14.xml"/><Relationship Id="rId64" Type="http://schemas.openxmlformats.org/officeDocument/2006/relationships/font" Target="fonts/Roboto-boldItalic.fntdata"/><Relationship Id="rId63" Type="http://schemas.openxmlformats.org/officeDocument/2006/relationships/font" Target="fonts/Roboto-italic.fntdata"/><Relationship Id="rId22" Type="http://schemas.openxmlformats.org/officeDocument/2006/relationships/slide" Target="slides/slide16.xml"/><Relationship Id="rId66" Type="http://schemas.openxmlformats.org/officeDocument/2006/relationships/font" Target="fonts/Nunito-bold.fntdata"/><Relationship Id="rId21" Type="http://schemas.openxmlformats.org/officeDocument/2006/relationships/slide" Target="slides/slide15.xml"/><Relationship Id="rId65" Type="http://schemas.openxmlformats.org/officeDocument/2006/relationships/font" Target="fonts/Nunito-regular.fntdata"/><Relationship Id="rId24" Type="http://schemas.openxmlformats.org/officeDocument/2006/relationships/slide" Target="slides/slide18.xml"/><Relationship Id="rId68" Type="http://schemas.openxmlformats.org/officeDocument/2006/relationships/font" Target="fonts/Nunito-boldItalic.fntdata"/><Relationship Id="rId23" Type="http://schemas.openxmlformats.org/officeDocument/2006/relationships/slide" Target="slides/slide17.xml"/><Relationship Id="rId67" Type="http://schemas.openxmlformats.org/officeDocument/2006/relationships/font" Target="fonts/Nunito-italic.fntdata"/><Relationship Id="rId60" Type="http://schemas.openxmlformats.org/officeDocument/2006/relationships/font" Target="fonts/Ubuntu-boldItalic.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BarlowCondensed-regular.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font" Target="fonts/Ubuntu-regular.fntdata"/><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font" Target="fonts/Ubuntu-italic.fntdata"/><Relationship Id="rId14" Type="http://schemas.openxmlformats.org/officeDocument/2006/relationships/slide" Target="slides/slide8.xml"/><Relationship Id="rId58" Type="http://schemas.openxmlformats.org/officeDocument/2006/relationships/font" Target="fonts/Ubuntu-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unauteweb.cssdm.gouv.qc.ca/123/pratiques-efficaces/"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Mathieu et Stéphanie</a:t>
            </a:r>
            <a:endParaRPr/>
          </a:p>
        </p:txBody>
      </p:sp>
      <p:sp>
        <p:nvSpPr>
          <p:cNvPr id="112" name="Google Shape;112;p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d42c7d0400_0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2d42c7d0400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d42c7d0400_0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2d42c7d0400_0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d42c7d0400_0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2d42c7d0400_0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d42c7d0400_0_3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sz="1350">
              <a:solidFill>
                <a:srgbClr val="0069C0"/>
              </a:solidFill>
              <a:highlight>
                <a:srgbClr val="FFFFFF"/>
              </a:highlight>
              <a:latin typeface="Viga"/>
              <a:ea typeface="Viga"/>
              <a:cs typeface="Viga"/>
              <a:sym typeface="Viga"/>
            </a:endParaRPr>
          </a:p>
          <a:p>
            <a:pPr indent="0" lvl="0" marL="0" rtl="0" algn="l">
              <a:lnSpc>
                <a:spcPct val="120000"/>
              </a:lnSpc>
              <a:spcBef>
                <a:spcPts val="0"/>
              </a:spcBef>
              <a:spcAft>
                <a:spcPts val="0"/>
              </a:spcAft>
              <a:buClr>
                <a:schemeClr val="dk1"/>
              </a:buClr>
              <a:buSzPts val="1100"/>
              <a:buFont typeface="Arial"/>
              <a:buNone/>
            </a:pPr>
            <a:r>
              <a:rPr lang="en-US" sz="1350">
                <a:solidFill>
                  <a:srgbClr val="0069C0"/>
                </a:solidFill>
                <a:highlight>
                  <a:srgbClr val="FFFFFF"/>
                </a:highlight>
                <a:latin typeface="Viga"/>
                <a:ea typeface="Viga"/>
                <a:cs typeface="Viga"/>
                <a:sym typeface="Viga"/>
              </a:rPr>
              <a:t>Autorisations du joueur</a:t>
            </a:r>
            <a:endParaRPr sz="1350">
              <a:solidFill>
                <a:srgbClr val="0069C0"/>
              </a:solidFill>
              <a:highlight>
                <a:srgbClr val="FFFFFF"/>
              </a:highlight>
              <a:latin typeface="Viga"/>
              <a:ea typeface="Viga"/>
              <a:cs typeface="Viga"/>
              <a:sym typeface="Viga"/>
            </a:endParaRPr>
          </a:p>
          <a:p>
            <a:pPr indent="0" lvl="0" marL="0" rtl="0" algn="l">
              <a:lnSpc>
                <a:spcPct val="115000"/>
              </a:lnSpc>
              <a:spcBef>
                <a:spcPts val="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 paramètre </a:t>
            </a:r>
            <a:r>
              <a:rPr lang="en-US" sz="1150">
                <a:solidFill>
                  <a:srgbClr val="495057"/>
                </a:solidFill>
                <a:highlight>
                  <a:srgbClr val="FFFFFF"/>
                </a:highlight>
                <a:latin typeface="Ubuntu"/>
                <a:ea typeface="Ubuntu"/>
                <a:cs typeface="Ubuntu"/>
                <a:sym typeface="Ubuntu"/>
              </a:rPr>
              <a:t>Visiteur permet aux joueurs de rejoindre le monde pour l'explorer sans interagir avec lui. Comme dans un musée, les joueurs peuvent se déplacer et regarder, mais ne peut ni construire ni détruire.</a:t>
            </a:r>
            <a:endParaRPr sz="1150">
              <a:solidFill>
                <a:srgbClr val="495057"/>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 paramètre Membre permet aux joueurs de rejoindre le monde et d'y interagir, leur permettant de construire, de détruire et d'interagir avec les autres joueurs. Le plus souvent, vous choisirez Membre lorsque vous travaillez dans un environnement de jeu collaboratif.</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 paramètre Opérateur permet aux joueurs de rejoindre un accès et un contrôle complets sur le monde, y compris les autorisations et les commandes des joueurs.</a:t>
            </a:r>
            <a:endParaRPr sz="1150">
              <a:solidFill>
                <a:srgbClr val="1D2125"/>
              </a:solidFill>
              <a:highlight>
                <a:srgbClr val="FFFFFF"/>
              </a:highlight>
              <a:latin typeface="Ubuntu"/>
              <a:ea typeface="Ubuntu"/>
              <a:cs typeface="Ubuntu"/>
              <a:sym typeface="Ubuntu"/>
            </a:endParaRPr>
          </a:p>
          <a:p>
            <a:pPr indent="0" lvl="0" marL="0" rtl="0" algn="l">
              <a:spcBef>
                <a:spcPts val="1200"/>
              </a:spcBef>
              <a:spcAft>
                <a:spcPts val="0"/>
              </a:spcAft>
              <a:buNone/>
            </a:pPr>
            <a:r>
              <a:t/>
            </a:r>
            <a:endParaRPr/>
          </a:p>
        </p:txBody>
      </p:sp>
      <p:sp>
        <p:nvSpPr>
          <p:cNvPr id="231" name="Google Shape;231;g2d42c7d0400_0_37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d42c7d0400_0_4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Stéphanie</a:t>
            </a:r>
            <a:endParaRPr>
              <a:solidFill>
                <a:schemeClr val="dk1"/>
              </a:solidFill>
            </a:endParaRPr>
          </a:p>
          <a:p>
            <a:pPr indent="0" lvl="0" marL="0" rtl="0" algn="l">
              <a:spcBef>
                <a:spcPts val="0"/>
              </a:spcBef>
              <a:spcAft>
                <a:spcPts val="0"/>
              </a:spcAft>
              <a:buNone/>
            </a:pPr>
            <a:r>
              <a:rPr lang="en-US" sz="1150">
                <a:solidFill>
                  <a:srgbClr val="1D2125"/>
                </a:solidFill>
                <a:highlight>
                  <a:srgbClr val="FFFFFF"/>
                </a:highlight>
                <a:latin typeface="Ubuntu"/>
                <a:ea typeface="Ubuntu"/>
                <a:cs typeface="Ubuntu"/>
                <a:sym typeface="Ubuntu"/>
              </a:rPr>
              <a:t>Les personnages non-joueurs (PNJ) sont des personnages immobiles dans un monde et ils ont un grand choix de « skins ». </a:t>
            </a:r>
            <a:r>
              <a:rPr b="1" lang="en-US" sz="1150" u="sng">
                <a:solidFill>
                  <a:srgbClr val="1D2125"/>
                </a:solidFill>
                <a:highlight>
                  <a:srgbClr val="FFFFFF"/>
                </a:highlight>
                <a:latin typeface="Ubuntu"/>
                <a:ea typeface="Ubuntu"/>
                <a:cs typeface="Ubuntu"/>
                <a:sym typeface="Ubuntu"/>
              </a:rPr>
              <a:t>Ils peuvent donner des instructions, des informations, des astuces et des directives sur la leço</a:t>
            </a:r>
            <a:r>
              <a:rPr lang="en-US" sz="1150">
                <a:solidFill>
                  <a:srgbClr val="1D2125"/>
                </a:solidFill>
                <a:highlight>
                  <a:srgbClr val="FFFFFF"/>
                </a:highlight>
                <a:latin typeface="Ubuntu"/>
                <a:ea typeface="Ubuntu"/>
                <a:cs typeface="Ubuntu"/>
                <a:sym typeface="Ubuntu"/>
              </a:rPr>
              <a:t>n. Ils peuvent aussi fournir </a:t>
            </a:r>
            <a:r>
              <a:rPr b="1" lang="en-US" sz="1150" u="sng">
                <a:solidFill>
                  <a:srgbClr val="1D2125"/>
                </a:solidFill>
                <a:highlight>
                  <a:srgbClr val="FFFFFF"/>
                </a:highlight>
                <a:latin typeface="Ubuntu"/>
                <a:ea typeface="Ubuntu"/>
                <a:cs typeface="Ubuntu"/>
                <a:sym typeface="Ubuntu"/>
              </a:rPr>
              <a:t>des liens URL pour renvoyer les joueurs à des sites Web, des tutoriels, des vidéos, des questionnaires, des documents collaboratifs, etc</a:t>
            </a:r>
            <a:r>
              <a:rPr lang="en-US" sz="1150">
                <a:solidFill>
                  <a:srgbClr val="1D2125"/>
                </a:solidFill>
                <a:highlight>
                  <a:srgbClr val="FFFFFF"/>
                </a:highlight>
                <a:latin typeface="Ubuntu"/>
                <a:ea typeface="Ubuntu"/>
                <a:cs typeface="Ubuntu"/>
                <a:sym typeface="Ubuntu"/>
              </a:rPr>
              <a:t>. </a:t>
            </a:r>
            <a:endParaRPr sz="1150">
              <a:solidFill>
                <a:srgbClr val="1D2125"/>
              </a:solidFill>
              <a:highlight>
                <a:srgbClr val="FFFFFF"/>
              </a:highlight>
              <a:latin typeface="Ubuntu"/>
              <a:ea typeface="Ubuntu"/>
              <a:cs typeface="Ubuntu"/>
              <a:sym typeface="Ubuntu"/>
            </a:endParaRPr>
          </a:p>
          <a:p>
            <a:pPr indent="0" lvl="0" marL="0" rtl="0" algn="l">
              <a:spcBef>
                <a:spcPts val="0"/>
              </a:spcBef>
              <a:spcAft>
                <a:spcPts val="0"/>
              </a:spcAft>
              <a:buNone/>
            </a:pPr>
            <a:r>
              <a:t/>
            </a:r>
            <a:endParaRPr sz="1150">
              <a:solidFill>
                <a:srgbClr val="1D2125"/>
              </a:solidFill>
              <a:highlight>
                <a:srgbClr val="FFFFFF"/>
              </a:highlight>
              <a:latin typeface="Ubuntu"/>
              <a:ea typeface="Ubuntu"/>
              <a:cs typeface="Ubuntu"/>
              <a:sym typeface="Ubuntu"/>
            </a:endParaRPr>
          </a:p>
          <a:p>
            <a:pPr indent="0" lvl="0" marL="0" rtl="0" algn="l">
              <a:spcBef>
                <a:spcPts val="0"/>
              </a:spcBef>
              <a:spcAft>
                <a:spcPts val="0"/>
              </a:spcAft>
              <a:buNone/>
            </a:pPr>
            <a:r>
              <a:rPr lang="en-US" sz="1150">
                <a:solidFill>
                  <a:srgbClr val="1D2125"/>
                </a:solidFill>
                <a:highlight>
                  <a:srgbClr val="FFFFFF"/>
                </a:highlight>
                <a:latin typeface="Ubuntu"/>
                <a:ea typeface="Ubuntu"/>
                <a:cs typeface="Ubuntu"/>
                <a:sym typeface="Ubuntu"/>
              </a:rPr>
              <a:t>Ils peuvent aussi exécuter des commandes comme fournir des ressources aux joueurs ou les téléporter à un autre endroit dans le monde. Pour faire parler un PNJ, il faut cliquer sur le bouton droit de la souris en le visant. Pour placer, supprimer, nommer ou modifier les PNJ, il faut avoir l'habileté spéciale de constructeur de monde.</a:t>
            </a:r>
            <a:endParaRPr sz="1150">
              <a:solidFill>
                <a:srgbClr val="1D2125"/>
              </a:solidFill>
              <a:highlight>
                <a:srgbClr val="FFFFFF"/>
              </a:highlight>
              <a:latin typeface="Ubuntu"/>
              <a:ea typeface="Ubuntu"/>
              <a:cs typeface="Ubuntu"/>
              <a:sym typeface="Ubuntu"/>
            </a:endParaRPr>
          </a:p>
          <a:p>
            <a:pPr indent="0" lvl="0" marL="0" rtl="0" algn="l">
              <a:spcBef>
                <a:spcPts val="0"/>
              </a:spcBef>
              <a:spcAft>
                <a:spcPts val="0"/>
              </a:spcAft>
              <a:buNone/>
            </a:pPr>
            <a:r>
              <a:t/>
            </a:r>
            <a:endParaRPr sz="1150">
              <a:solidFill>
                <a:srgbClr val="1D2125"/>
              </a:solidFill>
              <a:highlight>
                <a:srgbClr val="FFFFFF"/>
              </a:highlight>
              <a:latin typeface="Ubuntu"/>
              <a:ea typeface="Ubuntu"/>
              <a:cs typeface="Ubuntu"/>
              <a:sym typeface="Ubuntu"/>
            </a:endParaRPr>
          </a:p>
          <a:p>
            <a:pPr indent="0" lvl="0" marL="0" rtl="0" algn="l">
              <a:lnSpc>
                <a:spcPct val="120000"/>
              </a:lnSpc>
              <a:spcBef>
                <a:spcPts val="0"/>
              </a:spcBef>
              <a:spcAft>
                <a:spcPts val="0"/>
              </a:spcAft>
              <a:buClr>
                <a:schemeClr val="dk1"/>
              </a:buClr>
              <a:buSzPts val="1100"/>
              <a:buFont typeface="Arial"/>
              <a:buNone/>
            </a:pPr>
            <a:r>
              <a:rPr lang="en-US" sz="1350">
                <a:solidFill>
                  <a:srgbClr val="0069C0"/>
                </a:solidFill>
                <a:highlight>
                  <a:srgbClr val="FFFFFF"/>
                </a:highlight>
                <a:latin typeface="Viga"/>
                <a:ea typeface="Viga"/>
                <a:cs typeface="Viga"/>
                <a:sym typeface="Viga"/>
              </a:rPr>
              <a:t>Constructeur de monde</a:t>
            </a:r>
            <a:endParaRPr sz="1350">
              <a:solidFill>
                <a:srgbClr val="0069C0"/>
              </a:solidFill>
              <a:highlight>
                <a:srgbClr val="FFFFFF"/>
              </a:highlight>
              <a:latin typeface="Viga"/>
              <a:ea typeface="Viga"/>
              <a:cs typeface="Viga"/>
              <a:sym typeface="Viga"/>
            </a:endParaRPr>
          </a:p>
          <a:p>
            <a:pPr indent="0" lvl="0" marL="0" rtl="0" algn="l">
              <a:lnSpc>
                <a:spcPct val="115000"/>
              </a:lnSpc>
              <a:spcBef>
                <a:spcPts val="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C'est une habileté spéciale qui permet de placer ou utiliser certains blocs ou certains objets de Minecraft Education, comme les PNJ. Lorsque les triches sont activées dans les paramètres du monde, l'hôte peut activer ou désactiver l'habileté de constructeur de monde pour tout joueur du monde.</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Pour activer rapidement votre propre habileté de constructeur de monde, afin de placer ou modifier un PNJ par exemple, exécutez l'une des commandes suivantes dans le clavardage (T)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i="1" lang="en-US" sz="1150">
                <a:solidFill>
                  <a:srgbClr val="1D2125"/>
                </a:solidFill>
                <a:highlight>
                  <a:srgbClr val="FFFFFF"/>
                </a:highlight>
                <a:latin typeface="Ubuntu"/>
                <a:ea typeface="Ubuntu"/>
                <a:cs typeface="Ubuntu"/>
                <a:sym typeface="Ubuntu"/>
              </a:rPr>
              <a:t>/worldbuilder</a:t>
            </a:r>
            <a:endParaRPr i="1"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i="1" lang="en-US" sz="1150">
                <a:solidFill>
                  <a:srgbClr val="1D2125"/>
                </a:solidFill>
                <a:highlight>
                  <a:srgbClr val="FFFFFF"/>
                </a:highlight>
                <a:latin typeface="Ubuntu"/>
                <a:ea typeface="Ubuntu"/>
                <a:cs typeface="Ubuntu"/>
                <a:sym typeface="Ubuntu"/>
              </a:rPr>
              <a:t>/wb</a:t>
            </a:r>
            <a:endParaRPr i="1" sz="1150">
              <a:solidFill>
                <a:srgbClr val="1D2125"/>
              </a:solidFill>
              <a:highlight>
                <a:srgbClr val="FFFFFF"/>
              </a:highlight>
              <a:latin typeface="Ubuntu"/>
              <a:ea typeface="Ubuntu"/>
              <a:cs typeface="Ubuntu"/>
              <a:sym typeface="Ubuntu"/>
            </a:endParaRPr>
          </a:p>
          <a:p>
            <a:pPr indent="0" lvl="0" marL="0" rtl="0" algn="l">
              <a:spcBef>
                <a:spcPts val="1200"/>
              </a:spcBef>
              <a:spcAft>
                <a:spcPts val="0"/>
              </a:spcAft>
              <a:buNone/>
            </a:pPr>
            <a:r>
              <a:t/>
            </a:r>
            <a:endParaRPr sz="1150">
              <a:solidFill>
                <a:srgbClr val="1D2125"/>
              </a:solidFill>
              <a:highlight>
                <a:srgbClr val="FFFFFF"/>
              </a:highlight>
              <a:latin typeface="Ubuntu"/>
              <a:ea typeface="Ubuntu"/>
              <a:cs typeface="Ubuntu"/>
              <a:sym typeface="Ubuntu"/>
            </a:endParaRPr>
          </a:p>
        </p:txBody>
      </p:sp>
      <p:sp>
        <p:nvSpPr>
          <p:cNvPr id="262" name="Google Shape;262;g2d42c7d0400_0_40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d42c7d0400_0_4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Stéphanie</a:t>
            </a:r>
            <a:endParaRPr>
              <a:solidFill>
                <a:schemeClr val="dk1"/>
              </a:solidFill>
            </a:endParaRPr>
          </a:p>
          <a:p>
            <a:pPr indent="0" lvl="0" marL="0" rtl="0" algn="l">
              <a:spcBef>
                <a:spcPts val="0"/>
              </a:spcBef>
              <a:spcAft>
                <a:spcPts val="0"/>
              </a:spcAft>
              <a:buNone/>
            </a:pPr>
            <a:r>
              <a:rPr b="1" lang="en-US" sz="1150" u="sng">
                <a:solidFill>
                  <a:srgbClr val="1D2125"/>
                </a:solidFill>
                <a:highlight>
                  <a:srgbClr val="FFFFFF"/>
                </a:highlight>
                <a:latin typeface="Ubuntu"/>
                <a:ea typeface="Ubuntu"/>
                <a:cs typeface="Ubuntu"/>
                <a:sym typeface="Ubuntu"/>
              </a:rPr>
              <a:t>Les tableaux noirs servent à afficher du texte dans un monde. L'enseignant peut s'en servir pour donner de l'information ou des instructions. L'élève peut s'en servir pour noter des informations ou des réponses. </a:t>
            </a:r>
            <a:r>
              <a:rPr lang="en-US" sz="1150">
                <a:solidFill>
                  <a:srgbClr val="1D2125"/>
                </a:solidFill>
                <a:highlight>
                  <a:srgbClr val="FFFFFF"/>
                </a:highlight>
                <a:latin typeface="Ubuntu"/>
                <a:ea typeface="Ubuntu"/>
                <a:cs typeface="Ubuntu"/>
                <a:sym typeface="Ubuntu"/>
              </a:rPr>
              <a:t>Contrairement aux panneaux, ils peuvent être modifiés après avoir été placés et ils permettent d'afficher plus de texte que les panneaux. </a:t>
            </a:r>
            <a:endParaRPr sz="1150">
              <a:solidFill>
                <a:srgbClr val="1D2125"/>
              </a:solidFill>
              <a:highlight>
                <a:srgbClr val="FFFFFF"/>
              </a:highlight>
              <a:latin typeface="Ubuntu"/>
              <a:ea typeface="Ubuntu"/>
              <a:cs typeface="Ubuntu"/>
              <a:sym typeface="Ubuntu"/>
            </a:endParaRPr>
          </a:p>
          <a:p>
            <a:pPr indent="0" lvl="0" marL="0" rtl="0" algn="l">
              <a:spcBef>
                <a:spcPts val="0"/>
              </a:spcBef>
              <a:spcAft>
                <a:spcPts val="0"/>
              </a:spcAft>
              <a:buNone/>
            </a:pPr>
            <a:r>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b="1" lang="en-US" sz="1150" u="sng">
                <a:solidFill>
                  <a:srgbClr val="1D2125"/>
                </a:solidFill>
                <a:highlight>
                  <a:srgbClr val="FFFFFF"/>
                </a:highlight>
                <a:latin typeface="Ubuntu"/>
                <a:ea typeface="Ubuntu"/>
                <a:cs typeface="Ubuntu"/>
                <a:sym typeface="Ubuntu"/>
              </a:rPr>
              <a:t>Les tableaux noirs sont disponibles en trois tailles : l'ardoise, l'affiche et le tableau. Le verrouillage vous permet d'empêcher les non-constructeurs de monde* de détruire ou de modifier vos tableaux noirs. </a:t>
            </a:r>
            <a:endParaRPr b="1" sz="1150" u="sng">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Appuyez sur le bouton droit de la souris en visant un tableau noir existant pour le modifier. </a:t>
            </a:r>
            <a:endParaRPr sz="1150">
              <a:solidFill>
                <a:srgbClr val="1D2125"/>
              </a:solidFill>
              <a:highlight>
                <a:srgbClr val="FFFFFF"/>
              </a:highlight>
              <a:latin typeface="Ubuntu"/>
              <a:ea typeface="Ubuntu"/>
              <a:cs typeface="Ubuntu"/>
              <a:sym typeface="Ubuntu"/>
            </a:endParaRPr>
          </a:p>
          <a:p>
            <a:pPr indent="0" lvl="0" marL="0" rtl="0" algn="l">
              <a:spcBef>
                <a:spcPts val="1200"/>
              </a:spcBef>
              <a:spcAft>
                <a:spcPts val="0"/>
              </a:spcAft>
              <a:buNone/>
            </a:pPr>
            <a:r>
              <a:t/>
            </a:r>
            <a:endParaRPr sz="1150">
              <a:solidFill>
                <a:srgbClr val="1D2125"/>
              </a:solidFill>
              <a:highlight>
                <a:srgbClr val="FFFFFF"/>
              </a:highlight>
              <a:latin typeface="Ubuntu"/>
              <a:ea typeface="Ubuntu"/>
              <a:cs typeface="Ubuntu"/>
              <a:sym typeface="Ubuntu"/>
            </a:endParaRPr>
          </a:p>
        </p:txBody>
      </p:sp>
      <p:sp>
        <p:nvSpPr>
          <p:cNvPr id="292" name="Google Shape;292;g2d42c7d0400_0_4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d42c7d0400_0_4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solidFill>
                  <a:schemeClr val="dk1"/>
                </a:solidFill>
              </a:rPr>
              <a:t>Stéphanie</a:t>
            </a:r>
            <a:br>
              <a:rPr lang="en-US">
                <a:solidFill>
                  <a:schemeClr val="dk1"/>
                </a:solidFill>
              </a:rPr>
            </a:br>
            <a:r>
              <a:rPr lang="en-US" sz="1150">
                <a:solidFill>
                  <a:srgbClr val="1D2125"/>
                </a:solidFill>
                <a:highlight>
                  <a:srgbClr val="FFFFFF"/>
                </a:highlight>
                <a:latin typeface="Ubuntu"/>
                <a:ea typeface="Ubuntu"/>
                <a:cs typeface="Ubuntu"/>
                <a:sym typeface="Ubuntu"/>
              </a:rPr>
              <a:t>L'appareil photo permet aux joueurs de prendre des photos à l'intérieur du monde. C'est une façon de recueillir des traces de l'évolution des constructions ou des traces des notes prises sur des tableaux noirs.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Les photos peuvent être vues dans le portefeuille ou insérées dans le livre et la plume.</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Pour prendre une photo de votre point de vue, il faut appuyer sur le bouton droit de la souris quand l'appareil photo est en main. Pour prendre une photo de vous (selfie), il faut placer l'appareil photo et appuyer dessus avec le bouton droit de la souris.</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Les photos prises s'affichent dans le portefeuille. Le joueur doit appuyer sur le bouton droit de la souris pour voir le portefeuille quand il l'a en main. Lorsque le joueur regarde le portefeuille, il peut supprimer des photos, leur ajouter une légende ou les exporter comme série d'images. Cette série d'images devient un document PDF qui peut être envoyé à l'enseignant comme cahier de traces.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 livre et la plume permettent de documenter une aventure. Les joueurs peuvent raconter une histoire en ajoutant aux pages du texte et des images.  Ils peuvent aussi modifier le titre et l'auteur. Pour finaliser leur travail, ils doivent signer le livre. Les joueurs peuvent modifier leur récit tant que celui-ci n'est pas signé. Une fois que le livre est signé, il est possible de l'exporter en document PDF qui peut être envoyé à l'enseignant.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Voici une vidéo qui montre comment se servir de l'appareil photo.</a:t>
            </a:r>
            <a:endParaRPr sz="1150">
              <a:solidFill>
                <a:srgbClr val="1D2125"/>
              </a:solidFill>
              <a:highlight>
                <a:srgbClr val="FFFFFF"/>
              </a:highlight>
              <a:latin typeface="Ubuntu"/>
              <a:ea typeface="Ubuntu"/>
              <a:cs typeface="Ubuntu"/>
              <a:sym typeface="Ubuntu"/>
            </a:endParaRPr>
          </a:p>
          <a:p>
            <a:pPr indent="0" lvl="0" marL="0" rtl="0" algn="l">
              <a:spcBef>
                <a:spcPts val="1200"/>
              </a:spcBef>
              <a:spcAft>
                <a:spcPts val="0"/>
              </a:spcAft>
              <a:buNone/>
            </a:pPr>
            <a:r>
              <a:t/>
            </a:r>
            <a:endParaRPr/>
          </a:p>
        </p:txBody>
      </p:sp>
      <p:sp>
        <p:nvSpPr>
          <p:cNvPr id="322" name="Google Shape;322;g2d42c7d0400_0_4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2d42c7d0400_0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2d42c7d0400_0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b="1" sz="1850">
              <a:solidFill>
                <a:schemeClr val="dk1"/>
              </a:solidFill>
              <a:latin typeface="Nunito"/>
              <a:ea typeface="Nunito"/>
              <a:cs typeface="Nunito"/>
              <a:sym typeface="Nunito"/>
            </a:endParaRPr>
          </a:p>
          <a:p>
            <a:pPr indent="0" lvl="0" marL="101600" marR="101600" rtl="0" algn="l">
              <a:lnSpc>
                <a:spcPct val="176777"/>
              </a:lnSpc>
              <a:spcBef>
                <a:spcPts val="0"/>
              </a:spcBef>
              <a:spcAft>
                <a:spcPts val="0"/>
              </a:spcAft>
              <a:buClr>
                <a:schemeClr val="dk1"/>
              </a:buClr>
              <a:buSzPts val="1100"/>
              <a:buFont typeface="Arial"/>
              <a:buNone/>
            </a:pPr>
            <a:r>
              <a:t/>
            </a:r>
            <a:endParaRPr sz="1850">
              <a:solidFill>
                <a:schemeClr val="dk1"/>
              </a:solidFill>
              <a:latin typeface="Nunito"/>
              <a:ea typeface="Nunito"/>
              <a:cs typeface="Nunito"/>
              <a:sym typeface="Nunito"/>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306cb65fc85_0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US">
                <a:solidFill>
                  <a:schemeClr val="dk1"/>
                </a:solidFill>
              </a:rPr>
              <a:t>Mathieu</a:t>
            </a:r>
            <a:endParaRPr>
              <a:solidFill>
                <a:schemeClr val="dk1"/>
              </a:solidFill>
            </a:endParaRPr>
          </a:p>
        </p:txBody>
      </p:sp>
      <p:sp>
        <p:nvSpPr>
          <p:cNvPr id="358" name="Google Shape;358;g306cb65fc85_0_2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306cb65fc85_0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Mathieu</a:t>
            </a:r>
            <a:endParaRPr/>
          </a:p>
        </p:txBody>
      </p:sp>
      <p:sp>
        <p:nvSpPr>
          <p:cNvPr id="389" name="Google Shape;389;g306cb65fc85_0_3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306cb65fc85_0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Mathieu</a:t>
            </a:r>
            <a:endParaRPr/>
          </a:p>
        </p:txBody>
      </p:sp>
      <p:sp>
        <p:nvSpPr>
          <p:cNvPr id="419" name="Google Shape;419;g306cb65fc85_0_3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306cb65fc85_0_3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Mathieu</a:t>
            </a:r>
            <a:endParaRPr/>
          </a:p>
        </p:txBody>
      </p:sp>
      <p:sp>
        <p:nvSpPr>
          <p:cNvPr id="452" name="Google Shape;452;g306cb65fc85_0_3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31aec9fa7a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1000"/>
              </a:spcAft>
              <a:buNone/>
            </a:pPr>
            <a:r>
              <a:rPr lang="en-US">
                <a:solidFill>
                  <a:schemeClr val="dk1"/>
                </a:solidFill>
              </a:rPr>
              <a:t>Mathieu</a:t>
            </a:r>
            <a:endParaRPr>
              <a:solidFill>
                <a:schemeClr val="dk1"/>
              </a:solidFill>
            </a:endParaRPr>
          </a:p>
        </p:txBody>
      </p:sp>
      <p:sp>
        <p:nvSpPr>
          <p:cNvPr id="483" name="Google Shape;483;g31aec9fa7a4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31aec9fa7a4_1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1000"/>
              </a:spcAft>
              <a:buNone/>
            </a:pPr>
            <a:r>
              <a:rPr lang="en-US">
                <a:solidFill>
                  <a:schemeClr val="dk1"/>
                </a:solidFill>
              </a:rPr>
              <a:t>Mathieu</a:t>
            </a:r>
            <a:endParaRPr/>
          </a:p>
        </p:txBody>
      </p:sp>
      <p:sp>
        <p:nvSpPr>
          <p:cNvPr id="512" name="Google Shape;512;g31aec9fa7a4_1_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31aec9fa7a4_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1000"/>
              </a:spcAft>
              <a:buNone/>
            </a:pPr>
            <a:r>
              <a:rPr lang="en-US">
                <a:solidFill>
                  <a:schemeClr val="dk1"/>
                </a:solidFill>
              </a:rPr>
              <a:t>Mathieu</a:t>
            </a:r>
            <a:endParaRPr/>
          </a:p>
        </p:txBody>
      </p:sp>
      <p:sp>
        <p:nvSpPr>
          <p:cNvPr id="540" name="Google Shape;540;g31aec9fa7a4_1_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2d42c7d0400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
        <p:nvSpPr>
          <p:cNvPr id="568" name="Google Shape;568;g2d42c7d0400_0_9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2d42c7d0400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
        <p:nvSpPr>
          <p:cNvPr id="585" name="Google Shape;585;g2d42c7d0400_0_10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2d42c7d0400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
        <p:nvSpPr>
          <p:cNvPr id="602" name="Google Shape;602;g2d42c7d0400_0_1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2fa887ed3a2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Stéphanie et Mathieu</a:t>
            </a:r>
            <a:endParaRPr/>
          </a:p>
        </p:txBody>
      </p:sp>
      <p:sp>
        <p:nvSpPr>
          <p:cNvPr id="619" name="Google Shape;619;g2fa887ed3a2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2d42c7d0400_0_6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
        <p:nvSpPr>
          <p:cNvPr id="632" name="Google Shape;632;g2d42c7d0400_0_6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Mathieu</a:t>
            </a:r>
            <a:endParaRPr>
              <a:solidFill>
                <a:schemeClr val="dk1"/>
              </a:solidFill>
            </a:endParaRPr>
          </a:p>
          <a:p>
            <a:pPr indent="0" lvl="0" marL="0" rtl="0" algn="l">
              <a:spcBef>
                <a:spcPts val="0"/>
              </a:spcBef>
              <a:spcAft>
                <a:spcPts val="0"/>
              </a:spcAft>
              <a:buNone/>
            </a:pPr>
            <a:r>
              <a:rPr lang="en-US">
                <a:solidFill>
                  <a:schemeClr val="dk1"/>
                </a:solidFill>
              </a:rPr>
              <a:t>Répartition du temps :</a:t>
            </a:r>
            <a:endParaRPr>
              <a:solidFill>
                <a:schemeClr val="dk1"/>
              </a:solidFill>
            </a:endParaRPr>
          </a:p>
          <a:p>
            <a:pPr indent="0" lvl="0" marL="0" rtl="0" algn="l">
              <a:spcBef>
                <a:spcPts val="0"/>
              </a:spcBef>
              <a:spcAft>
                <a:spcPts val="0"/>
              </a:spcAft>
              <a:buNone/>
            </a:pPr>
            <a:r>
              <a:rPr lang="en-US">
                <a:solidFill>
                  <a:schemeClr val="dk1"/>
                </a:solidFill>
              </a:rPr>
              <a:t>9h00</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Accueil et plan (15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Débuter avec Minecraft (60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3 intentions didactiques et liens avec le RIM (15 min.)</a:t>
            </a:r>
            <a:endParaRPr>
              <a:solidFill>
                <a:schemeClr val="dk1"/>
              </a:solidFill>
            </a:endParaRPr>
          </a:p>
          <a:p>
            <a:pPr indent="0" lvl="0" marL="0" rtl="0" algn="l">
              <a:spcBef>
                <a:spcPts val="0"/>
              </a:spcBef>
              <a:spcAft>
                <a:spcPts val="0"/>
              </a:spcAft>
              <a:buNone/>
            </a:pPr>
            <a:r>
              <a:rPr lang="en-US">
                <a:solidFill>
                  <a:schemeClr val="dk1"/>
                </a:solidFill>
              </a:rPr>
              <a:t>10h30</a:t>
            </a:r>
            <a:endParaRPr>
              <a:solidFill>
                <a:schemeClr val="dk1"/>
              </a:solidFill>
            </a:endParaRPr>
          </a:p>
          <a:p>
            <a:pPr indent="0" lvl="0" marL="0" rtl="0" algn="l">
              <a:spcBef>
                <a:spcPts val="0"/>
              </a:spcBef>
              <a:spcAft>
                <a:spcPts val="0"/>
              </a:spcAft>
              <a:buNone/>
            </a:pPr>
            <a:r>
              <a:rPr lang="en-US">
                <a:solidFill>
                  <a:schemeClr val="dk1"/>
                </a:solidFill>
              </a:rPr>
              <a:t>Pause (15 min.)</a:t>
            </a:r>
            <a:endParaRPr>
              <a:solidFill>
                <a:schemeClr val="dk1"/>
              </a:solidFill>
            </a:endParaRPr>
          </a:p>
          <a:p>
            <a:pPr indent="0" lvl="0" marL="0" rtl="0" algn="l">
              <a:spcBef>
                <a:spcPts val="0"/>
              </a:spcBef>
              <a:spcAft>
                <a:spcPts val="0"/>
              </a:spcAft>
              <a:buNone/>
            </a:pPr>
            <a:r>
              <a:rPr lang="en-US">
                <a:solidFill>
                  <a:schemeClr val="dk1"/>
                </a:solidFill>
              </a:rPr>
              <a:t>10h45</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Exploration des 3 tâches (45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Retour sur les 3 tâches et les 3 intentions (15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Exploration des autres tâches (voir autoformation) (15 min.)</a:t>
            </a:r>
            <a:endParaRPr>
              <a:solidFill>
                <a:schemeClr val="dk1"/>
              </a:solidFill>
            </a:endParaRPr>
          </a:p>
          <a:p>
            <a:pPr indent="0" lvl="0" marL="0" rtl="0" algn="l">
              <a:spcBef>
                <a:spcPts val="0"/>
              </a:spcBef>
              <a:spcAft>
                <a:spcPts val="0"/>
              </a:spcAft>
              <a:buNone/>
            </a:pPr>
            <a:r>
              <a:rPr lang="en-US">
                <a:solidFill>
                  <a:schemeClr val="dk1"/>
                </a:solidFill>
              </a:rPr>
              <a:t>Diner (60 min.)</a:t>
            </a:r>
            <a:endParaRPr>
              <a:solidFill>
                <a:schemeClr val="dk1"/>
              </a:solidFill>
            </a:endParaRPr>
          </a:p>
          <a:p>
            <a:pPr indent="0" lvl="0" marL="0" rtl="0" algn="l">
              <a:spcBef>
                <a:spcPts val="0"/>
              </a:spcBef>
              <a:spcAft>
                <a:spcPts val="0"/>
              </a:spcAft>
              <a:buNone/>
            </a:pPr>
            <a:r>
              <a:rPr lang="en-US">
                <a:solidFill>
                  <a:schemeClr val="dk1"/>
                </a:solidFill>
              </a:rPr>
              <a:t>13h00</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Exploration des autres tâches (20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Retour sur les autres tâches (20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Projet de recherche (40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Votre milieu? Suite et développement (10 min.)</a:t>
            </a:r>
            <a:endParaRPr>
              <a:solidFill>
                <a:schemeClr val="dk1"/>
              </a:solidFill>
            </a:endParaRPr>
          </a:p>
          <a:p>
            <a:pPr indent="0" lvl="0" marL="0" rtl="0" algn="l">
              <a:spcBef>
                <a:spcPts val="0"/>
              </a:spcBef>
              <a:spcAft>
                <a:spcPts val="0"/>
              </a:spcAft>
              <a:buNone/>
            </a:pPr>
            <a:r>
              <a:rPr lang="en-US">
                <a:solidFill>
                  <a:schemeClr val="dk1"/>
                </a:solidFill>
              </a:rPr>
              <a:t>14h30</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Autoformation CSSDM (30 min.)</a:t>
            </a:r>
            <a:endParaRPr>
              <a:solidFill>
                <a:schemeClr val="dk1"/>
              </a:solidFill>
            </a:endParaRPr>
          </a:p>
        </p:txBody>
      </p:sp>
      <p:sp>
        <p:nvSpPr>
          <p:cNvPr id="145" name="Google Shape;145;p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306cb65fc85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Mathieu</a:t>
            </a:r>
            <a:endParaRPr/>
          </a:p>
        </p:txBody>
      </p:sp>
      <p:sp>
        <p:nvSpPr>
          <p:cNvPr id="649" name="Google Shape;649;g306cb65fc85_0_2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20deaba0ceb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Stéphanie</a:t>
            </a:r>
            <a:endParaRPr/>
          </a:p>
        </p:txBody>
      </p:sp>
      <p:sp>
        <p:nvSpPr>
          <p:cNvPr id="660" name="Google Shape;660;g20deaba0ceb_1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2d2f926ac80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Mathieu</a:t>
            </a:r>
            <a:endParaRPr/>
          </a:p>
        </p:txBody>
      </p:sp>
      <p:sp>
        <p:nvSpPr>
          <p:cNvPr id="670" name="Google Shape;670;g2d2f926ac80_0_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2dff1a659c2_0_3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Mathieu</a:t>
            </a:r>
            <a:endParaRPr/>
          </a:p>
        </p:txBody>
      </p:sp>
      <p:sp>
        <p:nvSpPr>
          <p:cNvPr id="680" name="Google Shape;680;g2dff1a659c2_0_3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211d9a7ec02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Mathieu</a:t>
            </a:r>
            <a:endParaRPr/>
          </a:p>
        </p:txBody>
      </p:sp>
      <p:sp>
        <p:nvSpPr>
          <p:cNvPr id="690" name="Google Shape;690;g211d9a7ec02_0_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2e386746cf9_0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Mathieu</a:t>
            </a:r>
            <a:endParaRPr>
              <a:solidFill>
                <a:schemeClr val="dk1"/>
              </a:solidFill>
            </a:endParaRPr>
          </a:p>
        </p:txBody>
      </p:sp>
      <p:sp>
        <p:nvSpPr>
          <p:cNvPr id="702" name="Google Shape;702;g2e386746cf9_0_2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211d9a7ec02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Sandrine</a:t>
            </a:r>
            <a:endParaRPr>
              <a:solidFill>
                <a:schemeClr val="dk1"/>
              </a:solidFill>
            </a:endParaRPr>
          </a:p>
        </p:txBody>
      </p:sp>
      <p:sp>
        <p:nvSpPr>
          <p:cNvPr id="712" name="Google Shape;712;g211d9a7ec02_0_10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211d9a7ec02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Mathieu</a:t>
            </a:r>
            <a:endParaRPr>
              <a:solidFill>
                <a:schemeClr val="dk1"/>
              </a:solidFill>
            </a:endParaRPr>
          </a:p>
        </p:txBody>
      </p:sp>
      <p:sp>
        <p:nvSpPr>
          <p:cNvPr id="722" name="Google Shape;722;g211d9a7ec02_0_1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211d9a7ec02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Sandrine</a:t>
            </a:r>
            <a:endParaRPr>
              <a:solidFill>
                <a:schemeClr val="dk1"/>
              </a:solidFill>
            </a:endParaRPr>
          </a:p>
        </p:txBody>
      </p:sp>
      <p:sp>
        <p:nvSpPr>
          <p:cNvPr id="731" name="Google Shape;731;g211d9a7ec02_0_1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2d38ac5b39e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Stéphanie</a:t>
            </a:r>
            <a:endParaRPr>
              <a:solidFill>
                <a:schemeClr val="dk1"/>
              </a:solidFill>
            </a:endParaRPr>
          </a:p>
        </p:txBody>
      </p:sp>
      <p:sp>
        <p:nvSpPr>
          <p:cNvPr id="740" name="Google Shape;740;g2d38ac5b39e_0_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d42c7d040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Mathieu</a:t>
            </a:r>
            <a:endParaRPr/>
          </a:p>
        </p:txBody>
      </p:sp>
      <p:sp>
        <p:nvSpPr>
          <p:cNvPr id="157" name="Google Shape;157;g2d42c7d0400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211d9a7ec02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Sandrine</a:t>
            </a:r>
            <a:endParaRPr>
              <a:solidFill>
                <a:schemeClr val="dk1"/>
              </a:solidFill>
            </a:endParaRPr>
          </a:p>
        </p:txBody>
      </p:sp>
      <p:sp>
        <p:nvSpPr>
          <p:cNvPr id="749" name="Google Shape;749;g211d9a7ec02_0_1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g211d9a7ec02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Stéphanie</a:t>
            </a:r>
            <a:endParaRPr>
              <a:solidFill>
                <a:schemeClr val="dk1"/>
              </a:solidFill>
            </a:endParaRPr>
          </a:p>
        </p:txBody>
      </p:sp>
      <p:sp>
        <p:nvSpPr>
          <p:cNvPr id="760" name="Google Shape;760;g211d9a7ec02_0_1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g211d9a7ec02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Mathieu</a:t>
            </a:r>
            <a:endParaRPr>
              <a:solidFill>
                <a:schemeClr val="dk1"/>
              </a:solidFill>
            </a:endParaRPr>
          </a:p>
        </p:txBody>
      </p:sp>
      <p:sp>
        <p:nvSpPr>
          <p:cNvPr id="770" name="Google Shape;770;g211d9a7ec02_0_1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g2d2f926ac80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Stéphanie</a:t>
            </a:r>
            <a:endParaRPr>
              <a:solidFill>
                <a:schemeClr val="dk1"/>
              </a:solidFill>
            </a:endParaRPr>
          </a:p>
          <a:p>
            <a:pPr indent="0" lvl="0" marL="0" rtl="0" algn="l">
              <a:spcBef>
                <a:spcPts val="0"/>
              </a:spcBef>
              <a:spcAft>
                <a:spcPts val="0"/>
              </a:spcAft>
              <a:buNone/>
            </a:pPr>
            <a:r>
              <a:rPr lang="en-US" u="sng">
                <a:solidFill>
                  <a:schemeClr val="hlink"/>
                </a:solidFill>
                <a:hlinkClick r:id="rId2"/>
              </a:rPr>
              <a:t>https://communauteweb.cssdm.gouv.qc.ca/123/pratiques-efficaces/</a:t>
            </a:r>
            <a:endParaRPr>
              <a:solidFill>
                <a:schemeClr val="dk1"/>
              </a:solidFill>
            </a:endParaRPr>
          </a:p>
        </p:txBody>
      </p:sp>
      <p:sp>
        <p:nvSpPr>
          <p:cNvPr id="781" name="Google Shape;781;g2d2f926ac80_0_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g31a3e51604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Stéphanie</a:t>
            </a:r>
            <a:endParaRPr/>
          </a:p>
        </p:txBody>
      </p:sp>
      <p:sp>
        <p:nvSpPr>
          <p:cNvPr id="790" name="Google Shape;790;g31a3e516048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g306cb65fc85_0_4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Stéphanie</a:t>
            </a:r>
            <a:endParaRPr/>
          </a:p>
        </p:txBody>
      </p:sp>
      <p:sp>
        <p:nvSpPr>
          <p:cNvPr id="799" name="Google Shape;799;g306cb65fc85_0_49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g2d42c7d0400_0_5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g2d42c7d0400_0_5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g24901c0842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Mathieu</a:t>
            </a:r>
            <a:endParaRPr/>
          </a:p>
        </p:txBody>
      </p:sp>
      <p:sp>
        <p:nvSpPr>
          <p:cNvPr id="816" name="Google Shape;816;g24901c08422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g2dff1a659c2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
        <p:nvSpPr>
          <p:cNvPr id="837" name="Google Shape;837;g2dff1a659c2_0_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d42c7d0400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Stéphanie</a:t>
            </a:r>
            <a:endParaRPr/>
          </a:p>
        </p:txBody>
      </p:sp>
      <p:sp>
        <p:nvSpPr>
          <p:cNvPr id="164" name="Google Shape;164;g2d42c7d0400_0_2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d42c7d0400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2d42c7d0400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b="1" sz="1850">
              <a:solidFill>
                <a:schemeClr val="dk1"/>
              </a:solidFill>
              <a:latin typeface="Nunito"/>
              <a:ea typeface="Nunito"/>
              <a:cs typeface="Nunito"/>
              <a:sym typeface="Nunito"/>
            </a:endParaRPr>
          </a:p>
          <a:p>
            <a:pPr indent="0" lvl="0" marL="101600" marR="101600" rtl="0" algn="l">
              <a:lnSpc>
                <a:spcPct val="176777"/>
              </a:lnSpc>
              <a:spcBef>
                <a:spcPts val="0"/>
              </a:spcBef>
              <a:spcAft>
                <a:spcPts val="0"/>
              </a:spcAft>
              <a:buClr>
                <a:schemeClr val="dk1"/>
              </a:buClr>
              <a:buSzPts val="1100"/>
              <a:buFont typeface="Arial"/>
              <a:buNone/>
            </a:pPr>
            <a:r>
              <a:t/>
            </a:r>
            <a:endParaRPr sz="1850">
              <a:solidFill>
                <a:schemeClr val="dk1"/>
              </a:solidFill>
              <a:latin typeface="Nunito"/>
              <a:ea typeface="Nunito"/>
              <a:cs typeface="Nunito"/>
              <a:sym typeface="Nunito"/>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d42c7d0400_0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2d42c7d0400_0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d42c7d0400_0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2d42c7d0400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d42c7d0400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2d42c7d0400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Stéphanie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9" name="Shape 59"/>
        <p:cNvGrpSpPr/>
        <p:nvPr/>
      </p:nvGrpSpPr>
      <p:grpSpPr>
        <a:xfrm>
          <a:off x="0" y="0"/>
          <a:ext cx="0" cy="0"/>
          <a:chOff x="0" y="0"/>
          <a:chExt cx="0" cy="0"/>
        </a:xfrm>
      </p:grpSpPr>
      <p:sp>
        <p:nvSpPr>
          <p:cNvPr id="60" name="Google Shape;60;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4" name="Shape 64"/>
        <p:cNvGrpSpPr/>
        <p:nvPr/>
      </p:nvGrpSpPr>
      <p:grpSpPr>
        <a:xfrm>
          <a:off x="0" y="0"/>
          <a:ext cx="0" cy="0"/>
          <a:chOff x="0" y="0"/>
          <a:chExt cx="0" cy="0"/>
        </a:xfrm>
      </p:grpSpPr>
      <p:sp>
        <p:nvSpPr>
          <p:cNvPr id="65" name="Google Shape;65;p1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1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7" name="Google Shape;67;p1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8" name="Google Shape;68;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1" name="Shape 71"/>
        <p:cNvGrpSpPr/>
        <p:nvPr/>
      </p:nvGrpSpPr>
      <p:grpSpPr>
        <a:xfrm>
          <a:off x="0" y="0"/>
          <a:ext cx="0" cy="0"/>
          <a:chOff x="0" y="0"/>
          <a:chExt cx="0" cy="0"/>
        </a:xfrm>
      </p:grpSpPr>
      <p:sp>
        <p:nvSpPr>
          <p:cNvPr id="72" name="Google Shape;72;p1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13"/>
          <p:cNvSpPr/>
          <p:nvPr>
            <p:ph idx="2" type="pic"/>
          </p:nvPr>
        </p:nvSpPr>
        <p:spPr>
          <a:xfrm>
            <a:off x="5183188" y="987425"/>
            <a:ext cx="6172200" cy="4873625"/>
          </a:xfrm>
          <a:prstGeom prst="rect">
            <a:avLst/>
          </a:prstGeom>
          <a:noFill/>
          <a:ln>
            <a:noFill/>
          </a:ln>
        </p:spPr>
      </p:sp>
      <p:sp>
        <p:nvSpPr>
          <p:cNvPr id="74" name="Google Shape;74;p1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5" name="Google Shape;75;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8" name="Shape 78"/>
        <p:cNvGrpSpPr/>
        <p:nvPr/>
      </p:nvGrpSpPr>
      <p:grpSpPr>
        <a:xfrm>
          <a:off x="0" y="0"/>
          <a:ext cx="0" cy="0"/>
          <a:chOff x="0" y="0"/>
          <a:chExt cx="0" cy="0"/>
        </a:xfrm>
      </p:grpSpPr>
      <p:sp>
        <p:nvSpPr>
          <p:cNvPr id="79" name="Google Shape;79;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4" name="Shape 84"/>
        <p:cNvGrpSpPr/>
        <p:nvPr/>
      </p:nvGrpSpPr>
      <p:grpSpPr>
        <a:xfrm>
          <a:off x="0" y="0"/>
          <a:ext cx="0" cy="0"/>
          <a:chOff x="0" y="0"/>
          <a:chExt cx="0" cy="0"/>
        </a:xfrm>
      </p:grpSpPr>
      <p:sp>
        <p:nvSpPr>
          <p:cNvPr id="85" name="Google Shape;85;p1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1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0" name="Shape 90"/>
        <p:cNvGrpSpPr/>
        <p:nvPr/>
      </p:nvGrpSpPr>
      <p:grpSpPr>
        <a:xfrm>
          <a:off x="0" y="0"/>
          <a:ext cx="0" cy="0"/>
          <a:chOff x="0" y="0"/>
          <a:chExt cx="0" cy="0"/>
        </a:xfrm>
      </p:grpSpPr>
      <p:sp>
        <p:nvSpPr>
          <p:cNvPr id="91" name="Google Shape;91;p16"/>
          <p:cNvSpPr txBox="1"/>
          <p:nvPr>
            <p:ph type="title"/>
          </p:nvPr>
        </p:nvSpPr>
        <p:spPr>
          <a:xfrm>
            <a:off x="415600" y="593367"/>
            <a:ext cx="11360700" cy="763500"/>
          </a:xfrm>
          <a:prstGeom prst="rect">
            <a:avLst/>
          </a:prstGeom>
        </p:spPr>
        <p:txBody>
          <a:bodyPr anchorCtr="0" anchor="ctr" bIns="45700" lIns="91425" spcFirstLastPara="1" rIns="91425" wrap="square" tIns="4570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2" name="Google Shape;92;p16"/>
          <p:cNvSpPr txBox="1"/>
          <p:nvPr>
            <p:ph idx="1" type="body"/>
          </p:nvPr>
        </p:nvSpPr>
        <p:spPr>
          <a:xfrm>
            <a:off x="415600" y="1536633"/>
            <a:ext cx="11360700" cy="4555200"/>
          </a:xfrm>
          <a:prstGeom prst="rect">
            <a:avLst/>
          </a:prstGeom>
        </p:spPr>
        <p:txBody>
          <a:bodyPr anchorCtr="0" anchor="t" bIns="45700" lIns="91425" spcFirstLastPara="1" rIns="91425" wrap="square" tIns="45700">
            <a:normAutofit/>
          </a:bodyPr>
          <a:lstStyle>
            <a:lvl1pPr indent="-406400" lvl="0" marL="457200" rtl="0">
              <a:spcBef>
                <a:spcPts val="1000"/>
              </a:spcBef>
              <a:spcAft>
                <a:spcPts val="0"/>
              </a:spcAft>
              <a:buSzPts val="2800"/>
              <a:buChar char="•"/>
              <a:defRPr/>
            </a:lvl1pPr>
            <a:lvl2pPr indent="-381000" lvl="1" marL="914400" rtl="0">
              <a:spcBef>
                <a:spcPts val="500"/>
              </a:spcBef>
              <a:spcAft>
                <a:spcPts val="0"/>
              </a:spcAft>
              <a:buSzPts val="2400"/>
              <a:buChar char="•"/>
              <a:defRPr/>
            </a:lvl2pPr>
            <a:lvl3pPr indent="-355600" lvl="2" marL="1371600" rtl="0">
              <a:spcBef>
                <a:spcPts val="500"/>
              </a:spcBef>
              <a:spcAft>
                <a:spcPts val="0"/>
              </a:spcAft>
              <a:buSzPts val="2000"/>
              <a:buChar char="•"/>
              <a:defRPr/>
            </a:lvl3pPr>
            <a:lvl4pPr indent="-342900" lvl="3" marL="1828800" rtl="0">
              <a:spcBef>
                <a:spcPts val="500"/>
              </a:spcBef>
              <a:spcAft>
                <a:spcPts val="0"/>
              </a:spcAft>
              <a:buSzPts val="1800"/>
              <a:buChar char="•"/>
              <a:defRPr/>
            </a:lvl4pPr>
            <a:lvl5pPr indent="-342900" lvl="4" marL="2286000" rtl="0">
              <a:spcBef>
                <a:spcPts val="5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93" name="Google Shape;93;p16"/>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4" name="Shape 94"/>
        <p:cNvGrpSpPr/>
        <p:nvPr/>
      </p:nvGrpSpPr>
      <p:grpSpPr>
        <a:xfrm>
          <a:off x="0" y="0"/>
          <a:ext cx="0" cy="0"/>
          <a:chOff x="0" y="0"/>
          <a:chExt cx="0" cy="0"/>
        </a:xfrm>
      </p:grpSpPr>
      <p:sp>
        <p:nvSpPr>
          <p:cNvPr id="95" name="Google Shape;95;p17"/>
          <p:cNvSpPr/>
          <p:nvPr/>
        </p:nvSpPr>
        <p:spPr>
          <a:xfrm>
            <a:off x="3624906" y="0"/>
            <a:ext cx="8567100" cy="2010600"/>
          </a:xfrm>
          <a:prstGeom prst="rect">
            <a:avLst/>
          </a:prstGeom>
          <a:solidFill>
            <a:srgbClr val="0033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17"/>
          <p:cNvSpPr/>
          <p:nvPr/>
        </p:nvSpPr>
        <p:spPr>
          <a:xfrm>
            <a:off x="0" y="2205900"/>
            <a:ext cx="640800" cy="4652100"/>
          </a:xfrm>
          <a:prstGeom prst="rect">
            <a:avLst/>
          </a:prstGeom>
          <a:solidFill>
            <a:srgbClr val="0033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7"/>
          <p:cNvSpPr/>
          <p:nvPr/>
        </p:nvSpPr>
        <p:spPr>
          <a:xfrm>
            <a:off x="2571899"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17"/>
          <p:cNvSpPr/>
          <p:nvPr/>
        </p:nvSpPr>
        <p:spPr>
          <a:xfrm>
            <a:off x="2694262"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17"/>
          <p:cNvSpPr/>
          <p:nvPr/>
        </p:nvSpPr>
        <p:spPr>
          <a:xfrm>
            <a:off x="2816626"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7"/>
          <p:cNvSpPr/>
          <p:nvPr/>
        </p:nvSpPr>
        <p:spPr>
          <a:xfrm>
            <a:off x="2938989"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01" name="Google Shape;101;p17"/>
          <p:cNvCxnSpPr/>
          <p:nvPr/>
        </p:nvCxnSpPr>
        <p:spPr>
          <a:xfrm>
            <a:off x="3333891" y="6557675"/>
            <a:ext cx="7788300" cy="0"/>
          </a:xfrm>
          <a:prstGeom prst="straightConnector1">
            <a:avLst/>
          </a:prstGeom>
          <a:noFill/>
          <a:ln cap="flat" cmpd="sng" w="19050">
            <a:solidFill>
              <a:srgbClr val="434343"/>
            </a:solidFill>
            <a:prstDash val="solid"/>
            <a:round/>
            <a:headEnd len="sm" w="sm" type="none"/>
            <a:tailEnd len="sm" w="sm" type="none"/>
          </a:ln>
        </p:spPr>
      </p:cxnSp>
      <p:sp>
        <p:nvSpPr>
          <p:cNvPr id="102" name="Google Shape;102;p17"/>
          <p:cNvSpPr/>
          <p:nvPr/>
        </p:nvSpPr>
        <p:spPr>
          <a:xfrm>
            <a:off x="149300" y="144640"/>
            <a:ext cx="1972393" cy="1794744"/>
          </a:xfrm>
          <a:custGeom>
            <a:rect b="b" l="l" r="r" t="t"/>
            <a:pathLst>
              <a:path extrusionOk="0" h="1501878" w="1650538">
                <a:moveTo>
                  <a:pt x="1627365" y="1455553"/>
                </a:moveTo>
                <a:cubicBezTo>
                  <a:pt x="1640162" y="1455553"/>
                  <a:pt x="1650538" y="1465923"/>
                  <a:pt x="1650538" y="1478716"/>
                </a:cubicBezTo>
                <a:cubicBezTo>
                  <a:pt x="1650538" y="1491508"/>
                  <a:pt x="1640162" y="1501878"/>
                  <a:pt x="1627365" y="1501878"/>
                </a:cubicBezTo>
                <a:cubicBezTo>
                  <a:pt x="1614570" y="1501878"/>
                  <a:pt x="1604196" y="1491508"/>
                  <a:pt x="1604196" y="1478716"/>
                </a:cubicBezTo>
                <a:cubicBezTo>
                  <a:pt x="1604196" y="1465923"/>
                  <a:pt x="1614570" y="1455553"/>
                  <a:pt x="1627365" y="1455553"/>
                </a:cubicBezTo>
                <a:close/>
                <a:moveTo>
                  <a:pt x="1450276" y="1455553"/>
                </a:moveTo>
                <a:cubicBezTo>
                  <a:pt x="1463070" y="1455553"/>
                  <a:pt x="1473440" y="1465923"/>
                  <a:pt x="1473440" y="1478716"/>
                </a:cubicBezTo>
                <a:cubicBezTo>
                  <a:pt x="1473440" y="1491508"/>
                  <a:pt x="1463070" y="1501878"/>
                  <a:pt x="1450276" y="1501878"/>
                </a:cubicBezTo>
                <a:cubicBezTo>
                  <a:pt x="1437482" y="1501878"/>
                  <a:pt x="1427110" y="1491508"/>
                  <a:pt x="1427110" y="1478716"/>
                </a:cubicBezTo>
                <a:cubicBezTo>
                  <a:pt x="1427110" y="1465923"/>
                  <a:pt x="1437482" y="1455553"/>
                  <a:pt x="1450276" y="1455553"/>
                </a:cubicBezTo>
                <a:close/>
                <a:moveTo>
                  <a:pt x="1273177" y="1455553"/>
                </a:moveTo>
                <a:cubicBezTo>
                  <a:pt x="1285971" y="1455553"/>
                  <a:pt x="1296344" y="1465923"/>
                  <a:pt x="1296344" y="1478716"/>
                </a:cubicBezTo>
                <a:cubicBezTo>
                  <a:pt x="1296344" y="1491508"/>
                  <a:pt x="1285971" y="1501878"/>
                  <a:pt x="1273177" y="1501878"/>
                </a:cubicBezTo>
                <a:cubicBezTo>
                  <a:pt x="1260383" y="1501878"/>
                  <a:pt x="1250011" y="1491508"/>
                  <a:pt x="1250011" y="1478716"/>
                </a:cubicBezTo>
                <a:cubicBezTo>
                  <a:pt x="1250011" y="1465923"/>
                  <a:pt x="1260383" y="1455553"/>
                  <a:pt x="1273177" y="1455553"/>
                </a:cubicBezTo>
                <a:close/>
                <a:moveTo>
                  <a:pt x="1096085" y="1455553"/>
                </a:moveTo>
                <a:cubicBezTo>
                  <a:pt x="1108880" y="1455553"/>
                  <a:pt x="1119251" y="1465923"/>
                  <a:pt x="1119251" y="1478716"/>
                </a:cubicBezTo>
                <a:cubicBezTo>
                  <a:pt x="1119251" y="1491508"/>
                  <a:pt x="1108880" y="1501878"/>
                  <a:pt x="1096085" y="1501878"/>
                </a:cubicBezTo>
                <a:cubicBezTo>
                  <a:pt x="1083289" y="1501878"/>
                  <a:pt x="1072914" y="1491508"/>
                  <a:pt x="1072914" y="1478716"/>
                </a:cubicBezTo>
                <a:cubicBezTo>
                  <a:pt x="1072914" y="1465923"/>
                  <a:pt x="1083289" y="1455553"/>
                  <a:pt x="1096085" y="1455553"/>
                </a:cubicBezTo>
                <a:close/>
                <a:moveTo>
                  <a:pt x="918982" y="1455553"/>
                </a:moveTo>
                <a:cubicBezTo>
                  <a:pt x="931774" y="1455553"/>
                  <a:pt x="942146" y="1465923"/>
                  <a:pt x="942146" y="1478716"/>
                </a:cubicBezTo>
                <a:cubicBezTo>
                  <a:pt x="942146" y="1491509"/>
                  <a:pt x="931774" y="1501878"/>
                  <a:pt x="918982" y="1501878"/>
                </a:cubicBezTo>
                <a:cubicBezTo>
                  <a:pt x="906186" y="1501878"/>
                  <a:pt x="895815" y="1491509"/>
                  <a:pt x="895815" y="1478716"/>
                </a:cubicBezTo>
                <a:cubicBezTo>
                  <a:pt x="895815" y="1465923"/>
                  <a:pt x="906186" y="1455553"/>
                  <a:pt x="918982" y="1455553"/>
                </a:cubicBezTo>
                <a:close/>
                <a:moveTo>
                  <a:pt x="741886" y="1455553"/>
                </a:moveTo>
                <a:cubicBezTo>
                  <a:pt x="754681" y="1455553"/>
                  <a:pt x="765052" y="1465923"/>
                  <a:pt x="765052" y="1478716"/>
                </a:cubicBezTo>
                <a:cubicBezTo>
                  <a:pt x="765052" y="1491509"/>
                  <a:pt x="754681" y="1501878"/>
                  <a:pt x="741886" y="1501878"/>
                </a:cubicBezTo>
                <a:cubicBezTo>
                  <a:pt x="729092" y="1501878"/>
                  <a:pt x="718720" y="1491509"/>
                  <a:pt x="718720" y="1478716"/>
                </a:cubicBezTo>
                <a:cubicBezTo>
                  <a:pt x="718720" y="1465923"/>
                  <a:pt x="729092" y="1455553"/>
                  <a:pt x="741886" y="1455553"/>
                </a:cubicBezTo>
                <a:close/>
                <a:moveTo>
                  <a:pt x="564784" y="1455553"/>
                </a:moveTo>
                <a:cubicBezTo>
                  <a:pt x="577578" y="1455553"/>
                  <a:pt x="587950" y="1465923"/>
                  <a:pt x="587950" y="1478716"/>
                </a:cubicBezTo>
                <a:cubicBezTo>
                  <a:pt x="587950" y="1491509"/>
                  <a:pt x="577578" y="1501878"/>
                  <a:pt x="564784" y="1501878"/>
                </a:cubicBezTo>
                <a:cubicBezTo>
                  <a:pt x="551990" y="1501878"/>
                  <a:pt x="541618" y="1491509"/>
                  <a:pt x="541618" y="1478716"/>
                </a:cubicBezTo>
                <a:cubicBezTo>
                  <a:pt x="541618" y="1465923"/>
                  <a:pt x="551990" y="1455553"/>
                  <a:pt x="564784" y="1455553"/>
                </a:cubicBezTo>
                <a:close/>
                <a:moveTo>
                  <a:pt x="387688" y="1455553"/>
                </a:moveTo>
                <a:cubicBezTo>
                  <a:pt x="400481" y="1455553"/>
                  <a:pt x="410850" y="1465923"/>
                  <a:pt x="410850" y="1478716"/>
                </a:cubicBezTo>
                <a:cubicBezTo>
                  <a:pt x="410850" y="1491509"/>
                  <a:pt x="400481" y="1501878"/>
                  <a:pt x="387688" y="1501878"/>
                </a:cubicBezTo>
                <a:cubicBezTo>
                  <a:pt x="374892" y="1501878"/>
                  <a:pt x="364520" y="1491509"/>
                  <a:pt x="364520" y="1478716"/>
                </a:cubicBezTo>
                <a:cubicBezTo>
                  <a:pt x="364520" y="1465923"/>
                  <a:pt x="374892" y="1455553"/>
                  <a:pt x="387688" y="1455553"/>
                </a:cubicBezTo>
                <a:close/>
                <a:moveTo>
                  <a:pt x="210584" y="1455553"/>
                </a:moveTo>
                <a:cubicBezTo>
                  <a:pt x="223378" y="1455553"/>
                  <a:pt x="233750" y="1465923"/>
                  <a:pt x="233750" y="1478716"/>
                </a:cubicBezTo>
                <a:cubicBezTo>
                  <a:pt x="233750" y="1491509"/>
                  <a:pt x="223378" y="1501878"/>
                  <a:pt x="210584" y="1501878"/>
                </a:cubicBezTo>
                <a:cubicBezTo>
                  <a:pt x="197790" y="1501878"/>
                  <a:pt x="187418" y="1491509"/>
                  <a:pt x="187418" y="1478716"/>
                </a:cubicBezTo>
                <a:cubicBezTo>
                  <a:pt x="187418" y="1465923"/>
                  <a:pt x="197790" y="1455553"/>
                  <a:pt x="210584" y="1455553"/>
                </a:cubicBezTo>
                <a:close/>
                <a:moveTo>
                  <a:pt x="33486" y="1455553"/>
                </a:moveTo>
                <a:cubicBezTo>
                  <a:pt x="46280" y="1455553"/>
                  <a:pt x="56652" y="1465923"/>
                  <a:pt x="56652" y="1478716"/>
                </a:cubicBezTo>
                <a:cubicBezTo>
                  <a:pt x="56652" y="1491509"/>
                  <a:pt x="46280" y="1501878"/>
                  <a:pt x="33486" y="1501878"/>
                </a:cubicBezTo>
                <a:cubicBezTo>
                  <a:pt x="20692" y="1501878"/>
                  <a:pt x="10320" y="1491509"/>
                  <a:pt x="10320" y="1478716"/>
                </a:cubicBezTo>
                <a:cubicBezTo>
                  <a:pt x="10320" y="1465923"/>
                  <a:pt x="20692" y="1455553"/>
                  <a:pt x="33486" y="1455553"/>
                </a:cubicBezTo>
                <a:close/>
                <a:moveTo>
                  <a:pt x="1621171" y="1263547"/>
                </a:moveTo>
                <a:cubicBezTo>
                  <a:pt x="1633968" y="1263547"/>
                  <a:pt x="1644342" y="1273917"/>
                  <a:pt x="1644342" y="1286711"/>
                </a:cubicBezTo>
                <a:cubicBezTo>
                  <a:pt x="1644342" y="1299505"/>
                  <a:pt x="1633968" y="1309877"/>
                  <a:pt x="1621171" y="1309877"/>
                </a:cubicBezTo>
                <a:cubicBezTo>
                  <a:pt x="1608373" y="1309877"/>
                  <a:pt x="1597999" y="1299505"/>
                  <a:pt x="1597999" y="1286711"/>
                </a:cubicBezTo>
                <a:cubicBezTo>
                  <a:pt x="1597999" y="1273917"/>
                  <a:pt x="1608373" y="1263547"/>
                  <a:pt x="1621171" y="1263547"/>
                </a:cubicBezTo>
                <a:close/>
                <a:moveTo>
                  <a:pt x="1444083" y="1263547"/>
                </a:moveTo>
                <a:cubicBezTo>
                  <a:pt x="1456876" y="1263547"/>
                  <a:pt x="1467247" y="1273917"/>
                  <a:pt x="1467247" y="1286711"/>
                </a:cubicBezTo>
                <a:cubicBezTo>
                  <a:pt x="1467247" y="1299505"/>
                  <a:pt x="1456876" y="1309877"/>
                  <a:pt x="1444083" y="1309877"/>
                </a:cubicBezTo>
                <a:cubicBezTo>
                  <a:pt x="1431289" y="1309877"/>
                  <a:pt x="1420919" y="1299505"/>
                  <a:pt x="1420919" y="1286711"/>
                </a:cubicBezTo>
                <a:cubicBezTo>
                  <a:pt x="1420919" y="1273917"/>
                  <a:pt x="1431289" y="1263547"/>
                  <a:pt x="1444083" y="1263547"/>
                </a:cubicBezTo>
                <a:close/>
                <a:moveTo>
                  <a:pt x="1266984" y="1263547"/>
                </a:moveTo>
                <a:cubicBezTo>
                  <a:pt x="1279777" y="1263547"/>
                  <a:pt x="1290150" y="1273917"/>
                  <a:pt x="1290150" y="1286711"/>
                </a:cubicBezTo>
                <a:cubicBezTo>
                  <a:pt x="1290150" y="1299506"/>
                  <a:pt x="1279777" y="1309877"/>
                  <a:pt x="1266984" y="1309877"/>
                </a:cubicBezTo>
                <a:cubicBezTo>
                  <a:pt x="1254188" y="1309877"/>
                  <a:pt x="1243818" y="1299506"/>
                  <a:pt x="1243818" y="1286711"/>
                </a:cubicBezTo>
                <a:cubicBezTo>
                  <a:pt x="1243818" y="1273917"/>
                  <a:pt x="1254188" y="1263547"/>
                  <a:pt x="1266984" y="1263547"/>
                </a:cubicBezTo>
                <a:close/>
                <a:moveTo>
                  <a:pt x="1089891" y="1263547"/>
                </a:moveTo>
                <a:cubicBezTo>
                  <a:pt x="1102686" y="1263547"/>
                  <a:pt x="1113060" y="1273917"/>
                  <a:pt x="1113060" y="1286711"/>
                </a:cubicBezTo>
                <a:cubicBezTo>
                  <a:pt x="1113060" y="1299506"/>
                  <a:pt x="1102686" y="1309877"/>
                  <a:pt x="1089891" y="1309877"/>
                </a:cubicBezTo>
                <a:cubicBezTo>
                  <a:pt x="1077094" y="1309877"/>
                  <a:pt x="1066719" y="1299506"/>
                  <a:pt x="1066719" y="1286711"/>
                </a:cubicBezTo>
                <a:cubicBezTo>
                  <a:pt x="1066719" y="1273917"/>
                  <a:pt x="1077094" y="1263547"/>
                  <a:pt x="1089891" y="1263547"/>
                </a:cubicBezTo>
                <a:close/>
                <a:moveTo>
                  <a:pt x="912789" y="1263547"/>
                </a:moveTo>
                <a:cubicBezTo>
                  <a:pt x="925583" y="1263547"/>
                  <a:pt x="935953" y="1273917"/>
                  <a:pt x="935953" y="1286711"/>
                </a:cubicBezTo>
                <a:cubicBezTo>
                  <a:pt x="935953" y="1299506"/>
                  <a:pt x="925583" y="1309877"/>
                  <a:pt x="912789" y="1309877"/>
                </a:cubicBezTo>
                <a:cubicBezTo>
                  <a:pt x="899990" y="1309877"/>
                  <a:pt x="889623" y="1299506"/>
                  <a:pt x="889623" y="1286711"/>
                </a:cubicBezTo>
                <a:cubicBezTo>
                  <a:pt x="889623" y="1273917"/>
                  <a:pt x="899990" y="1263547"/>
                  <a:pt x="912789" y="1263547"/>
                </a:cubicBezTo>
                <a:close/>
                <a:moveTo>
                  <a:pt x="735692" y="1263547"/>
                </a:moveTo>
                <a:cubicBezTo>
                  <a:pt x="748486" y="1263547"/>
                  <a:pt x="758858" y="1273917"/>
                  <a:pt x="758858" y="1286711"/>
                </a:cubicBezTo>
                <a:cubicBezTo>
                  <a:pt x="758858" y="1299507"/>
                  <a:pt x="748486" y="1309877"/>
                  <a:pt x="735692" y="1309877"/>
                </a:cubicBezTo>
                <a:cubicBezTo>
                  <a:pt x="722898" y="1309877"/>
                  <a:pt x="712525" y="1299507"/>
                  <a:pt x="712525" y="1286711"/>
                </a:cubicBezTo>
                <a:cubicBezTo>
                  <a:pt x="712525" y="1273917"/>
                  <a:pt x="722898" y="1263547"/>
                  <a:pt x="735692" y="1263547"/>
                </a:cubicBezTo>
                <a:close/>
                <a:moveTo>
                  <a:pt x="558589" y="1263547"/>
                </a:moveTo>
                <a:cubicBezTo>
                  <a:pt x="571384" y="1263547"/>
                  <a:pt x="581756" y="1273917"/>
                  <a:pt x="581756" y="1286711"/>
                </a:cubicBezTo>
                <a:cubicBezTo>
                  <a:pt x="581756" y="1299507"/>
                  <a:pt x="571384" y="1309877"/>
                  <a:pt x="558589" y="1309877"/>
                </a:cubicBezTo>
                <a:cubicBezTo>
                  <a:pt x="545796" y="1309877"/>
                  <a:pt x="535423" y="1299507"/>
                  <a:pt x="535423" y="1286711"/>
                </a:cubicBezTo>
                <a:cubicBezTo>
                  <a:pt x="535423" y="1273917"/>
                  <a:pt x="545796" y="1263547"/>
                  <a:pt x="558589" y="1263547"/>
                </a:cubicBezTo>
                <a:close/>
                <a:moveTo>
                  <a:pt x="381492" y="1263547"/>
                </a:moveTo>
                <a:cubicBezTo>
                  <a:pt x="394287" y="1263547"/>
                  <a:pt x="404657" y="1273917"/>
                  <a:pt x="404657" y="1286711"/>
                </a:cubicBezTo>
                <a:cubicBezTo>
                  <a:pt x="404657" y="1299507"/>
                  <a:pt x="394287" y="1309877"/>
                  <a:pt x="381492" y="1309877"/>
                </a:cubicBezTo>
                <a:cubicBezTo>
                  <a:pt x="368698" y="1309877"/>
                  <a:pt x="358325" y="1299507"/>
                  <a:pt x="358325" y="1286711"/>
                </a:cubicBezTo>
                <a:cubicBezTo>
                  <a:pt x="358325" y="1273917"/>
                  <a:pt x="368698" y="1263547"/>
                  <a:pt x="381492" y="1263547"/>
                </a:cubicBezTo>
                <a:close/>
                <a:moveTo>
                  <a:pt x="204391" y="1263547"/>
                </a:moveTo>
                <a:cubicBezTo>
                  <a:pt x="217185" y="1263547"/>
                  <a:pt x="227557" y="1273917"/>
                  <a:pt x="227557" y="1286711"/>
                </a:cubicBezTo>
                <a:cubicBezTo>
                  <a:pt x="227557" y="1299507"/>
                  <a:pt x="217185" y="1309877"/>
                  <a:pt x="204391" y="1309877"/>
                </a:cubicBezTo>
                <a:cubicBezTo>
                  <a:pt x="191597" y="1309877"/>
                  <a:pt x="181225" y="1299507"/>
                  <a:pt x="181225" y="1286711"/>
                </a:cubicBezTo>
                <a:cubicBezTo>
                  <a:pt x="181225" y="1273917"/>
                  <a:pt x="191597" y="1263547"/>
                  <a:pt x="204391" y="1263547"/>
                </a:cubicBezTo>
                <a:close/>
                <a:moveTo>
                  <a:pt x="27292" y="1263547"/>
                </a:moveTo>
                <a:cubicBezTo>
                  <a:pt x="40086" y="1263547"/>
                  <a:pt x="50458" y="1273917"/>
                  <a:pt x="50458" y="1286711"/>
                </a:cubicBezTo>
                <a:cubicBezTo>
                  <a:pt x="50458" y="1299507"/>
                  <a:pt x="40086" y="1309879"/>
                  <a:pt x="27292" y="1309879"/>
                </a:cubicBezTo>
                <a:cubicBezTo>
                  <a:pt x="14499" y="1309879"/>
                  <a:pt x="4127" y="1299507"/>
                  <a:pt x="4127" y="1286711"/>
                </a:cubicBezTo>
                <a:cubicBezTo>
                  <a:pt x="4127" y="1273917"/>
                  <a:pt x="14499" y="1263547"/>
                  <a:pt x="27292" y="1263547"/>
                </a:cubicBezTo>
                <a:close/>
                <a:moveTo>
                  <a:pt x="1623236" y="1092182"/>
                </a:moveTo>
                <a:cubicBezTo>
                  <a:pt x="1636033" y="1092182"/>
                  <a:pt x="1646408" y="1102552"/>
                  <a:pt x="1646408" y="1115347"/>
                </a:cubicBezTo>
                <a:cubicBezTo>
                  <a:pt x="1646408" y="1128142"/>
                  <a:pt x="1636033" y="1138515"/>
                  <a:pt x="1623236" y="1138515"/>
                </a:cubicBezTo>
                <a:cubicBezTo>
                  <a:pt x="1610438" y="1138515"/>
                  <a:pt x="1600064" y="1128142"/>
                  <a:pt x="1600064" y="1115347"/>
                </a:cubicBezTo>
                <a:cubicBezTo>
                  <a:pt x="1600064" y="1102552"/>
                  <a:pt x="1610438" y="1092182"/>
                  <a:pt x="1623236" y="1092182"/>
                </a:cubicBezTo>
                <a:close/>
                <a:moveTo>
                  <a:pt x="1446146" y="1092182"/>
                </a:moveTo>
                <a:cubicBezTo>
                  <a:pt x="1458940" y="1092182"/>
                  <a:pt x="1469312" y="1102552"/>
                  <a:pt x="1469312" y="1115347"/>
                </a:cubicBezTo>
                <a:cubicBezTo>
                  <a:pt x="1469312" y="1128142"/>
                  <a:pt x="1458940" y="1138515"/>
                  <a:pt x="1446146" y="1138515"/>
                </a:cubicBezTo>
                <a:cubicBezTo>
                  <a:pt x="1433354" y="1138515"/>
                  <a:pt x="1422981" y="1128142"/>
                  <a:pt x="1422981" y="1115347"/>
                </a:cubicBezTo>
                <a:cubicBezTo>
                  <a:pt x="1422981" y="1102552"/>
                  <a:pt x="1433354" y="1092182"/>
                  <a:pt x="1446146" y="1092182"/>
                </a:cubicBezTo>
                <a:close/>
                <a:moveTo>
                  <a:pt x="1269048" y="1092182"/>
                </a:moveTo>
                <a:cubicBezTo>
                  <a:pt x="1281842" y="1092182"/>
                  <a:pt x="1292214" y="1102553"/>
                  <a:pt x="1292214" y="1115347"/>
                </a:cubicBezTo>
                <a:cubicBezTo>
                  <a:pt x="1292214" y="1128143"/>
                  <a:pt x="1281842" y="1138515"/>
                  <a:pt x="1269048" y="1138515"/>
                </a:cubicBezTo>
                <a:cubicBezTo>
                  <a:pt x="1256253" y="1138515"/>
                  <a:pt x="1245882" y="1128143"/>
                  <a:pt x="1245882" y="1115347"/>
                </a:cubicBezTo>
                <a:cubicBezTo>
                  <a:pt x="1245882" y="1102553"/>
                  <a:pt x="1256253" y="1092182"/>
                  <a:pt x="1269048" y="1092182"/>
                </a:cubicBezTo>
                <a:close/>
                <a:moveTo>
                  <a:pt x="1091956" y="1092182"/>
                </a:moveTo>
                <a:cubicBezTo>
                  <a:pt x="1104753" y="1092182"/>
                  <a:pt x="1115123" y="1102553"/>
                  <a:pt x="1115123" y="1115347"/>
                </a:cubicBezTo>
                <a:cubicBezTo>
                  <a:pt x="1115123" y="1128143"/>
                  <a:pt x="1104753" y="1138515"/>
                  <a:pt x="1091956" y="1138515"/>
                </a:cubicBezTo>
                <a:cubicBezTo>
                  <a:pt x="1079159" y="1138515"/>
                  <a:pt x="1068786" y="1128143"/>
                  <a:pt x="1068786" y="1115347"/>
                </a:cubicBezTo>
                <a:cubicBezTo>
                  <a:pt x="1068786" y="1102553"/>
                  <a:pt x="1079159" y="1092182"/>
                  <a:pt x="1091956" y="1092182"/>
                </a:cubicBezTo>
                <a:close/>
                <a:moveTo>
                  <a:pt x="914854" y="1092182"/>
                </a:moveTo>
                <a:cubicBezTo>
                  <a:pt x="927647" y="1092182"/>
                  <a:pt x="938017" y="1102553"/>
                  <a:pt x="938017" y="1115347"/>
                </a:cubicBezTo>
                <a:cubicBezTo>
                  <a:pt x="938017" y="1128143"/>
                  <a:pt x="927647" y="1138515"/>
                  <a:pt x="914854" y="1138515"/>
                </a:cubicBezTo>
                <a:cubicBezTo>
                  <a:pt x="902054" y="1138515"/>
                  <a:pt x="891687" y="1128143"/>
                  <a:pt x="891687" y="1115347"/>
                </a:cubicBezTo>
                <a:cubicBezTo>
                  <a:pt x="891687" y="1102553"/>
                  <a:pt x="902054" y="1092182"/>
                  <a:pt x="914854" y="1092182"/>
                </a:cubicBezTo>
                <a:close/>
                <a:moveTo>
                  <a:pt x="737757" y="1092182"/>
                </a:moveTo>
                <a:cubicBezTo>
                  <a:pt x="750552" y="1092182"/>
                  <a:pt x="760924" y="1102553"/>
                  <a:pt x="760924" y="1115347"/>
                </a:cubicBezTo>
                <a:cubicBezTo>
                  <a:pt x="760924" y="1128143"/>
                  <a:pt x="750552" y="1138515"/>
                  <a:pt x="737757" y="1138515"/>
                </a:cubicBezTo>
                <a:cubicBezTo>
                  <a:pt x="724963" y="1138515"/>
                  <a:pt x="714591" y="1128143"/>
                  <a:pt x="714591" y="1115347"/>
                </a:cubicBezTo>
                <a:cubicBezTo>
                  <a:pt x="714591" y="1102553"/>
                  <a:pt x="724963" y="1092182"/>
                  <a:pt x="737757" y="1092182"/>
                </a:cubicBezTo>
                <a:close/>
                <a:moveTo>
                  <a:pt x="560655" y="1092182"/>
                </a:moveTo>
                <a:cubicBezTo>
                  <a:pt x="573449" y="1092182"/>
                  <a:pt x="583821" y="1102553"/>
                  <a:pt x="583821" y="1115348"/>
                </a:cubicBezTo>
                <a:cubicBezTo>
                  <a:pt x="583821" y="1128143"/>
                  <a:pt x="573449" y="1138515"/>
                  <a:pt x="560655" y="1138515"/>
                </a:cubicBezTo>
                <a:cubicBezTo>
                  <a:pt x="547861" y="1138515"/>
                  <a:pt x="537489" y="1128143"/>
                  <a:pt x="537489" y="1115348"/>
                </a:cubicBezTo>
                <a:cubicBezTo>
                  <a:pt x="537489" y="1102553"/>
                  <a:pt x="547861" y="1092182"/>
                  <a:pt x="560655" y="1092182"/>
                </a:cubicBezTo>
                <a:close/>
                <a:moveTo>
                  <a:pt x="383558" y="1092182"/>
                </a:moveTo>
                <a:cubicBezTo>
                  <a:pt x="396353" y="1092182"/>
                  <a:pt x="406723" y="1102553"/>
                  <a:pt x="406723" y="1115348"/>
                </a:cubicBezTo>
                <a:cubicBezTo>
                  <a:pt x="406723" y="1128143"/>
                  <a:pt x="396353" y="1138515"/>
                  <a:pt x="383558" y="1138515"/>
                </a:cubicBezTo>
                <a:cubicBezTo>
                  <a:pt x="370763" y="1138515"/>
                  <a:pt x="360391" y="1128143"/>
                  <a:pt x="360391" y="1115348"/>
                </a:cubicBezTo>
                <a:cubicBezTo>
                  <a:pt x="360391" y="1102553"/>
                  <a:pt x="370763" y="1092182"/>
                  <a:pt x="383558" y="1092182"/>
                </a:cubicBezTo>
                <a:close/>
                <a:moveTo>
                  <a:pt x="206455" y="1092182"/>
                </a:moveTo>
                <a:cubicBezTo>
                  <a:pt x="219249" y="1092182"/>
                  <a:pt x="229621" y="1102553"/>
                  <a:pt x="229621" y="1115348"/>
                </a:cubicBezTo>
                <a:cubicBezTo>
                  <a:pt x="229621" y="1128143"/>
                  <a:pt x="219249" y="1138515"/>
                  <a:pt x="206455" y="1138515"/>
                </a:cubicBezTo>
                <a:cubicBezTo>
                  <a:pt x="193661" y="1138515"/>
                  <a:pt x="183289" y="1128143"/>
                  <a:pt x="183289" y="1115348"/>
                </a:cubicBezTo>
                <a:cubicBezTo>
                  <a:pt x="183289" y="1102553"/>
                  <a:pt x="193661" y="1092182"/>
                  <a:pt x="206455" y="1092182"/>
                </a:cubicBezTo>
                <a:close/>
                <a:moveTo>
                  <a:pt x="29357" y="1092182"/>
                </a:moveTo>
                <a:cubicBezTo>
                  <a:pt x="42151" y="1092182"/>
                  <a:pt x="52523" y="1102553"/>
                  <a:pt x="52523" y="1115348"/>
                </a:cubicBezTo>
                <a:cubicBezTo>
                  <a:pt x="52523" y="1128143"/>
                  <a:pt x="42151" y="1138515"/>
                  <a:pt x="29357" y="1138515"/>
                </a:cubicBezTo>
                <a:cubicBezTo>
                  <a:pt x="16563" y="1138515"/>
                  <a:pt x="6191" y="1128143"/>
                  <a:pt x="6191" y="1115348"/>
                </a:cubicBezTo>
                <a:cubicBezTo>
                  <a:pt x="6191" y="1102553"/>
                  <a:pt x="16563" y="1092182"/>
                  <a:pt x="29357" y="1092182"/>
                </a:cubicBezTo>
                <a:close/>
                <a:moveTo>
                  <a:pt x="1623236" y="900174"/>
                </a:moveTo>
                <a:cubicBezTo>
                  <a:pt x="1636033" y="900174"/>
                  <a:pt x="1646408" y="910547"/>
                  <a:pt x="1646408" y="923339"/>
                </a:cubicBezTo>
                <a:cubicBezTo>
                  <a:pt x="1646408" y="936133"/>
                  <a:pt x="1636033" y="946506"/>
                  <a:pt x="1623236" y="946506"/>
                </a:cubicBezTo>
                <a:cubicBezTo>
                  <a:pt x="1610438" y="946506"/>
                  <a:pt x="1600064" y="936133"/>
                  <a:pt x="1600064" y="923339"/>
                </a:cubicBezTo>
                <a:cubicBezTo>
                  <a:pt x="1600064" y="910547"/>
                  <a:pt x="1610438" y="900174"/>
                  <a:pt x="1623236" y="900174"/>
                </a:cubicBezTo>
                <a:close/>
                <a:moveTo>
                  <a:pt x="1446147" y="900174"/>
                </a:moveTo>
                <a:cubicBezTo>
                  <a:pt x="1458941" y="900174"/>
                  <a:pt x="1469313" y="910547"/>
                  <a:pt x="1469313" y="923339"/>
                </a:cubicBezTo>
                <a:cubicBezTo>
                  <a:pt x="1469313" y="936133"/>
                  <a:pt x="1458941" y="946506"/>
                  <a:pt x="1446147" y="946506"/>
                </a:cubicBezTo>
                <a:cubicBezTo>
                  <a:pt x="1433354" y="946506"/>
                  <a:pt x="1422981" y="936133"/>
                  <a:pt x="1422981" y="923339"/>
                </a:cubicBezTo>
                <a:cubicBezTo>
                  <a:pt x="1422981" y="910547"/>
                  <a:pt x="1433354" y="900174"/>
                  <a:pt x="1446147" y="900174"/>
                </a:cubicBezTo>
                <a:close/>
                <a:moveTo>
                  <a:pt x="1269048" y="900174"/>
                </a:moveTo>
                <a:cubicBezTo>
                  <a:pt x="1281842" y="900174"/>
                  <a:pt x="1292215" y="910547"/>
                  <a:pt x="1292215" y="923339"/>
                </a:cubicBezTo>
                <a:cubicBezTo>
                  <a:pt x="1292215" y="936133"/>
                  <a:pt x="1281842" y="946506"/>
                  <a:pt x="1269048" y="946506"/>
                </a:cubicBezTo>
                <a:cubicBezTo>
                  <a:pt x="1256253" y="946506"/>
                  <a:pt x="1245882" y="936133"/>
                  <a:pt x="1245882" y="923339"/>
                </a:cubicBezTo>
                <a:cubicBezTo>
                  <a:pt x="1245882" y="910547"/>
                  <a:pt x="1256253" y="900174"/>
                  <a:pt x="1269048" y="900174"/>
                </a:cubicBezTo>
                <a:close/>
                <a:moveTo>
                  <a:pt x="1091956" y="900174"/>
                </a:moveTo>
                <a:cubicBezTo>
                  <a:pt x="1104753" y="900174"/>
                  <a:pt x="1115123" y="910547"/>
                  <a:pt x="1115123" y="923339"/>
                </a:cubicBezTo>
                <a:cubicBezTo>
                  <a:pt x="1115123" y="936133"/>
                  <a:pt x="1104753" y="946506"/>
                  <a:pt x="1091956" y="946506"/>
                </a:cubicBezTo>
                <a:cubicBezTo>
                  <a:pt x="1079160" y="946506"/>
                  <a:pt x="1068786" y="936133"/>
                  <a:pt x="1068786" y="923339"/>
                </a:cubicBezTo>
                <a:cubicBezTo>
                  <a:pt x="1068786" y="910547"/>
                  <a:pt x="1079160" y="900174"/>
                  <a:pt x="1091956" y="900174"/>
                </a:cubicBezTo>
                <a:close/>
                <a:moveTo>
                  <a:pt x="914854" y="900174"/>
                </a:moveTo>
                <a:cubicBezTo>
                  <a:pt x="927647" y="900174"/>
                  <a:pt x="938019" y="910547"/>
                  <a:pt x="938019" y="923339"/>
                </a:cubicBezTo>
                <a:cubicBezTo>
                  <a:pt x="938019" y="936133"/>
                  <a:pt x="927647" y="946506"/>
                  <a:pt x="914854" y="946506"/>
                </a:cubicBezTo>
                <a:cubicBezTo>
                  <a:pt x="902054" y="946506"/>
                  <a:pt x="891687" y="936133"/>
                  <a:pt x="891687" y="923339"/>
                </a:cubicBezTo>
                <a:cubicBezTo>
                  <a:pt x="891687" y="910547"/>
                  <a:pt x="902054" y="900174"/>
                  <a:pt x="914854" y="900174"/>
                </a:cubicBezTo>
                <a:close/>
                <a:moveTo>
                  <a:pt x="737758" y="900174"/>
                </a:moveTo>
                <a:cubicBezTo>
                  <a:pt x="750552" y="900174"/>
                  <a:pt x="760924" y="910547"/>
                  <a:pt x="760924" y="923339"/>
                </a:cubicBezTo>
                <a:cubicBezTo>
                  <a:pt x="760924" y="936134"/>
                  <a:pt x="750552" y="946506"/>
                  <a:pt x="737758" y="946506"/>
                </a:cubicBezTo>
                <a:cubicBezTo>
                  <a:pt x="724964" y="946506"/>
                  <a:pt x="714592" y="936134"/>
                  <a:pt x="714592" y="923339"/>
                </a:cubicBezTo>
                <a:cubicBezTo>
                  <a:pt x="714592" y="910547"/>
                  <a:pt x="724964" y="900174"/>
                  <a:pt x="737758" y="900174"/>
                </a:cubicBezTo>
                <a:close/>
                <a:moveTo>
                  <a:pt x="560655" y="900174"/>
                </a:moveTo>
                <a:cubicBezTo>
                  <a:pt x="573450" y="900174"/>
                  <a:pt x="583822" y="910547"/>
                  <a:pt x="583822" y="923339"/>
                </a:cubicBezTo>
                <a:cubicBezTo>
                  <a:pt x="583822" y="936134"/>
                  <a:pt x="573450" y="946506"/>
                  <a:pt x="560655" y="946506"/>
                </a:cubicBezTo>
                <a:cubicBezTo>
                  <a:pt x="547862" y="946506"/>
                  <a:pt x="537490" y="936134"/>
                  <a:pt x="537490" y="923339"/>
                </a:cubicBezTo>
                <a:cubicBezTo>
                  <a:pt x="537490" y="910547"/>
                  <a:pt x="547862" y="900174"/>
                  <a:pt x="560655" y="900174"/>
                </a:cubicBezTo>
                <a:close/>
                <a:moveTo>
                  <a:pt x="383559" y="900174"/>
                </a:moveTo>
                <a:cubicBezTo>
                  <a:pt x="396353" y="900174"/>
                  <a:pt x="406723" y="910547"/>
                  <a:pt x="406723" y="923339"/>
                </a:cubicBezTo>
                <a:cubicBezTo>
                  <a:pt x="406723" y="936134"/>
                  <a:pt x="396353" y="946506"/>
                  <a:pt x="383559" y="946506"/>
                </a:cubicBezTo>
                <a:cubicBezTo>
                  <a:pt x="370763" y="946506"/>
                  <a:pt x="360392" y="936134"/>
                  <a:pt x="360392" y="923339"/>
                </a:cubicBezTo>
                <a:cubicBezTo>
                  <a:pt x="360392" y="910547"/>
                  <a:pt x="370763" y="900174"/>
                  <a:pt x="383559" y="900174"/>
                </a:cubicBezTo>
                <a:close/>
                <a:moveTo>
                  <a:pt x="206456" y="900174"/>
                </a:moveTo>
                <a:cubicBezTo>
                  <a:pt x="219249" y="900174"/>
                  <a:pt x="229621" y="910547"/>
                  <a:pt x="229621" y="923339"/>
                </a:cubicBezTo>
                <a:cubicBezTo>
                  <a:pt x="229621" y="936134"/>
                  <a:pt x="219249" y="946506"/>
                  <a:pt x="206456" y="946506"/>
                </a:cubicBezTo>
                <a:cubicBezTo>
                  <a:pt x="193662" y="946506"/>
                  <a:pt x="183290" y="936134"/>
                  <a:pt x="183290" y="923339"/>
                </a:cubicBezTo>
                <a:cubicBezTo>
                  <a:pt x="183290" y="910547"/>
                  <a:pt x="193662" y="900174"/>
                  <a:pt x="206456" y="900174"/>
                </a:cubicBezTo>
                <a:close/>
                <a:moveTo>
                  <a:pt x="29357" y="900174"/>
                </a:moveTo>
                <a:cubicBezTo>
                  <a:pt x="42151" y="900174"/>
                  <a:pt x="52523" y="910547"/>
                  <a:pt x="52523" y="923339"/>
                </a:cubicBezTo>
                <a:cubicBezTo>
                  <a:pt x="52523" y="936134"/>
                  <a:pt x="42151" y="946506"/>
                  <a:pt x="29357" y="946506"/>
                </a:cubicBezTo>
                <a:cubicBezTo>
                  <a:pt x="16564" y="946506"/>
                  <a:pt x="6192" y="936134"/>
                  <a:pt x="6192" y="923339"/>
                </a:cubicBezTo>
                <a:cubicBezTo>
                  <a:pt x="6192" y="910547"/>
                  <a:pt x="16564" y="900174"/>
                  <a:pt x="29357" y="900174"/>
                </a:cubicBezTo>
                <a:close/>
                <a:moveTo>
                  <a:pt x="1448211" y="728810"/>
                </a:moveTo>
                <a:cubicBezTo>
                  <a:pt x="1461004" y="728810"/>
                  <a:pt x="1471376" y="739182"/>
                  <a:pt x="1471376" y="751977"/>
                </a:cubicBezTo>
                <a:cubicBezTo>
                  <a:pt x="1471376" y="764771"/>
                  <a:pt x="1461004" y="775143"/>
                  <a:pt x="1448211" y="775143"/>
                </a:cubicBezTo>
                <a:cubicBezTo>
                  <a:pt x="1435418" y="775143"/>
                  <a:pt x="1425046" y="764771"/>
                  <a:pt x="1425046" y="751977"/>
                </a:cubicBezTo>
                <a:cubicBezTo>
                  <a:pt x="1425046" y="739182"/>
                  <a:pt x="1435418" y="728810"/>
                  <a:pt x="1448211" y="728810"/>
                </a:cubicBezTo>
                <a:close/>
                <a:moveTo>
                  <a:pt x="1271113" y="728810"/>
                </a:moveTo>
                <a:cubicBezTo>
                  <a:pt x="1283908" y="728810"/>
                  <a:pt x="1294279" y="739182"/>
                  <a:pt x="1294279" y="751977"/>
                </a:cubicBezTo>
                <a:cubicBezTo>
                  <a:pt x="1294279" y="764771"/>
                  <a:pt x="1283908" y="775143"/>
                  <a:pt x="1271113" y="775143"/>
                </a:cubicBezTo>
                <a:cubicBezTo>
                  <a:pt x="1258318" y="775143"/>
                  <a:pt x="1247946" y="764771"/>
                  <a:pt x="1247946" y="751977"/>
                </a:cubicBezTo>
                <a:cubicBezTo>
                  <a:pt x="1247946" y="739182"/>
                  <a:pt x="1258318" y="728810"/>
                  <a:pt x="1271113" y="728810"/>
                </a:cubicBezTo>
                <a:close/>
                <a:moveTo>
                  <a:pt x="1094023" y="728810"/>
                </a:moveTo>
                <a:cubicBezTo>
                  <a:pt x="1106818" y="728810"/>
                  <a:pt x="1117189" y="739182"/>
                  <a:pt x="1117189" y="751977"/>
                </a:cubicBezTo>
                <a:cubicBezTo>
                  <a:pt x="1117189" y="764771"/>
                  <a:pt x="1106818" y="775143"/>
                  <a:pt x="1094023" y="775143"/>
                </a:cubicBezTo>
                <a:cubicBezTo>
                  <a:pt x="1081225" y="775143"/>
                  <a:pt x="1070851" y="764771"/>
                  <a:pt x="1070851" y="751977"/>
                </a:cubicBezTo>
                <a:cubicBezTo>
                  <a:pt x="1070851" y="739182"/>
                  <a:pt x="1081225" y="728810"/>
                  <a:pt x="1094023" y="728810"/>
                </a:cubicBezTo>
                <a:close/>
                <a:moveTo>
                  <a:pt x="916920" y="728810"/>
                </a:moveTo>
                <a:cubicBezTo>
                  <a:pt x="929710" y="728810"/>
                  <a:pt x="940083" y="739182"/>
                  <a:pt x="940083" y="751977"/>
                </a:cubicBezTo>
                <a:cubicBezTo>
                  <a:pt x="940083" y="764771"/>
                  <a:pt x="929710" y="775143"/>
                  <a:pt x="916920" y="775143"/>
                </a:cubicBezTo>
                <a:cubicBezTo>
                  <a:pt x="904121" y="775143"/>
                  <a:pt x="893752" y="764771"/>
                  <a:pt x="893752" y="751977"/>
                </a:cubicBezTo>
                <a:cubicBezTo>
                  <a:pt x="893752" y="739182"/>
                  <a:pt x="904121" y="728810"/>
                  <a:pt x="916920" y="728810"/>
                </a:cubicBezTo>
                <a:close/>
                <a:moveTo>
                  <a:pt x="739823" y="728810"/>
                </a:moveTo>
                <a:cubicBezTo>
                  <a:pt x="752617" y="728810"/>
                  <a:pt x="762989" y="739182"/>
                  <a:pt x="762989" y="751977"/>
                </a:cubicBezTo>
                <a:cubicBezTo>
                  <a:pt x="762989" y="764771"/>
                  <a:pt x="752617" y="775143"/>
                  <a:pt x="739823" y="775143"/>
                </a:cubicBezTo>
                <a:cubicBezTo>
                  <a:pt x="727029" y="775143"/>
                  <a:pt x="716656" y="764771"/>
                  <a:pt x="716656" y="751977"/>
                </a:cubicBezTo>
                <a:cubicBezTo>
                  <a:pt x="716656" y="739182"/>
                  <a:pt x="727029" y="728810"/>
                  <a:pt x="739823" y="728810"/>
                </a:cubicBezTo>
                <a:close/>
                <a:moveTo>
                  <a:pt x="562720" y="728810"/>
                </a:moveTo>
                <a:cubicBezTo>
                  <a:pt x="575514" y="728810"/>
                  <a:pt x="585887" y="739182"/>
                  <a:pt x="585887" y="751977"/>
                </a:cubicBezTo>
                <a:cubicBezTo>
                  <a:pt x="585887" y="764771"/>
                  <a:pt x="575514" y="775143"/>
                  <a:pt x="562720" y="775143"/>
                </a:cubicBezTo>
                <a:cubicBezTo>
                  <a:pt x="549926" y="775143"/>
                  <a:pt x="539554" y="764771"/>
                  <a:pt x="539554" y="751977"/>
                </a:cubicBezTo>
                <a:cubicBezTo>
                  <a:pt x="539554" y="739182"/>
                  <a:pt x="549926" y="728810"/>
                  <a:pt x="562720" y="728810"/>
                </a:cubicBezTo>
                <a:close/>
                <a:moveTo>
                  <a:pt x="385624" y="728810"/>
                </a:moveTo>
                <a:cubicBezTo>
                  <a:pt x="398417" y="728810"/>
                  <a:pt x="408787" y="739182"/>
                  <a:pt x="408787" y="751977"/>
                </a:cubicBezTo>
                <a:cubicBezTo>
                  <a:pt x="408787" y="764771"/>
                  <a:pt x="398417" y="775143"/>
                  <a:pt x="385624" y="775143"/>
                </a:cubicBezTo>
                <a:cubicBezTo>
                  <a:pt x="372828" y="775143"/>
                  <a:pt x="362457" y="764771"/>
                  <a:pt x="362457" y="751977"/>
                </a:cubicBezTo>
                <a:cubicBezTo>
                  <a:pt x="362457" y="739182"/>
                  <a:pt x="372828" y="728810"/>
                  <a:pt x="385624" y="728810"/>
                </a:cubicBezTo>
                <a:close/>
                <a:moveTo>
                  <a:pt x="208520" y="728810"/>
                </a:moveTo>
                <a:cubicBezTo>
                  <a:pt x="221314" y="728810"/>
                  <a:pt x="231686" y="739182"/>
                  <a:pt x="231686" y="751977"/>
                </a:cubicBezTo>
                <a:cubicBezTo>
                  <a:pt x="231686" y="764771"/>
                  <a:pt x="221314" y="775143"/>
                  <a:pt x="208520" y="775143"/>
                </a:cubicBezTo>
                <a:cubicBezTo>
                  <a:pt x="195726" y="775143"/>
                  <a:pt x="185354" y="764771"/>
                  <a:pt x="185354" y="751977"/>
                </a:cubicBezTo>
                <a:cubicBezTo>
                  <a:pt x="185354" y="739182"/>
                  <a:pt x="195726" y="728810"/>
                  <a:pt x="208520" y="728810"/>
                </a:cubicBezTo>
                <a:close/>
                <a:moveTo>
                  <a:pt x="31422" y="728810"/>
                </a:moveTo>
                <a:cubicBezTo>
                  <a:pt x="44216" y="728810"/>
                  <a:pt x="54588" y="739182"/>
                  <a:pt x="54588" y="751977"/>
                </a:cubicBezTo>
                <a:cubicBezTo>
                  <a:pt x="54588" y="764771"/>
                  <a:pt x="44216" y="775143"/>
                  <a:pt x="31422" y="775143"/>
                </a:cubicBezTo>
                <a:cubicBezTo>
                  <a:pt x="18628" y="775143"/>
                  <a:pt x="8256" y="764771"/>
                  <a:pt x="8256" y="751977"/>
                </a:cubicBezTo>
                <a:cubicBezTo>
                  <a:pt x="8256" y="739182"/>
                  <a:pt x="18628" y="728810"/>
                  <a:pt x="31422" y="728810"/>
                </a:cubicBezTo>
                <a:close/>
                <a:moveTo>
                  <a:pt x="1625301" y="728809"/>
                </a:moveTo>
                <a:cubicBezTo>
                  <a:pt x="1638099" y="728809"/>
                  <a:pt x="1648473" y="739182"/>
                  <a:pt x="1648473" y="751977"/>
                </a:cubicBezTo>
                <a:cubicBezTo>
                  <a:pt x="1648473" y="764771"/>
                  <a:pt x="1638099" y="775143"/>
                  <a:pt x="1625301" y="775143"/>
                </a:cubicBezTo>
                <a:cubicBezTo>
                  <a:pt x="1612505" y="775143"/>
                  <a:pt x="1602129" y="764771"/>
                  <a:pt x="1602129" y="751977"/>
                </a:cubicBezTo>
                <a:cubicBezTo>
                  <a:pt x="1602129" y="739182"/>
                  <a:pt x="1612505" y="728809"/>
                  <a:pt x="1625301" y="728809"/>
                </a:cubicBezTo>
                <a:close/>
                <a:moveTo>
                  <a:pt x="1617040" y="534738"/>
                </a:moveTo>
                <a:cubicBezTo>
                  <a:pt x="1629841" y="534738"/>
                  <a:pt x="1640215" y="545109"/>
                  <a:pt x="1640215" y="557903"/>
                </a:cubicBezTo>
                <a:cubicBezTo>
                  <a:pt x="1640215" y="570697"/>
                  <a:pt x="1629841" y="581069"/>
                  <a:pt x="1617040" y="581069"/>
                </a:cubicBezTo>
                <a:cubicBezTo>
                  <a:pt x="1604244" y="581069"/>
                  <a:pt x="1593870" y="570697"/>
                  <a:pt x="1593870" y="557903"/>
                </a:cubicBezTo>
                <a:cubicBezTo>
                  <a:pt x="1593870" y="545109"/>
                  <a:pt x="1604244" y="534738"/>
                  <a:pt x="1617040" y="534738"/>
                </a:cubicBezTo>
                <a:close/>
                <a:moveTo>
                  <a:pt x="1439956" y="534738"/>
                </a:moveTo>
                <a:cubicBezTo>
                  <a:pt x="1452749" y="534738"/>
                  <a:pt x="1463120" y="545110"/>
                  <a:pt x="1463120" y="557903"/>
                </a:cubicBezTo>
                <a:cubicBezTo>
                  <a:pt x="1463120" y="570697"/>
                  <a:pt x="1452749" y="581069"/>
                  <a:pt x="1439956" y="581069"/>
                </a:cubicBezTo>
                <a:cubicBezTo>
                  <a:pt x="1427161" y="581069"/>
                  <a:pt x="1416790" y="570697"/>
                  <a:pt x="1416790" y="557903"/>
                </a:cubicBezTo>
                <a:cubicBezTo>
                  <a:pt x="1416790" y="545110"/>
                  <a:pt x="1427161" y="534738"/>
                  <a:pt x="1439956" y="534738"/>
                </a:cubicBezTo>
                <a:close/>
                <a:moveTo>
                  <a:pt x="1262857" y="534738"/>
                </a:moveTo>
                <a:cubicBezTo>
                  <a:pt x="1275650" y="534738"/>
                  <a:pt x="1286023" y="545110"/>
                  <a:pt x="1286023" y="557903"/>
                </a:cubicBezTo>
                <a:cubicBezTo>
                  <a:pt x="1286023" y="570697"/>
                  <a:pt x="1275650" y="581069"/>
                  <a:pt x="1262857" y="581069"/>
                </a:cubicBezTo>
                <a:cubicBezTo>
                  <a:pt x="1250062" y="581069"/>
                  <a:pt x="1239692" y="570697"/>
                  <a:pt x="1239692" y="557903"/>
                </a:cubicBezTo>
                <a:cubicBezTo>
                  <a:pt x="1239692" y="545110"/>
                  <a:pt x="1250062" y="534738"/>
                  <a:pt x="1262857" y="534738"/>
                </a:cubicBezTo>
                <a:close/>
                <a:moveTo>
                  <a:pt x="1085764" y="534738"/>
                </a:moveTo>
                <a:cubicBezTo>
                  <a:pt x="1098561" y="534738"/>
                  <a:pt x="1108933" y="545110"/>
                  <a:pt x="1108933" y="557903"/>
                </a:cubicBezTo>
                <a:cubicBezTo>
                  <a:pt x="1108933" y="570697"/>
                  <a:pt x="1098561" y="581069"/>
                  <a:pt x="1085764" y="581069"/>
                </a:cubicBezTo>
                <a:cubicBezTo>
                  <a:pt x="1072968" y="581069"/>
                  <a:pt x="1062591" y="570697"/>
                  <a:pt x="1062591" y="557903"/>
                </a:cubicBezTo>
                <a:cubicBezTo>
                  <a:pt x="1062591" y="545110"/>
                  <a:pt x="1072968" y="534738"/>
                  <a:pt x="1085764" y="534738"/>
                </a:cubicBezTo>
                <a:close/>
                <a:moveTo>
                  <a:pt x="908662" y="534738"/>
                </a:moveTo>
                <a:cubicBezTo>
                  <a:pt x="921456" y="534738"/>
                  <a:pt x="931826" y="545110"/>
                  <a:pt x="931826" y="557903"/>
                </a:cubicBezTo>
                <a:cubicBezTo>
                  <a:pt x="931826" y="570697"/>
                  <a:pt x="921456" y="581069"/>
                  <a:pt x="908662" y="581069"/>
                </a:cubicBezTo>
                <a:cubicBezTo>
                  <a:pt x="895866" y="581069"/>
                  <a:pt x="885496" y="570697"/>
                  <a:pt x="885496" y="557903"/>
                </a:cubicBezTo>
                <a:cubicBezTo>
                  <a:pt x="885496" y="545110"/>
                  <a:pt x="895866" y="534738"/>
                  <a:pt x="908662" y="534738"/>
                </a:cubicBezTo>
                <a:close/>
                <a:moveTo>
                  <a:pt x="731565" y="534738"/>
                </a:moveTo>
                <a:cubicBezTo>
                  <a:pt x="744360" y="534738"/>
                  <a:pt x="754732" y="545110"/>
                  <a:pt x="754732" y="557904"/>
                </a:cubicBezTo>
                <a:cubicBezTo>
                  <a:pt x="754732" y="570697"/>
                  <a:pt x="744360" y="581069"/>
                  <a:pt x="731565" y="581069"/>
                </a:cubicBezTo>
                <a:cubicBezTo>
                  <a:pt x="718771" y="581069"/>
                  <a:pt x="708399" y="570697"/>
                  <a:pt x="708399" y="557904"/>
                </a:cubicBezTo>
                <a:cubicBezTo>
                  <a:pt x="708399" y="545110"/>
                  <a:pt x="718771" y="534738"/>
                  <a:pt x="731565" y="534738"/>
                </a:cubicBezTo>
                <a:close/>
                <a:moveTo>
                  <a:pt x="554463" y="534738"/>
                </a:moveTo>
                <a:cubicBezTo>
                  <a:pt x="567258" y="534738"/>
                  <a:pt x="577630" y="545110"/>
                  <a:pt x="577630" y="557904"/>
                </a:cubicBezTo>
                <a:cubicBezTo>
                  <a:pt x="577630" y="570697"/>
                  <a:pt x="567258" y="581069"/>
                  <a:pt x="554463" y="581069"/>
                </a:cubicBezTo>
                <a:cubicBezTo>
                  <a:pt x="541669" y="581069"/>
                  <a:pt x="531297" y="570697"/>
                  <a:pt x="531297" y="557904"/>
                </a:cubicBezTo>
                <a:cubicBezTo>
                  <a:pt x="531297" y="545110"/>
                  <a:pt x="541669" y="534738"/>
                  <a:pt x="554463" y="534738"/>
                </a:cubicBezTo>
                <a:close/>
                <a:moveTo>
                  <a:pt x="377366" y="534738"/>
                </a:moveTo>
                <a:cubicBezTo>
                  <a:pt x="390162" y="534738"/>
                  <a:pt x="400532" y="545110"/>
                  <a:pt x="400532" y="557904"/>
                </a:cubicBezTo>
                <a:cubicBezTo>
                  <a:pt x="400532" y="570697"/>
                  <a:pt x="390162" y="581069"/>
                  <a:pt x="377366" y="581069"/>
                </a:cubicBezTo>
                <a:cubicBezTo>
                  <a:pt x="364572" y="581069"/>
                  <a:pt x="354199" y="570697"/>
                  <a:pt x="354199" y="557904"/>
                </a:cubicBezTo>
                <a:cubicBezTo>
                  <a:pt x="354199" y="545110"/>
                  <a:pt x="364572" y="534738"/>
                  <a:pt x="377366" y="534738"/>
                </a:cubicBezTo>
                <a:close/>
                <a:moveTo>
                  <a:pt x="200263" y="534738"/>
                </a:moveTo>
                <a:cubicBezTo>
                  <a:pt x="213057" y="534738"/>
                  <a:pt x="223429" y="545110"/>
                  <a:pt x="223429" y="557904"/>
                </a:cubicBezTo>
                <a:cubicBezTo>
                  <a:pt x="223429" y="570697"/>
                  <a:pt x="213057" y="581069"/>
                  <a:pt x="200263" y="581069"/>
                </a:cubicBezTo>
                <a:cubicBezTo>
                  <a:pt x="187470" y="581069"/>
                  <a:pt x="177098" y="570697"/>
                  <a:pt x="177098" y="557904"/>
                </a:cubicBezTo>
                <a:cubicBezTo>
                  <a:pt x="177098" y="545110"/>
                  <a:pt x="187470" y="534738"/>
                  <a:pt x="200263" y="534738"/>
                </a:cubicBezTo>
                <a:close/>
                <a:moveTo>
                  <a:pt x="23165" y="534738"/>
                </a:moveTo>
                <a:cubicBezTo>
                  <a:pt x="35959" y="534738"/>
                  <a:pt x="46331" y="545110"/>
                  <a:pt x="46331" y="557904"/>
                </a:cubicBezTo>
                <a:cubicBezTo>
                  <a:pt x="46331" y="570697"/>
                  <a:pt x="35959" y="581069"/>
                  <a:pt x="23165" y="581069"/>
                </a:cubicBezTo>
                <a:cubicBezTo>
                  <a:pt x="10371" y="581069"/>
                  <a:pt x="0" y="570697"/>
                  <a:pt x="0" y="557904"/>
                </a:cubicBezTo>
                <a:cubicBezTo>
                  <a:pt x="0" y="545110"/>
                  <a:pt x="10371" y="534738"/>
                  <a:pt x="23165" y="534738"/>
                </a:cubicBezTo>
                <a:close/>
                <a:moveTo>
                  <a:pt x="1619106" y="363375"/>
                </a:moveTo>
                <a:cubicBezTo>
                  <a:pt x="1631904" y="363375"/>
                  <a:pt x="1642279" y="373746"/>
                  <a:pt x="1642279" y="386540"/>
                </a:cubicBezTo>
                <a:cubicBezTo>
                  <a:pt x="1642279" y="399334"/>
                  <a:pt x="1631904" y="409706"/>
                  <a:pt x="1619106" y="409706"/>
                </a:cubicBezTo>
                <a:cubicBezTo>
                  <a:pt x="1606309" y="409706"/>
                  <a:pt x="1595935" y="399334"/>
                  <a:pt x="1595935" y="386540"/>
                </a:cubicBezTo>
                <a:cubicBezTo>
                  <a:pt x="1595935" y="373746"/>
                  <a:pt x="1606309" y="363375"/>
                  <a:pt x="1619106" y="363375"/>
                </a:cubicBezTo>
                <a:close/>
                <a:moveTo>
                  <a:pt x="1442019" y="363375"/>
                </a:moveTo>
                <a:cubicBezTo>
                  <a:pt x="1454813" y="363375"/>
                  <a:pt x="1465185" y="373746"/>
                  <a:pt x="1465185" y="386540"/>
                </a:cubicBezTo>
                <a:cubicBezTo>
                  <a:pt x="1465185" y="399334"/>
                  <a:pt x="1454813" y="409706"/>
                  <a:pt x="1442019" y="409706"/>
                </a:cubicBezTo>
                <a:cubicBezTo>
                  <a:pt x="1429226" y="409706"/>
                  <a:pt x="1418854" y="399334"/>
                  <a:pt x="1418854" y="386540"/>
                </a:cubicBezTo>
                <a:cubicBezTo>
                  <a:pt x="1418854" y="373746"/>
                  <a:pt x="1429226" y="363375"/>
                  <a:pt x="1442019" y="363375"/>
                </a:cubicBezTo>
                <a:close/>
                <a:moveTo>
                  <a:pt x="1264920" y="363375"/>
                </a:moveTo>
                <a:cubicBezTo>
                  <a:pt x="1277715" y="363375"/>
                  <a:pt x="1288086" y="373746"/>
                  <a:pt x="1288086" y="386540"/>
                </a:cubicBezTo>
                <a:cubicBezTo>
                  <a:pt x="1288086" y="399334"/>
                  <a:pt x="1277715" y="409706"/>
                  <a:pt x="1264920" y="409706"/>
                </a:cubicBezTo>
                <a:cubicBezTo>
                  <a:pt x="1252126" y="409706"/>
                  <a:pt x="1241754" y="399334"/>
                  <a:pt x="1241754" y="386540"/>
                </a:cubicBezTo>
                <a:cubicBezTo>
                  <a:pt x="1241754" y="373746"/>
                  <a:pt x="1252126" y="363375"/>
                  <a:pt x="1264920" y="363375"/>
                </a:cubicBezTo>
                <a:close/>
                <a:moveTo>
                  <a:pt x="1087829" y="363375"/>
                </a:moveTo>
                <a:cubicBezTo>
                  <a:pt x="1100626" y="363375"/>
                  <a:pt x="1110998" y="373746"/>
                  <a:pt x="1110998" y="386540"/>
                </a:cubicBezTo>
                <a:cubicBezTo>
                  <a:pt x="1110998" y="399334"/>
                  <a:pt x="1100626" y="409706"/>
                  <a:pt x="1087829" y="409706"/>
                </a:cubicBezTo>
                <a:cubicBezTo>
                  <a:pt x="1075032" y="409706"/>
                  <a:pt x="1064659" y="399334"/>
                  <a:pt x="1064659" y="386540"/>
                </a:cubicBezTo>
                <a:cubicBezTo>
                  <a:pt x="1064659" y="373746"/>
                  <a:pt x="1075032" y="363375"/>
                  <a:pt x="1087829" y="363375"/>
                </a:cubicBezTo>
                <a:close/>
                <a:moveTo>
                  <a:pt x="910729" y="363375"/>
                </a:moveTo>
                <a:cubicBezTo>
                  <a:pt x="923520" y="363375"/>
                  <a:pt x="933892" y="373746"/>
                  <a:pt x="933892" y="386540"/>
                </a:cubicBezTo>
                <a:cubicBezTo>
                  <a:pt x="933892" y="399334"/>
                  <a:pt x="923520" y="409706"/>
                  <a:pt x="910729" y="409706"/>
                </a:cubicBezTo>
                <a:cubicBezTo>
                  <a:pt x="897930" y="409706"/>
                  <a:pt x="887563" y="399334"/>
                  <a:pt x="887563" y="386540"/>
                </a:cubicBezTo>
                <a:cubicBezTo>
                  <a:pt x="887563" y="373746"/>
                  <a:pt x="897930" y="363375"/>
                  <a:pt x="910729" y="363375"/>
                </a:cubicBezTo>
                <a:close/>
                <a:moveTo>
                  <a:pt x="733631" y="363375"/>
                </a:moveTo>
                <a:cubicBezTo>
                  <a:pt x="746425" y="363375"/>
                  <a:pt x="756797" y="373746"/>
                  <a:pt x="756797" y="386540"/>
                </a:cubicBezTo>
                <a:cubicBezTo>
                  <a:pt x="756797" y="399334"/>
                  <a:pt x="746425" y="409706"/>
                  <a:pt x="733631" y="409706"/>
                </a:cubicBezTo>
                <a:cubicBezTo>
                  <a:pt x="720836" y="409706"/>
                  <a:pt x="710464" y="399334"/>
                  <a:pt x="710464" y="386540"/>
                </a:cubicBezTo>
                <a:cubicBezTo>
                  <a:pt x="710464" y="373746"/>
                  <a:pt x="720836" y="363375"/>
                  <a:pt x="733631" y="363375"/>
                </a:cubicBezTo>
                <a:close/>
                <a:moveTo>
                  <a:pt x="556528" y="363375"/>
                </a:moveTo>
                <a:cubicBezTo>
                  <a:pt x="569322" y="363375"/>
                  <a:pt x="579694" y="373746"/>
                  <a:pt x="579694" y="386541"/>
                </a:cubicBezTo>
                <a:cubicBezTo>
                  <a:pt x="579694" y="399334"/>
                  <a:pt x="569322" y="409706"/>
                  <a:pt x="556528" y="409706"/>
                </a:cubicBezTo>
                <a:cubicBezTo>
                  <a:pt x="543734" y="409706"/>
                  <a:pt x="533362" y="399334"/>
                  <a:pt x="533362" y="386541"/>
                </a:cubicBezTo>
                <a:cubicBezTo>
                  <a:pt x="533362" y="373746"/>
                  <a:pt x="543734" y="363375"/>
                  <a:pt x="556528" y="363375"/>
                </a:cubicBezTo>
                <a:close/>
                <a:moveTo>
                  <a:pt x="379431" y="363375"/>
                </a:moveTo>
                <a:cubicBezTo>
                  <a:pt x="392226" y="363375"/>
                  <a:pt x="402597" y="373746"/>
                  <a:pt x="402597" y="386541"/>
                </a:cubicBezTo>
                <a:cubicBezTo>
                  <a:pt x="402597" y="399334"/>
                  <a:pt x="392226" y="409706"/>
                  <a:pt x="379431" y="409706"/>
                </a:cubicBezTo>
                <a:cubicBezTo>
                  <a:pt x="366637" y="409706"/>
                  <a:pt x="356264" y="399334"/>
                  <a:pt x="356264" y="386541"/>
                </a:cubicBezTo>
                <a:cubicBezTo>
                  <a:pt x="356264" y="373746"/>
                  <a:pt x="366637" y="363375"/>
                  <a:pt x="379431" y="363375"/>
                </a:cubicBezTo>
                <a:close/>
                <a:moveTo>
                  <a:pt x="202328" y="363375"/>
                </a:moveTo>
                <a:cubicBezTo>
                  <a:pt x="215122" y="363375"/>
                  <a:pt x="225494" y="373746"/>
                  <a:pt x="225494" y="386541"/>
                </a:cubicBezTo>
                <a:cubicBezTo>
                  <a:pt x="225494" y="399334"/>
                  <a:pt x="215122" y="409706"/>
                  <a:pt x="202328" y="409706"/>
                </a:cubicBezTo>
                <a:cubicBezTo>
                  <a:pt x="189534" y="409706"/>
                  <a:pt x="179162" y="399334"/>
                  <a:pt x="179162" y="386541"/>
                </a:cubicBezTo>
                <a:cubicBezTo>
                  <a:pt x="179162" y="373746"/>
                  <a:pt x="189534" y="363375"/>
                  <a:pt x="202328" y="363375"/>
                </a:cubicBezTo>
                <a:close/>
                <a:moveTo>
                  <a:pt x="25230" y="363375"/>
                </a:moveTo>
                <a:cubicBezTo>
                  <a:pt x="38024" y="363375"/>
                  <a:pt x="48396" y="373746"/>
                  <a:pt x="48396" y="386541"/>
                </a:cubicBezTo>
                <a:cubicBezTo>
                  <a:pt x="48396" y="399334"/>
                  <a:pt x="38024" y="409706"/>
                  <a:pt x="25230" y="409706"/>
                </a:cubicBezTo>
                <a:cubicBezTo>
                  <a:pt x="12436" y="409706"/>
                  <a:pt x="2064" y="399334"/>
                  <a:pt x="2064" y="386541"/>
                </a:cubicBezTo>
                <a:cubicBezTo>
                  <a:pt x="2064" y="373746"/>
                  <a:pt x="12436" y="363375"/>
                  <a:pt x="25230" y="363375"/>
                </a:cubicBezTo>
                <a:close/>
                <a:moveTo>
                  <a:pt x="1619106" y="171363"/>
                </a:moveTo>
                <a:cubicBezTo>
                  <a:pt x="1631906" y="171363"/>
                  <a:pt x="1642280" y="181735"/>
                  <a:pt x="1642280" y="194528"/>
                </a:cubicBezTo>
                <a:cubicBezTo>
                  <a:pt x="1642280" y="207322"/>
                  <a:pt x="1631906" y="217694"/>
                  <a:pt x="1619106" y="217694"/>
                </a:cubicBezTo>
                <a:cubicBezTo>
                  <a:pt x="1606309" y="217694"/>
                  <a:pt x="1595935" y="207322"/>
                  <a:pt x="1595935" y="194528"/>
                </a:cubicBezTo>
                <a:cubicBezTo>
                  <a:pt x="1595935" y="181735"/>
                  <a:pt x="1606309" y="171363"/>
                  <a:pt x="1619106" y="171363"/>
                </a:cubicBezTo>
                <a:close/>
                <a:moveTo>
                  <a:pt x="1442020" y="171363"/>
                </a:moveTo>
                <a:cubicBezTo>
                  <a:pt x="1454815" y="171363"/>
                  <a:pt x="1465185" y="181735"/>
                  <a:pt x="1465185" y="194529"/>
                </a:cubicBezTo>
                <a:cubicBezTo>
                  <a:pt x="1465185" y="207323"/>
                  <a:pt x="1454815" y="217694"/>
                  <a:pt x="1442020" y="217694"/>
                </a:cubicBezTo>
                <a:cubicBezTo>
                  <a:pt x="1429226" y="217694"/>
                  <a:pt x="1418855" y="207323"/>
                  <a:pt x="1418855" y="194529"/>
                </a:cubicBezTo>
                <a:cubicBezTo>
                  <a:pt x="1418855" y="181735"/>
                  <a:pt x="1429226" y="171363"/>
                  <a:pt x="1442020" y="171363"/>
                </a:cubicBezTo>
                <a:close/>
                <a:moveTo>
                  <a:pt x="1264921" y="171363"/>
                </a:moveTo>
                <a:cubicBezTo>
                  <a:pt x="1277715" y="171363"/>
                  <a:pt x="1288088" y="181735"/>
                  <a:pt x="1288088" y="194529"/>
                </a:cubicBezTo>
                <a:cubicBezTo>
                  <a:pt x="1288088" y="207323"/>
                  <a:pt x="1277715" y="217694"/>
                  <a:pt x="1264921" y="217694"/>
                </a:cubicBezTo>
                <a:cubicBezTo>
                  <a:pt x="1252126" y="217694"/>
                  <a:pt x="1241754" y="207323"/>
                  <a:pt x="1241754" y="194529"/>
                </a:cubicBezTo>
                <a:cubicBezTo>
                  <a:pt x="1241754" y="181735"/>
                  <a:pt x="1252126" y="171363"/>
                  <a:pt x="1264921" y="171363"/>
                </a:cubicBezTo>
                <a:close/>
                <a:moveTo>
                  <a:pt x="1087830" y="171363"/>
                </a:moveTo>
                <a:cubicBezTo>
                  <a:pt x="1100626" y="171363"/>
                  <a:pt x="1110998" y="181735"/>
                  <a:pt x="1110998" y="194529"/>
                </a:cubicBezTo>
                <a:cubicBezTo>
                  <a:pt x="1110998" y="207323"/>
                  <a:pt x="1100626" y="217695"/>
                  <a:pt x="1087830" y="217695"/>
                </a:cubicBezTo>
                <a:cubicBezTo>
                  <a:pt x="1075032" y="217695"/>
                  <a:pt x="1064659" y="207323"/>
                  <a:pt x="1064659" y="194529"/>
                </a:cubicBezTo>
                <a:cubicBezTo>
                  <a:pt x="1064659" y="181735"/>
                  <a:pt x="1075032" y="171363"/>
                  <a:pt x="1087830" y="171363"/>
                </a:cubicBezTo>
                <a:close/>
                <a:moveTo>
                  <a:pt x="910729" y="171363"/>
                </a:moveTo>
                <a:cubicBezTo>
                  <a:pt x="923523" y="171363"/>
                  <a:pt x="933892" y="181735"/>
                  <a:pt x="933892" y="194529"/>
                </a:cubicBezTo>
                <a:cubicBezTo>
                  <a:pt x="933892" y="207323"/>
                  <a:pt x="923523" y="217695"/>
                  <a:pt x="910729" y="217695"/>
                </a:cubicBezTo>
                <a:cubicBezTo>
                  <a:pt x="897930" y="217695"/>
                  <a:pt x="887563" y="207323"/>
                  <a:pt x="887563" y="194529"/>
                </a:cubicBezTo>
                <a:cubicBezTo>
                  <a:pt x="887563" y="181735"/>
                  <a:pt x="897930" y="171363"/>
                  <a:pt x="910729" y="171363"/>
                </a:cubicBezTo>
                <a:close/>
                <a:moveTo>
                  <a:pt x="733631" y="171363"/>
                </a:moveTo>
                <a:cubicBezTo>
                  <a:pt x="746426" y="171363"/>
                  <a:pt x="756798" y="181735"/>
                  <a:pt x="756798" y="194529"/>
                </a:cubicBezTo>
                <a:cubicBezTo>
                  <a:pt x="756798" y="207323"/>
                  <a:pt x="746426" y="217695"/>
                  <a:pt x="733631" y="217695"/>
                </a:cubicBezTo>
                <a:cubicBezTo>
                  <a:pt x="720837" y="217695"/>
                  <a:pt x="710465" y="207323"/>
                  <a:pt x="710465" y="194529"/>
                </a:cubicBezTo>
                <a:cubicBezTo>
                  <a:pt x="710465" y="181735"/>
                  <a:pt x="720837" y="171363"/>
                  <a:pt x="733631" y="171363"/>
                </a:cubicBezTo>
                <a:close/>
                <a:moveTo>
                  <a:pt x="556529" y="171363"/>
                </a:moveTo>
                <a:cubicBezTo>
                  <a:pt x="569323" y="171363"/>
                  <a:pt x="579695" y="181735"/>
                  <a:pt x="579695" y="194529"/>
                </a:cubicBezTo>
                <a:cubicBezTo>
                  <a:pt x="579695" y="207323"/>
                  <a:pt x="569323" y="217695"/>
                  <a:pt x="556529" y="217695"/>
                </a:cubicBezTo>
                <a:cubicBezTo>
                  <a:pt x="543734" y="217695"/>
                  <a:pt x="533362" y="207323"/>
                  <a:pt x="533362" y="194529"/>
                </a:cubicBezTo>
                <a:cubicBezTo>
                  <a:pt x="533362" y="181735"/>
                  <a:pt x="543734" y="171363"/>
                  <a:pt x="556529" y="171363"/>
                </a:cubicBezTo>
                <a:close/>
                <a:moveTo>
                  <a:pt x="379431" y="171363"/>
                </a:moveTo>
                <a:cubicBezTo>
                  <a:pt x="392227" y="171363"/>
                  <a:pt x="402597" y="181735"/>
                  <a:pt x="402597" y="194529"/>
                </a:cubicBezTo>
                <a:cubicBezTo>
                  <a:pt x="402597" y="207323"/>
                  <a:pt x="392227" y="217695"/>
                  <a:pt x="379431" y="217695"/>
                </a:cubicBezTo>
                <a:cubicBezTo>
                  <a:pt x="366637" y="217695"/>
                  <a:pt x="356265" y="207323"/>
                  <a:pt x="356265" y="194529"/>
                </a:cubicBezTo>
                <a:cubicBezTo>
                  <a:pt x="356265" y="181735"/>
                  <a:pt x="366637" y="171363"/>
                  <a:pt x="379431" y="171363"/>
                </a:cubicBezTo>
                <a:close/>
                <a:moveTo>
                  <a:pt x="202328" y="171363"/>
                </a:moveTo>
                <a:cubicBezTo>
                  <a:pt x="215122" y="171363"/>
                  <a:pt x="225494" y="181735"/>
                  <a:pt x="225494" y="194529"/>
                </a:cubicBezTo>
                <a:cubicBezTo>
                  <a:pt x="225494" y="207323"/>
                  <a:pt x="215122" y="217695"/>
                  <a:pt x="202328" y="217695"/>
                </a:cubicBezTo>
                <a:cubicBezTo>
                  <a:pt x="189534" y="217695"/>
                  <a:pt x="179162" y="207323"/>
                  <a:pt x="179162" y="194529"/>
                </a:cubicBezTo>
                <a:cubicBezTo>
                  <a:pt x="179162" y="181735"/>
                  <a:pt x="189534" y="171363"/>
                  <a:pt x="202328" y="171363"/>
                </a:cubicBezTo>
                <a:close/>
                <a:moveTo>
                  <a:pt x="25230" y="171363"/>
                </a:moveTo>
                <a:cubicBezTo>
                  <a:pt x="38024" y="171363"/>
                  <a:pt x="48396" y="181735"/>
                  <a:pt x="48396" y="194529"/>
                </a:cubicBezTo>
                <a:cubicBezTo>
                  <a:pt x="48396" y="207323"/>
                  <a:pt x="38024" y="217695"/>
                  <a:pt x="25230" y="217695"/>
                </a:cubicBezTo>
                <a:cubicBezTo>
                  <a:pt x="12436" y="217695"/>
                  <a:pt x="2064" y="207323"/>
                  <a:pt x="2064" y="194529"/>
                </a:cubicBezTo>
                <a:cubicBezTo>
                  <a:pt x="2064" y="181735"/>
                  <a:pt x="12436" y="171363"/>
                  <a:pt x="25230" y="171363"/>
                </a:cubicBezTo>
                <a:close/>
                <a:moveTo>
                  <a:pt x="1621172" y="0"/>
                </a:moveTo>
                <a:cubicBezTo>
                  <a:pt x="1633971" y="0"/>
                  <a:pt x="1644345" y="10372"/>
                  <a:pt x="1644345" y="23166"/>
                </a:cubicBezTo>
                <a:cubicBezTo>
                  <a:pt x="1644345" y="35960"/>
                  <a:pt x="1633971" y="46332"/>
                  <a:pt x="1621172" y="46332"/>
                </a:cubicBezTo>
                <a:cubicBezTo>
                  <a:pt x="1608375" y="46332"/>
                  <a:pt x="1598000" y="35960"/>
                  <a:pt x="1598000" y="23166"/>
                </a:cubicBezTo>
                <a:cubicBezTo>
                  <a:pt x="1598000" y="10372"/>
                  <a:pt x="1608375" y="0"/>
                  <a:pt x="1621172" y="0"/>
                </a:cubicBezTo>
                <a:close/>
                <a:moveTo>
                  <a:pt x="1444085" y="0"/>
                </a:moveTo>
                <a:cubicBezTo>
                  <a:pt x="1456880" y="0"/>
                  <a:pt x="1467249" y="10372"/>
                  <a:pt x="1467249" y="23166"/>
                </a:cubicBezTo>
                <a:cubicBezTo>
                  <a:pt x="1467249" y="35960"/>
                  <a:pt x="1456880" y="46332"/>
                  <a:pt x="1444085" y="46332"/>
                </a:cubicBezTo>
                <a:cubicBezTo>
                  <a:pt x="1431293" y="46332"/>
                  <a:pt x="1420920" y="35960"/>
                  <a:pt x="1420920" y="23166"/>
                </a:cubicBezTo>
                <a:cubicBezTo>
                  <a:pt x="1420920" y="10372"/>
                  <a:pt x="1431293" y="0"/>
                  <a:pt x="1444085" y="0"/>
                </a:cubicBezTo>
                <a:close/>
                <a:moveTo>
                  <a:pt x="1266987" y="0"/>
                </a:moveTo>
                <a:cubicBezTo>
                  <a:pt x="1279781" y="0"/>
                  <a:pt x="1290153" y="10372"/>
                  <a:pt x="1290153" y="23166"/>
                </a:cubicBezTo>
                <a:cubicBezTo>
                  <a:pt x="1290153" y="35960"/>
                  <a:pt x="1279781" y="46332"/>
                  <a:pt x="1266987" y="46332"/>
                </a:cubicBezTo>
                <a:cubicBezTo>
                  <a:pt x="1254191" y="46332"/>
                  <a:pt x="1243821" y="35960"/>
                  <a:pt x="1243821" y="23166"/>
                </a:cubicBezTo>
                <a:cubicBezTo>
                  <a:pt x="1243821" y="10372"/>
                  <a:pt x="1254191" y="0"/>
                  <a:pt x="1266987" y="0"/>
                </a:cubicBezTo>
                <a:close/>
                <a:moveTo>
                  <a:pt x="1089895" y="0"/>
                </a:moveTo>
                <a:cubicBezTo>
                  <a:pt x="1102692" y="0"/>
                  <a:pt x="1113063" y="10372"/>
                  <a:pt x="1113063" y="23166"/>
                </a:cubicBezTo>
                <a:cubicBezTo>
                  <a:pt x="1113063" y="35960"/>
                  <a:pt x="1102692" y="46332"/>
                  <a:pt x="1089895" y="46332"/>
                </a:cubicBezTo>
                <a:cubicBezTo>
                  <a:pt x="1077098" y="46332"/>
                  <a:pt x="1066725" y="35960"/>
                  <a:pt x="1066725" y="23166"/>
                </a:cubicBezTo>
                <a:cubicBezTo>
                  <a:pt x="1066725" y="10372"/>
                  <a:pt x="1077098" y="0"/>
                  <a:pt x="1089895" y="0"/>
                </a:cubicBezTo>
                <a:close/>
                <a:moveTo>
                  <a:pt x="912794" y="0"/>
                </a:moveTo>
                <a:cubicBezTo>
                  <a:pt x="925585" y="0"/>
                  <a:pt x="935957" y="10372"/>
                  <a:pt x="935957" y="23166"/>
                </a:cubicBezTo>
                <a:cubicBezTo>
                  <a:pt x="935957" y="35960"/>
                  <a:pt x="925585" y="46332"/>
                  <a:pt x="912794" y="46332"/>
                </a:cubicBezTo>
                <a:cubicBezTo>
                  <a:pt x="899993" y="46332"/>
                  <a:pt x="889627" y="35960"/>
                  <a:pt x="889627" y="23166"/>
                </a:cubicBezTo>
                <a:cubicBezTo>
                  <a:pt x="889627" y="10372"/>
                  <a:pt x="899993" y="0"/>
                  <a:pt x="912794" y="0"/>
                </a:cubicBezTo>
                <a:close/>
                <a:moveTo>
                  <a:pt x="735696" y="0"/>
                </a:moveTo>
                <a:cubicBezTo>
                  <a:pt x="748490" y="0"/>
                  <a:pt x="758862" y="10372"/>
                  <a:pt x="758862" y="23166"/>
                </a:cubicBezTo>
                <a:cubicBezTo>
                  <a:pt x="758862" y="35960"/>
                  <a:pt x="748490" y="46332"/>
                  <a:pt x="735696" y="46332"/>
                </a:cubicBezTo>
                <a:cubicBezTo>
                  <a:pt x="722902" y="46332"/>
                  <a:pt x="712529" y="35960"/>
                  <a:pt x="712529" y="23166"/>
                </a:cubicBezTo>
                <a:cubicBezTo>
                  <a:pt x="712529" y="10372"/>
                  <a:pt x="722902" y="0"/>
                  <a:pt x="735696" y="0"/>
                </a:cubicBezTo>
                <a:close/>
                <a:moveTo>
                  <a:pt x="558593" y="0"/>
                </a:moveTo>
                <a:cubicBezTo>
                  <a:pt x="571387" y="0"/>
                  <a:pt x="581760" y="10372"/>
                  <a:pt x="581760" y="23166"/>
                </a:cubicBezTo>
                <a:cubicBezTo>
                  <a:pt x="581760" y="35960"/>
                  <a:pt x="571387" y="46332"/>
                  <a:pt x="558593" y="46332"/>
                </a:cubicBezTo>
                <a:cubicBezTo>
                  <a:pt x="545799" y="46332"/>
                  <a:pt x="535428" y="35960"/>
                  <a:pt x="535428" y="23166"/>
                </a:cubicBezTo>
                <a:cubicBezTo>
                  <a:pt x="535428" y="10372"/>
                  <a:pt x="545799" y="0"/>
                  <a:pt x="558593" y="0"/>
                </a:cubicBezTo>
                <a:close/>
                <a:moveTo>
                  <a:pt x="381496" y="0"/>
                </a:moveTo>
                <a:cubicBezTo>
                  <a:pt x="394291" y="0"/>
                  <a:pt x="404661" y="10372"/>
                  <a:pt x="404661" y="23166"/>
                </a:cubicBezTo>
                <a:cubicBezTo>
                  <a:pt x="404661" y="35960"/>
                  <a:pt x="394291" y="46332"/>
                  <a:pt x="381496" y="46332"/>
                </a:cubicBezTo>
                <a:cubicBezTo>
                  <a:pt x="368702" y="46332"/>
                  <a:pt x="358329" y="35960"/>
                  <a:pt x="358329" y="23166"/>
                </a:cubicBezTo>
                <a:cubicBezTo>
                  <a:pt x="358329" y="10372"/>
                  <a:pt x="368702" y="0"/>
                  <a:pt x="381496" y="0"/>
                </a:cubicBezTo>
                <a:close/>
                <a:moveTo>
                  <a:pt x="204394" y="0"/>
                </a:moveTo>
                <a:cubicBezTo>
                  <a:pt x="217188" y="0"/>
                  <a:pt x="227560" y="10372"/>
                  <a:pt x="227560" y="23166"/>
                </a:cubicBezTo>
                <a:cubicBezTo>
                  <a:pt x="227560" y="35960"/>
                  <a:pt x="217188" y="46332"/>
                  <a:pt x="204394" y="46332"/>
                </a:cubicBezTo>
                <a:cubicBezTo>
                  <a:pt x="191600" y="46332"/>
                  <a:pt x="181228" y="35960"/>
                  <a:pt x="181228" y="23166"/>
                </a:cubicBezTo>
                <a:cubicBezTo>
                  <a:pt x="181228" y="10372"/>
                  <a:pt x="191600" y="0"/>
                  <a:pt x="204394" y="0"/>
                </a:cubicBezTo>
                <a:close/>
                <a:moveTo>
                  <a:pt x="27296" y="0"/>
                </a:moveTo>
                <a:cubicBezTo>
                  <a:pt x="40090" y="0"/>
                  <a:pt x="50462" y="10372"/>
                  <a:pt x="50462" y="23166"/>
                </a:cubicBezTo>
                <a:cubicBezTo>
                  <a:pt x="50462" y="35960"/>
                  <a:pt x="40090" y="46332"/>
                  <a:pt x="27296" y="46332"/>
                </a:cubicBezTo>
                <a:cubicBezTo>
                  <a:pt x="14502" y="46332"/>
                  <a:pt x="4130" y="35960"/>
                  <a:pt x="4130" y="23166"/>
                </a:cubicBezTo>
                <a:cubicBezTo>
                  <a:pt x="4130" y="10372"/>
                  <a:pt x="14502" y="0"/>
                  <a:pt x="27296" y="0"/>
                </a:cubicBezTo>
                <a:close/>
              </a:path>
            </a:pathLst>
          </a:custGeom>
          <a:gradFill>
            <a:gsLst>
              <a:gs pos="0">
                <a:schemeClr val="accent1"/>
              </a:gs>
              <a:gs pos="100000">
                <a:srgbClr val="F3F3F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3" name="Google Shape;103;p17"/>
          <p:cNvSpPr/>
          <p:nvPr/>
        </p:nvSpPr>
        <p:spPr>
          <a:xfrm rot="5400000">
            <a:off x="10165488" y="3940576"/>
            <a:ext cx="1972393" cy="1794744"/>
          </a:xfrm>
          <a:custGeom>
            <a:rect b="b" l="l" r="r" t="t"/>
            <a:pathLst>
              <a:path extrusionOk="0" h="1501878" w="1650538">
                <a:moveTo>
                  <a:pt x="1627365" y="1455553"/>
                </a:moveTo>
                <a:cubicBezTo>
                  <a:pt x="1640162" y="1455553"/>
                  <a:pt x="1650538" y="1465923"/>
                  <a:pt x="1650538" y="1478716"/>
                </a:cubicBezTo>
                <a:cubicBezTo>
                  <a:pt x="1650538" y="1491508"/>
                  <a:pt x="1640162" y="1501878"/>
                  <a:pt x="1627365" y="1501878"/>
                </a:cubicBezTo>
                <a:cubicBezTo>
                  <a:pt x="1614570" y="1501878"/>
                  <a:pt x="1604196" y="1491508"/>
                  <a:pt x="1604196" y="1478716"/>
                </a:cubicBezTo>
                <a:cubicBezTo>
                  <a:pt x="1604196" y="1465923"/>
                  <a:pt x="1614570" y="1455553"/>
                  <a:pt x="1627365" y="1455553"/>
                </a:cubicBezTo>
                <a:close/>
                <a:moveTo>
                  <a:pt x="1450276" y="1455553"/>
                </a:moveTo>
                <a:cubicBezTo>
                  <a:pt x="1463070" y="1455553"/>
                  <a:pt x="1473440" y="1465923"/>
                  <a:pt x="1473440" y="1478716"/>
                </a:cubicBezTo>
                <a:cubicBezTo>
                  <a:pt x="1473440" y="1491508"/>
                  <a:pt x="1463070" y="1501878"/>
                  <a:pt x="1450276" y="1501878"/>
                </a:cubicBezTo>
                <a:cubicBezTo>
                  <a:pt x="1437482" y="1501878"/>
                  <a:pt x="1427110" y="1491508"/>
                  <a:pt x="1427110" y="1478716"/>
                </a:cubicBezTo>
                <a:cubicBezTo>
                  <a:pt x="1427110" y="1465923"/>
                  <a:pt x="1437482" y="1455553"/>
                  <a:pt x="1450276" y="1455553"/>
                </a:cubicBezTo>
                <a:close/>
                <a:moveTo>
                  <a:pt x="1273177" y="1455553"/>
                </a:moveTo>
                <a:cubicBezTo>
                  <a:pt x="1285971" y="1455553"/>
                  <a:pt x="1296344" y="1465923"/>
                  <a:pt x="1296344" y="1478716"/>
                </a:cubicBezTo>
                <a:cubicBezTo>
                  <a:pt x="1296344" y="1491508"/>
                  <a:pt x="1285971" y="1501878"/>
                  <a:pt x="1273177" y="1501878"/>
                </a:cubicBezTo>
                <a:cubicBezTo>
                  <a:pt x="1260383" y="1501878"/>
                  <a:pt x="1250011" y="1491508"/>
                  <a:pt x="1250011" y="1478716"/>
                </a:cubicBezTo>
                <a:cubicBezTo>
                  <a:pt x="1250011" y="1465923"/>
                  <a:pt x="1260383" y="1455553"/>
                  <a:pt x="1273177" y="1455553"/>
                </a:cubicBezTo>
                <a:close/>
                <a:moveTo>
                  <a:pt x="1096085" y="1455553"/>
                </a:moveTo>
                <a:cubicBezTo>
                  <a:pt x="1108880" y="1455553"/>
                  <a:pt x="1119251" y="1465923"/>
                  <a:pt x="1119251" y="1478716"/>
                </a:cubicBezTo>
                <a:cubicBezTo>
                  <a:pt x="1119251" y="1491508"/>
                  <a:pt x="1108880" y="1501878"/>
                  <a:pt x="1096085" y="1501878"/>
                </a:cubicBezTo>
                <a:cubicBezTo>
                  <a:pt x="1083289" y="1501878"/>
                  <a:pt x="1072914" y="1491508"/>
                  <a:pt x="1072914" y="1478716"/>
                </a:cubicBezTo>
                <a:cubicBezTo>
                  <a:pt x="1072914" y="1465923"/>
                  <a:pt x="1083289" y="1455553"/>
                  <a:pt x="1096085" y="1455553"/>
                </a:cubicBezTo>
                <a:close/>
                <a:moveTo>
                  <a:pt x="918982" y="1455553"/>
                </a:moveTo>
                <a:cubicBezTo>
                  <a:pt x="931774" y="1455553"/>
                  <a:pt x="942146" y="1465923"/>
                  <a:pt x="942146" y="1478716"/>
                </a:cubicBezTo>
                <a:cubicBezTo>
                  <a:pt x="942146" y="1491509"/>
                  <a:pt x="931774" y="1501878"/>
                  <a:pt x="918982" y="1501878"/>
                </a:cubicBezTo>
                <a:cubicBezTo>
                  <a:pt x="906186" y="1501878"/>
                  <a:pt x="895815" y="1491509"/>
                  <a:pt x="895815" y="1478716"/>
                </a:cubicBezTo>
                <a:cubicBezTo>
                  <a:pt x="895815" y="1465923"/>
                  <a:pt x="906186" y="1455553"/>
                  <a:pt x="918982" y="1455553"/>
                </a:cubicBezTo>
                <a:close/>
                <a:moveTo>
                  <a:pt x="741886" y="1455553"/>
                </a:moveTo>
                <a:cubicBezTo>
                  <a:pt x="754681" y="1455553"/>
                  <a:pt x="765052" y="1465923"/>
                  <a:pt x="765052" y="1478716"/>
                </a:cubicBezTo>
                <a:cubicBezTo>
                  <a:pt x="765052" y="1491509"/>
                  <a:pt x="754681" y="1501878"/>
                  <a:pt x="741886" y="1501878"/>
                </a:cubicBezTo>
                <a:cubicBezTo>
                  <a:pt x="729092" y="1501878"/>
                  <a:pt x="718720" y="1491509"/>
                  <a:pt x="718720" y="1478716"/>
                </a:cubicBezTo>
                <a:cubicBezTo>
                  <a:pt x="718720" y="1465923"/>
                  <a:pt x="729092" y="1455553"/>
                  <a:pt x="741886" y="1455553"/>
                </a:cubicBezTo>
                <a:close/>
                <a:moveTo>
                  <a:pt x="564784" y="1455553"/>
                </a:moveTo>
                <a:cubicBezTo>
                  <a:pt x="577578" y="1455553"/>
                  <a:pt x="587950" y="1465923"/>
                  <a:pt x="587950" y="1478716"/>
                </a:cubicBezTo>
                <a:cubicBezTo>
                  <a:pt x="587950" y="1491509"/>
                  <a:pt x="577578" y="1501878"/>
                  <a:pt x="564784" y="1501878"/>
                </a:cubicBezTo>
                <a:cubicBezTo>
                  <a:pt x="551990" y="1501878"/>
                  <a:pt x="541618" y="1491509"/>
                  <a:pt x="541618" y="1478716"/>
                </a:cubicBezTo>
                <a:cubicBezTo>
                  <a:pt x="541618" y="1465923"/>
                  <a:pt x="551990" y="1455553"/>
                  <a:pt x="564784" y="1455553"/>
                </a:cubicBezTo>
                <a:close/>
                <a:moveTo>
                  <a:pt x="387688" y="1455553"/>
                </a:moveTo>
                <a:cubicBezTo>
                  <a:pt x="400481" y="1455553"/>
                  <a:pt x="410850" y="1465923"/>
                  <a:pt x="410850" y="1478716"/>
                </a:cubicBezTo>
                <a:cubicBezTo>
                  <a:pt x="410850" y="1491509"/>
                  <a:pt x="400481" y="1501878"/>
                  <a:pt x="387688" y="1501878"/>
                </a:cubicBezTo>
                <a:cubicBezTo>
                  <a:pt x="374892" y="1501878"/>
                  <a:pt x="364520" y="1491509"/>
                  <a:pt x="364520" y="1478716"/>
                </a:cubicBezTo>
                <a:cubicBezTo>
                  <a:pt x="364520" y="1465923"/>
                  <a:pt x="374892" y="1455553"/>
                  <a:pt x="387688" y="1455553"/>
                </a:cubicBezTo>
                <a:close/>
                <a:moveTo>
                  <a:pt x="210584" y="1455553"/>
                </a:moveTo>
                <a:cubicBezTo>
                  <a:pt x="223378" y="1455553"/>
                  <a:pt x="233750" y="1465923"/>
                  <a:pt x="233750" y="1478716"/>
                </a:cubicBezTo>
                <a:cubicBezTo>
                  <a:pt x="233750" y="1491509"/>
                  <a:pt x="223378" y="1501878"/>
                  <a:pt x="210584" y="1501878"/>
                </a:cubicBezTo>
                <a:cubicBezTo>
                  <a:pt x="197790" y="1501878"/>
                  <a:pt x="187418" y="1491509"/>
                  <a:pt x="187418" y="1478716"/>
                </a:cubicBezTo>
                <a:cubicBezTo>
                  <a:pt x="187418" y="1465923"/>
                  <a:pt x="197790" y="1455553"/>
                  <a:pt x="210584" y="1455553"/>
                </a:cubicBezTo>
                <a:close/>
                <a:moveTo>
                  <a:pt x="33486" y="1455553"/>
                </a:moveTo>
                <a:cubicBezTo>
                  <a:pt x="46280" y="1455553"/>
                  <a:pt x="56652" y="1465923"/>
                  <a:pt x="56652" y="1478716"/>
                </a:cubicBezTo>
                <a:cubicBezTo>
                  <a:pt x="56652" y="1491509"/>
                  <a:pt x="46280" y="1501878"/>
                  <a:pt x="33486" y="1501878"/>
                </a:cubicBezTo>
                <a:cubicBezTo>
                  <a:pt x="20692" y="1501878"/>
                  <a:pt x="10320" y="1491509"/>
                  <a:pt x="10320" y="1478716"/>
                </a:cubicBezTo>
                <a:cubicBezTo>
                  <a:pt x="10320" y="1465923"/>
                  <a:pt x="20692" y="1455553"/>
                  <a:pt x="33486" y="1455553"/>
                </a:cubicBezTo>
                <a:close/>
                <a:moveTo>
                  <a:pt x="1621171" y="1263547"/>
                </a:moveTo>
                <a:cubicBezTo>
                  <a:pt x="1633968" y="1263547"/>
                  <a:pt x="1644342" y="1273917"/>
                  <a:pt x="1644342" y="1286711"/>
                </a:cubicBezTo>
                <a:cubicBezTo>
                  <a:pt x="1644342" y="1299505"/>
                  <a:pt x="1633968" y="1309877"/>
                  <a:pt x="1621171" y="1309877"/>
                </a:cubicBezTo>
                <a:cubicBezTo>
                  <a:pt x="1608373" y="1309877"/>
                  <a:pt x="1597999" y="1299505"/>
                  <a:pt x="1597999" y="1286711"/>
                </a:cubicBezTo>
                <a:cubicBezTo>
                  <a:pt x="1597999" y="1273917"/>
                  <a:pt x="1608373" y="1263547"/>
                  <a:pt x="1621171" y="1263547"/>
                </a:cubicBezTo>
                <a:close/>
                <a:moveTo>
                  <a:pt x="1444083" y="1263547"/>
                </a:moveTo>
                <a:cubicBezTo>
                  <a:pt x="1456876" y="1263547"/>
                  <a:pt x="1467247" y="1273917"/>
                  <a:pt x="1467247" y="1286711"/>
                </a:cubicBezTo>
                <a:cubicBezTo>
                  <a:pt x="1467247" y="1299505"/>
                  <a:pt x="1456876" y="1309877"/>
                  <a:pt x="1444083" y="1309877"/>
                </a:cubicBezTo>
                <a:cubicBezTo>
                  <a:pt x="1431289" y="1309877"/>
                  <a:pt x="1420919" y="1299505"/>
                  <a:pt x="1420919" y="1286711"/>
                </a:cubicBezTo>
                <a:cubicBezTo>
                  <a:pt x="1420919" y="1273917"/>
                  <a:pt x="1431289" y="1263547"/>
                  <a:pt x="1444083" y="1263547"/>
                </a:cubicBezTo>
                <a:close/>
                <a:moveTo>
                  <a:pt x="1266984" y="1263547"/>
                </a:moveTo>
                <a:cubicBezTo>
                  <a:pt x="1279777" y="1263547"/>
                  <a:pt x="1290150" y="1273917"/>
                  <a:pt x="1290150" y="1286711"/>
                </a:cubicBezTo>
                <a:cubicBezTo>
                  <a:pt x="1290150" y="1299506"/>
                  <a:pt x="1279777" y="1309877"/>
                  <a:pt x="1266984" y="1309877"/>
                </a:cubicBezTo>
                <a:cubicBezTo>
                  <a:pt x="1254188" y="1309877"/>
                  <a:pt x="1243818" y="1299506"/>
                  <a:pt x="1243818" y="1286711"/>
                </a:cubicBezTo>
                <a:cubicBezTo>
                  <a:pt x="1243818" y="1273917"/>
                  <a:pt x="1254188" y="1263547"/>
                  <a:pt x="1266984" y="1263547"/>
                </a:cubicBezTo>
                <a:close/>
                <a:moveTo>
                  <a:pt x="1089891" y="1263547"/>
                </a:moveTo>
                <a:cubicBezTo>
                  <a:pt x="1102686" y="1263547"/>
                  <a:pt x="1113060" y="1273917"/>
                  <a:pt x="1113060" y="1286711"/>
                </a:cubicBezTo>
                <a:cubicBezTo>
                  <a:pt x="1113060" y="1299506"/>
                  <a:pt x="1102686" y="1309877"/>
                  <a:pt x="1089891" y="1309877"/>
                </a:cubicBezTo>
                <a:cubicBezTo>
                  <a:pt x="1077094" y="1309877"/>
                  <a:pt x="1066719" y="1299506"/>
                  <a:pt x="1066719" y="1286711"/>
                </a:cubicBezTo>
                <a:cubicBezTo>
                  <a:pt x="1066719" y="1273917"/>
                  <a:pt x="1077094" y="1263547"/>
                  <a:pt x="1089891" y="1263547"/>
                </a:cubicBezTo>
                <a:close/>
                <a:moveTo>
                  <a:pt x="912789" y="1263547"/>
                </a:moveTo>
                <a:cubicBezTo>
                  <a:pt x="925583" y="1263547"/>
                  <a:pt x="935953" y="1273917"/>
                  <a:pt x="935953" y="1286711"/>
                </a:cubicBezTo>
                <a:cubicBezTo>
                  <a:pt x="935953" y="1299506"/>
                  <a:pt x="925583" y="1309877"/>
                  <a:pt x="912789" y="1309877"/>
                </a:cubicBezTo>
                <a:cubicBezTo>
                  <a:pt x="899990" y="1309877"/>
                  <a:pt x="889623" y="1299506"/>
                  <a:pt x="889623" y="1286711"/>
                </a:cubicBezTo>
                <a:cubicBezTo>
                  <a:pt x="889623" y="1273917"/>
                  <a:pt x="899990" y="1263547"/>
                  <a:pt x="912789" y="1263547"/>
                </a:cubicBezTo>
                <a:close/>
                <a:moveTo>
                  <a:pt x="735692" y="1263547"/>
                </a:moveTo>
                <a:cubicBezTo>
                  <a:pt x="748486" y="1263547"/>
                  <a:pt x="758858" y="1273917"/>
                  <a:pt x="758858" y="1286711"/>
                </a:cubicBezTo>
                <a:cubicBezTo>
                  <a:pt x="758858" y="1299507"/>
                  <a:pt x="748486" y="1309877"/>
                  <a:pt x="735692" y="1309877"/>
                </a:cubicBezTo>
                <a:cubicBezTo>
                  <a:pt x="722898" y="1309877"/>
                  <a:pt x="712525" y="1299507"/>
                  <a:pt x="712525" y="1286711"/>
                </a:cubicBezTo>
                <a:cubicBezTo>
                  <a:pt x="712525" y="1273917"/>
                  <a:pt x="722898" y="1263547"/>
                  <a:pt x="735692" y="1263547"/>
                </a:cubicBezTo>
                <a:close/>
                <a:moveTo>
                  <a:pt x="558589" y="1263547"/>
                </a:moveTo>
                <a:cubicBezTo>
                  <a:pt x="571384" y="1263547"/>
                  <a:pt x="581756" y="1273917"/>
                  <a:pt x="581756" y="1286711"/>
                </a:cubicBezTo>
                <a:cubicBezTo>
                  <a:pt x="581756" y="1299507"/>
                  <a:pt x="571384" y="1309877"/>
                  <a:pt x="558589" y="1309877"/>
                </a:cubicBezTo>
                <a:cubicBezTo>
                  <a:pt x="545796" y="1309877"/>
                  <a:pt x="535423" y="1299507"/>
                  <a:pt x="535423" y="1286711"/>
                </a:cubicBezTo>
                <a:cubicBezTo>
                  <a:pt x="535423" y="1273917"/>
                  <a:pt x="545796" y="1263547"/>
                  <a:pt x="558589" y="1263547"/>
                </a:cubicBezTo>
                <a:close/>
                <a:moveTo>
                  <a:pt x="381492" y="1263547"/>
                </a:moveTo>
                <a:cubicBezTo>
                  <a:pt x="394287" y="1263547"/>
                  <a:pt x="404657" y="1273917"/>
                  <a:pt x="404657" y="1286711"/>
                </a:cubicBezTo>
                <a:cubicBezTo>
                  <a:pt x="404657" y="1299507"/>
                  <a:pt x="394287" y="1309877"/>
                  <a:pt x="381492" y="1309877"/>
                </a:cubicBezTo>
                <a:cubicBezTo>
                  <a:pt x="368698" y="1309877"/>
                  <a:pt x="358325" y="1299507"/>
                  <a:pt x="358325" y="1286711"/>
                </a:cubicBezTo>
                <a:cubicBezTo>
                  <a:pt x="358325" y="1273917"/>
                  <a:pt x="368698" y="1263547"/>
                  <a:pt x="381492" y="1263547"/>
                </a:cubicBezTo>
                <a:close/>
                <a:moveTo>
                  <a:pt x="204391" y="1263547"/>
                </a:moveTo>
                <a:cubicBezTo>
                  <a:pt x="217185" y="1263547"/>
                  <a:pt x="227557" y="1273917"/>
                  <a:pt x="227557" y="1286711"/>
                </a:cubicBezTo>
                <a:cubicBezTo>
                  <a:pt x="227557" y="1299507"/>
                  <a:pt x="217185" y="1309877"/>
                  <a:pt x="204391" y="1309877"/>
                </a:cubicBezTo>
                <a:cubicBezTo>
                  <a:pt x="191597" y="1309877"/>
                  <a:pt x="181225" y="1299507"/>
                  <a:pt x="181225" y="1286711"/>
                </a:cubicBezTo>
                <a:cubicBezTo>
                  <a:pt x="181225" y="1273917"/>
                  <a:pt x="191597" y="1263547"/>
                  <a:pt x="204391" y="1263547"/>
                </a:cubicBezTo>
                <a:close/>
                <a:moveTo>
                  <a:pt x="27292" y="1263547"/>
                </a:moveTo>
                <a:cubicBezTo>
                  <a:pt x="40086" y="1263547"/>
                  <a:pt x="50458" y="1273917"/>
                  <a:pt x="50458" y="1286711"/>
                </a:cubicBezTo>
                <a:cubicBezTo>
                  <a:pt x="50458" y="1299507"/>
                  <a:pt x="40086" y="1309879"/>
                  <a:pt x="27292" y="1309879"/>
                </a:cubicBezTo>
                <a:cubicBezTo>
                  <a:pt x="14499" y="1309879"/>
                  <a:pt x="4127" y="1299507"/>
                  <a:pt x="4127" y="1286711"/>
                </a:cubicBezTo>
                <a:cubicBezTo>
                  <a:pt x="4127" y="1273917"/>
                  <a:pt x="14499" y="1263547"/>
                  <a:pt x="27292" y="1263547"/>
                </a:cubicBezTo>
                <a:close/>
                <a:moveTo>
                  <a:pt x="1623236" y="1092182"/>
                </a:moveTo>
                <a:cubicBezTo>
                  <a:pt x="1636033" y="1092182"/>
                  <a:pt x="1646408" y="1102552"/>
                  <a:pt x="1646408" y="1115347"/>
                </a:cubicBezTo>
                <a:cubicBezTo>
                  <a:pt x="1646408" y="1128142"/>
                  <a:pt x="1636033" y="1138515"/>
                  <a:pt x="1623236" y="1138515"/>
                </a:cubicBezTo>
                <a:cubicBezTo>
                  <a:pt x="1610438" y="1138515"/>
                  <a:pt x="1600064" y="1128142"/>
                  <a:pt x="1600064" y="1115347"/>
                </a:cubicBezTo>
                <a:cubicBezTo>
                  <a:pt x="1600064" y="1102552"/>
                  <a:pt x="1610438" y="1092182"/>
                  <a:pt x="1623236" y="1092182"/>
                </a:cubicBezTo>
                <a:close/>
                <a:moveTo>
                  <a:pt x="1446146" y="1092182"/>
                </a:moveTo>
                <a:cubicBezTo>
                  <a:pt x="1458940" y="1092182"/>
                  <a:pt x="1469312" y="1102552"/>
                  <a:pt x="1469312" y="1115347"/>
                </a:cubicBezTo>
                <a:cubicBezTo>
                  <a:pt x="1469312" y="1128142"/>
                  <a:pt x="1458940" y="1138515"/>
                  <a:pt x="1446146" y="1138515"/>
                </a:cubicBezTo>
                <a:cubicBezTo>
                  <a:pt x="1433354" y="1138515"/>
                  <a:pt x="1422981" y="1128142"/>
                  <a:pt x="1422981" y="1115347"/>
                </a:cubicBezTo>
                <a:cubicBezTo>
                  <a:pt x="1422981" y="1102552"/>
                  <a:pt x="1433354" y="1092182"/>
                  <a:pt x="1446146" y="1092182"/>
                </a:cubicBezTo>
                <a:close/>
                <a:moveTo>
                  <a:pt x="1269048" y="1092182"/>
                </a:moveTo>
                <a:cubicBezTo>
                  <a:pt x="1281842" y="1092182"/>
                  <a:pt x="1292214" y="1102553"/>
                  <a:pt x="1292214" y="1115347"/>
                </a:cubicBezTo>
                <a:cubicBezTo>
                  <a:pt x="1292214" y="1128143"/>
                  <a:pt x="1281842" y="1138515"/>
                  <a:pt x="1269048" y="1138515"/>
                </a:cubicBezTo>
                <a:cubicBezTo>
                  <a:pt x="1256253" y="1138515"/>
                  <a:pt x="1245882" y="1128143"/>
                  <a:pt x="1245882" y="1115347"/>
                </a:cubicBezTo>
                <a:cubicBezTo>
                  <a:pt x="1245882" y="1102553"/>
                  <a:pt x="1256253" y="1092182"/>
                  <a:pt x="1269048" y="1092182"/>
                </a:cubicBezTo>
                <a:close/>
                <a:moveTo>
                  <a:pt x="1091956" y="1092182"/>
                </a:moveTo>
                <a:cubicBezTo>
                  <a:pt x="1104753" y="1092182"/>
                  <a:pt x="1115123" y="1102553"/>
                  <a:pt x="1115123" y="1115347"/>
                </a:cubicBezTo>
                <a:cubicBezTo>
                  <a:pt x="1115123" y="1128143"/>
                  <a:pt x="1104753" y="1138515"/>
                  <a:pt x="1091956" y="1138515"/>
                </a:cubicBezTo>
                <a:cubicBezTo>
                  <a:pt x="1079159" y="1138515"/>
                  <a:pt x="1068786" y="1128143"/>
                  <a:pt x="1068786" y="1115347"/>
                </a:cubicBezTo>
                <a:cubicBezTo>
                  <a:pt x="1068786" y="1102553"/>
                  <a:pt x="1079159" y="1092182"/>
                  <a:pt x="1091956" y="1092182"/>
                </a:cubicBezTo>
                <a:close/>
                <a:moveTo>
                  <a:pt x="914854" y="1092182"/>
                </a:moveTo>
                <a:cubicBezTo>
                  <a:pt x="927647" y="1092182"/>
                  <a:pt x="938017" y="1102553"/>
                  <a:pt x="938017" y="1115347"/>
                </a:cubicBezTo>
                <a:cubicBezTo>
                  <a:pt x="938017" y="1128143"/>
                  <a:pt x="927647" y="1138515"/>
                  <a:pt x="914854" y="1138515"/>
                </a:cubicBezTo>
                <a:cubicBezTo>
                  <a:pt x="902054" y="1138515"/>
                  <a:pt x="891687" y="1128143"/>
                  <a:pt x="891687" y="1115347"/>
                </a:cubicBezTo>
                <a:cubicBezTo>
                  <a:pt x="891687" y="1102553"/>
                  <a:pt x="902054" y="1092182"/>
                  <a:pt x="914854" y="1092182"/>
                </a:cubicBezTo>
                <a:close/>
                <a:moveTo>
                  <a:pt x="737757" y="1092182"/>
                </a:moveTo>
                <a:cubicBezTo>
                  <a:pt x="750552" y="1092182"/>
                  <a:pt x="760924" y="1102553"/>
                  <a:pt x="760924" y="1115347"/>
                </a:cubicBezTo>
                <a:cubicBezTo>
                  <a:pt x="760924" y="1128143"/>
                  <a:pt x="750552" y="1138515"/>
                  <a:pt x="737757" y="1138515"/>
                </a:cubicBezTo>
                <a:cubicBezTo>
                  <a:pt x="724963" y="1138515"/>
                  <a:pt x="714591" y="1128143"/>
                  <a:pt x="714591" y="1115347"/>
                </a:cubicBezTo>
                <a:cubicBezTo>
                  <a:pt x="714591" y="1102553"/>
                  <a:pt x="724963" y="1092182"/>
                  <a:pt x="737757" y="1092182"/>
                </a:cubicBezTo>
                <a:close/>
                <a:moveTo>
                  <a:pt x="560655" y="1092182"/>
                </a:moveTo>
                <a:cubicBezTo>
                  <a:pt x="573449" y="1092182"/>
                  <a:pt x="583821" y="1102553"/>
                  <a:pt x="583821" y="1115348"/>
                </a:cubicBezTo>
                <a:cubicBezTo>
                  <a:pt x="583821" y="1128143"/>
                  <a:pt x="573449" y="1138515"/>
                  <a:pt x="560655" y="1138515"/>
                </a:cubicBezTo>
                <a:cubicBezTo>
                  <a:pt x="547861" y="1138515"/>
                  <a:pt x="537489" y="1128143"/>
                  <a:pt x="537489" y="1115348"/>
                </a:cubicBezTo>
                <a:cubicBezTo>
                  <a:pt x="537489" y="1102553"/>
                  <a:pt x="547861" y="1092182"/>
                  <a:pt x="560655" y="1092182"/>
                </a:cubicBezTo>
                <a:close/>
                <a:moveTo>
                  <a:pt x="383558" y="1092182"/>
                </a:moveTo>
                <a:cubicBezTo>
                  <a:pt x="396353" y="1092182"/>
                  <a:pt x="406723" y="1102553"/>
                  <a:pt x="406723" y="1115348"/>
                </a:cubicBezTo>
                <a:cubicBezTo>
                  <a:pt x="406723" y="1128143"/>
                  <a:pt x="396353" y="1138515"/>
                  <a:pt x="383558" y="1138515"/>
                </a:cubicBezTo>
                <a:cubicBezTo>
                  <a:pt x="370763" y="1138515"/>
                  <a:pt x="360391" y="1128143"/>
                  <a:pt x="360391" y="1115348"/>
                </a:cubicBezTo>
                <a:cubicBezTo>
                  <a:pt x="360391" y="1102553"/>
                  <a:pt x="370763" y="1092182"/>
                  <a:pt x="383558" y="1092182"/>
                </a:cubicBezTo>
                <a:close/>
                <a:moveTo>
                  <a:pt x="206455" y="1092182"/>
                </a:moveTo>
                <a:cubicBezTo>
                  <a:pt x="219249" y="1092182"/>
                  <a:pt x="229621" y="1102553"/>
                  <a:pt x="229621" y="1115348"/>
                </a:cubicBezTo>
                <a:cubicBezTo>
                  <a:pt x="229621" y="1128143"/>
                  <a:pt x="219249" y="1138515"/>
                  <a:pt x="206455" y="1138515"/>
                </a:cubicBezTo>
                <a:cubicBezTo>
                  <a:pt x="193661" y="1138515"/>
                  <a:pt x="183289" y="1128143"/>
                  <a:pt x="183289" y="1115348"/>
                </a:cubicBezTo>
                <a:cubicBezTo>
                  <a:pt x="183289" y="1102553"/>
                  <a:pt x="193661" y="1092182"/>
                  <a:pt x="206455" y="1092182"/>
                </a:cubicBezTo>
                <a:close/>
                <a:moveTo>
                  <a:pt x="29357" y="1092182"/>
                </a:moveTo>
                <a:cubicBezTo>
                  <a:pt x="42151" y="1092182"/>
                  <a:pt x="52523" y="1102553"/>
                  <a:pt x="52523" y="1115348"/>
                </a:cubicBezTo>
                <a:cubicBezTo>
                  <a:pt x="52523" y="1128143"/>
                  <a:pt x="42151" y="1138515"/>
                  <a:pt x="29357" y="1138515"/>
                </a:cubicBezTo>
                <a:cubicBezTo>
                  <a:pt x="16563" y="1138515"/>
                  <a:pt x="6191" y="1128143"/>
                  <a:pt x="6191" y="1115348"/>
                </a:cubicBezTo>
                <a:cubicBezTo>
                  <a:pt x="6191" y="1102553"/>
                  <a:pt x="16563" y="1092182"/>
                  <a:pt x="29357" y="1092182"/>
                </a:cubicBezTo>
                <a:close/>
                <a:moveTo>
                  <a:pt x="1623236" y="900174"/>
                </a:moveTo>
                <a:cubicBezTo>
                  <a:pt x="1636033" y="900174"/>
                  <a:pt x="1646408" y="910547"/>
                  <a:pt x="1646408" y="923339"/>
                </a:cubicBezTo>
                <a:cubicBezTo>
                  <a:pt x="1646408" y="936133"/>
                  <a:pt x="1636033" y="946506"/>
                  <a:pt x="1623236" y="946506"/>
                </a:cubicBezTo>
                <a:cubicBezTo>
                  <a:pt x="1610438" y="946506"/>
                  <a:pt x="1600064" y="936133"/>
                  <a:pt x="1600064" y="923339"/>
                </a:cubicBezTo>
                <a:cubicBezTo>
                  <a:pt x="1600064" y="910547"/>
                  <a:pt x="1610438" y="900174"/>
                  <a:pt x="1623236" y="900174"/>
                </a:cubicBezTo>
                <a:close/>
                <a:moveTo>
                  <a:pt x="1446147" y="900174"/>
                </a:moveTo>
                <a:cubicBezTo>
                  <a:pt x="1458941" y="900174"/>
                  <a:pt x="1469313" y="910547"/>
                  <a:pt x="1469313" y="923339"/>
                </a:cubicBezTo>
                <a:cubicBezTo>
                  <a:pt x="1469313" y="936133"/>
                  <a:pt x="1458941" y="946506"/>
                  <a:pt x="1446147" y="946506"/>
                </a:cubicBezTo>
                <a:cubicBezTo>
                  <a:pt x="1433354" y="946506"/>
                  <a:pt x="1422981" y="936133"/>
                  <a:pt x="1422981" y="923339"/>
                </a:cubicBezTo>
                <a:cubicBezTo>
                  <a:pt x="1422981" y="910547"/>
                  <a:pt x="1433354" y="900174"/>
                  <a:pt x="1446147" y="900174"/>
                </a:cubicBezTo>
                <a:close/>
                <a:moveTo>
                  <a:pt x="1269048" y="900174"/>
                </a:moveTo>
                <a:cubicBezTo>
                  <a:pt x="1281842" y="900174"/>
                  <a:pt x="1292215" y="910547"/>
                  <a:pt x="1292215" y="923339"/>
                </a:cubicBezTo>
                <a:cubicBezTo>
                  <a:pt x="1292215" y="936133"/>
                  <a:pt x="1281842" y="946506"/>
                  <a:pt x="1269048" y="946506"/>
                </a:cubicBezTo>
                <a:cubicBezTo>
                  <a:pt x="1256253" y="946506"/>
                  <a:pt x="1245882" y="936133"/>
                  <a:pt x="1245882" y="923339"/>
                </a:cubicBezTo>
                <a:cubicBezTo>
                  <a:pt x="1245882" y="910547"/>
                  <a:pt x="1256253" y="900174"/>
                  <a:pt x="1269048" y="900174"/>
                </a:cubicBezTo>
                <a:close/>
                <a:moveTo>
                  <a:pt x="1091956" y="900174"/>
                </a:moveTo>
                <a:cubicBezTo>
                  <a:pt x="1104753" y="900174"/>
                  <a:pt x="1115123" y="910547"/>
                  <a:pt x="1115123" y="923339"/>
                </a:cubicBezTo>
                <a:cubicBezTo>
                  <a:pt x="1115123" y="936133"/>
                  <a:pt x="1104753" y="946506"/>
                  <a:pt x="1091956" y="946506"/>
                </a:cubicBezTo>
                <a:cubicBezTo>
                  <a:pt x="1079160" y="946506"/>
                  <a:pt x="1068786" y="936133"/>
                  <a:pt x="1068786" y="923339"/>
                </a:cubicBezTo>
                <a:cubicBezTo>
                  <a:pt x="1068786" y="910547"/>
                  <a:pt x="1079160" y="900174"/>
                  <a:pt x="1091956" y="900174"/>
                </a:cubicBezTo>
                <a:close/>
                <a:moveTo>
                  <a:pt x="914854" y="900174"/>
                </a:moveTo>
                <a:cubicBezTo>
                  <a:pt x="927647" y="900174"/>
                  <a:pt x="938019" y="910547"/>
                  <a:pt x="938019" y="923339"/>
                </a:cubicBezTo>
                <a:cubicBezTo>
                  <a:pt x="938019" y="936133"/>
                  <a:pt x="927647" y="946506"/>
                  <a:pt x="914854" y="946506"/>
                </a:cubicBezTo>
                <a:cubicBezTo>
                  <a:pt x="902054" y="946506"/>
                  <a:pt x="891687" y="936133"/>
                  <a:pt x="891687" y="923339"/>
                </a:cubicBezTo>
                <a:cubicBezTo>
                  <a:pt x="891687" y="910547"/>
                  <a:pt x="902054" y="900174"/>
                  <a:pt x="914854" y="900174"/>
                </a:cubicBezTo>
                <a:close/>
                <a:moveTo>
                  <a:pt x="737758" y="900174"/>
                </a:moveTo>
                <a:cubicBezTo>
                  <a:pt x="750552" y="900174"/>
                  <a:pt x="760924" y="910547"/>
                  <a:pt x="760924" y="923339"/>
                </a:cubicBezTo>
                <a:cubicBezTo>
                  <a:pt x="760924" y="936134"/>
                  <a:pt x="750552" y="946506"/>
                  <a:pt x="737758" y="946506"/>
                </a:cubicBezTo>
                <a:cubicBezTo>
                  <a:pt x="724964" y="946506"/>
                  <a:pt x="714592" y="936134"/>
                  <a:pt x="714592" y="923339"/>
                </a:cubicBezTo>
                <a:cubicBezTo>
                  <a:pt x="714592" y="910547"/>
                  <a:pt x="724964" y="900174"/>
                  <a:pt x="737758" y="900174"/>
                </a:cubicBezTo>
                <a:close/>
                <a:moveTo>
                  <a:pt x="560655" y="900174"/>
                </a:moveTo>
                <a:cubicBezTo>
                  <a:pt x="573450" y="900174"/>
                  <a:pt x="583822" y="910547"/>
                  <a:pt x="583822" y="923339"/>
                </a:cubicBezTo>
                <a:cubicBezTo>
                  <a:pt x="583822" y="936134"/>
                  <a:pt x="573450" y="946506"/>
                  <a:pt x="560655" y="946506"/>
                </a:cubicBezTo>
                <a:cubicBezTo>
                  <a:pt x="547862" y="946506"/>
                  <a:pt x="537490" y="936134"/>
                  <a:pt x="537490" y="923339"/>
                </a:cubicBezTo>
                <a:cubicBezTo>
                  <a:pt x="537490" y="910547"/>
                  <a:pt x="547862" y="900174"/>
                  <a:pt x="560655" y="900174"/>
                </a:cubicBezTo>
                <a:close/>
                <a:moveTo>
                  <a:pt x="383559" y="900174"/>
                </a:moveTo>
                <a:cubicBezTo>
                  <a:pt x="396353" y="900174"/>
                  <a:pt x="406723" y="910547"/>
                  <a:pt x="406723" y="923339"/>
                </a:cubicBezTo>
                <a:cubicBezTo>
                  <a:pt x="406723" y="936134"/>
                  <a:pt x="396353" y="946506"/>
                  <a:pt x="383559" y="946506"/>
                </a:cubicBezTo>
                <a:cubicBezTo>
                  <a:pt x="370763" y="946506"/>
                  <a:pt x="360392" y="936134"/>
                  <a:pt x="360392" y="923339"/>
                </a:cubicBezTo>
                <a:cubicBezTo>
                  <a:pt x="360392" y="910547"/>
                  <a:pt x="370763" y="900174"/>
                  <a:pt x="383559" y="900174"/>
                </a:cubicBezTo>
                <a:close/>
                <a:moveTo>
                  <a:pt x="206456" y="900174"/>
                </a:moveTo>
                <a:cubicBezTo>
                  <a:pt x="219249" y="900174"/>
                  <a:pt x="229621" y="910547"/>
                  <a:pt x="229621" y="923339"/>
                </a:cubicBezTo>
                <a:cubicBezTo>
                  <a:pt x="229621" y="936134"/>
                  <a:pt x="219249" y="946506"/>
                  <a:pt x="206456" y="946506"/>
                </a:cubicBezTo>
                <a:cubicBezTo>
                  <a:pt x="193662" y="946506"/>
                  <a:pt x="183290" y="936134"/>
                  <a:pt x="183290" y="923339"/>
                </a:cubicBezTo>
                <a:cubicBezTo>
                  <a:pt x="183290" y="910547"/>
                  <a:pt x="193662" y="900174"/>
                  <a:pt x="206456" y="900174"/>
                </a:cubicBezTo>
                <a:close/>
                <a:moveTo>
                  <a:pt x="29357" y="900174"/>
                </a:moveTo>
                <a:cubicBezTo>
                  <a:pt x="42151" y="900174"/>
                  <a:pt x="52523" y="910547"/>
                  <a:pt x="52523" y="923339"/>
                </a:cubicBezTo>
                <a:cubicBezTo>
                  <a:pt x="52523" y="936134"/>
                  <a:pt x="42151" y="946506"/>
                  <a:pt x="29357" y="946506"/>
                </a:cubicBezTo>
                <a:cubicBezTo>
                  <a:pt x="16564" y="946506"/>
                  <a:pt x="6192" y="936134"/>
                  <a:pt x="6192" y="923339"/>
                </a:cubicBezTo>
                <a:cubicBezTo>
                  <a:pt x="6192" y="910547"/>
                  <a:pt x="16564" y="900174"/>
                  <a:pt x="29357" y="900174"/>
                </a:cubicBezTo>
                <a:close/>
                <a:moveTo>
                  <a:pt x="1448211" y="728810"/>
                </a:moveTo>
                <a:cubicBezTo>
                  <a:pt x="1461004" y="728810"/>
                  <a:pt x="1471376" y="739182"/>
                  <a:pt x="1471376" y="751977"/>
                </a:cubicBezTo>
                <a:cubicBezTo>
                  <a:pt x="1471376" y="764771"/>
                  <a:pt x="1461004" y="775143"/>
                  <a:pt x="1448211" y="775143"/>
                </a:cubicBezTo>
                <a:cubicBezTo>
                  <a:pt x="1435418" y="775143"/>
                  <a:pt x="1425046" y="764771"/>
                  <a:pt x="1425046" y="751977"/>
                </a:cubicBezTo>
                <a:cubicBezTo>
                  <a:pt x="1425046" y="739182"/>
                  <a:pt x="1435418" y="728810"/>
                  <a:pt x="1448211" y="728810"/>
                </a:cubicBezTo>
                <a:close/>
                <a:moveTo>
                  <a:pt x="1271113" y="728810"/>
                </a:moveTo>
                <a:cubicBezTo>
                  <a:pt x="1283908" y="728810"/>
                  <a:pt x="1294279" y="739182"/>
                  <a:pt x="1294279" y="751977"/>
                </a:cubicBezTo>
                <a:cubicBezTo>
                  <a:pt x="1294279" y="764771"/>
                  <a:pt x="1283908" y="775143"/>
                  <a:pt x="1271113" y="775143"/>
                </a:cubicBezTo>
                <a:cubicBezTo>
                  <a:pt x="1258318" y="775143"/>
                  <a:pt x="1247946" y="764771"/>
                  <a:pt x="1247946" y="751977"/>
                </a:cubicBezTo>
                <a:cubicBezTo>
                  <a:pt x="1247946" y="739182"/>
                  <a:pt x="1258318" y="728810"/>
                  <a:pt x="1271113" y="728810"/>
                </a:cubicBezTo>
                <a:close/>
                <a:moveTo>
                  <a:pt x="1094023" y="728810"/>
                </a:moveTo>
                <a:cubicBezTo>
                  <a:pt x="1106818" y="728810"/>
                  <a:pt x="1117189" y="739182"/>
                  <a:pt x="1117189" y="751977"/>
                </a:cubicBezTo>
                <a:cubicBezTo>
                  <a:pt x="1117189" y="764771"/>
                  <a:pt x="1106818" y="775143"/>
                  <a:pt x="1094023" y="775143"/>
                </a:cubicBezTo>
                <a:cubicBezTo>
                  <a:pt x="1081225" y="775143"/>
                  <a:pt x="1070851" y="764771"/>
                  <a:pt x="1070851" y="751977"/>
                </a:cubicBezTo>
                <a:cubicBezTo>
                  <a:pt x="1070851" y="739182"/>
                  <a:pt x="1081225" y="728810"/>
                  <a:pt x="1094023" y="728810"/>
                </a:cubicBezTo>
                <a:close/>
                <a:moveTo>
                  <a:pt x="916920" y="728810"/>
                </a:moveTo>
                <a:cubicBezTo>
                  <a:pt x="929710" y="728810"/>
                  <a:pt x="940083" y="739182"/>
                  <a:pt x="940083" y="751977"/>
                </a:cubicBezTo>
                <a:cubicBezTo>
                  <a:pt x="940083" y="764771"/>
                  <a:pt x="929710" y="775143"/>
                  <a:pt x="916920" y="775143"/>
                </a:cubicBezTo>
                <a:cubicBezTo>
                  <a:pt x="904121" y="775143"/>
                  <a:pt x="893752" y="764771"/>
                  <a:pt x="893752" y="751977"/>
                </a:cubicBezTo>
                <a:cubicBezTo>
                  <a:pt x="893752" y="739182"/>
                  <a:pt x="904121" y="728810"/>
                  <a:pt x="916920" y="728810"/>
                </a:cubicBezTo>
                <a:close/>
                <a:moveTo>
                  <a:pt x="739823" y="728810"/>
                </a:moveTo>
                <a:cubicBezTo>
                  <a:pt x="752617" y="728810"/>
                  <a:pt x="762989" y="739182"/>
                  <a:pt x="762989" y="751977"/>
                </a:cubicBezTo>
                <a:cubicBezTo>
                  <a:pt x="762989" y="764771"/>
                  <a:pt x="752617" y="775143"/>
                  <a:pt x="739823" y="775143"/>
                </a:cubicBezTo>
                <a:cubicBezTo>
                  <a:pt x="727029" y="775143"/>
                  <a:pt x="716656" y="764771"/>
                  <a:pt x="716656" y="751977"/>
                </a:cubicBezTo>
                <a:cubicBezTo>
                  <a:pt x="716656" y="739182"/>
                  <a:pt x="727029" y="728810"/>
                  <a:pt x="739823" y="728810"/>
                </a:cubicBezTo>
                <a:close/>
                <a:moveTo>
                  <a:pt x="562720" y="728810"/>
                </a:moveTo>
                <a:cubicBezTo>
                  <a:pt x="575514" y="728810"/>
                  <a:pt x="585887" y="739182"/>
                  <a:pt x="585887" y="751977"/>
                </a:cubicBezTo>
                <a:cubicBezTo>
                  <a:pt x="585887" y="764771"/>
                  <a:pt x="575514" y="775143"/>
                  <a:pt x="562720" y="775143"/>
                </a:cubicBezTo>
                <a:cubicBezTo>
                  <a:pt x="549926" y="775143"/>
                  <a:pt x="539554" y="764771"/>
                  <a:pt x="539554" y="751977"/>
                </a:cubicBezTo>
                <a:cubicBezTo>
                  <a:pt x="539554" y="739182"/>
                  <a:pt x="549926" y="728810"/>
                  <a:pt x="562720" y="728810"/>
                </a:cubicBezTo>
                <a:close/>
                <a:moveTo>
                  <a:pt x="385624" y="728810"/>
                </a:moveTo>
                <a:cubicBezTo>
                  <a:pt x="398417" y="728810"/>
                  <a:pt x="408787" y="739182"/>
                  <a:pt x="408787" y="751977"/>
                </a:cubicBezTo>
                <a:cubicBezTo>
                  <a:pt x="408787" y="764771"/>
                  <a:pt x="398417" y="775143"/>
                  <a:pt x="385624" y="775143"/>
                </a:cubicBezTo>
                <a:cubicBezTo>
                  <a:pt x="372828" y="775143"/>
                  <a:pt x="362457" y="764771"/>
                  <a:pt x="362457" y="751977"/>
                </a:cubicBezTo>
                <a:cubicBezTo>
                  <a:pt x="362457" y="739182"/>
                  <a:pt x="372828" y="728810"/>
                  <a:pt x="385624" y="728810"/>
                </a:cubicBezTo>
                <a:close/>
                <a:moveTo>
                  <a:pt x="208520" y="728810"/>
                </a:moveTo>
                <a:cubicBezTo>
                  <a:pt x="221314" y="728810"/>
                  <a:pt x="231686" y="739182"/>
                  <a:pt x="231686" y="751977"/>
                </a:cubicBezTo>
                <a:cubicBezTo>
                  <a:pt x="231686" y="764771"/>
                  <a:pt x="221314" y="775143"/>
                  <a:pt x="208520" y="775143"/>
                </a:cubicBezTo>
                <a:cubicBezTo>
                  <a:pt x="195726" y="775143"/>
                  <a:pt x="185354" y="764771"/>
                  <a:pt x="185354" y="751977"/>
                </a:cubicBezTo>
                <a:cubicBezTo>
                  <a:pt x="185354" y="739182"/>
                  <a:pt x="195726" y="728810"/>
                  <a:pt x="208520" y="728810"/>
                </a:cubicBezTo>
                <a:close/>
                <a:moveTo>
                  <a:pt x="31422" y="728810"/>
                </a:moveTo>
                <a:cubicBezTo>
                  <a:pt x="44216" y="728810"/>
                  <a:pt x="54588" y="739182"/>
                  <a:pt x="54588" y="751977"/>
                </a:cubicBezTo>
                <a:cubicBezTo>
                  <a:pt x="54588" y="764771"/>
                  <a:pt x="44216" y="775143"/>
                  <a:pt x="31422" y="775143"/>
                </a:cubicBezTo>
                <a:cubicBezTo>
                  <a:pt x="18628" y="775143"/>
                  <a:pt x="8256" y="764771"/>
                  <a:pt x="8256" y="751977"/>
                </a:cubicBezTo>
                <a:cubicBezTo>
                  <a:pt x="8256" y="739182"/>
                  <a:pt x="18628" y="728810"/>
                  <a:pt x="31422" y="728810"/>
                </a:cubicBezTo>
                <a:close/>
                <a:moveTo>
                  <a:pt x="1625301" y="728809"/>
                </a:moveTo>
                <a:cubicBezTo>
                  <a:pt x="1638099" y="728809"/>
                  <a:pt x="1648473" y="739182"/>
                  <a:pt x="1648473" y="751977"/>
                </a:cubicBezTo>
                <a:cubicBezTo>
                  <a:pt x="1648473" y="764771"/>
                  <a:pt x="1638099" y="775143"/>
                  <a:pt x="1625301" y="775143"/>
                </a:cubicBezTo>
                <a:cubicBezTo>
                  <a:pt x="1612505" y="775143"/>
                  <a:pt x="1602129" y="764771"/>
                  <a:pt x="1602129" y="751977"/>
                </a:cubicBezTo>
                <a:cubicBezTo>
                  <a:pt x="1602129" y="739182"/>
                  <a:pt x="1612505" y="728809"/>
                  <a:pt x="1625301" y="728809"/>
                </a:cubicBezTo>
                <a:close/>
                <a:moveTo>
                  <a:pt x="1617040" y="534738"/>
                </a:moveTo>
                <a:cubicBezTo>
                  <a:pt x="1629841" y="534738"/>
                  <a:pt x="1640215" y="545109"/>
                  <a:pt x="1640215" y="557903"/>
                </a:cubicBezTo>
                <a:cubicBezTo>
                  <a:pt x="1640215" y="570697"/>
                  <a:pt x="1629841" y="581069"/>
                  <a:pt x="1617040" y="581069"/>
                </a:cubicBezTo>
                <a:cubicBezTo>
                  <a:pt x="1604244" y="581069"/>
                  <a:pt x="1593870" y="570697"/>
                  <a:pt x="1593870" y="557903"/>
                </a:cubicBezTo>
                <a:cubicBezTo>
                  <a:pt x="1593870" y="545109"/>
                  <a:pt x="1604244" y="534738"/>
                  <a:pt x="1617040" y="534738"/>
                </a:cubicBezTo>
                <a:close/>
                <a:moveTo>
                  <a:pt x="1439956" y="534738"/>
                </a:moveTo>
                <a:cubicBezTo>
                  <a:pt x="1452749" y="534738"/>
                  <a:pt x="1463120" y="545110"/>
                  <a:pt x="1463120" y="557903"/>
                </a:cubicBezTo>
                <a:cubicBezTo>
                  <a:pt x="1463120" y="570697"/>
                  <a:pt x="1452749" y="581069"/>
                  <a:pt x="1439956" y="581069"/>
                </a:cubicBezTo>
                <a:cubicBezTo>
                  <a:pt x="1427161" y="581069"/>
                  <a:pt x="1416790" y="570697"/>
                  <a:pt x="1416790" y="557903"/>
                </a:cubicBezTo>
                <a:cubicBezTo>
                  <a:pt x="1416790" y="545110"/>
                  <a:pt x="1427161" y="534738"/>
                  <a:pt x="1439956" y="534738"/>
                </a:cubicBezTo>
                <a:close/>
                <a:moveTo>
                  <a:pt x="1262857" y="534738"/>
                </a:moveTo>
                <a:cubicBezTo>
                  <a:pt x="1275650" y="534738"/>
                  <a:pt x="1286023" y="545110"/>
                  <a:pt x="1286023" y="557903"/>
                </a:cubicBezTo>
                <a:cubicBezTo>
                  <a:pt x="1286023" y="570697"/>
                  <a:pt x="1275650" y="581069"/>
                  <a:pt x="1262857" y="581069"/>
                </a:cubicBezTo>
                <a:cubicBezTo>
                  <a:pt x="1250062" y="581069"/>
                  <a:pt x="1239692" y="570697"/>
                  <a:pt x="1239692" y="557903"/>
                </a:cubicBezTo>
                <a:cubicBezTo>
                  <a:pt x="1239692" y="545110"/>
                  <a:pt x="1250062" y="534738"/>
                  <a:pt x="1262857" y="534738"/>
                </a:cubicBezTo>
                <a:close/>
                <a:moveTo>
                  <a:pt x="1085764" y="534738"/>
                </a:moveTo>
                <a:cubicBezTo>
                  <a:pt x="1098561" y="534738"/>
                  <a:pt x="1108933" y="545110"/>
                  <a:pt x="1108933" y="557903"/>
                </a:cubicBezTo>
                <a:cubicBezTo>
                  <a:pt x="1108933" y="570697"/>
                  <a:pt x="1098561" y="581069"/>
                  <a:pt x="1085764" y="581069"/>
                </a:cubicBezTo>
                <a:cubicBezTo>
                  <a:pt x="1072968" y="581069"/>
                  <a:pt x="1062591" y="570697"/>
                  <a:pt x="1062591" y="557903"/>
                </a:cubicBezTo>
                <a:cubicBezTo>
                  <a:pt x="1062591" y="545110"/>
                  <a:pt x="1072968" y="534738"/>
                  <a:pt x="1085764" y="534738"/>
                </a:cubicBezTo>
                <a:close/>
                <a:moveTo>
                  <a:pt x="908662" y="534738"/>
                </a:moveTo>
                <a:cubicBezTo>
                  <a:pt x="921456" y="534738"/>
                  <a:pt x="931826" y="545110"/>
                  <a:pt x="931826" y="557903"/>
                </a:cubicBezTo>
                <a:cubicBezTo>
                  <a:pt x="931826" y="570697"/>
                  <a:pt x="921456" y="581069"/>
                  <a:pt x="908662" y="581069"/>
                </a:cubicBezTo>
                <a:cubicBezTo>
                  <a:pt x="895866" y="581069"/>
                  <a:pt x="885496" y="570697"/>
                  <a:pt x="885496" y="557903"/>
                </a:cubicBezTo>
                <a:cubicBezTo>
                  <a:pt x="885496" y="545110"/>
                  <a:pt x="895866" y="534738"/>
                  <a:pt x="908662" y="534738"/>
                </a:cubicBezTo>
                <a:close/>
                <a:moveTo>
                  <a:pt x="731565" y="534738"/>
                </a:moveTo>
                <a:cubicBezTo>
                  <a:pt x="744360" y="534738"/>
                  <a:pt x="754732" y="545110"/>
                  <a:pt x="754732" y="557904"/>
                </a:cubicBezTo>
                <a:cubicBezTo>
                  <a:pt x="754732" y="570697"/>
                  <a:pt x="744360" y="581069"/>
                  <a:pt x="731565" y="581069"/>
                </a:cubicBezTo>
                <a:cubicBezTo>
                  <a:pt x="718771" y="581069"/>
                  <a:pt x="708399" y="570697"/>
                  <a:pt x="708399" y="557904"/>
                </a:cubicBezTo>
                <a:cubicBezTo>
                  <a:pt x="708399" y="545110"/>
                  <a:pt x="718771" y="534738"/>
                  <a:pt x="731565" y="534738"/>
                </a:cubicBezTo>
                <a:close/>
                <a:moveTo>
                  <a:pt x="554463" y="534738"/>
                </a:moveTo>
                <a:cubicBezTo>
                  <a:pt x="567258" y="534738"/>
                  <a:pt x="577630" y="545110"/>
                  <a:pt x="577630" y="557904"/>
                </a:cubicBezTo>
                <a:cubicBezTo>
                  <a:pt x="577630" y="570697"/>
                  <a:pt x="567258" y="581069"/>
                  <a:pt x="554463" y="581069"/>
                </a:cubicBezTo>
                <a:cubicBezTo>
                  <a:pt x="541669" y="581069"/>
                  <a:pt x="531297" y="570697"/>
                  <a:pt x="531297" y="557904"/>
                </a:cubicBezTo>
                <a:cubicBezTo>
                  <a:pt x="531297" y="545110"/>
                  <a:pt x="541669" y="534738"/>
                  <a:pt x="554463" y="534738"/>
                </a:cubicBezTo>
                <a:close/>
                <a:moveTo>
                  <a:pt x="377366" y="534738"/>
                </a:moveTo>
                <a:cubicBezTo>
                  <a:pt x="390162" y="534738"/>
                  <a:pt x="400532" y="545110"/>
                  <a:pt x="400532" y="557904"/>
                </a:cubicBezTo>
                <a:cubicBezTo>
                  <a:pt x="400532" y="570697"/>
                  <a:pt x="390162" y="581069"/>
                  <a:pt x="377366" y="581069"/>
                </a:cubicBezTo>
                <a:cubicBezTo>
                  <a:pt x="364572" y="581069"/>
                  <a:pt x="354199" y="570697"/>
                  <a:pt x="354199" y="557904"/>
                </a:cubicBezTo>
                <a:cubicBezTo>
                  <a:pt x="354199" y="545110"/>
                  <a:pt x="364572" y="534738"/>
                  <a:pt x="377366" y="534738"/>
                </a:cubicBezTo>
                <a:close/>
                <a:moveTo>
                  <a:pt x="200263" y="534738"/>
                </a:moveTo>
                <a:cubicBezTo>
                  <a:pt x="213057" y="534738"/>
                  <a:pt x="223429" y="545110"/>
                  <a:pt x="223429" y="557904"/>
                </a:cubicBezTo>
                <a:cubicBezTo>
                  <a:pt x="223429" y="570697"/>
                  <a:pt x="213057" y="581069"/>
                  <a:pt x="200263" y="581069"/>
                </a:cubicBezTo>
                <a:cubicBezTo>
                  <a:pt x="187470" y="581069"/>
                  <a:pt x="177098" y="570697"/>
                  <a:pt x="177098" y="557904"/>
                </a:cubicBezTo>
                <a:cubicBezTo>
                  <a:pt x="177098" y="545110"/>
                  <a:pt x="187470" y="534738"/>
                  <a:pt x="200263" y="534738"/>
                </a:cubicBezTo>
                <a:close/>
                <a:moveTo>
                  <a:pt x="23165" y="534738"/>
                </a:moveTo>
                <a:cubicBezTo>
                  <a:pt x="35959" y="534738"/>
                  <a:pt x="46331" y="545110"/>
                  <a:pt x="46331" y="557904"/>
                </a:cubicBezTo>
                <a:cubicBezTo>
                  <a:pt x="46331" y="570697"/>
                  <a:pt x="35959" y="581069"/>
                  <a:pt x="23165" y="581069"/>
                </a:cubicBezTo>
                <a:cubicBezTo>
                  <a:pt x="10371" y="581069"/>
                  <a:pt x="0" y="570697"/>
                  <a:pt x="0" y="557904"/>
                </a:cubicBezTo>
                <a:cubicBezTo>
                  <a:pt x="0" y="545110"/>
                  <a:pt x="10371" y="534738"/>
                  <a:pt x="23165" y="534738"/>
                </a:cubicBezTo>
                <a:close/>
                <a:moveTo>
                  <a:pt x="1619106" y="363375"/>
                </a:moveTo>
                <a:cubicBezTo>
                  <a:pt x="1631904" y="363375"/>
                  <a:pt x="1642279" y="373746"/>
                  <a:pt x="1642279" y="386540"/>
                </a:cubicBezTo>
                <a:cubicBezTo>
                  <a:pt x="1642279" y="399334"/>
                  <a:pt x="1631904" y="409706"/>
                  <a:pt x="1619106" y="409706"/>
                </a:cubicBezTo>
                <a:cubicBezTo>
                  <a:pt x="1606309" y="409706"/>
                  <a:pt x="1595935" y="399334"/>
                  <a:pt x="1595935" y="386540"/>
                </a:cubicBezTo>
                <a:cubicBezTo>
                  <a:pt x="1595935" y="373746"/>
                  <a:pt x="1606309" y="363375"/>
                  <a:pt x="1619106" y="363375"/>
                </a:cubicBezTo>
                <a:close/>
                <a:moveTo>
                  <a:pt x="1442019" y="363375"/>
                </a:moveTo>
                <a:cubicBezTo>
                  <a:pt x="1454813" y="363375"/>
                  <a:pt x="1465185" y="373746"/>
                  <a:pt x="1465185" y="386540"/>
                </a:cubicBezTo>
                <a:cubicBezTo>
                  <a:pt x="1465185" y="399334"/>
                  <a:pt x="1454813" y="409706"/>
                  <a:pt x="1442019" y="409706"/>
                </a:cubicBezTo>
                <a:cubicBezTo>
                  <a:pt x="1429226" y="409706"/>
                  <a:pt x="1418854" y="399334"/>
                  <a:pt x="1418854" y="386540"/>
                </a:cubicBezTo>
                <a:cubicBezTo>
                  <a:pt x="1418854" y="373746"/>
                  <a:pt x="1429226" y="363375"/>
                  <a:pt x="1442019" y="363375"/>
                </a:cubicBezTo>
                <a:close/>
                <a:moveTo>
                  <a:pt x="1264920" y="363375"/>
                </a:moveTo>
                <a:cubicBezTo>
                  <a:pt x="1277715" y="363375"/>
                  <a:pt x="1288086" y="373746"/>
                  <a:pt x="1288086" y="386540"/>
                </a:cubicBezTo>
                <a:cubicBezTo>
                  <a:pt x="1288086" y="399334"/>
                  <a:pt x="1277715" y="409706"/>
                  <a:pt x="1264920" y="409706"/>
                </a:cubicBezTo>
                <a:cubicBezTo>
                  <a:pt x="1252126" y="409706"/>
                  <a:pt x="1241754" y="399334"/>
                  <a:pt x="1241754" y="386540"/>
                </a:cubicBezTo>
                <a:cubicBezTo>
                  <a:pt x="1241754" y="373746"/>
                  <a:pt x="1252126" y="363375"/>
                  <a:pt x="1264920" y="363375"/>
                </a:cubicBezTo>
                <a:close/>
                <a:moveTo>
                  <a:pt x="1087829" y="363375"/>
                </a:moveTo>
                <a:cubicBezTo>
                  <a:pt x="1100626" y="363375"/>
                  <a:pt x="1110998" y="373746"/>
                  <a:pt x="1110998" y="386540"/>
                </a:cubicBezTo>
                <a:cubicBezTo>
                  <a:pt x="1110998" y="399334"/>
                  <a:pt x="1100626" y="409706"/>
                  <a:pt x="1087829" y="409706"/>
                </a:cubicBezTo>
                <a:cubicBezTo>
                  <a:pt x="1075032" y="409706"/>
                  <a:pt x="1064659" y="399334"/>
                  <a:pt x="1064659" y="386540"/>
                </a:cubicBezTo>
                <a:cubicBezTo>
                  <a:pt x="1064659" y="373746"/>
                  <a:pt x="1075032" y="363375"/>
                  <a:pt x="1087829" y="363375"/>
                </a:cubicBezTo>
                <a:close/>
                <a:moveTo>
                  <a:pt x="910729" y="363375"/>
                </a:moveTo>
                <a:cubicBezTo>
                  <a:pt x="923520" y="363375"/>
                  <a:pt x="933892" y="373746"/>
                  <a:pt x="933892" y="386540"/>
                </a:cubicBezTo>
                <a:cubicBezTo>
                  <a:pt x="933892" y="399334"/>
                  <a:pt x="923520" y="409706"/>
                  <a:pt x="910729" y="409706"/>
                </a:cubicBezTo>
                <a:cubicBezTo>
                  <a:pt x="897930" y="409706"/>
                  <a:pt x="887563" y="399334"/>
                  <a:pt x="887563" y="386540"/>
                </a:cubicBezTo>
                <a:cubicBezTo>
                  <a:pt x="887563" y="373746"/>
                  <a:pt x="897930" y="363375"/>
                  <a:pt x="910729" y="363375"/>
                </a:cubicBezTo>
                <a:close/>
                <a:moveTo>
                  <a:pt x="733631" y="363375"/>
                </a:moveTo>
                <a:cubicBezTo>
                  <a:pt x="746425" y="363375"/>
                  <a:pt x="756797" y="373746"/>
                  <a:pt x="756797" y="386540"/>
                </a:cubicBezTo>
                <a:cubicBezTo>
                  <a:pt x="756797" y="399334"/>
                  <a:pt x="746425" y="409706"/>
                  <a:pt x="733631" y="409706"/>
                </a:cubicBezTo>
                <a:cubicBezTo>
                  <a:pt x="720836" y="409706"/>
                  <a:pt x="710464" y="399334"/>
                  <a:pt x="710464" y="386540"/>
                </a:cubicBezTo>
                <a:cubicBezTo>
                  <a:pt x="710464" y="373746"/>
                  <a:pt x="720836" y="363375"/>
                  <a:pt x="733631" y="363375"/>
                </a:cubicBezTo>
                <a:close/>
                <a:moveTo>
                  <a:pt x="556528" y="363375"/>
                </a:moveTo>
                <a:cubicBezTo>
                  <a:pt x="569322" y="363375"/>
                  <a:pt x="579694" y="373746"/>
                  <a:pt x="579694" y="386541"/>
                </a:cubicBezTo>
                <a:cubicBezTo>
                  <a:pt x="579694" y="399334"/>
                  <a:pt x="569322" y="409706"/>
                  <a:pt x="556528" y="409706"/>
                </a:cubicBezTo>
                <a:cubicBezTo>
                  <a:pt x="543734" y="409706"/>
                  <a:pt x="533362" y="399334"/>
                  <a:pt x="533362" y="386541"/>
                </a:cubicBezTo>
                <a:cubicBezTo>
                  <a:pt x="533362" y="373746"/>
                  <a:pt x="543734" y="363375"/>
                  <a:pt x="556528" y="363375"/>
                </a:cubicBezTo>
                <a:close/>
                <a:moveTo>
                  <a:pt x="379431" y="363375"/>
                </a:moveTo>
                <a:cubicBezTo>
                  <a:pt x="392226" y="363375"/>
                  <a:pt x="402597" y="373746"/>
                  <a:pt x="402597" y="386541"/>
                </a:cubicBezTo>
                <a:cubicBezTo>
                  <a:pt x="402597" y="399334"/>
                  <a:pt x="392226" y="409706"/>
                  <a:pt x="379431" y="409706"/>
                </a:cubicBezTo>
                <a:cubicBezTo>
                  <a:pt x="366637" y="409706"/>
                  <a:pt x="356264" y="399334"/>
                  <a:pt x="356264" y="386541"/>
                </a:cubicBezTo>
                <a:cubicBezTo>
                  <a:pt x="356264" y="373746"/>
                  <a:pt x="366637" y="363375"/>
                  <a:pt x="379431" y="363375"/>
                </a:cubicBezTo>
                <a:close/>
                <a:moveTo>
                  <a:pt x="202328" y="363375"/>
                </a:moveTo>
                <a:cubicBezTo>
                  <a:pt x="215122" y="363375"/>
                  <a:pt x="225494" y="373746"/>
                  <a:pt x="225494" y="386541"/>
                </a:cubicBezTo>
                <a:cubicBezTo>
                  <a:pt x="225494" y="399334"/>
                  <a:pt x="215122" y="409706"/>
                  <a:pt x="202328" y="409706"/>
                </a:cubicBezTo>
                <a:cubicBezTo>
                  <a:pt x="189534" y="409706"/>
                  <a:pt x="179162" y="399334"/>
                  <a:pt x="179162" y="386541"/>
                </a:cubicBezTo>
                <a:cubicBezTo>
                  <a:pt x="179162" y="373746"/>
                  <a:pt x="189534" y="363375"/>
                  <a:pt x="202328" y="363375"/>
                </a:cubicBezTo>
                <a:close/>
                <a:moveTo>
                  <a:pt x="25230" y="363375"/>
                </a:moveTo>
                <a:cubicBezTo>
                  <a:pt x="38024" y="363375"/>
                  <a:pt x="48396" y="373746"/>
                  <a:pt x="48396" y="386541"/>
                </a:cubicBezTo>
                <a:cubicBezTo>
                  <a:pt x="48396" y="399334"/>
                  <a:pt x="38024" y="409706"/>
                  <a:pt x="25230" y="409706"/>
                </a:cubicBezTo>
                <a:cubicBezTo>
                  <a:pt x="12436" y="409706"/>
                  <a:pt x="2064" y="399334"/>
                  <a:pt x="2064" y="386541"/>
                </a:cubicBezTo>
                <a:cubicBezTo>
                  <a:pt x="2064" y="373746"/>
                  <a:pt x="12436" y="363375"/>
                  <a:pt x="25230" y="363375"/>
                </a:cubicBezTo>
                <a:close/>
                <a:moveTo>
                  <a:pt x="1619106" y="171363"/>
                </a:moveTo>
                <a:cubicBezTo>
                  <a:pt x="1631906" y="171363"/>
                  <a:pt x="1642280" y="181735"/>
                  <a:pt x="1642280" y="194528"/>
                </a:cubicBezTo>
                <a:cubicBezTo>
                  <a:pt x="1642280" y="207322"/>
                  <a:pt x="1631906" y="217694"/>
                  <a:pt x="1619106" y="217694"/>
                </a:cubicBezTo>
                <a:cubicBezTo>
                  <a:pt x="1606309" y="217694"/>
                  <a:pt x="1595935" y="207322"/>
                  <a:pt x="1595935" y="194528"/>
                </a:cubicBezTo>
                <a:cubicBezTo>
                  <a:pt x="1595935" y="181735"/>
                  <a:pt x="1606309" y="171363"/>
                  <a:pt x="1619106" y="171363"/>
                </a:cubicBezTo>
                <a:close/>
                <a:moveTo>
                  <a:pt x="1442020" y="171363"/>
                </a:moveTo>
                <a:cubicBezTo>
                  <a:pt x="1454815" y="171363"/>
                  <a:pt x="1465185" y="181735"/>
                  <a:pt x="1465185" y="194529"/>
                </a:cubicBezTo>
                <a:cubicBezTo>
                  <a:pt x="1465185" y="207323"/>
                  <a:pt x="1454815" y="217694"/>
                  <a:pt x="1442020" y="217694"/>
                </a:cubicBezTo>
                <a:cubicBezTo>
                  <a:pt x="1429226" y="217694"/>
                  <a:pt x="1418855" y="207323"/>
                  <a:pt x="1418855" y="194529"/>
                </a:cubicBezTo>
                <a:cubicBezTo>
                  <a:pt x="1418855" y="181735"/>
                  <a:pt x="1429226" y="171363"/>
                  <a:pt x="1442020" y="171363"/>
                </a:cubicBezTo>
                <a:close/>
                <a:moveTo>
                  <a:pt x="1264921" y="171363"/>
                </a:moveTo>
                <a:cubicBezTo>
                  <a:pt x="1277715" y="171363"/>
                  <a:pt x="1288088" y="181735"/>
                  <a:pt x="1288088" y="194529"/>
                </a:cubicBezTo>
                <a:cubicBezTo>
                  <a:pt x="1288088" y="207323"/>
                  <a:pt x="1277715" y="217694"/>
                  <a:pt x="1264921" y="217694"/>
                </a:cubicBezTo>
                <a:cubicBezTo>
                  <a:pt x="1252126" y="217694"/>
                  <a:pt x="1241754" y="207323"/>
                  <a:pt x="1241754" y="194529"/>
                </a:cubicBezTo>
                <a:cubicBezTo>
                  <a:pt x="1241754" y="181735"/>
                  <a:pt x="1252126" y="171363"/>
                  <a:pt x="1264921" y="171363"/>
                </a:cubicBezTo>
                <a:close/>
                <a:moveTo>
                  <a:pt x="1087830" y="171363"/>
                </a:moveTo>
                <a:cubicBezTo>
                  <a:pt x="1100626" y="171363"/>
                  <a:pt x="1110998" y="181735"/>
                  <a:pt x="1110998" y="194529"/>
                </a:cubicBezTo>
                <a:cubicBezTo>
                  <a:pt x="1110998" y="207323"/>
                  <a:pt x="1100626" y="217695"/>
                  <a:pt x="1087830" y="217695"/>
                </a:cubicBezTo>
                <a:cubicBezTo>
                  <a:pt x="1075032" y="217695"/>
                  <a:pt x="1064659" y="207323"/>
                  <a:pt x="1064659" y="194529"/>
                </a:cubicBezTo>
                <a:cubicBezTo>
                  <a:pt x="1064659" y="181735"/>
                  <a:pt x="1075032" y="171363"/>
                  <a:pt x="1087830" y="171363"/>
                </a:cubicBezTo>
                <a:close/>
                <a:moveTo>
                  <a:pt x="910729" y="171363"/>
                </a:moveTo>
                <a:cubicBezTo>
                  <a:pt x="923523" y="171363"/>
                  <a:pt x="933892" y="181735"/>
                  <a:pt x="933892" y="194529"/>
                </a:cubicBezTo>
                <a:cubicBezTo>
                  <a:pt x="933892" y="207323"/>
                  <a:pt x="923523" y="217695"/>
                  <a:pt x="910729" y="217695"/>
                </a:cubicBezTo>
                <a:cubicBezTo>
                  <a:pt x="897930" y="217695"/>
                  <a:pt x="887563" y="207323"/>
                  <a:pt x="887563" y="194529"/>
                </a:cubicBezTo>
                <a:cubicBezTo>
                  <a:pt x="887563" y="181735"/>
                  <a:pt x="897930" y="171363"/>
                  <a:pt x="910729" y="171363"/>
                </a:cubicBezTo>
                <a:close/>
                <a:moveTo>
                  <a:pt x="733631" y="171363"/>
                </a:moveTo>
                <a:cubicBezTo>
                  <a:pt x="746426" y="171363"/>
                  <a:pt x="756798" y="181735"/>
                  <a:pt x="756798" y="194529"/>
                </a:cubicBezTo>
                <a:cubicBezTo>
                  <a:pt x="756798" y="207323"/>
                  <a:pt x="746426" y="217695"/>
                  <a:pt x="733631" y="217695"/>
                </a:cubicBezTo>
                <a:cubicBezTo>
                  <a:pt x="720837" y="217695"/>
                  <a:pt x="710465" y="207323"/>
                  <a:pt x="710465" y="194529"/>
                </a:cubicBezTo>
                <a:cubicBezTo>
                  <a:pt x="710465" y="181735"/>
                  <a:pt x="720837" y="171363"/>
                  <a:pt x="733631" y="171363"/>
                </a:cubicBezTo>
                <a:close/>
                <a:moveTo>
                  <a:pt x="556529" y="171363"/>
                </a:moveTo>
                <a:cubicBezTo>
                  <a:pt x="569323" y="171363"/>
                  <a:pt x="579695" y="181735"/>
                  <a:pt x="579695" y="194529"/>
                </a:cubicBezTo>
                <a:cubicBezTo>
                  <a:pt x="579695" y="207323"/>
                  <a:pt x="569323" y="217695"/>
                  <a:pt x="556529" y="217695"/>
                </a:cubicBezTo>
                <a:cubicBezTo>
                  <a:pt x="543734" y="217695"/>
                  <a:pt x="533362" y="207323"/>
                  <a:pt x="533362" y="194529"/>
                </a:cubicBezTo>
                <a:cubicBezTo>
                  <a:pt x="533362" y="181735"/>
                  <a:pt x="543734" y="171363"/>
                  <a:pt x="556529" y="171363"/>
                </a:cubicBezTo>
                <a:close/>
                <a:moveTo>
                  <a:pt x="379431" y="171363"/>
                </a:moveTo>
                <a:cubicBezTo>
                  <a:pt x="392227" y="171363"/>
                  <a:pt x="402597" y="181735"/>
                  <a:pt x="402597" y="194529"/>
                </a:cubicBezTo>
                <a:cubicBezTo>
                  <a:pt x="402597" y="207323"/>
                  <a:pt x="392227" y="217695"/>
                  <a:pt x="379431" y="217695"/>
                </a:cubicBezTo>
                <a:cubicBezTo>
                  <a:pt x="366637" y="217695"/>
                  <a:pt x="356265" y="207323"/>
                  <a:pt x="356265" y="194529"/>
                </a:cubicBezTo>
                <a:cubicBezTo>
                  <a:pt x="356265" y="181735"/>
                  <a:pt x="366637" y="171363"/>
                  <a:pt x="379431" y="171363"/>
                </a:cubicBezTo>
                <a:close/>
                <a:moveTo>
                  <a:pt x="202328" y="171363"/>
                </a:moveTo>
                <a:cubicBezTo>
                  <a:pt x="215122" y="171363"/>
                  <a:pt x="225494" y="181735"/>
                  <a:pt x="225494" y="194529"/>
                </a:cubicBezTo>
                <a:cubicBezTo>
                  <a:pt x="225494" y="207323"/>
                  <a:pt x="215122" y="217695"/>
                  <a:pt x="202328" y="217695"/>
                </a:cubicBezTo>
                <a:cubicBezTo>
                  <a:pt x="189534" y="217695"/>
                  <a:pt x="179162" y="207323"/>
                  <a:pt x="179162" y="194529"/>
                </a:cubicBezTo>
                <a:cubicBezTo>
                  <a:pt x="179162" y="181735"/>
                  <a:pt x="189534" y="171363"/>
                  <a:pt x="202328" y="171363"/>
                </a:cubicBezTo>
                <a:close/>
                <a:moveTo>
                  <a:pt x="25230" y="171363"/>
                </a:moveTo>
                <a:cubicBezTo>
                  <a:pt x="38024" y="171363"/>
                  <a:pt x="48396" y="181735"/>
                  <a:pt x="48396" y="194529"/>
                </a:cubicBezTo>
                <a:cubicBezTo>
                  <a:pt x="48396" y="207323"/>
                  <a:pt x="38024" y="217695"/>
                  <a:pt x="25230" y="217695"/>
                </a:cubicBezTo>
                <a:cubicBezTo>
                  <a:pt x="12436" y="217695"/>
                  <a:pt x="2064" y="207323"/>
                  <a:pt x="2064" y="194529"/>
                </a:cubicBezTo>
                <a:cubicBezTo>
                  <a:pt x="2064" y="181735"/>
                  <a:pt x="12436" y="171363"/>
                  <a:pt x="25230" y="171363"/>
                </a:cubicBezTo>
                <a:close/>
                <a:moveTo>
                  <a:pt x="1621172" y="0"/>
                </a:moveTo>
                <a:cubicBezTo>
                  <a:pt x="1633971" y="0"/>
                  <a:pt x="1644345" y="10372"/>
                  <a:pt x="1644345" y="23166"/>
                </a:cubicBezTo>
                <a:cubicBezTo>
                  <a:pt x="1644345" y="35960"/>
                  <a:pt x="1633971" y="46332"/>
                  <a:pt x="1621172" y="46332"/>
                </a:cubicBezTo>
                <a:cubicBezTo>
                  <a:pt x="1608375" y="46332"/>
                  <a:pt x="1598000" y="35960"/>
                  <a:pt x="1598000" y="23166"/>
                </a:cubicBezTo>
                <a:cubicBezTo>
                  <a:pt x="1598000" y="10372"/>
                  <a:pt x="1608375" y="0"/>
                  <a:pt x="1621172" y="0"/>
                </a:cubicBezTo>
                <a:close/>
                <a:moveTo>
                  <a:pt x="1444085" y="0"/>
                </a:moveTo>
                <a:cubicBezTo>
                  <a:pt x="1456880" y="0"/>
                  <a:pt x="1467249" y="10372"/>
                  <a:pt x="1467249" y="23166"/>
                </a:cubicBezTo>
                <a:cubicBezTo>
                  <a:pt x="1467249" y="35960"/>
                  <a:pt x="1456880" y="46332"/>
                  <a:pt x="1444085" y="46332"/>
                </a:cubicBezTo>
                <a:cubicBezTo>
                  <a:pt x="1431293" y="46332"/>
                  <a:pt x="1420920" y="35960"/>
                  <a:pt x="1420920" y="23166"/>
                </a:cubicBezTo>
                <a:cubicBezTo>
                  <a:pt x="1420920" y="10372"/>
                  <a:pt x="1431293" y="0"/>
                  <a:pt x="1444085" y="0"/>
                </a:cubicBezTo>
                <a:close/>
                <a:moveTo>
                  <a:pt x="1266987" y="0"/>
                </a:moveTo>
                <a:cubicBezTo>
                  <a:pt x="1279781" y="0"/>
                  <a:pt x="1290153" y="10372"/>
                  <a:pt x="1290153" y="23166"/>
                </a:cubicBezTo>
                <a:cubicBezTo>
                  <a:pt x="1290153" y="35960"/>
                  <a:pt x="1279781" y="46332"/>
                  <a:pt x="1266987" y="46332"/>
                </a:cubicBezTo>
                <a:cubicBezTo>
                  <a:pt x="1254191" y="46332"/>
                  <a:pt x="1243821" y="35960"/>
                  <a:pt x="1243821" y="23166"/>
                </a:cubicBezTo>
                <a:cubicBezTo>
                  <a:pt x="1243821" y="10372"/>
                  <a:pt x="1254191" y="0"/>
                  <a:pt x="1266987" y="0"/>
                </a:cubicBezTo>
                <a:close/>
                <a:moveTo>
                  <a:pt x="1089895" y="0"/>
                </a:moveTo>
                <a:cubicBezTo>
                  <a:pt x="1102692" y="0"/>
                  <a:pt x="1113063" y="10372"/>
                  <a:pt x="1113063" y="23166"/>
                </a:cubicBezTo>
                <a:cubicBezTo>
                  <a:pt x="1113063" y="35960"/>
                  <a:pt x="1102692" y="46332"/>
                  <a:pt x="1089895" y="46332"/>
                </a:cubicBezTo>
                <a:cubicBezTo>
                  <a:pt x="1077098" y="46332"/>
                  <a:pt x="1066725" y="35960"/>
                  <a:pt x="1066725" y="23166"/>
                </a:cubicBezTo>
                <a:cubicBezTo>
                  <a:pt x="1066725" y="10372"/>
                  <a:pt x="1077098" y="0"/>
                  <a:pt x="1089895" y="0"/>
                </a:cubicBezTo>
                <a:close/>
                <a:moveTo>
                  <a:pt x="912794" y="0"/>
                </a:moveTo>
                <a:cubicBezTo>
                  <a:pt x="925585" y="0"/>
                  <a:pt x="935957" y="10372"/>
                  <a:pt x="935957" y="23166"/>
                </a:cubicBezTo>
                <a:cubicBezTo>
                  <a:pt x="935957" y="35960"/>
                  <a:pt x="925585" y="46332"/>
                  <a:pt x="912794" y="46332"/>
                </a:cubicBezTo>
                <a:cubicBezTo>
                  <a:pt x="899993" y="46332"/>
                  <a:pt x="889627" y="35960"/>
                  <a:pt x="889627" y="23166"/>
                </a:cubicBezTo>
                <a:cubicBezTo>
                  <a:pt x="889627" y="10372"/>
                  <a:pt x="899993" y="0"/>
                  <a:pt x="912794" y="0"/>
                </a:cubicBezTo>
                <a:close/>
                <a:moveTo>
                  <a:pt x="735696" y="0"/>
                </a:moveTo>
                <a:cubicBezTo>
                  <a:pt x="748490" y="0"/>
                  <a:pt x="758862" y="10372"/>
                  <a:pt x="758862" y="23166"/>
                </a:cubicBezTo>
                <a:cubicBezTo>
                  <a:pt x="758862" y="35960"/>
                  <a:pt x="748490" y="46332"/>
                  <a:pt x="735696" y="46332"/>
                </a:cubicBezTo>
                <a:cubicBezTo>
                  <a:pt x="722902" y="46332"/>
                  <a:pt x="712529" y="35960"/>
                  <a:pt x="712529" y="23166"/>
                </a:cubicBezTo>
                <a:cubicBezTo>
                  <a:pt x="712529" y="10372"/>
                  <a:pt x="722902" y="0"/>
                  <a:pt x="735696" y="0"/>
                </a:cubicBezTo>
                <a:close/>
                <a:moveTo>
                  <a:pt x="558593" y="0"/>
                </a:moveTo>
                <a:cubicBezTo>
                  <a:pt x="571387" y="0"/>
                  <a:pt x="581760" y="10372"/>
                  <a:pt x="581760" y="23166"/>
                </a:cubicBezTo>
                <a:cubicBezTo>
                  <a:pt x="581760" y="35960"/>
                  <a:pt x="571387" y="46332"/>
                  <a:pt x="558593" y="46332"/>
                </a:cubicBezTo>
                <a:cubicBezTo>
                  <a:pt x="545799" y="46332"/>
                  <a:pt x="535428" y="35960"/>
                  <a:pt x="535428" y="23166"/>
                </a:cubicBezTo>
                <a:cubicBezTo>
                  <a:pt x="535428" y="10372"/>
                  <a:pt x="545799" y="0"/>
                  <a:pt x="558593" y="0"/>
                </a:cubicBezTo>
                <a:close/>
                <a:moveTo>
                  <a:pt x="381496" y="0"/>
                </a:moveTo>
                <a:cubicBezTo>
                  <a:pt x="394291" y="0"/>
                  <a:pt x="404661" y="10372"/>
                  <a:pt x="404661" y="23166"/>
                </a:cubicBezTo>
                <a:cubicBezTo>
                  <a:pt x="404661" y="35960"/>
                  <a:pt x="394291" y="46332"/>
                  <a:pt x="381496" y="46332"/>
                </a:cubicBezTo>
                <a:cubicBezTo>
                  <a:pt x="368702" y="46332"/>
                  <a:pt x="358329" y="35960"/>
                  <a:pt x="358329" y="23166"/>
                </a:cubicBezTo>
                <a:cubicBezTo>
                  <a:pt x="358329" y="10372"/>
                  <a:pt x="368702" y="0"/>
                  <a:pt x="381496" y="0"/>
                </a:cubicBezTo>
                <a:close/>
                <a:moveTo>
                  <a:pt x="204394" y="0"/>
                </a:moveTo>
                <a:cubicBezTo>
                  <a:pt x="217188" y="0"/>
                  <a:pt x="227560" y="10372"/>
                  <a:pt x="227560" y="23166"/>
                </a:cubicBezTo>
                <a:cubicBezTo>
                  <a:pt x="227560" y="35960"/>
                  <a:pt x="217188" y="46332"/>
                  <a:pt x="204394" y="46332"/>
                </a:cubicBezTo>
                <a:cubicBezTo>
                  <a:pt x="191600" y="46332"/>
                  <a:pt x="181228" y="35960"/>
                  <a:pt x="181228" y="23166"/>
                </a:cubicBezTo>
                <a:cubicBezTo>
                  <a:pt x="181228" y="10372"/>
                  <a:pt x="191600" y="0"/>
                  <a:pt x="204394" y="0"/>
                </a:cubicBezTo>
                <a:close/>
                <a:moveTo>
                  <a:pt x="27296" y="0"/>
                </a:moveTo>
                <a:cubicBezTo>
                  <a:pt x="40090" y="0"/>
                  <a:pt x="50462" y="10372"/>
                  <a:pt x="50462" y="23166"/>
                </a:cubicBezTo>
                <a:cubicBezTo>
                  <a:pt x="50462" y="35960"/>
                  <a:pt x="40090" y="46332"/>
                  <a:pt x="27296" y="46332"/>
                </a:cubicBezTo>
                <a:cubicBezTo>
                  <a:pt x="14502" y="46332"/>
                  <a:pt x="4130" y="35960"/>
                  <a:pt x="4130" y="23166"/>
                </a:cubicBezTo>
                <a:cubicBezTo>
                  <a:pt x="4130" y="10372"/>
                  <a:pt x="14502" y="0"/>
                  <a:pt x="27296" y="0"/>
                </a:cubicBezTo>
                <a:close/>
              </a:path>
            </a:pathLst>
          </a:custGeom>
          <a:gradFill>
            <a:gsLst>
              <a:gs pos="0">
                <a:schemeClr val="accent1"/>
              </a:gs>
              <a:gs pos="100000">
                <a:srgbClr val="F3F3F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4" name="Google Shape;104;p17"/>
          <p:cNvSpPr/>
          <p:nvPr/>
        </p:nvSpPr>
        <p:spPr>
          <a:xfrm>
            <a:off x="11551082" y="2579124"/>
            <a:ext cx="640800" cy="604200"/>
          </a:xfrm>
          <a:prstGeom prst="rect">
            <a:avLst/>
          </a:prstGeom>
          <a:solidFill>
            <a:srgbClr val="0033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17"/>
          <p:cNvSpPr/>
          <p:nvPr/>
        </p:nvSpPr>
        <p:spPr>
          <a:xfrm>
            <a:off x="968054" y="6253800"/>
            <a:ext cx="640800" cy="604200"/>
          </a:xfrm>
          <a:prstGeom prst="rect">
            <a:avLst/>
          </a:prstGeom>
          <a:solidFill>
            <a:srgbClr val="F6A5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17"/>
          <p:cNvSpPr txBox="1"/>
          <p:nvPr>
            <p:ph type="title"/>
          </p:nvPr>
        </p:nvSpPr>
        <p:spPr>
          <a:xfrm>
            <a:off x="4189336" y="538163"/>
            <a:ext cx="6598800" cy="1007700"/>
          </a:xfrm>
          <a:prstGeom prst="rect">
            <a:avLst/>
          </a:prstGeom>
        </p:spPr>
        <p:txBody>
          <a:bodyPr anchorCtr="0" anchor="ctr" bIns="45700" lIns="91425" spcFirstLastPara="1" rIns="91425" wrap="square" tIns="45700">
            <a:normAutofit/>
          </a:bodyPr>
          <a:lstStyle>
            <a:lvl1pPr lvl="0" rtl="0">
              <a:spcBef>
                <a:spcPts val="0"/>
              </a:spcBef>
              <a:spcAft>
                <a:spcPts val="0"/>
              </a:spcAft>
              <a:buSzPts val="4400"/>
              <a:buNone/>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
        <p:nvSpPr>
          <p:cNvPr id="107" name="Google Shape;107;p17"/>
          <p:cNvSpPr txBox="1"/>
          <p:nvPr>
            <p:ph idx="1" type="body"/>
          </p:nvPr>
        </p:nvSpPr>
        <p:spPr>
          <a:xfrm>
            <a:off x="1398136" y="2693850"/>
            <a:ext cx="6805800" cy="3398100"/>
          </a:xfrm>
          <a:prstGeom prst="rect">
            <a:avLst/>
          </a:prstGeom>
        </p:spPr>
        <p:txBody>
          <a:bodyPr anchorCtr="0" anchor="t" bIns="45700" lIns="91425" spcFirstLastPara="1" rIns="91425" wrap="square" tIns="45700">
            <a:normAutofit/>
          </a:bodyPr>
          <a:lstStyle>
            <a:lvl1pPr indent="-406400" lvl="0" marL="457200" rtl="0">
              <a:spcBef>
                <a:spcPts val="1000"/>
              </a:spcBef>
              <a:spcAft>
                <a:spcPts val="0"/>
              </a:spcAft>
              <a:buSzPts val="2800"/>
              <a:buChar char="•"/>
              <a:defRPr/>
            </a:lvl1pPr>
            <a:lvl2pPr indent="-381000" lvl="1" marL="914400" rtl="0">
              <a:spcBef>
                <a:spcPts val="500"/>
              </a:spcBef>
              <a:spcAft>
                <a:spcPts val="0"/>
              </a:spcAft>
              <a:buSzPts val="2400"/>
              <a:buChar char="•"/>
              <a:defRPr/>
            </a:lvl2pPr>
            <a:lvl3pPr indent="-355600" lvl="2" marL="1371600" rtl="0">
              <a:spcBef>
                <a:spcPts val="500"/>
              </a:spcBef>
              <a:spcAft>
                <a:spcPts val="0"/>
              </a:spcAft>
              <a:buSzPts val="2000"/>
              <a:buChar char="•"/>
              <a:defRPr/>
            </a:lvl3pPr>
            <a:lvl4pPr indent="-342900" lvl="3" marL="1828800" rtl="0">
              <a:spcBef>
                <a:spcPts val="500"/>
              </a:spcBef>
              <a:spcAft>
                <a:spcPts val="0"/>
              </a:spcAft>
              <a:buSzPts val="1800"/>
              <a:buChar char="•"/>
              <a:defRPr/>
            </a:lvl4pPr>
            <a:lvl5pPr indent="-342900" lvl="4" marL="2286000" rtl="0">
              <a:spcBef>
                <a:spcPts val="5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108" name="Google Shape;108;p17"/>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109" name="Google Shape;109;p17"/>
          <p:cNvSpPr txBox="1"/>
          <p:nvPr/>
        </p:nvSpPr>
        <p:spPr>
          <a:xfrm rot="5400000">
            <a:off x="-630579" y="620682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lt2"/>
                </a:solidFill>
                <a:latin typeface="Barlow Condensed"/>
                <a:ea typeface="Barlow Condensed"/>
                <a:cs typeface="Barlow Condensed"/>
                <a:sym typeface="Barlow Condensed"/>
              </a:rPr>
              <a:t>SLIDESMANIA.COM</a:t>
            </a:r>
            <a:endParaRPr>
              <a:solidFill>
                <a:schemeClr val="lt2"/>
              </a:solidFill>
              <a:latin typeface="Barlow Condensed"/>
              <a:ea typeface="Barlow Condensed"/>
              <a:cs typeface="Barlow Condensed"/>
              <a:sym typeface="Barlow Condense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 name="Shape 17"/>
        <p:cNvGrpSpPr/>
        <p:nvPr/>
      </p:nvGrpSpPr>
      <p:grpSpPr>
        <a:xfrm>
          <a:off x="0" y="0"/>
          <a:ext cx="0" cy="0"/>
          <a:chOff x="0" y="0"/>
          <a:chExt cx="0" cy="0"/>
        </a:xfrm>
      </p:grpSpPr>
      <p:sp>
        <p:nvSpPr>
          <p:cNvPr id="18" name="Google Shape;18;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21" name="Shape 21"/>
        <p:cNvGrpSpPr/>
        <p:nvPr/>
      </p:nvGrpSpPr>
      <p:grpSpPr>
        <a:xfrm>
          <a:off x="0" y="0"/>
          <a:ext cx="0" cy="0"/>
          <a:chOff x="0" y="0"/>
          <a:chExt cx="0" cy="0"/>
        </a:xfrm>
      </p:grpSpPr>
      <p:sp>
        <p:nvSpPr>
          <p:cNvPr id="22" name="Google Shape;22;p4"/>
          <p:cNvSpPr/>
          <p:nvPr>
            <p:ph idx="2" type="pic"/>
          </p:nvPr>
        </p:nvSpPr>
        <p:spPr>
          <a:xfrm>
            <a:off x="473754" y="1965945"/>
            <a:ext cx="3502024" cy="3997325"/>
          </a:xfrm>
          <a:prstGeom prst="rect">
            <a:avLst/>
          </a:prstGeom>
          <a:noFill/>
          <a:ln>
            <a:noFill/>
          </a:ln>
        </p:spPr>
      </p:sp>
      <p:sp>
        <p:nvSpPr>
          <p:cNvPr id="23" name="Google Shape;23;p4"/>
          <p:cNvSpPr/>
          <p:nvPr>
            <p:ph idx="3" type="pic"/>
          </p:nvPr>
        </p:nvSpPr>
        <p:spPr>
          <a:xfrm>
            <a:off x="4344988" y="1965945"/>
            <a:ext cx="3502024" cy="3997325"/>
          </a:xfrm>
          <a:prstGeom prst="rect">
            <a:avLst/>
          </a:prstGeom>
          <a:noFill/>
          <a:ln>
            <a:noFill/>
          </a:ln>
        </p:spPr>
      </p:sp>
      <p:sp>
        <p:nvSpPr>
          <p:cNvPr id="24" name="Google Shape;24;p4"/>
          <p:cNvSpPr/>
          <p:nvPr>
            <p:ph idx="4" type="pic"/>
          </p:nvPr>
        </p:nvSpPr>
        <p:spPr>
          <a:xfrm>
            <a:off x="8191500" y="1965945"/>
            <a:ext cx="3502024" cy="3997325"/>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spTree>
      <p:nvGrpSpPr>
        <p:cNvPr id="25" name="Shape 25"/>
        <p:cNvGrpSpPr/>
        <p:nvPr/>
      </p:nvGrpSpPr>
      <p:grpSpPr>
        <a:xfrm>
          <a:off x="0" y="0"/>
          <a:ext cx="0" cy="0"/>
          <a:chOff x="0" y="0"/>
          <a:chExt cx="0" cy="0"/>
        </a:xfrm>
      </p:grpSpPr>
      <p:sp>
        <p:nvSpPr>
          <p:cNvPr id="26" name="Google Shape;26;p5"/>
          <p:cNvSpPr/>
          <p:nvPr>
            <p:ph idx="2" type="pic"/>
          </p:nvPr>
        </p:nvSpPr>
        <p:spPr>
          <a:xfrm>
            <a:off x="334054" y="378445"/>
            <a:ext cx="11523892" cy="6101111"/>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p:cSld name="3_Blank">
    <p:spTree>
      <p:nvGrpSpPr>
        <p:cNvPr id="27" name="Shape 27"/>
        <p:cNvGrpSpPr/>
        <p:nvPr/>
      </p:nvGrpSpPr>
      <p:grpSpPr>
        <a:xfrm>
          <a:off x="0" y="0"/>
          <a:ext cx="0" cy="0"/>
          <a:chOff x="0" y="0"/>
          <a:chExt cx="0" cy="0"/>
        </a:xfrm>
      </p:grpSpPr>
      <p:sp>
        <p:nvSpPr>
          <p:cNvPr id="28" name="Google Shape;28;p6"/>
          <p:cNvSpPr/>
          <p:nvPr>
            <p:ph idx="2" type="pic"/>
          </p:nvPr>
        </p:nvSpPr>
        <p:spPr>
          <a:xfrm>
            <a:off x="2427622" y="2115403"/>
            <a:ext cx="2306472" cy="3330054"/>
          </a:xfrm>
          <a:prstGeom prst="rect">
            <a:avLst/>
          </a:prstGeom>
          <a:noFill/>
          <a:ln>
            <a:noFill/>
          </a:ln>
        </p:spPr>
      </p:sp>
      <p:sp>
        <p:nvSpPr>
          <p:cNvPr id="29" name="Google Shape;29;p6"/>
          <p:cNvSpPr/>
          <p:nvPr>
            <p:ph idx="3" type="pic"/>
          </p:nvPr>
        </p:nvSpPr>
        <p:spPr>
          <a:xfrm>
            <a:off x="4942764" y="2115403"/>
            <a:ext cx="2306472" cy="3330054"/>
          </a:xfrm>
          <a:prstGeom prst="rect">
            <a:avLst/>
          </a:prstGeom>
          <a:noFill/>
          <a:ln>
            <a:noFill/>
          </a:ln>
        </p:spPr>
      </p:sp>
      <p:sp>
        <p:nvSpPr>
          <p:cNvPr id="30" name="Google Shape;30;p6"/>
          <p:cNvSpPr/>
          <p:nvPr>
            <p:ph idx="4" type="pic"/>
          </p:nvPr>
        </p:nvSpPr>
        <p:spPr>
          <a:xfrm>
            <a:off x="7457906" y="2115403"/>
            <a:ext cx="2306472" cy="3330054"/>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1" name="Shape 31"/>
        <p:cNvGrpSpPr/>
        <p:nvPr/>
      </p:nvGrpSpPr>
      <p:grpSpPr>
        <a:xfrm>
          <a:off x="0" y="0"/>
          <a:ext cx="0" cy="0"/>
          <a:chOff x="0" y="0"/>
          <a:chExt cx="0" cy="0"/>
        </a:xfrm>
      </p:grpSpPr>
      <p:sp>
        <p:nvSpPr>
          <p:cNvPr id="32" name="Google Shape;32;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7" name="Shape 37"/>
        <p:cNvGrpSpPr/>
        <p:nvPr/>
      </p:nvGrpSpPr>
      <p:grpSpPr>
        <a:xfrm>
          <a:off x="0" y="0"/>
          <a:ext cx="0" cy="0"/>
          <a:chOff x="0" y="0"/>
          <a:chExt cx="0" cy="0"/>
        </a:xfrm>
      </p:grpSpPr>
      <p:sp>
        <p:nvSpPr>
          <p:cNvPr id="38" name="Google Shape;38;p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0" name="Google Shape;40;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3" name="Shape 43"/>
        <p:cNvGrpSpPr/>
        <p:nvPr/>
      </p:nvGrpSpPr>
      <p:grpSpPr>
        <a:xfrm>
          <a:off x="0" y="0"/>
          <a:ext cx="0" cy="0"/>
          <a:chOff x="0" y="0"/>
          <a:chExt cx="0" cy="0"/>
        </a:xfrm>
      </p:grpSpPr>
      <p:sp>
        <p:nvSpPr>
          <p:cNvPr id="44" name="Google Shape;44;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0" name="Shape 50"/>
        <p:cNvGrpSpPr/>
        <p:nvPr/>
      </p:nvGrpSpPr>
      <p:grpSpPr>
        <a:xfrm>
          <a:off x="0" y="0"/>
          <a:ext cx="0" cy="0"/>
          <a:chOff x="0" y="0"/>
          <a:chExt cx="0" cy="0"/>
        </a:xfrm>
      </p:grpSpPr>
      <p:sp>
        <p:nvSpPr>
          <p:cNvPr id="51" name="Google Shape;51;p1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1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3" name="Google Shape;53;p1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1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5" name="Google Shape;55;p1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6" Type="http://schemas.openxmlformats.org/officeDocument/2006/relationships/slideLayout" Target="../slideLayouts/slideLayout5.xml"/><Relationship Id="rId18" Type="http://schemas.openxmlformats.org/officeDocument/2006/relationships/theme" Target="../theme/theme2.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Lst>
  <mc:AlternateContent>
    <mc:Choice Requires="p14">
      <p:transition spd="slow" p14:dur="9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hyperlink" Target="http://recitmst.qc.ca/minecraft05122024" TargetMode="External"/><Relationship Id="rId10" Type="http://schemas.openxmlformats.org/officeDocument/2006/relationships/hyperlink" Target="http://recitmst.qc.ca/minecraft05122024" TargetMode="External"/><Relationship Id="rId13" Type="http://schemas.openxmlformats.org/officeDocument/2006/relationships/hyperlink" Target="https://education.minecraft.net/get-started/download" TargetMode="External"/><Relationship Id="rId12" Type="http://schemas.openxmlformats.org/officeDocument/2006/relationships/hyperlink" Target="https://docs.google.com/document/d/17gqZLomsHphSbOPqiEHdtGoVGvl-zoLFd87-uIzFynE/edit?usp=sharing" TargetMode="External"/><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3.png"/><Relationship Id="rId1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100.png"/><Relationship Id="rId7" Type="http://schemas.openxmlformats.org/officeDocument/2006/relationships/image" Target="../media/image10.png"/><Relationship Id="rId8"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28.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27.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24.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11" Type="http://schemas.openxmlformats.org/officeDocument/2006/relationships/image" Target="../media/image40.png"/><Relationship Id="rId10" Type="http://schemas.openxmlformats.org/officeDocument/2006/relationships/image" Target="../media/image57.png"/><Relationship Id="rId12"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slide" Target="/ppt/slides/slide14.xml"/><Relationship Id="rId4" Type="http://schemas.openxmlformats.org/officeDocument/2006/relationships/slide" Target="/ppt/slides/slide16.xml"/><Relationship Id="rId9" Type="http://schemas.openxmlformats.org/officeDocument/2006/relationships/image" Target="../media/image26.png"/><Relationship Id="rId5" Type="http://schemas.openxmlformats.org/officeDocument/2006/relationships/slide" Target="/ppt/slides/slide15.xml"/><Relationship Id="rId6" Type="http://schemas.openxmlformats.org/officeDocument/2006/relationships/image" Target="../media/image25.png"/><Relationship Id="rId7" Type="http://schemas.openxmlformats.org/officeDocument/2006/relationships/image" Target="../media/image16.png"/><Relationship Id="rId8" Type="http://schemas.openxmlformats.org/officeDocument/2006/relationships/image" Target="../media/image4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slide" Target="/ppt/slides/slide13.xml"/><Relationship Id="rId4" Type="http://schemas.openxmlformats.org/officeDocument/2006/relationships/slide" Target="/ppt/slides/slide16.xml"/><Relationship Id="rId9" Type="http://schemas.openxmlformats.org/officeDocument/2006/relationships/image" Target="../media/image29.png"/><Relationship Id="rId5" Type="http://schemas.openxmlformats.org/officeDocument/2006/relationships/slide" Target="/ppt/slides/slide15.xml"/><Relationship Id="rId6" Type="http://schemas.openxmlformats.org/officeDocument/2006/relationships/image" Target="../media/image51.png"/><Relationship Id="rId7" Type="http://schemas.openxmlformats.org/officeDocument/2006/relationships/image" Target="../media/image16.png"/><Relationship Id="rId8"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slide" Target="/ppt/slides/slide14.xml"/><Relationship Id="rId4" Type="http://schemas.openxmlformats.org/officeDocument/2006/relationships/slide" Target="/ppt/slides/slide13.xml"/><Relationship Id="rId9" Type="http://schemas.openxmlformats.org/officeDocument/2006/relationships/image" Target="../media/image41.png"/><Relationship Id="rId5" Type="http://schemas.openxmlformats.org/officeDocument/2006/relationships/slide" Target="/ppt/slides/slide16.xml"/><Relationship Id="rId6" Type="http://schemas.openxmlformats.org/officeDocument/2006/relationships/image" Target="../media/image43.png"/><Relationship Id="rId7" Type="http://schemas.openxmlformats.org/officeDocument/2006/relationships/image" Target="../media/image16.png"/><Relationship Id="rId8" Type="http://schemas.openxmlformats.org/officeDocument/2006/relationships/image" Target="../media/image29.png"/></Relationships>
</file>

<file path=ppt/slides/_rels/slide16.xml.rels><?xml version="1.0" encoding="UTF-8" standalone="yes"?><Relationships xmlns="http://schemas.openxmlformats.org/package/2006/relationships"><Relationship Id="rId10"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slide" Target="/ppt/slides/slide15.xml"/><Relationship Id="rId4" Type="http://schemas.openxmlformats.org/officeDocument/2006/relationships/slide" Target="/ppt/slides/slide14.xml"/><Relationship Id="rId9" Type="http://schemas.openxmlformats.org/officeDocument/2006/relationships/image" Target="../media/image40.png"/><Relationship Id="rId5" Type="http://schemas.openxmlformats.org/officeDocument/2006/relationships/slide" Target="/ppt/slides/slide13.xml"/><Relationship Id="rId6" Type="http://schemas.openxmlformats.org/officeDocument/2006/relationships/image" Target="../media/image29.png"/><Relationship Id="rId7" Type="http://schemas.openxmlformats.org/officeDocument/2006/relationships/image" Target="../media/image39.png"/><Relationship Id="rId8"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hyperlink" Target="https://campus.recit.qc.ca/mod/page/view.php?id=9677" TargetMode="External"/><Relationship Id="rId4" Type="http://schemas.openxmlformats.org/officeDocument/2006/relationships/hyperlink" Target="https://campus.recit.qc.ca/mod/page/view.php?id=9683" TargetMode="External"/><Relationship Id="rId5" Type="http://schemas.openxmlformats.org/officeDocument/2006/relationships/hyperlink" Target="https://campus.recit.qc.ca/mod/page/view.php?id=9681" TargetMode="External"/><Relationship Id="rId6" Type="http://schemas.openxmlformats.org/officeDocument/2006/relationships/hyperlink" Target="https://campus.recit.qc.ca/mod/page/view.php?id=9680" TargetMode="External"/><Relationship Id="rId7" Type="http://schemas.openxmlformats.org/officeDocument/2006/relationships/image" Target="../media/image32.png"/></Relationships>
</file>

<file path=ppt/slides/_rels/slide18.xml.rels><?xml version="1.0" encoding="UTF-8" standalone="yes"?><Relationships xmlns="http://schemas.openxmlformats.org/package/2006/relationships"><Relationship Id="rId11" Type="http://schemas.openxmlformats.org/officeDocument/2006/relationships/image" Target="../media/image67.png"/><Relationship Id="rId10" Type="http://schemas.openxmlformats.org/officeDocument/2006/relationships/image" Target="../media/image42.png"/><Relationship Id="rId13" Type="http://schemas.openxmlformats.org/officeDocument/2006/relationships/image" Target="../media/image54.png"/><Relationship Id="rId12"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slide" Target="/ppt/slides/slide19.xml"/><Relationship Id="rId4" Type="http://schemas.openxmlformats.org/officeDocument/2006/relationships/slide" Target="/ppt/slides/slide21.xml"/><Relationship Id="rId9" Type="http://schemas.openxmlformats.org/officeDocument/2006/relationships/image" Target="../media/image68.png"/><Relationship Id="rId14" Type="http://schemas.openxmlformats.org/officeDocument/2006/relationships/image" Target="../media/image48.png"/><Relationship Id="rId5" Type="http://schemas.openxmlformats.org/officeDocument/2006/relationships/slide" Target="/ppt/slides/slide20.xml"/><Relationship Id="rId6" Type="http://schemas.openxmlformats.org/officeDocument/2006/relationships/image" Target="../media/image16.png"/><Relationship Id="rId7" Type="http://schemas.openxmlformats.org/officeDocument/2006/relationships/slide" Target="/ppt/slides/slide18.xml"/><Relationship Id="rId8" Type="http://schemas.openxmlformats.org/officeDocument/2006/relationships/slide" Target="/ppt/slides/slide18.xml"/></Relationships>
</file>

<file path=ppt/slides/_rels/slide19.xml.rels><?xml version="1.0" encoding="UTF-8" standalone="yes"?><Relationships xmlns="http://schemas.openxmlformats.org/package/2006/relationships"><Relationship Id="rId11" Type="http://schemas.openxmlformats.org/officeDocument/2006/relationships/image" Target="../media/image16.png"/><Relationship Id="rId10" Type="http://schemas.openxmlformats.org/officeDocument/2006/relationships/image" Target="../media/image83.png"/><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slide" Target="/ppt/slides/slide21.xml"/><Relationship Id="rId4" Type="http://schemas.openxmlformats.org/officeDocument/2006/relationships/slide" Target="/ppt/slides/slide20.xml"/><Relationship Id="rId9" Type="http://schemas.openxmlformats.org/officeDocument/2006/relationships/image" Target="../media/image47.png"/><Relationship Id="rId5" Type="http://schemas.openxmlformats.org/officeDocument/2006/relationships/image" Target="../media/image44.png"/><Relationship Id="rId6" Type="http://schemas.openxmlformats.org/officeDocument/2006/relationships/image" Target="../media/image53.png"/><Relationship Id="rId7" Type="http://schemas.openxmlformats.org/officeDocument/2006/relationships/image" Target="../media/image50.png"/><Relationship Id="rId8" Type="http://schemas.openxmlformats.org/officeDocument/2006/relationships/image" Target="../media/image46.png"/></Relationships>
</file>

<file path=ppt/slides/_rels/slide2.xml.rels><?xml version="1.0" encoding="UTF-8" standalone="yes"?><Relationships xmlns="http://schemas.openxmlformats.org/package/2006/relationships"><Relationship Id="rId11" Type="http://schemas.openxmlformats.org/officeDocument/2006/relationships/image" Target="../media/image9.png"/><Relationship Id="rId10" Type="http://schemas.openxmlformats.org/officeDocument/2006/relationships/hyperlink" Target="https://creativecommons.org/licenses/by-nc-sa/4.0/deed.fr" TargetMode="External"/><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0.png"/><Relationship Id="rId4" Type="http://schemas.openxmlformats.org/officeDocument/2006/relationships/hyperlink" Target="http://recitmst.qc.ca/minecraft05122024" TargetMode="External"/><Relationship Id="rId9" Type="http://schemas.openxmlformats.org/officeDocument/2006/relationships/hyperlink" Target="https://creativecommons.org/licenses/by-nc-sa/4.0/deed.fr" TargetMode="External"/><Relationship Id="rId5" Type="http://schemas.openxmlformats.org/officeDocument/2006/relationships/hyperlink" Target="http://recitmst.qc.ca/minecraft05122024" TargetMode="External"/><Relationship Id="rId6" Type="http://schemas.openxmlformats.org/officeDocument/2006/relationships/hyperlink" Target="http://recitmst.qc.ca/minecraft05122024" TargetMode="External"/><Relationship Id="rId7" Type="http://schemas.openxmlformats.org/officeDocument/2006/relationships/hyperlink" Target="mailto:equipe@recitmst.qc.ca" TargetMode="External"/><Relationship Id="rId8" Type="http://schemas.openxmlformats.org/officeDocument/2006/relationships/hyperlink" Target="mailto:mathieu.thibault@uqo.ca" TargetMode="External"/></Relationships>
</file>

<file path=ppt/slides/_rels/slide20.xml.rels><?xml version="1.0" encoding="UTF-8" standalone="yes"?><Relationships xmlns="http://schemas.openxmlformats.org/package/2006/relationships"><Relationship Id="rId11" Type="http://schemas.openxmlformats.org/officeDocument/2006/relationships/image" Target="../media/image62.png"/><Relationship Id="rId10" Type="http://schemas.openxmlformats.org/officeDocument/2006/relationships/image" Target="../media/image69.png"/><Relationship Id="rId13" Type="http://schemas.openxmlformats.org/officeDocument/2006/relationships/image" Target="../media/image75.png"/><Relationship Id="rId12"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slide" Target="/ppt/slides/slide19.xml"/><Relationship Id="rId4" Type="http://schemas.openxmlformats.org/officeDocument/2006/relationships/slide" Target="/ppt/slides/slide21.xml"/><Relationship Id="rId9" Type="http://schemas.openxmlformats.org/officeDocument/2006/relationships/image" Target="../media/image61.png"/><Relationship Id="rId14" Type="http://schemas.openxmlformats.org/officeDocument/2006/relationships/hyperlink" Target="https://sites.google.com/csbe.qc.ca/evaluerautrementenmath/types-de-probl%C3%A8mes/t%C3%A2ches-cr%C3%A9atives?authuser=0" TargetMode="External"/><Relationship Id="rId5" Type="http://schemas.openxmlformats.org/officeDocument/2006/relationships/image" Target="../media/image81.png"/><Relationship Id="rId6" Type="http://schemas.openxmlformats.org/officeDocument/2006/relationships/image" Target="../media/image16.png"/><Relationship Id="rId7" Type="http://schemas.openxmlformats.org/officeDocument/2006/relationships/image" Target="../media/image55.png"/><Relationship Id="rId8" Type="http://schemas.openxmlformats.org/officeDocument/2006/relationships/image" Target="../media/image5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slide" Target="/ppt/slides/slide20.xml"/><Relationship Id="rId4" Type="http://schemas.openxmlformats.org/officeDocument/2006/relationships/slide" Target="/ppt/slides/slide19.xml"/><Relationship Id="rId5" Type="http://schemas.openxmlformats.org/officeDocument/2006/relationships/image" Target="../media/image16.png"/><Relationship Id="rId6" Type="http://schemas.openxmlformats.org/officeDocument/2006/relationships/image" Target="../media/image29.png"/><Relationship Id="rId7" Type="http://schemas.openxmlformats.org/officeDocument/2006/relationships/image" Target="../media/image91.png"/><Relationship Id="rId8" Type="http://schemas.openxmlformats.org/officeDocument/2006/relationships/image" Target="../media/image75.png"/></Relationships>
</file>

<file path=ppt/slides/_rels/slide22.xml.rels><?xml version="1.0" encoding="UTF-8" standalone="yes"?><Relationships xmlns="http://schemas.openxmlformats.org/package/2006/relationships"><Relationship Id="rId11" Type="http://schemas.openxmlformats.org/officeDocument/2006/relationships/image" Target="../media/image16.png"/><Relationship Id="rId10" Type="http://schemas.openxmlformats.org/officeDocument/2006/relationships/hyperlink" Target="http://www.education.gouv.qc.ca/fileadmin/site_web/documents/dpse/adaptation_serv_compl/Referentiel-mathematique.PDF" TargetMode="External"/><Relationship Id="rId12"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slide" Target="/ppt/slides/slide23.xml"/><Relationship Id="rId4" Type="http://schemas.openxmlformats.org/officeDocument/2006/relationships/slide" Target="/ppt/slides/slide24.xml"/><Relationship Id="rId9" Type="http://schemas.openxmlformats.org/officeDocument/2006/relationships/image" Target="../media/image54.png"/><Relationship Id="rId5" Type="http://schemas.openxmlformats.org/officeDocument/2006/relationships/image" Target="../media/image68.png"/><Relationship Id="rId6" Type="http://schemas.openxmlformats.org/officeDocument/2006/relationships/image" Target="../media/image42.png"/><Relationship Id="rId7" Type="http://schemas.openxmlformats.org/officeDocument/2006/relationships/image" Target="../media/image67.png"/><Relationship Id="rId8" Type="http://schemas.openxmlformats.org/officeDocument/2006/relationships/image" Target="../media/image58.png"/></Relationships>
</file>

<file path=ppt/slides/_rels/slide23.xml.rels><?xml version="1.0" encoding="UTF-8" standalone="yes"?><Relationships xmlns="http://schemas.openxmlformats.org/package/2006/relationships"><Relationship Id="rId11" Type="http://schemas.openxmlformats.org/officeDocument/2006/relationships/hyperlink" Target="http://www.education.gouv.qc.ca/fileadmin/site_web/documents/dpse/adaptation_serv_compl/Referentiel-mathematique.PDF" TargetMode="External"/><Relationship Id="rId10" Type="http://schemas.openxmlformats.org/officeDocument/2006/relationships/image" Target="../media/image16.png"/><Relationship Id="rId12"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slide" Target="/ppt/slides/slide22.xml"/><Relationship Id="rId4" Type="http://schemas.openxmlformats.org/officeDocument/2006/relationships/slide" Target="/ppt/slides/slide24.xml"/><Relationship Id="rId9" Type="http://schemas.openxmlformats.org/officeDocument/2006/relationships/image" Target="../media/image47.png"/><Relationship Id="rId5" Type="http://schemas.openxmlformats.org/officeDocument/2006/relationships/image" Target="../media/image44.png"/><Relationship Id="rId6" Type="http://schemas.openxmlformats.org/officeDocument/2006/relationships/image" Target="../media/image53.png"/><Relationship Id="rId7" Type="http://schemas.openxmlformats.org/officeDocument/2006/relationships/image" Target="../media/image50.png"/><Relationship Id="rId8" Type="http://schemas.openxmlformats.org/officeDocument/2006/relationships/image" Target="../media/image46.png"/></Relationships>
</file>

<file path=ppt/slides/_rels/slide24.xml.rels><?xml version="1.0" encoding="UTF-8" standalone="yes"?><Relationships xmlns="http://schemas.openxmlformats.org/package/2006/relationships"><Relationship Id="rId11" Type="http://schemas.openxmlformats.org/officeDocument/2006/relationships/hyperlink" Target="http://www.education.gouv.qc.ca/fileadmin/site_web/documents/dpse/adaptation_serv_compl/Referentiel-mathematique.PDF" TargetMode="External"/><Relationship Id="rId10" Type="http://schemas.openxmlformats.org/officeDocument/2006/relationships/image" Target="../media/image16.png"/><Relationship Id="rId12"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slide" Target="/ppt/slides/slide23.xml"/><Relationship Id="rId4" Type="http://schemas.openxmlformats.org/officeDocument/2006/relationships/slide" Target="/ppt/slides/slide22.xml"/><Relationship Id="rId9" Type="http://schemas.openxmlformats.org/officeDocument/2006/relationships/image" Target="../media/image40.png"/><Relationship Id="rId5" Type="http://schemas.openxmlformats.org/officeDocument/2006/relationships/image" Target="../media/image81.png"/><Relationship Id="rId6" Type="http://schemas.openxmlformats.org/officeDocument/2006/relationships/image" Target="../media/image61.png"/><Relationship Id="rId7" Type="http://schemas.openxmlformats.org/officeDocument/2006/relationships/image" Target="../media/image69.png"/><Relationship Id="rId8" Type="http://schemas.openxmlformats.org/officeDocument/2006/relationships/image" Target="../media/image6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6.png"/><Relationship Id="rId4" Type="http://schemas.openxmlformats.org/officeDocument/2006/relationships/hyperlink" Target="https://drive.google.com/file/d/15Dgfb5XmCduoOZXRGaz3E1mIsbEWrO9M/view?usp=drive_link" TargetMode="External"/><Relationship Id="rId5" Type="http://schemas.openxmlformats.org/officeDocument/2006/relationships/hyperlink" Target="https://campus.recit.qc.ca/mod/page/view.php?id=9691"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6.png"/><Relationship Id="rId4" Type="http://schemas.openxmlformats.org/officeDocument/2006/relationships/hyperlink" Target="https://drive.google.com/file/d/1n9BgKZnlXRbRNzji4vjvzxV76bjyakHW/view?usp=drive_link" TargetMode="External"/><Relationship Id="rId5" Type="http://schemas.openxmlformats.org/officeDocument/2006/relationships/hyperlink" Target="https://campus.recit.qc.ca/mod/page/view.php?id=19412"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6.png"/><Relationship Id="rId4" Type="http://schemas.openxmlformats.org/officeDocument/2006/relationships/hyperlink" Target="https://docs.google.com/presentation/d/e/2PACX-1vSPgrVpmE7OkpSMqs-RTExtLXDsSTWFLvb6EOqgNAexYDtev34ZjLn0nkVWz3PCByxZtkiNozttUuVL/pub?start=false&amp;loop=false&amp;delayms=3000" TargetMode="External"/><Relationship Id="rId5" Type="http://schemas.openxmlformats.org/officeDocument/2006/relationships/hyperlink" Target="https://drive.google.com/file/d/1sKlLQnCyp5a3naeiaqfG1aDn18a4WR_C/view?usp=drive_link"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6.png"/><Relationship Id="rId4" Type="http://schemas.openxmlformats.org/officeDocument/2006/relationships/hyperlink" Target="https://campus.recit.qc.ca/course/view.php?id=329#section-3" TargetMode="External"/><Relationship Id="rId5" Type="http://schemas.openxmlformats.org/officeDocument/2006/relationships/hyperlink" Target="https://campus.recit.qc.ca/mod/page/view.php?id=15095" TargetMode="External"/><Relationship Id="rId6" Type="http://schemas.openxmlformats.org/officeDocument/2006/relationships/hyperlink" Target="https://campus.recit.qc.ca/mod/page/view.php?id=24605"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4.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6.png"/><Relationship Id="rId4" Type="http://schemas.openxmlformats.org/officeDocument/2006/relationships/image" Target="../media/image8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6.png"/><Relationship Id="rId4" Type="http://schemas.openxmlformats.org/officeDocument/2006/relationships/hyperlink" Target="https://campus.recit.qc.ca/mod/page/view.php?id=24605"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6.png"/><Relationship Id="rId4" Type="http://schemas.openxmlformats.org/officeDocument/2006/relationships/image" Target="../media/image8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6.png"/><Relationship Id="rId4" Type="http://schemas.openxmlformats.org/officeDocument/2006/relationships/image" Target="../media/image9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93.png"/><Relationship Id="rId4" Type="http://schemas.openxmlformats.org/officeDocument/2006/relationships/image" Target="../media/image16.png"/><Relationship Id="rId5" Type="http://schemas.openxmlformats.org/officeDocument/2006/relationships/image" Target="../media/image105.png"/><Relationship Id="rId6" Type="http://schemas.openxmlformats.org/officeDocument/2006/relationships/image" Target="../media/image10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6.png"/><Relationship Id="rId4" Type="http://schemas.openxmlformats.org/officeDocument/2006/relationships/image" Target="../media/image9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6.png"/><Relationship Id="rId4" Type="http://schemas.openxmlformats.org/officeDocument/2006/relationships/image" Target="../media/image10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4.png"/><Relationship Id="rId4" Type="http://schemas.openxmlformats.org/officeDocument/2006/relationships/hyperlink" Target="http://www.youtube.com/watch?v=OTEUQcRRQhw" TargetMode="External"/><Relationship Id="rId5"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6.png"/><Relationship Id="rId4" Type="http://schemas.openxmlformats.org/officeDocument/2006/relationships/image" Target="../media/image96.png"/><Relationship Id="rId5" Type="http://schemas.openxmlformats.org/officeDocument/2006/relationships/image" Target="../media/image10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6.png"/><Relationship Id="rId4" Type="http://schemas.openxmlformats.org/officeDocument/2006/relationships/image" Target="../media/image10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6.png"/><Relationship Id="rId4" Type="http://schemas.openxmlformats.org/officeDocument/2006/relationships/image" Target="../media/image92.png"/><Relationship Id="rId5" Type="http://schemas.openxmlformats.org/officeDocument/2006/relationships/image" Target="../media/image9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6.png"/><Relationship Id="rId4" Type="http://schemas.openxmlformats.org/officeDocument/2006/relationships/hyperlink" Target="https://campus.recit.qc.ca/mod/page/view.php?id=24605"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16.png"/><Relationship Id="rId4" Type="http://schemas.openxmlformats.org/officeDocument/2006/relationships/hyperlink" Target="https://campus.recit.qc.ca/course/view.php?id=329"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hyperlink" Target="https://campus.recit.qc.ca/login/index.php" TargetMode="External"/><Relationship Id="rId4" Type="http://schemas.openxmlformats.org/officeDocument/2006/relationships/hyperlink" Target="https://campus.recit.qc.ca/enrol/index.php?id=329" TargetMode="External"/><Relationship Id="rId5" Type="http://schemas.openxmlformats.org/officeDocument/2006/relationships/hyperlink" Target="https://campus.recit.qc.ca/mod/page/view.php?id=25973&amp;forceview=1" TargetMode="External"/><Relationship Id="rId6" Type="http://schemas.openxmlformats.org/officeDocument/2006/relationships/image" Target="../media/image94.png"/></Relationships>
</file>

<file path=ppt/slides/_rels/slide47.xml.rels><?xml version="1.0" encoding="UTF-8" standalone="yes"?><Relationships xmlns="http://schemas.openxmlformats.org/package/2006/relationships"><Relationship Id="rId11" Type="http://schemas.openxmlformats.org/officeDocument/2006/relationships/image" Target="../media/image3.png"/><Relationship Id="rId10" Type="http://schemas.openxmlformats.org/officeDocument/2006/relationships/hyperlink" Target="mailto:mathieu.thibault@uqo.ca" TargetMode="External"/><Relationship Id="rId13" Type="http://schemas.openxmlformats.org/officeDocument/2006/relationships/hyperlink" Target="http://recitmst.qc.ca/minecraft05122024" TargetMode="External"/><Relationship Id="rId12" Type="http://schemas.openxmlformats.org/officeDocument/2006/relationships/hyperlink" Target="http://recitmst.qc.ca/minecraft05122024" TargetMode="External"/><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hyperlink" Target="mailto:stephanie.rioux@recit.qc.ca" TargetMode="External"/><Relationship Id="rId14" Type="http://schemas.openxmlformats.org/officeDocument/2006/relationships/hyperlink" Target="mailto:michot.sandrine@courrier.uqam.ca" TargetMode="External"/><Relationship Id="rId5" Type="http://schemas.openxmlformats.org/officeDocument/2006/relationships/image" Target="../media/image75.png"/><Relationship Id="rId6" Type="http://schemas.openxmlformats.org/officeDocument/2006/relationships/image" Target="../media/image2.png"/><Relationship Id="rId7" Type="http://schemas.openxmlformats.org/officeDocument/2006/relationships/image" Target="../media/image100.png"/><Relationship Id="rId8" Type="http://schemas.openxmlformats.org/officeDocument/2006/relationships/image" Target="../media/image1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1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10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hyperlink" Target="https://education.minecraft.net/fr-fr/get-started/download" TargetMode="External"/><Relationship Id="rId4" Type="http://schemas.openxmlformats.org/officeDocument/2006/relationships/hyperlink" Target="https://campus.recit.qc.ca/mod/page/view.php?id=9673" TargetMode="External"/><Relationship Id="rId5" Type="http://schemas.openxmlformats.org/officeDocument/2006/relationships/hyperlink" Target="https://campus.recit.qc.ca/mod/page/view.php?id=9674" TargetMode="External"/><Relationship Id="rId6" Type="http://schemas.openxmlformats.org/officeDocument/2006/relationships/hyperlink" Target="https://campus.recit.qc.ca/mod/page/view.php?id=9675" TargetMode="External"/><Relationship Id="rId7" Type="http://schemas.openxmlformats.org/officeDocument/2006/relationships/hyperlink" Target="https://campus.recit.qc.ca/mod/page/view.php?id=9676" TargetMode="External"/><Relationship Id="rId8"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17.png"/><Relationship Id="rId4" Type="http://schemas.openxmlformats.org/officeDocument/2006/relationships/image" Target="../media/image33.png"/><Relationship Id="rId5"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22.png"/><Relationship Id="rId5"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id="114" name="Google Shape;114;p18"/>
          <p:cNvPicPr preferRelativeResize="0"/>
          <p:nvPr/>
        </p:nvPicPr>
        <p:blipFill rotWithShape="1">
          <a:blip r:embed="rId3">
            <a:alphaModFix/>
          </a:blip>
          <a:srcRect b="0" l="0" r="0" t="0"/>
          <a:stretch/>
        </p:blipFill>
        <p:spPr>
          <a:xfrm>
            <a:off x="0" y="-388975"/>
            <a:ext cx="12192001" cy="8210701"/>
          </a:xfrm>
          <a:prstGeom prst="rect">
            <a:avLst/>
          </a:prstGeom>
          <a:noFill/>
          <a:ln>
            <a:noFill/>
          </a:ln>
        </p:spPr>
      </p:pic>
      <p:pic>
        <p:nvPicPr>
          <p:cNvPr descr="A picture containing text, toy&#10;&#10;Description automatically generated" id="115" name="Google Shape;115;p18"/>
          <p:cNvPicPr preferRelativeResize="0"/>
          <p:nvPr/>
        </p:nvPicPr>
        <p:blipFill rotWithShape="1">
          <a:blip r:embed="rId4">
            <a:alphaModFix/>
          </a:blip>
          <a:srcRect b="0" l="0" r="0" t="0"/>
          <a:stretch/>
        </p:blipFill>
        <p:spPr>
          <a:xfrm>
            <a:off x="7609114" y="3530721"/>
            <a:ext cx="4963887" cy="3901106"/>
          </a:xfrm>
          <a:prstGeom prst="rect">
            <a:avLst/>
          </a:prstGeom>
          <a:noFill/>
          <a:ln>
            <a:noFill/>
          </a:ln>
          <a:effectLst>
            <a:outerShdw blurRad="419100" rotWithShape="0" algn="tl" dir="2700000" dist="38100">
              <a:srgbClr val="000000">
                <a:alpha val="80000"/>
              </a:srgbClr>
            </a:outerShdw>
          </a:effectLst>
        </p:spPr>
      </p:pic>
      <p:sp>
        <p:nvSpPr>
          <p:cNvPr id="116" name="Google Shape;116;p18">
            <a:hlinkClick action="ppaction://hlinkshowjump?jump=nextslide"/>
          </p:cNvPr>
          <p:cNvSpPr/>
          <p:nvPr/>
        </p:nvSpPr>
        <p:spPr>
          <a:xfrm>
            <a:off x="1190250" y="2184150"/>
            <a:ext cx="9656700" cy="13533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u="none" cap="none" strike="noStrike">
              <a:solidFill>
                <a:schemeClr val="lt1"/>
              </a:solidFill>
              <a:latin typeface="Calibri"/>
              <a:ea typeface="Calibri"/>
              <a:cs typeface="Calibri"/>
              <a:sym typeface="Calibri"/>
            </a:endParaRPr>
          </a:p>
        </p:txBody>
      </p:sp>
      <p:sp>
        <p:nvSpPr>
          <p:cNvPr id="117" name="Google Shape;117;p18"/>
          <p:cNvSpPr txBox="1"/>
          <p:nvPr/>
        </p:nvSpPr>
        <p:spPr>
          <a:xfrm>
            <a:off x="1266808" y="2369250"/>
            <a:ext cx="9502200" cy="1227900"/>
          </a:xfrm>
          <a:prstGeom prst="rect">
            <a:avLst/>
          </a:prstGeom>
          <a:noFill/>
          <a:ln>
            <a:noFill/>
          </a:ln>
        </p:spPr>
        <p:txBody>
          <a:bodyPr anchorCtr="0" anchor="t" bIns="45700" lIns="91425" spcFirstLastPara="1" rIns="91425" wrap="square" tIns="45700">
            <a:spAutoFit/>
          </a:bodyPr>
          <a:lstStyle/>
          <a:p>
            <a:pPr indent="0" lvl="0" marL="0" rtl="0" algn="ctr">
              <a:lnSpc>
                <a:spcPct val="167000"/>
              </a:lnSpc>
              <a:spcBef>
                <a:spcPts val="0"/>
              </a:spcBef>
              <a:spcAft>
                <a:spcPts val="0"/>
              </a:spcAft>
              <a:buSzPts val="1100"/>
              <a:buNone/>
            </a:pPr>
            <a:r>
              <a:rPr lang="en-US" sz="1700">
                <a:solidFill>
                  <a:schemeClr val="lt1"/>
                </a:solidFill>
                <a:latin typeface="Press Start 2P"/>
                <a:ea typeface="Press Start 2P"/>
                <a:cs typeface="Press Start 2P"/>
                <a:sym typeface="Press Start 2P"/>
              </a:rPr>
              <a:t>Minecraft</a:t>
            </a:r>
            <a:r>
              <a:rPr lang="en-US" sz="1700">
                <a:solidFill>
                  <a:schemeClr val="lt1"/>
                </a:solidFill>
                <a:latin typeface="Press Start 2P"/>
                <a:ea typeface="Press Start 2P"/>
                <a:cs typeface="Press Start 2P"/>
                <a:sym typeface="Press Start 2P"/>
              </a:rPr>
              <a:t> Education pour l’enseignement-apprentissage des mathématiques </a:t>
            </a:r>
            <a:endParaRPr sz="1700">
              <a:solidFill>
                <a:srgbClr val="D8D8D8"/>
              </a:solidFill>
              <a:latin typeface="Press Start 2P"/>
              <a:ea typeface="Press Start 2P"/>
              <a:cs typeface="Press Start 2P"/>
              <a:sym typeface="Press Start 2P"/>
            </a:endParaRPr>
          </a:p>
        </p:txBody>
      </p:sp>
      <p:sp>
        <p:nvSpPr>
          <p:cNvPr id="118" name="Google Shape;118;p18"/>
          <p:cNvSpPr/>
          <p:nvPr/>
        </p:nvSpPr>
        <p:spPr>
          <a:xfrm>
            <a:off x="3910450" y="3689350"/>
            <a:ext cx="4305300" cy="14349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9" name="Google Shape;119;p18"/>
          <p:cNvSpPr txBox="1"/>
          <p:nvPr/>
        </p:nvSpPr>
        <p:spPr>
          <a:xfrm>
            <a:off x="3987575" y="3955225"/>
            <a:ext cx="4151100" cy="947400"/>
          </a:xfrm>
          <a:prstGeom prst="rect">
            <a:avLst/>
          </a:prstGeom>
          <a:noFill/>
          <a:ln>
            <a:noFill/>
          </a:ln>
        </p:spPr>
        <p:txBody>
          <a:bodyPr anchorCtr="0" anchor="t" bIns="45700" lIns="91425" spcFirstLastPara="1" rIns="91425" wrap="square" tIns="45700">
            <a:norm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Stéphanie Rioux</a:t>
            </a:r>
            <a:endParaRPr sz="1800">
              <a:solidFill>
                <a:srgbClr val="D8D8D8"/>
              </a:solidFill>
              <a:latin typeface="Press Start 2P"/>
              <a:ea typeface="Press Start 2P"/>
              <a:cs typeface="Press Start 2P"/>
              <a:sym typeface="Press Start 2P"/>
            </a:endParaRPr>
          </a:p>
          <a:p>
            <a:pPr indent="0" lvl="0" marL="0" rtl="0" algn="ctr">
              <a:spcBef>
                <a:spcPts val="0"/>
              </a:spcBef>
              <a:spcAft>
                <a:spcPts val="0"/>
              </a:spcAft>
              <a:buClr>
                <a:schemeClr val="dk1"/>
              </a:buClr>
              <a:buFont typeface="Arial"/>
              <a:buNone/>
            </a:pPr>
            <a:r>
              <a:rPr lang="en-US" sz="1800">
                <a:solidFill>
                  <a:srgbClr val="D8D8D8"/>
                </a:solidFill>
                <a:latin typeface="Press Start 2P"/>
                <a:ea typeface="Press Start 2P"/>
                <a:cs typeface="Press Start 2P"/>
                <a:sym typeface="Press Start 2P"/>
              </a:rPr>
              <a:t>Mathieu Thibault</a:t>
            </a:r>
            <a:br>
              <a:rPr lang="en-US" sz="1800">
                <a:solidFill>
                  <a:srgbClr val="D8D8D8"/>
                </a:solidFill>
                <a:latin typeface="Press Start 2P"/>
                <a:ea typeface="Press Start 2P"/>
                <a:cs typeface="Press Start 2P"/>
                <a:sym typeface="Press Start 2P"/>
              </a:rPr>
            </a:br>
            <a:r>
              <a:rPr lang="en-US" sz="1800">
                <a:solidFill>
                  <a:srgbClr val="D8D8D8"/>
                </a:solidFill>
                <a:latin typeface="Press Start 2P"/>
                <a:ea typeface="Press Start 2P"/>
                <a:cs typeface="Press Start 2P"/>
                <a:sym typeface="Press Start 2P"/>
              </a:rPr>
              <a:t>Sandrine Michot</a:t>
            </a:r>
            <a:endParaRPr sz="1800">
              <a:solidFill>
                <a:srgbClr val="D8D8D8"/>
              </a:solidFill>
              <a:latin typeface="Press Start 2P"/>
              <a:ea typeface="Press Start 2P"/>
              <a:cs typeface="Press Start 2P"/>
              <a:sym typeface="Press Start 2P"/>
            </a:endParaRPr>
          </a:p>
        </p:txBody>
      </p:sp>
      <p:sp>
        <p:nvSpPr>
          <p:cNvPr id="120" name="Google Shape;120;p18"/>
          <p:cNvSpPr txBox="1"/>
          <p:nvPr/>
        </p:nvSpPr>
        <p:spPr>
          <a:xfrm>
            <a:off x="1158800" y="33425"/>
            <a:ext cx="3072000" cy="855600"/>
          </a:xfrm>
          <a:prstGeom prst="rect">
            <a:avLst/>
          </a:prstGeom>
          <a:noFill/>
          <a:ln>
            <a:noFill/>
          </a:ln>
        </p:spPr>
        <p:txBody>
          <a:bodyPr anchorCtr="0" anchor="t" bIns="121900" lIns="121900" spcFirstLastPara="1" rIns="121900" wrap="square" tIns="121900">
            <a:normAutofit fontScale="85000"/>
          </a:bodyPr>
          <a:lstStyle/>
          <a:p>
            <a:pPr indent="0" lvl="0" marL="0" rtl="0" algn="l">
              <a:spcBef>
                <a:spcPts val="0"/>
              </a:spcBef>
              <a:spcAft>
                <a:spcPts val="0"/>
              </a:spcAft>
              <a:buNone/>
            </a:pPr>
            <a:r>
              <a:rPr lang="en-US" sz="1500">
                <a:solidFill>
                  <a:srgbClr val="FFFFFF"/>
                </a:solidFill>
                <a:latin typeface="Viga"/>
                <a:ea typeface="Viga"/>
                <a:cs typeface="Viga"/>
                <a:sym typeface="Viga"/>
              </a:rPr>
              <a:t>Service national</a:t>
            </a:r>
            <a:endParaRPr sz="1500">
              <a:solidFill>
                <a:srgbClr val="FFFFFF"/>
              </a:solidFill>
              <a:latin typeface="Viga"/>
              <a:ea typeface="Viga"/>
              <a:cs typeface="Viga"/>
              <a:sym typeface="Viga"/>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DOMAINE DE LA MATHÉMATIQUE,</a:t>
            </a:r>
            <a:endParaRPr b="1" sz="1500">
              <a:solidFill>
                <a:srgbClr val="FFFFFF"/>
              </a:solidFill>
              <a:latin typeface="Ubuntu"/>
              <a:ea typeface="Ubuntu"/>
              <a:cs typeface="Ubuntu"/>
              <a:sym typeface="Ubuntu"/>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DE LA SCIENCE ET TECHNOLOGIE</a:t>
            </a:r>
            <a:endParaRPr b="1" sz="1500">
              <a:solidFill>
                <a:srgbClr val="FFFFFF"/>
              </a:solidFill>
              <a:latin typeface="Ubuntu"/>
              <a:ea typeface="Ubuntu"/>
              <a:cs typeface="Ubuntu"/>
              <a:sym typeface="Ubuntu"/>
            </a:endParaRPr>
          </a:p>
        </p:txBody>
      </p:sp>
      <p:pic>
        <p:nvPicPr>
          <p:cNvPr id="121" name="Google Shape;121;p18"/>
          <p:cNvPicPr preferRelativeResize="0"/>
          <p:nvPr/>
        </p:nvPicPr>
        <p:blipFill>
          <a:blip r:embed="rId5">
            <a:alphaModFix/>
          </a:blip>
          <a:stretch>
            <a:fillRect/>
          </a:stretch>
        </p:blipFill>
        <p:spPr>
          <a:xfrm>
            <a:off x="255127" y="-228200"/>
            <a:ext cx="871925" cy="1407200"/>
          </a:xfrm>
          <a:prstGeom prst="rect">
            <a:avLst/>
          </a:prstGeom>
          <a:noFill/>
          <a:ln>
            <a:noFill/>
          </a:ln>
        </p:spPr>
      </p:pic>
      <p:pic>
        <p:nvPicPr>
          <p:cNvPr id="122" name="Google Shape;122;p18"/>
          <p:cNvPicPr preferRelativeResize="0"/>
          <p:nvPr/>
        </p:nvPicPr>
        <p:blipFill>
          <a:blip r:embed="rId6">
            <a:alphaModFix/>
          </a:blip>
          <a:stretch>
            <a:fillRect/>
          </a:stretch>
        </p:blipFill>
        <p:spPr>
          <a:xfrm>
            <a:off x="3301725" y="787846"/>
            <a:ext cx="5588550" cy="1353299"/>
          </a:xfrm>
          <a:prstGeom prst="rect">
            <a:avLst/>
          </a:prstGeom>
          <a:noFill/>
          <a:ln>
            <a:noFill/>
          </a:ln>
        </p:spPr>
      </p:pic>
      <p:pic>
        <p:nvPicPr>
          <p:cNvPr descr="A picture containing LEGO, toy&#10;&#10;Description automatically generated" id="123" name="Google Shape;123;p18"/>
          <p:cNvPicPr preferRelativeResize="0"/>
          <p:nvPr/>
        </p:nvPicPr>
        <p:blipFill rotWithShape="1">
          <a:blip r:embed="rId7">
            <a:alphaModFix/>
          </a:blip>
          <a:srcRect b="0" l="0" r="0" t="0"/>
          <a:stretch/>
        </p:blipFill>
        <p:spPr>
          <a:xfrm flipH="1">
            <a:off x="1168850" y="5324523"/>
            <a:ext cx="1406950" cy="1609676"/>
          </a:xfrm>
          <a:prstGeom prst="rect">
            <a:avLst/>
          </a:prstGeom>
          <a:noFill/>
          <a:ln>
            <a:noFill/>
          </a:ln>
          <a:effectLst>
            <a:outerShdw blurRad="444500" rotWithShape="0" algn="tr" dir="8100000" dist="38100">
              <a:srgbClr val="000000">
                <a:alpha val="78820"/>
              </a:srgbClr>
            </a:outerShdw>
          </a:effectLst>
        </p:spPr>
      </p:pic>
      <p:sp>
        <p:nvSpPr>
          <p:cNvPr id="124" name="Google Shape;124;p18"/>
          <p:cNvSpPr txBox="1"/>
          <p:nvPr/>
        </p:nvSpPr>
        <p:spPr>
          <a:xfrm>
            <a:off x="3640500" y="6632425"/>
            <a:ext cx="4589100" cy="397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n-US" sz="1200">
                <a:solidFill>
                  <a:srgbClr val="D8D8D8"/>
                </a:solidFill>
                <a:latin typeface="Press Start 2P"/>
                <a:ea typeface="Press Start 2P"/>
                <a:cs typeface="Press Start 2P"/>
                <a:sym typeface="Press Start 2P"/>
              </a:rPr>
              <a:t>Ce</a:t>
            </a:r>
            <a:r>
              <a:rPr lang="en-US" sz="1000">
                <a:solidFill>
                  <a:srgbClr val="D8D8D8"/>
                </a:solidFill>
                <a:latin typeface="Press Start 2P"/>
                <a:ea typeface="Press Start 2P"/>
                <a:cs typeface="Press Start 2P"/>
                <a:sym typeface="Press Start 2P"/>
              </a:rPr>
              <a:t>tte recherche est financée par le FRQSC - Engagement</a:t>
            </a:r>
            <a:endParaRPr sz="1000">
              <a:solidFill>
                <a:srgbClr val="D8D8D8"/>
              </a:solidFill>
              <a:latin typeface="Press Start 2P"/>
              <a:ea typeface="Press Start 2P"/>
              <a:cs typeface="Press Start 2P"/>
              <a:sym typeface="Press Start 2P"/>
            </a:endParaRPr>
          </a:p>
        </p:txBody>
      </p:sp>
      <p:pic>
        <p:nvPicPr>
          <p:cNvPr id="125" name="Google Shape;125;p18"/>
          <p:cNvPicPr preferRelativeResize="0"/>
          <p:nvPr/>
        </p:nvPicPr>
        <p:blipFill>
          <a:blip r:embed="rId8">
            <a:alphaModFix/>
          </a:blip>
          <a:stretch>
            <a:fillRect/>
          </a:stretch>
        </p:blipFill>
        <p:spPr>
          <a:xfrm>
            <a:off x="5065050" y="5901867"/>
            <a:ext cx="1757100" cy="794377"/>
          </a:xfrm>
          <a:prstGeom prst="rect">
            <a:avLst/>
          </a:prstGeom>
          <a:noFill/>
          <a:ln>
            <a:noFill/>
          </a:ln>
        </p:spPr>
      </p:pic>
      <p:pic>
        <p:nvPicPr>
          <p:cNvPr id="126" name="Google Shape;126;p18"/>
          <p:cNvPicPr preferRelativeResize="0"/>
          <p:nvPr/>
        </p:nvPicPr>
        <p:blipFill>
          <a:blip r:embed="rId9">
            <a:alphaModFix/>
          </a:blip>
          <a:stretch>
            <a:fillRect/>
          </a:stretch>
        </p:blipFill>
        <p:spPr>
          <a:xfrm>
            <a:off x="10044925" y="33423"/>
            <a:ext cx="1967600" cy="947350"/>
          </a:xfrm>
          <a:prstGeom prst="rect">
            <a:avLst/>
          </a:prstGeom>
          <a:noFill/>
          <a:ln>
            <a:noFill/>
          </a:ln>
        </p:spPr>
      </p:pic>
      <p:sp>
        <p:nvSpPr>
          <p:cNvPr id="127" name="Google Shape;127;p18"/>
          <p:cNvSpPr txBox="1"/>
          <p:nvPr/>
        </p:nvSpPr>
        <p:spPr>
          <a:xfrm>
            <a:off x="2533125" y="5252700"/>
            <a:ext cx="67242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500" u="sng">
                <a:solidFill>
                  <a:schemeClr val="accent4"/>
                </a:solidFill>
                <a:latin typeface="Press Start 2P"/>
                <a:ea typeface="Press Start 2P"/>
                <a:cs typeface="Press Start 2P"/>
                <a:sym typeface="Press Start 2P"/>
                <a:hlinkClick r:id="rId10">
                  <a:extLst>
                    <a:ext uri="{A12FA001-AC4F-418D-AE19-62706E023703}">
                      <ahyp:hlinkClr val="tx"/>
                    </a:ext>
                  </a:extLst>
                </a:hlinkClick>
              </a:rPr>
              <a:t>recitmst.qc.ca/minecraft</a:t>
            </a:r>
            <a:r>
              <a:rPr lang="en-US" sz="1500" u="sng">
                <a:solidFill>
                  <a:schemeClr val="accent4"/>
                </a:solidFill>
                <a:latin typeface="Press Start 2P"/>
                <a:ea typeface="Press Start 2P"/>
                <a:cs typeface="Press Start 2P"/>
                <a:sym typeface="Press Start 2P"/>
                <a:hlinkClick r:id="rId11">
                  <a:extLst>
                    <a:ext uri="{A12FA001-AC4F-418D-AE19-62706E023703}">
                      <ahyp:hlinkClr val="tx"/>
                    </a:ext>
                  </a:extLst>
                </a:hlinkClick>
              </a:rPr>
              <a:t>05122024</a:t>
            </a:r>
            <a:endParaRPr sz="1500">
              <a:solidFill>
                <a:schemeClr val="accent4"/>
              </a:solidFill>
              <a:latin typeface="Press Start 2P"/>
              <a:ea typeface="Press Start 2P"/>
              <a:cs typeface="Press Start 2P"/>
              <a:sym typeface="Press Start 2P"/>
            </a:endParaRPr>
          </a:p>
        </p:txBody>
      </p:sp>
      <p:sp>
        <p:nvSpPr>
          <p:cNvPr id="128" name="Google Shape;128;p18"/>
          <p:cNvSpPr/>
          <p:nvPr/>
        </p:nvSpPr>
        <p:spPr>
          <a:xfrm>
            <a:off x="228600" y="4155175"/>
            <a:ext cx="2508900" cy="794400"/>
          </a:xfrm>
          <a:prstGeom prst="wedgeRoundRectCallout">
            <a:avLst>
              <a:gd fmla="val -280" name="adj1"/>
              <a:gd fmla="val 134587" name="adj2"/>
              <a:gd fmla="val 0" name="adj3"/>
            </a:avLst>
          </a:prstGeom>
          <a:solidFill>
            <a:srgbClr val="B6D7A8"/>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200" u="sng">
                <a:solidFill>
                  <a:schemeClr val="hlink"/>
                </a:solidFill>
                <a:latin typeface="Press Start 2P"/>
                <a:ea typeface="Press Start 2P"/>
                <a:cs typeface="Press Start 2P"/>
                <a:sym typeface="Press Start 2P"/>
                <a:hlinkClick r:id="rId12"/>
              </a:rPr>
              <a:t>Aide-mémoire</a:t>
            </a:r>
            <a:r>
              <a:rPr lang="en-US" sz="1200">
                <a:latin typeface="Press Start 2P"/>
                <a:ea typeface="Press Start 2P"/>
                <a:cs typeface="Press Start 2P"/>
                <a:sym typeface="Press Start 2P"/>
              </a:rPr>
              <a:t> pour débuter avec Minecraft</a:t>
            </a:r>
            <a:endParaRPr sz="1200">
              <a:latin typeface="Press Start 2P"/>
              <a:ea typeface="Press Start 2P"/>
              <a:cs typeface="Press Start 2P"/>
              <a:sym typeface="Press Start 2P"/>
            </a:endParaRPr>
          </a:p>
        </p:txBody>
      </p:sp>
      <p:sp>
        <p:nvSpPr>
          <p:cNvPr id="129" name="Google Shape;129;p18"/>
          <p:cNvSpPr/>
          <p:nvPr/>
        </p:nvSpPr>
        <p:spPr>
          <a:xfrm>
            <a:off x="9497100" y="3077400"/>
            <a:ext cx="2639100" cy="855600"/>
          </a:xfrm>
          <a:prstGeom prst="wedgeRoundRectCallout">
            <a:avLst>
              <a:gd fmla="val 24260" name="adj1"/>
              <a:gd fmla="val 85382" name="adj2"/>
              <a:gd fmla="val 0" name="adj3"/>
            </a:avLst>
          </a:prstGeom>
          <a:solidFill>
            <a:srgbClr val="B6D7A8"/>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200" u="sng">
                <a:solidFill>
                  <a:srgbClr val="0563C1"/>
                </a:solidFill>
                <a:latin typeface="Press Start 2P"/>
                <a:ea typeface="Press Start 2P"/>
                <a:cs typeface="Press Start 2P"/>
                <a:sym typeface="Press Start 2P"/>
                <a:hlinkClick r:id="rId13">
                  <a:extLst>
                    <a:ext uri="{A12FA001-AC4F-418D-AE19-62706E023703}">
                      <ahyp:hlinkClr val="tx"/>
                    </a:ext>
                  </a:extLst>
                </a:hlinkClick>
              </a:rPr>
              <a:t>Lien pour télécharger Minecraft</a:t>
            </a:r>
            <a:r>
              <a:rPr lang="en-US" sz="1200">
                <a:latin typeface="Press Start 2P"/>
                <a:ea typeface="Press Start 2P"/>
                <a:cs typeface="Press Start 2P"/>
                <a:sym typeface="Press Start 2P"/>
              </a:rPr>
              <a:t> selon votre appareil.</a:t>
            </a:r>
            <a:endParaRPr sz="1200">
              <a:latin typeface="Press Start 2P"/>
              <a:ea typeface="Press Start 2P"/>
              <a:cs typeface="Press Start 2P"/>
              <a:sym typeface="Press Start 2P"/>
            </a:endParaRPr>
          </a:p>
        </p:txBody>
      </p:sp>
      <p:pic>
        <p:nvPicPr>
          <p:cNvPr id="130" name="Google Shape;130;p18"/>
          <p:cNvPicPr preferRelativeResize="0"/>
          <p:nvPr/>
        </p:nvPicPr>
        <p:blipFill>
          <a:blip r:embed="rId14">
            <a:alphaModFix/>
          </a:blip>
          <a:stretch>
            <a:fillRect/>
          </a:stretch>
        </p:blipFill>
        <p:spPr>
          <a:xfrm>
            <a:off x="10276900" y="1277262"/>
            <a:ext cx="1503650" cy="15036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500"/>
                                        <p:tgtEl>
                                          <p:spTgt spid="114"/>
                                        </p:tgtEl>
                                      </p:cBhvr>
                                    </p:animEffect>
                                  </p:childTnLst>
                                </p:cTn>
                              </p:par>
                              <p:par>
                                <p:cTn fill="hold" nodeType="withEffect" presetClass="entr" presetID="2" presetSubtype="4">
                                  <p:stCondLst>
                                    <p:cond delay="0"/>
                                  </p:stCondLst>
                                  <p:childTnLst>
                                    <p:set>
                                      <p:cBhvr>
                                        <p:cTn dur="1" fill="hold">
                                          <p:stCondLst>
                                            <p:cond delay="0"/>
                                          </p:stCondLst>
                                        </p:cTn>
                                        <p:tgtEl>
                                          <p:spTgt spid="115"/>
                                        </p:tgtEl>
                                        <p:attrNameLst>
                                          <p:attrName>style.visibility</p:attrName>
                                        </p:attrNameLst>
                                      </p:cBhvr>
                                      <p:to>
                                        <p:strVal val="visible"/>
                                      </p:to>
                                    </p:set>
                                    <p:anim calcmode="lin" valueType="num">
                                      <p:cBhvr additive="base">
                                        <p:cTn dur="1000"/>
                                        <p:tgtEl>
                                          <p:spTgt spid="11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1000"/>
                                        <p:tgtEl>
                                          <p:spTgt spid="12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11" name="Shape 211"/>
        <p:cNvGrpSpPr/>
        <p:nvPr/>
      </p:nvGrpSpPr>
      <p:grpSpPr>
        <a:xfrm>
          <a:off x="0" y="0"/>
          <a:ext cx="0" cy="0"/>
          <a:chOff x="0" y="0"/>
          <a:chExt cx="0" cy="0"/>
        </a:xfrm>
      </p:grpSpPr>
      <p:pic>
        <p:nvPicPr>
          <p:cNvPr id="212" name="Google Shape;212;p27"/>
          <p:cNvPicPr preferRelativeResize="0"/>
          <p:nvPr/>
        </p:nvPicPr>
        <p:blipFill>
          <a:blip r:embed="rId3">
            <a:alphaModFix/>
          </a:blip>
          <a:stretch>
            <a:fillRect/>
          </a:stretch>
        </p:blipFill>
        <p:spPr>
          <a:xfrm>
            <a:off x="7579301" y="187800"/>
            <a:ext cx="4091100" cy="6417666"/>
          </a:xfrm>
          <a:prstGeom prst="rect">
            <a:avLst/>
          </a:prstGeom>
          <a:noFill/>
          <a:ln cap="flat" cmpd="sng" w="28575">
            <a:solidFill>
              <a:srgbClr val="000000"/>
            </a:solidFill>
            <a:prstDash val="solid"/>
            <a:round/>
            <a:headEnd len="sm" w="sm" type="none"/>
            <a:tailEnd len="sm" w="sm" type="none"/>
          </a:ln>
        </p:spPr>
      </p:pic>
      <p:sp>
        <p:nvSpPr>
          <p:cNvPr id="213" name="Google Shape;213;p27"/>
          <p:cNvSpPr/>
          <p:nvPr/>
        </p:nvSpPr>
        <p:spPr>
          <a:xfrm>
            <a:off x="7579294" y="1072367"/>
            <a:ext cx="3818400" cy="33345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214" name="Google Shape;214;p27"/>
          <p:cNvPicPr preferRelativeResize="0"/>
          <p:nvPr/>
        </p:nvPicPr>
        <p:blipFill>
          <a:blip r:embed="rId4">
            <a:alphaModFix/>
          </a:blip>
          <a:stretch>
            <a:fillRect/>
          </a:stretch>
        </p:blipFill>
        <p:spPr>
          <a:xfrm>
            <a:off x="67275" y="789988"/>
            <a:ext cx="7181850" cy="11525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18" name="Shape 218"/>
        <p:cNvGrpSpPr/>
        <p:nvPr/>
      </p:nvGrpSpPr>
      <p:grpSpPr>
        <a:xfrm>
          <a:off x="0" y="0"/>
          <a:ext cx="0" cy="0"/>
          <a:chOff x="0" y="0"/>
          <a:chExt cx="0" cy="0"/>
        </a:xfrm>
      </p:grpSpPr>
      <p:pic>
        <p:nvPicPr>
          <p:cNvPr id="219" name="Google Shape;219;p28"/>
          <p:cNvPicPr preferRelativeResize="0"/>
          <p:nvPr/>
        </p:nvPicPr>
        <p:blipFill>
          <a:blip r:embed="rId3">
            <a:alphaModFix/>
          </a:blip>
          <a:stretch>
            <a:fillRect/>
          </a:stretch>
        </p:blipFill>
        <p:spPr>
          <a:xfrm>
            <a:off x="1534701" y="1277667"/>
            <a:ext cx="9122601" cy="5403665"/>
          </a:xfrm>
          <a:prstGeom prst="rect">
            <a:avLst/>
          </a:prstGeom>
          <a:noFill/>
          <a:ln cap="flat" cmpd="sng" w="28575">
            <a:solidFill>
              <a:srgbClr val="000000"/>
            </a:solidFill>
            <a:prstDash val="solid"/>
            <a:round/>
            <a:headEnd len="sm" w="sm" type="none"/>
            <a:tailEnd len="sm" w="sm" type="none"/>
          </a:ln>
        </p:spPr>
      </p:pic>
      <p:pic>
        <p:nvPicPr>
          <p:cNvPr id="220" name="Google Shape;220;p28"/>
          <p:cNvPicPr preferRelativeResize="0"/>
          <p:nvPr/>
        </p:nvPicPr>
        <p:blipFill>
          <a:blip r:embed="rId4">
            <a:alphaModFix/>
          </a:blip>
          <a:stretch>
            <a:fillRect/>
          </a:stretch>
        </p:blipFill>
        <p:spPr>
          <a:xfrm>
            <a:off x="3567113" y="33338"/>
            <a:ext cx="5057775" cy="11525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24" name="Shape 224"/>
        <p:cNvGrpSpPr/>
        <p:nvPr/>
      </p:nvGrpSpPr>
      <p:grpSpPr>
        <a:xfrm>
          <a:off x="0" y="0"/>
          <a:ext cx="0" cy="0"/>
          <a:chOff x="0" y="0"/>
          <a:chExt cx="0" cy="0"/>
        </a:xfrm>
      </p:grpSpPr>
      <p:pic>
        <p:nvPicPr>
          <p:cNvPr id="225" name="Google Shape;225;p29"/>
          <p:cNvPicPr preferRelativeResize="0"/>
          <p:nvPr/>
        </p:nvPicPr>
        <p:blipFill>
          <a:blip r:embed="rId3">
            <a:alphaModFix/>
          </a:blip>
          <a:stretch>
            <a:fillRect/>
          </a:stretch>
        </p:blipFill>
        <p:spPr>
          <a:xfrm>
            <a:off x="1930400" y="1601900"/>
            <a:ext cx="8331200" cy="4521200"/>
          </a:xfrm>
          <a:prstGeom prst="rect">
            <a:avLst/>
          </a:prstGeom>
          <a:noFill/>
          <a:ln cap="flat" cmpd="sng" w="28575">
            <a:solidFill>
              <a:srgbClr val="000000"/>
            </a:solidFill>
            <a:prstDash val="solid"/>
            <a:round/>
            <a:headEnd len="sm" w="sm" type="none"/>
            <a:tailEnd len="sm" w="sm" type="none"/>
          </a:ln>
        </p:spPr>
      </p:pic>
      <p:sp>
        <p:nvSpPr>
          <p:cNvPr id="226" name="Google Shape;226;p29"/>
          <p:cNvSpPr/>
          <p:nvPr/>
        </p:nvSpPr>
        <p:spPr>
          <a:xfrm>
            <a:off x="8524748" y="4623761"/>
            <a:ext cx="1580400" cy="10536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7" name="Google Shape;227;p29"/>
          <p:cNvSpPr/>
          <p:nvPr/>
        </p:nvSpPr>
        <p:spPr>
          <a:xfrm>
            <a:off x="2028815" y="5424503"/>
            <a:ext cx="834300" cy="7635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228" name="Google Shape;228;p29"/>
          <p:cNvPicPr preferRelativeResize="0"/>
          <p:nvPr/>
        </p:nvPicPr>
        <p:blipFill>
          <a:blip r:embed="rId4">
            <a:alphaModFix/>
          </a:blip>
          <a:stretch>
            <a:fillRect/>
          </a:stretch>
        </p:blipFill>
        <p:spPr>
          <a:xfrm>
            <a:off x="2322300" y="420300"/>
            <a:ext cx="7258050" cy="7429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32" name="Shape 232"/>
        <p:cNvGrpSpPr/>
        <p:nvPr/>
      </p:nvGrpSpPr>
      <p:grpSpPr>
        <a:xfrm>
          <a:off x="0" y="0"/>
          <a:ext cx="0" cy="0"/>
          <a:chOff x="0" y="0"/>
          <a:chExt cx="0" cy="0"/>
        </a:xfrm>
      </p:grpSpPr>
      <p:grpSp>
        <p:nvGrpSpPr>
          <p:cNvPr id="233" name="Google Shape;233;p30"/>
          <p:cNvGrpSpPr/>
          <p:nvPr/>
        </p:nvGrpSpPr>
        <p:grpSpPr>
          <a:xfrm>
            <a:off x="3951968" y="2079356"/>
            <a:ext cx="2084100" cy="733500"/>
            <a:chOff x="3951968" y="2079356"/>
            <a:chExt cx="2084100" cy="733500"/>
          </a:xfrm>
        </p:grpSpPr>
        <p:sp>
          <p:nvSpPr>
            <p:cNvPr id="234" name="Google Shape;234;p30">
              <a:hlinkClick action="ppaction://hlinksldjump" r:id="rId3"/>
            </p:cNvPr>
            <p:cNvSpPr/>
            <p:nvPr/>
          </p:nvSpPr>
          <p:spPr>
            <a:xfrm>
              <a:off x="3951968" y="2079356"/>
              <a:ext cx="2084100" cy="733500"/>
            </a:xfrm>
            <a:prstGeom prst="roundRect">
              <a:avLst>
                <a:gd fmla="val 0" name="adj"/>
              </a:avLst>
            </a:prstGeom>
            <a:gradFill>
              <a:gsLst>
                <a:gs pos="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5" name="Google Shape;235;p30"/>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PNJ</a:t>
              </a:r>
              <a:endParaRPr sz="1100">
                <a:solidFill>
                  <a:srgbClr val="D9D9D9"/>
                </a:solidFill>
                <a:latin typeface="Press Start 2P"/>
                <a:ea typeface="Press Start 2P"/>
                <a:cs typeface="Press Start 2P"/>
                <a:sym typeface="Press Start 2P"/>
              </a:endParaRPr>
            </a:p>
          </p:txBody>
        </p:sp>
      </p:grpSp>
      <p:sp>
        <p:nvSpPr>
          <p:cNvPr id="236" name="Google Shape;236;p30">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7" name="Google Shape;237;p30">
            <a:hlinkClick action="ppaction://hlinksldjump" r:id="rId5"/>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8" name="Google Shape;238;p30"/>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9" name="Google Shape;239;p30"/>
          <p:cNvSpPr/>
          <p:nvPr/>
        </p:nvSpPr>
        <p:spPr>
          <a:xfrm>
            <a:off x="1748064"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0" name="Google Shape;240;p30"/>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Le mode multijoueur</a:t>
            </a:r>
            <a:endParaRPr sz="1100"/>
          </a:p>
        </p:txBody>
      </p:sp>
      <p:sp>
        <p:nvSpPr>
          <p:cNvPr id="241" name="Google Shape;241;p30"/>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tableaux noirs</a:t>
            </a:r>
            <a:endParaRPr sz="1100"/>
          </a:p>
        </p:txBody>
      </p:sp>
      <p:sp>
        <p:nvSpPr>
          <p:cNvPr id="242" name="Google Shape;242;p30"/>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livre et </a:t>
            </a:r>
            <a:endParaRPr sz="1100">
              <a:solidFill>
                <a:srgbClr val="D9D9D9"/>
              </a:solidFill>
              <a:latin typeface="Press Start 2P"/>
              <a:ea typeface="Press Start 2P"/>
              <a:cs typeface="Press Start 2P"/>
              <a:sym typeface="Press Start 2P"/>
            </a:endParaRPr>
          </a:p>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la plume</a:t>
            </a:r>
            <a:endParaRPr sz="1100"/>
          </a:p>
        </p:txBody>
      </p:sp>
      <p:sp>
        <p:nvSpPr>
          <p:cNvPr id="243" name="Google Shape;243;p30"/>
          <p:cNvSpPr txBox="1"/>
          <p:nvPr/>
        </p:nvSpPr>
        <p:spPr>
          <a:xfrm>
            <a:off x="1748074" y="3056000"/>
            <a:ext cx="4798200" cy="16623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Code de jonction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30 joueurs maximum</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Même organisation scolaire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Même version du jeu</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Multi-plateforme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Différentes autorisations</a:t>
            </a:r>
            <a:endParaRPr sz="1200">
              <a:solidFill>
                <a:schemeClr val="dk1"/>
              </a:solidFill>
              <a:latin typeface="Press Start 2P"/>
              <a:ea typeface="Press Start 2P"/>
              <a:cs typeface="Press Start 2P"/>
              <a:sym typeface="Press Start 2P"/>
            </a:endParaRPr>
          </a:p>
        </p:txBody>
      </p:sp>
      <p:sp>
        <p:nvSpPr>
          <p:cNvPr id="244" name="Google Shape;244;p30"/>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5" name="Google Shape;245;p30"/>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6" name="Google Shape;246;p30"/>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7" name="Google Shape;247;p30"/>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8" name="Google Shape;248;p30"/>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9" name="Google Shape;249;p30"/>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0" name="Google Shape;250;p30"/>
          <p:cNvSpPr txBox="1"/>
          <p:nvPr/>
        </p:nvSpPr>
        <p:spPr>
          <a:xfrm>
            <a:off x="3293250" y="928975"/>
            <a:ext cx="555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fonctionnalités pour la classe</a:t>
            </a:r>
            <a:endParaRPr/>
          </a:p>
        </p:txBody>
      </p:sp>
      <p:pic>
        <p:nvPicPr>
          <p:cNvPr id="251" name="Google Shape;251;p30"/>
          <p:cNvPicPr preferRelativeResize="0"/>
          <p:nvPr/>
        </p:nvPicPr>
        <p:blipFill>
          <a:blip r:embed="rId6">
            <a:alphaModFix/>
          </a:blip>
          <a:stretch>
            <a:fillRect/>
          </a:stretch>
        </p:blipFill>
        <p:spPr>
          <a:xfrm>
            <a:off x="6715163" y="2790275"/>
            <a:ext cx="3942876" cy="3091000"/>
          </a:xfrm>
          <a:prstGeom prst="rect">
            <a:avLst/>
          </a:prstGeom>
          <a:noFill/>
          <a:ln cap="flat" cmpd="sng" w="28575">
            <a:solidFill>
              <a:schemeClr val="dk1"/>
            </a:solidFill>
            <a:prstDash val="solid"/>
            <a:round/>
            <a:headEnd len="sm" w="sm" type="none"/>
            <a:tailEnd len="sm" w="sm" type="none"/>
          </a:ln>
        </p:spPr>
      </p:pic>
      <p:pic>
        <p:nvPicPr>
          <p:cNvPr descr="A picture containing container, square&#10;&#10;Description automatically generated" id="252" name="Google Shape;252;p30"/>
          <p:cNvPicPr preferRelativeResize="0"/>
          <p:nvPr/>
        </p:nvPicPr>
        <p:blipFill rotWithShape="1">
          <a:blip r:embed="rId7">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253" name="Google Shape;253;p30"/>
          <p:cNvPicPr preferRelativeResize="0"/>
          <p:nvPr/>
        </p:nvPicPr>
        <p:blipFill rotWithShape="1">
          <a:blip r:embed="rId7">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254" name="Google Shape;254;p30"/>
          <p:cNvPicPr preferRelativeResize="0"/>
          <p:nvPr/>
        </p:nvPicPr>
        <p:blipFill rotWithShape="1">
          <a:blip r:embed="rId7">
            <a:alphaModFix/>
          </a:blip>
          <a:srcRect b="0" l="0" r="0" t="0"/>
          <a:stretch/>
        </p:blipFill>
        <p:spPr>
          <a:xfrm>
            <a:off x="9577100" y="5486685"/>
            <a:ext cx="1262339" cy="1262339"/>
          </a:xfrm>
          <a:prstGeom prst="rect">
            <a:avLst/>
          </a:prstGeom>
          <a:noFill/>
          <a:ln>
            <a:noFill/>
          </a:ln>
        </p:spPr>
      </p:pic>
      <p:pic>
        <p:nvPicPr>
          <p:cNvPr id="255" name="Google Shape;255;p30"/>
          <p:cNvPicPr preferRelativeResize="0"/>
          <p:nvPr/>
        </p:nvPicPr>
        <p:blipFill>
          <a:blip r:embed="rId8">
            <a:alphaModFix/>
          </a:blip>
          <a:stretch>
            <a:fillRect/>
          </a:stretch>
        </p:blipFill>
        <p:spPr>
          <a:xfrm>
            <a:off x="2705779" y="4836949"/>
            <a:ext cx="488525" cy="582927"/>
          </a:xfrm>
          <a:prstGeom prst="rect">
            <a:avLst/>
          </a:prstGeom>
          <a:noFill/>
          <a:ln>
            <a:noFill/>
          </a:ln>
        </p:spPr>
      </p:pic>
      <p:pic>
        <p:nvPicPr>
          <p:cNvPr id="256" name="Google Shape;256;p30"/>
          <p:cNvPicPr preferRelativeResize="0"/>
          <p:nvPr/>
        </p:nvPicPr>
        <p:blipFill>
          <a:blip r:embed="rId9">
            <a:alphaModFix/>
          </a:blip>
          <a:stretch>
            <a:fillRect/>
          </a:stretch>
        </p:blipFill>
        <p:spPr>
          <a:xfrm>
            <a:off x="1940083" y="4878515"/>
            <a:ext cx="536375" cy="511900"/>
          </a:xfrm>
          <a:prstGeom prst="rect">
            <a:avLst/>
          </a:prstGeom>
          <a:noFill/>
          <a:ln>
            <a:noFill/>
          </a:ln>
        </p:spPr>
      </p:pic>
      <p:pic>
        <p:nvPicPr>
          <p:cNvPr id="257" name="Google Shape;257;p30"/>
          <p:cNvPicPr preferRelativeResize="0"/>
          <p:nvPr/>
        </p:nvPicPr>
        <p:blipFill>
          <a:blip r:embed="rId10">
            <a:alphaModFix/>
          </a:blip>
          <a:stretch>
            <a:fillRect/>
          </a:stretch>
        </p:blipFill>
        <p:spPr>
          <a:xfrm>
            <a:off x="3446720" y="4883094"/>
            <a:ext cx="488524" cy="488070"/>
          </a:xfrm>
          <a:prstGeom prst="rect">
            <a:avLst/>
          </a:prstGeom>
          <a:noFill/>
          <a:ln>
            <a:noFill/>
          </a:ln>
        </p:spPr>
      </p:pic>
      <p:pic>
        <p:nvPicPr>
          <p:cNvPr descr="A picture containing clipart&#10;&#10;Description automatically generated" id="258" name="Google Shape;258;p30"/>
          <p:cNvPicPr preferRelativeResize="0"/>
          <p:nvPr/>
        </p:nvPicPr>
        <p:blipFill rotWithShape="1">
          <a:blip r:embed="rId11">
            <a:alphaModFix/>
          </a:blip>
          <a:srcRect b="0" l="0" r="0" t="0"/>
          <a:stretch/>
        </p:blipFill>
        <p:spPr>
          <a:xfrm>
            <a:off x="4133423" y="4836961"/>
            <a:ext cx="646500" cy="646500"/>
          </a:xfrm>
          <a:prstGeom prst="rect">
            <a:avLst/>
          </a:prstGeom>
          <a:noFill/>
          <a:ln>
            <a:noFill/>
          </a:ln>
        </p:spPr>
      </p:pic>
      <p:pic>
        <p:nvPicPr>
          <p:cNvPr id="259" name="Google Shape;259;p30"/>
          <p:cNvPicPr preferRelativeResize="0"/>
          <p:nvPr/>
        </p:nvPicPr>
        <p:blipFill>
          <a:blip r:embed="rId12">
            <a:alphaModFix/>
          </a:blip>
          <a:stretch>
            <a:fillRect/>
          </a:stretch>
        </p:blipFill>
        <p:spPr>
          <a:xfrm>
            <a:off x="4933150" y="4875929"/>
            <a:ext cx="536375" cy="536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3"/>
                                        </p:tgtEl>
                                        <p:attrNameLst>
                                          <p:attrName>style.visibility</p:attrName>
                                        </p:attrNameLst>
                                      </p:cBhvr>
                                      <p:to>
                                        <p:strVal val="visible"/>
                                      </p:to>
                                    </p:set>
                                    <p:animEffect filter="fade" transition="in">
                                      <p:cBhvr>
                                        <p:cTn dur="250"/>
                                        <p:tgtEl>
                                          <p:spTgt spid="243"/>
                                        </p:tgtEl>
                                      </p:cBhvr>
                                    </p:animEffect>
                                  </p:childTnLst>
                                </p:cTn>
                              </p:par>
                              <p:par>
                                <p:cTn fill="hold" nodeType="withEffect" presetClass="entr" presetID="2" presetSubtype="4">
                                  <p:stCondLst>
                                    <p:cond delay="0"/>
                                  </p:stCondLst>
                                  <p:childTnLst>
                                    <p:set>
                                      <p:cBhvr>
                                        <p:cTn dur="1" fill="hold">
                                          <p:stCondLst>
                                            <p:cond delay="0"/>
                                          </p:stCondLst>
                                        </p:cTn>
                                        <p:tgtEl>
                                          <p:spTgt spid="253"/>
                                        </p:tgtEl>
                                        <p:attrNameLst>
                                          <p:attrName>style.visibility</p:attrName>
                                        </p:attrNameLst>
                                      </p:cBhvr>
                                      <p:to>
                                        <p:strVal val="visible"/>
                                      </p:to>
                                    </p:set>
                                    <p:anim calcmode="lin" valueType="num">
                                      <p:cBhvr additive="base">
                                        <p:cTn dur="1000"/>
                                        <p:tgtEl>
                                          <p:spTgt spid="25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54"/>
                                        </p:tgtEl>
                                        <p:attrNameLst>
                                          <p:attrName>style.visibility</p:attrName>
                                        </p:attrNameLst>
                                      </p:cBhvr>
                                      <p:to>
                                        <p:strVal val="visible"/>
                                      </p:to>
                                    </p:set>
                                    <p:anim calcmode="lin" valueType="num">
                                      <p:cBhvr additive="base">
                                        <p:cTn dur="1000"/>
                                        <p:tgtEl>
                                          <p:spTgt spid="25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51"/>
                                        </p:tgtEl>
                                        <p:attrNameLst>
                                          <p:attrName>style.visibility</p:attrName>
                                        </p:attrNameLst>
                                      </p:cBhvr>
                                      <p:to>
                                        <p:strVal val="visible"/>
                                      </p:to>
                                    </p:set>
                                    <p:anim calcmode="lin" valueType="num">
                                      <p:cBhvr additive="base">
                                        <p:cTn dur="1000"/>
                                        <p:tgtEl>
                                          <p:spTgt spid="25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52"/>
                                        </p:tgtEl>
                                        <p:attrNameLst>
                                          <p:attrName>style.visibility</p:attrName>
                                        </p:attrNameLst>
                                      </p:cBhvr>
                                      <p:to>
                                        <p:strVal val="visible"/>
                                      </p:to>
                                    </p:set>
                                    <p:anim calcmode="lin" valueType="num">
                                      <p:cBhvr additive="base">
                                        <p:cTn dur="1000"/>
                                        <p:tgtEl>
                                          <p:spTgt spid="25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63" name="Shape 263"/>
        <p:cNvGrpSpPr/>
        <p:nvPr/>
      </p:nvGrpSpPr>
      <p:grpSpPr>
        <a:xfrm>
          <a:off x="0" y="0"/>
          <a:ext cx="0" cy="0"/>
          <a:chOff x="0" y="0"/>
          <a:chExt cx="0" cy="0"/>
        </a:xfrm>
      </p:grpSpPr>
      <p:sp>
        <p:nvSpPr>
          <p:cNvPr id="264" name="Google Shape;264;p31">
            <a:hlinkClick action="ppaction://hlinksldjump" r:id="rId3"/>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5" name="Google Shape;265;p31">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6" name="Google Shape;266;p31">
            <a:hlinkClick action="ppaction://hlinksldjump" r:id="rId5"/>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7" name="Google Shape;267;p31"/>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8" name="Google Shape;268;p31"/>
          <p:cNvSpPr txBox="1"/>
          <p:nvPr/>
        </p:nvSpPr>
        <p:spPr>
          <a:xfrm>
            <a:off x="1208300" y="2818825"/>
            <a:ext cx="6315000" cy="19395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Personnages non-joueurs immobiles</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Ajoutent de l’interactivité</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Donnent des instructions, des informations</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Fournissent des liens Web</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Peuvent téléporter les joueurs</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Peuvent fournir des ressources</a:t>
            </a:r>
            <a:endParaRPr sz="1200">
              <a:solidFill>
                <a:schemeClr val="dk1"/>
              </a:solidFill>
              <a:latin typeface="Press Start 2P"/>
              <a:ea typeface="Press Start 2P"/>
              <a:cs typeface="Press Start 2P"/>
              <a:sym typeface="Press Start 2P"/>
            </a:endParaRPr>
          </a:p>
        </p:txBody>
      </p:sp>
      <p:sp>
        <p:nvSpPr>
          <p:cNvPr id="269" name="Google Shape;269;p31"/>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0" name="Google Shape;270;p31"/>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1" name="Google Shape;271;p31"/>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2" name="Google Shape;272;p31"/>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3" name="Google Shape;273;p31"/>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4" name="Google Shape;274;p31"/>
          <p:cNvSpPr/>
          <p:nvPr/>
        </p:nvSpPr>
        <p:spPr>
          <a:xfrm>
            <a:off x="3951968"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5" name="Google Shape;275;p31"/>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6" name="Google Shape;276;p31"/>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mode multijoueur</a:t>
            </a:r>
            <a:endParaRPr sz="1100">
              <a:solidFill>
                <a:srgbClr val="D9D9D9"/>
              </a:solidFill>
            </a:endParaRPr>
          </a:p>
        </p:txBody>
      </p:sp>
      <p:sp>
        <p:nvSpPr>
          <p:cNvPr id="277" name="Google Shape;277;p31"/>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Les PNJ</a:t>
            </a:r>
            <a:endParaRPr sz="1100">
              <a:solidFill>
                <a:schemeClr val="dk1"/>
              </a:solidFill>
              <a:latin typeface="Press Start 2P"/>
              <a:ea typeface="Press Start 2P"/>
              <a:cs typeface="Press Start 2P"/>
              <a:sym typeface="Press Start 2P"/>
            </a:endParaRPr>
          </a:p>
        </p:txBody>
      </p:sp>
      <p:sp>
        <p:nvSpPr>
          <p:cNvPr id="278" name="Google Shape;278;p31"/>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livre et</a:t>
            </a:r>
            <a:endParaRPr sz="1100">
              <a:solidFill>
                <a:srgbClr val="D9D9D9"/>
              </a:solidFill>
              <a:latin typeface="Press Start 2P"/>
              <a:ea typeface="Press Start 2P"/>
              <a:cs typeface="Press Start 2P"/>
              <a:sym typeface="Press Start 2P"/>
            </a:endParaRPr>
          </a:p>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la plume</a:t>
            </a:r>
            <a:endParaRPr sz="1100">
              <a:solidFill>
                <a:srgbClr val="D9D9D9"/>
              </a:solidFill>
              <a:latin typeface="Press Start 2P"/>
              <a:ea typeface="Press Start 2P"/>
              <a:cs typeface="Press Start 2P"/>
              <a:sym typeface="Press Start 2P"/>
            </a:endParaRPr>
          </a:p>
        </p:txBody>
      </p:sp>
      <p:sp>
        <p:nvSpPr>
          <p:cNvPr id="279" name="Google Shape;279;p31"/>
          <p:cNvSpPr txBox="1"/>
          <p:nvPr/>
        </p:nvSpPr>
        <p:spPr>
          <a:xfrm>
            <a:off x="3293250" y="928975"/>
            <a:ext cx="555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fonctionnalités pour la classe</a:t>
            </a:r>
            <a:endParaRPr/>
          </a:p>
        </p:txBody>
      </p:sp>
      <p:sp>
        <p:nvSpPr>
          <p:cNvPr id="280" name="Google Shape;280;p31"/>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tableaux noirs</a:t>
            </a:r>
            <a:endParaRPr sz="1100"/>
          </a:p>
        </p:txBody>
      </p:sp>
      <p:pic>
        <p:nvPicPr>
          <p:cNvPr id="281" name="Google Shape;281;p31"/>
          <p:cNvPicPr preferRelativeResize="0"/>
          <p:nvPr/>
        </p:nvPicPr>
        <p:blipFill>
          <a:blip r:embed="rId6">
            <a:alphaModFix/>
          </a:blip>
          <a:stretch>
            <a:fillRect/>
          </a:stretch>
        </p:blipFill>
        <p:spPr>
          <a:xfrm>
            <a:off x="6930695" y="2833475"/>
            <a:ext cx="3849155" cy="3028000"/>
          </a:xfrm>
          <a:prstGeom prst="rect">
            <a:avLst/>
          </a:prstGeom>
          <a:noFill/>
          <a:ln cap="flat" cmpd="sng" w="28575">
            <a:solidFill>
              <a:schemeClr val="dk1"/>
            </a:solidFill>
            <a:prstDash val="solid"/>
            <a:round/>
            <a:headEnd len="sm" w="sm" type="none"/>
            <a:tailEnd len="sm" w="sm" type="none"/>
          </a:ln>
        </p:spPr>
      </p:pic>
      <p:pic>
        <p:nvPicPr>
          <p:cNvPr descr="A picture containing container, square&#10;&#10;Description automatically generated" id="282" name="Google Shape;282;p31"/>
          <p:cNvPicPr preferRelativeResize="0"/>
          <p:nvPr/>
        </p:nvPicPr>
        <p:blipFill rotWithShape="1">
          <a:blip r:embed="rId7">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283" name="Google Shape;283;p31"/>
          <p:cNvPicPr preferRelativeResize="0"/>
          <p:nvPr/>
        </p:nvPicPr>
        <p:blipFill rotWithShape="1">
          <a:blip r:embed="rId7">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284" name="Google Shape;284;p31"/>
          <p:cNvPicPr preferRelativeResize="0"/>
          <p:nvPr/>
        </p:nvPicPr>
        <p:blipFill rotWithShape="1">
          <a:blip r:embed="rId7">
            <a:alphaModFix/>
          </a:blip>
          <a:srcRect b="0" l="0" r="0" t="0"/>
          <a:stretch/>
        </p:blipFill>
        <p:spPr>
          <a:xfrm>
            <a:off x="9577100" y="5486685"/>
            <a:ext cx="1262339" cy="1262339"/>
          </a:xfrm>
          <a:prstGeom prst="rect">
            <a:avLst/>
          </a:prstGeom>
          <a:noFill/>
          <a:ln>
            <a:noFill/>
          </a:ln>
        </p:spPr>
      </p:pic>
      <p:pic>
        <p:nvPicPr>
          <p:cNvPr id="285" name="Google Shape;285;p31"/>
          <p:cNvPicPr preferRelativeResize="0"/>
          <p:nvPr/>
        </p:nvPicPr>
        <p:blipFill>
          <a:blip r:embed="rId8">
            <a:alphaModFix/>
          </a:blip>
          <a:stretch>
            <a:fillRect/>
          </a:stretch>
        </p:blipFill>
        <p:spPr>
          <a:xfrm>
            <a:off x="1895089" y="4814748"/>
            <a:ext cx="635225" cy="635225"/>
          </a:xfrm>
          <a:prstGeom prst="rect">
            <a:avLst/>
          </a:prstGeom>
          <a:noFill/>
          <a:ln>
            <a:noFill/>
          </a:ln>
        </p:spPr>
      </p:pic>
      <p:pic>
        <p:nvPicPr>
          <p:cNvPr descr="Chart, histogram&#10;&#10;Description automatically generated" id="286" name="Google Shape;286;p31"/>
          <p:cNvPicPr preferRelativeResize="0"/>
          <p:nvPr/>
        </p:nvPicPr>
        <p:blipFill rotWithShape="1">
          <a:blip r:embed="rId9">
            <a:alphaModFix/>
          </a:blip>
          <a:srcRect b="0" l="0" r="0" t="0"/>
          <a:stretch/>
        </p:blipFill>
        <p:spPr>
          <a:xfrm>
            <a:off x="3553075" y="5016680"/>
            <a:ext cx="300634" cy="300634"/>
          </a:xfrm>
          <a:prstGeom prst="rect">
            <a:avLst/>
          </a:prstGeom>
          <a:noFill/>
          <a:ln>
            <a:noFill/>
          </a:ln>
        </p:spPr>
      </p:pic>
      <p:pic>
        <p:nvPicPr>
          <p:cNvPr descr="Chart, histogram&#10;&#10;Description automatically generated" id="287" name="Google Shape;287;p31"/>
          <p:cNvPicPr preferRelativeResize="0"/>
          <p:nvPr/>
        </p:nvPicPr>
        <p:blipFill rotWithShape="1">
          <a:blip r:embed="rId9">
            <a:alphaModFix/>
          </a:blip>
          <a:srcRect b="0" l="0" r="0" t="0"/>
          <a:stretch/>
        </p:blipFill>
        <p:spPr>
          <a:xfrm>
            <a:off x="2794925" y="5016680"/>
            <a:ext cx="300634" cy="300634"/>
          </a:xfrm>
          <a:prstGeom prst="rect">
            <a:avLst/>
          </a:prstGeom>
          <a:noFill/>
          <a:ln>
            <a:noFill/>
          </a:ln>
        </p:spPr>
      </p:pic>
      <p:pic>
        <p:nvPicPr>
          <p:cNvPr descr="Chart, histogram&#10;&#10;Description automatically generated" id="288" name="Google Shape;288;p31"/>
          <p:cNvPicPr preferRelativeResize="0"/>
          <p:nvPr/>
        </p:nvPicPr>
        <p:blipFill rotWithShape="1">
          <a:blip r:embed="rId9">
            <a:alphaModFix/>
          </a:blip>
          <a:srcRect b="0" l="0" r="0" t="0"/>
          <a:stretch/>
        </p:blipFill>
        <p:spPr>
          <a:xfrm>
            <a:off x="4306350" y="5016680"/>
            <a:ext cx="300634" cy="300634"/>
          </a:xfrm>
          <a:prstGeom prst="rect">
            <a:avLst/>
          </a:prstGeom>
          <a:noFill/>
          <a:ln>
            <a:noFill/>
          </a:ln>
        </p:spPr>
      </p:pic>
      <p:pic>
        <p:nvPicPr>
          <p:cNvPr descr="Chart, histogram&#10;&#10;Description automatically generated" id="289" name="Google Shape;289;p31"/>
          <p:cNvPicPr preferRelativeResize="0"/>
          <p:nvPr/>
        </p:nvPicPr>
        <p:blipFill rotWithShape="1">
          <a:blip r:embed="rId9">
            <a:alphaModFix/>
          </a:blip>
          <a:srcRect b="0" l="0" r="0" t="0"/>
          <a:stretch/>
        </p:blipFill>
        <p:spPr>
          <a:xfrm>
            <a:off x="5059638" y="5016680"/>
            <a:ext cx="300634" cy="30063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68"/>
                                        </p:tgtEl>
                                        <p:attrNameLst>
                                          <p:attrName>style.visibility</p:attrName>
                                        </p:attrNameLst>
                                      </p:cBhvr>
                                      <p:to>
                                        <p:strVal val="visible"/>
                                      </p:to>
                                    </p:set>
                                    <p:animEffect filter="fade" transition="in">
                                      <p:cBhvr>
                                        <p:cTn dur="250"/>
                                        <p:tgtEl>
                                          <p:spTgt spid="268"/>
                                        </p:tgtEl>
                                      </p:cBhvr>
                                    </p:animEffect>
                                  </p:childTnLst>
                                </p:cTn>
                              </p:par>
                              <p:par>
                                <p:cTn fill="hold" nodeType="withEffect" presetClass="entr" presetID="2" presetSubtype="4">
                                  <p:stCondLst>
                                    <p:cond delay="0"/>
                                  </p:stCondLst>
                                  <p:childTnLst>
                                    <p:set>
                                      <p:cBhvr>
                                        <p:cTn dur="1" fill="hold">
                                          <p:stCondLst>
                                            <p:cond delay="0"/>
                                          </p:stCondLst>
                                        </p:cTn>
                                        <p:tgtEl>
                                          <p:spTgt spid="283"/>
                                        </p:tgtEl>
                                        <p:attrNameLst>
                                          <p:attrName>style.visibility</p:attrName>
                                        </p:attrNameLst>
                                      </p:cBhvr>
                                      <p:to>
                                        <p:strVal val="visible"/>
                                      </p:to>
                                    </p:set>
                                    <p:anim calcmode="lin" valueType="num">
                                      <p:cBhvr additive="base">
                                        <p:cTn dur="1000"/>
                                        <p:tgtEl>
                                          <p:spTgt spid="28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81"/>
                                        </p:tgtEl>
                                        <p:attrNameLst>
                                          <p:attrName>style.visibility</p:attrName>
                                        </p:attrNameLst>
                                      </p:cBhvr>
                                      <p:to>
                                        <p:strVal val="visible"/>
                                      </p:to>
                                    </p:set>
                                    <p:anim calcmode="lin" valueType="num">
                                      <p:cBhvr additive="base">
                                        <p:cTn dur="1000"/>
                                        <p:tgtEl>
                                          <p:spTgt spid="28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84"/>
                                        </p:tgtEl>
                                        <p:attrNameLst>
                                          <p:attrName>style.visibility</p:attrName>
                                        </p:attrNameLst>
                                      </p:cBhvr>
                                      <p:to>
                                        <p:strVal val="visible"/>
                                      </p:to>
                                    </p:set>
                                    <p:anim calcmode="lin" valueType="num">
                                      <p:cBhvr additive="base">
                                        <p:cTn dur="1000"/>
                                        <p:tgtEl>
                                          <p:spTgt spid="28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82"/>
                                        </p:tgtEl>
                                        <p:attrNameLst>
                                          <p:attrName>style.visibility</p:attrName>
                                        </p:attrNameLst>
                                      </p:cBhvr>
                                      <p:to>
                                        <p:strVal val="visible"/>
                                      </p:to>
                                    </p:set>
                                    <p:anim calcmode="lin" valueType="num">
                                      <p:cBhvr additive="base">
                                        <p:cTn dur="1000"/>
                                        <p:tgtEl>
                                          <p:spTgt spid="28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93" name="Shape 293"/>
        <p:cNvGrpSpPr/>
        <p:nvPr/>
      </p:nvGrpSpPr>
      <p:grpSpPr>
        <a:xfrm>
          <a:off x="0" y="0"/>
          <a:ext cx="0" cy="0"/>
          <a:chOff x="0" y="0"/>
          <a:chExt cx="0" cy="0"/>
        </a:xfrm>
      </p:grpSpPr>
      <p:sp>
        <p:nvSpPr>
          <p:cNvPr id="294" name="Google Shape;294;p32">
            <a:hlinkClick action="ppaction://hlinksldjump" r:id="rId3"/>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5" name="Google Shape;295;p32">
            <a:hlinkClick action="ppaction://hlinksldjump" r:id="rId4"/>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6" name="Google Shape;296;p32">
            <a:hlinkClick action="ppaction://hlinksldjump" r:id="rId5"/>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7" name="Google Shape;297;p32"/>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8" name="Google Shape;298;p32"/>
          <p:cNvSpPr txBox="1"/>
          <p:nvPr/>
        </p:nvSpPr>
        <p:spPr>
          <a:xfrm>
            <a:off x="1294050" y="2954475"/>
            <a:ext cx="4917600" cy="16623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3 formats: ardoise, affiche, tableau</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Modifiables ou verrouillables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Affichage d’instructions ou d’informations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Pour recueillir des traces</a:t>
            </a:r>
            <a:endParaRPr sz="1200">
              <a:solidFill>
                <a:schemeClr val="dk1"/>
              </a:solidFill>
              <a:latin typeface="Press Start 2P"/>
              <a:ea typeface="Press Start 2P"/>
              <a:cs typeface="Press Start 2P"/>
              <a:sym typeface="Press Start 2P"/>
            </a:endParaRPr>
          </a:p>
        </p:txBody>
      </p:sp>
      <p:sp>
        <p:nvSpPr>
          <p:cNvPr id="299" name="Google Shape;299;p32"/>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0" name="Google Shape;300;p32"/>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1" name="Google Shape;301;p32"/>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2" name="Google Shape;302;p32"/>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3" name="Google Shape;303;p32"/>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4" name="Google Shape;304;p32"/>
          <p:cNvSpPr/>
          <p:nvPr/>
        </p:nvSpPr>
        <p:spPr>
          <a:xfrm>
            <a:off x="6155872"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5" name="Google Shape;305;p32"/>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6" name="Google Shape;306;p32"/>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Les tableaux noirs</a:t>
            </a:r>
            <a:endParaRPr sz="1100">
              <a:solidFill>
                <a:schemeClr val="dk1"/>
              </a:solidFill>
            </a:endParaRPr>
          </a:p>
        </p:txBody>
      </p:sp>
      <p:sp>
        <p:nvSpPr>
          <p:cNvPr id="307" name="Google Shape;307;p32"/>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livre et</a:t>
            </a:r>
            <a:endParaRPr sz="1100">
              <a:solidFill>
                <a:srgbClr val="D9D9D9"/>
              </a:solidFill>
              <a:latin typeface="Press Start 2P"/>
              <a:ea typeface="Press Start 2P"/>
              <a:cs typeface="Press Start 2P"/>
              <a:sym typeface="Press Start 2P"/>
            </a:endParaRPr>
          </a:p>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la plume</a:t>
            </a:r>
            <a:endParaRPr sz="1100">
              <a:solidFill>
                <a:srgbClr val="D9D9D9"/>
              </a:solidFill>
              <a:latin typeface="Press Start 2P"/>
              <a:ea typeface="Press Start 2P"/>
              <a:cs typeface="Press Start 2P"/>
              <a:sym typeface="Press Start 2P"/>
            </a:endParaRPr>
          </a:p>
        </p:txBody>
      </p:sp>
      <p:sp>
        <p:nvSpPr>
          <p:cNvPr id="308" name="Google Shape;308;p32"/>
          <p:cNvSpPr txBox="1"/>
          <p:nvPr/>
        </p:nvSpPr>
        <p:spPr>
          <a:xfrm>
            <a:off x="3293250" y="928975"/>
            <a:ext cx="555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fonctionnalités pour la classe</a:t>
            </a:r>
            <a:endParaRPr/>
          </a:p>
        </p:txBody>
      </p:sp>
      <p:sp>
        <p:nvSpPr>
          <p:cNvPr id="309" name="Google Shape;309;p32"/>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mode multijoueur</a:t>
            </a:r>
            <a:endParaRPr sz="1100">
              <a:solidFill>
                <a:srgbClr val="D9D9D9"/>
              </a:solidFill>
            </a:endParaRPr>
          </a:p>
        </p:txBody>
      </p:sp>
      <p:sp>
        <p:nvSpPr>
          <p:cNvPr id="310" name="Google Shape;310;p32"/>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PNJ</a:t>
            </a:r>
            <a:endParaRPr sz="1100">
              <a:solidFill>
                <a:srgbClr val="D9D9D9"/>
              </a:solidFill>
              <a:latin typeface="Press Start 2P"/>
              <a:ea typeface="Press Start 2P"/>
              <a:cs typeface="Press Start 2P"/>
              <a:sym typeface="Press Start 2P"/>
            </a:endParaRPr>
          </a:p>
        </p:txBody>
      </p:sp>
      <p:pic>
        <p:nvPicPr>
          <p:cNvPr id="311" name="Google Shape;311;p32"/>
          <p:cNvPicPr preferRelativeResize="0"/>
          <p:nvPr/>
        </p:nvPicPr>
        <p:blipFill>
          <a:blip r:embed="rId6">
            <a:alphaModFix/>
          </a:blip>
          <a:stretch>
            <a:fillRect/>
          </a:stretch>
        </p:blipFill>
        <p:spPr>
          <a:xfrm>
            <a:off x="6211767" y="2950582"/>
            <a:ext cx="4442358" cy="2793801"/>
          </a:xfrm>
          <a:prstGeom prst="rect">
            <a:avLst/>
          </a:prstGeom>
          <a:noFill/>
          <a:ln cap="flat" cmpd="sng" w="28575">
            <a:solidFill>
              <a:schemeClr val="dk1"/>
            </a:solidFill>
            <a:prstDash val="solid"/>
            <a:round/>
            <a:headEnd len="sm" w="sm" type="none"/>
            <a:tailEnd len="sm" w="sm" type="none"/>
          </a:ln>
        </p:spPr>
      </p:pic>
      <p:pic>
        <p:nvPicPr>
          <p:cNvPr descr="A picture containing container, square&#10;&#10;Description automatically generated" id="312" name="Google Shape;312;p32"/>
          <p:cNvPicPr preferRelativeResize="0"/>
          <p:nvPr/>
        </p:nvPicPr>
        <p:blipFill rotWithShape="1">
          <a:blip r:embed="rId7">
            <a:alphaModFix/>
          </a:blip>
          <a:srcRect b="0" l="0" r="0" t="0"/>
          <a:stretch/>
        </p:blipFill>
        <p:spPr>
          <a:xfrm>
            <a:off x="10400100" y="4671182"/>
            <a:ext cx="784149" cy="784150"/>
          </a:xfrm>
          <a:prstGeom prst="rect">
            <a:avLst/>
          </a:prstGeom>
          <a:noFill/>
          <a:ln>
            <a:noFill/>
          </a:ln>
        </p:spPr>
      </p:pic>
      <p:pic>
        <p:nvPicPr>
          <p:cNvPr descr="A picture containing container, square&#10;&#10;Description automatically generated" id="313" name="Google Shape;313;p32"/>
          <p:cNvPicPr preferRelativeResize="0"/>
          <p:nvPr/>
        </p:nvPicPr>
        <p:blipFill rotWithShape="1">
          <a:blip r:embed="rId7">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314" name="Google Shape;314;p32"/>
          <p:cNvPicPr preferRelativeResize="0"/>
          <p:nvPr/>
        </p:nvPicPr>
        <p:blipFill rotWithShape="1">
          <a:blip r:embed="rId7">
            <a:alphaModFix/>
          </a:blip>
          <a:srcRect b="0" l="0" r="0" t="0"/>
          <a:stretch/>
        </p:blipFill>
        <p:spPr>
          <a:xfrm>
            <a:off x="9577100" y="5486685"/>
            <a:ext cx="1262339" cy="1262339"/>
          </a:xfrm>
          <a:prstGeom prst="rect">
            <a:avLst/>
          </a:prstGeom>
          <a:noFill/>
          <a:ln>
            <a:noFill/>
          </a:ln>
        </p:spPr>
      </p:pic>
      <p:pic>
        <p:nvPicPr>
          <p:cNvPr descr="Chart, histogram&#10;&#10;Description automatically generated" id="315" name="Google Shape;315;p32"/>
          <p:cNvPicPr preferRelativeResize="0"/>
          <p:nvPr/>
        </p:nvPicPr>
        <p:blipFill rotWithShape="1">
          <a:blip r:embed="rId8">
            <a:alphaModFix/>
          </a:blip>
          <a:srcRect b="0" l="0" r="0" t="0"/>
          <a:stretch/>
        </p:blipFill>
        <p:spPr>
          <a:xfrm>
            <a:off x="3553075" y="4989202"/>
            <a:ext cx="300634" cy="300634"/>
          </a:xfrm>
          <a:prstGeom prst="rect">
            <a:avLst/>
          </a:prstGeom>
          <a:noFill/>
          <a:ln>
            <a:noFill/>
          </a:ln>
        </p:spPr>
      </p:pic>
      <p:pic>
        <p:nvPicPr>
          <p:cNvPr descr="Chart, histogram&#10;&#10;Description automatically generated" id="316" name="Google Shape;316;p32"/>
          <p:cNvPicPr preferRelativeResize="0"/>
          <p:nvPr/>
        </p:nvPicPr>
        <p:blipFill rotWithShape="1">
          <a:blip r:embed="rId8">
            <a:alphaModFix/>
          </a:blip>
          <a:srcRect b="0" l="0" r="0" t="0"/>
          <a:stretch/>
        </p:blipFill>
        <p:spPr>
          <a:xfrm>
            <a:off x="2799725" y="4989164"/>
            <a:ext cx="300634" cy="300634"/>
          </a:xfrm>
          <a:prstGeom prst="rect">
            <a:avLst/>
          </a:prstGeom>
          <a:noFill/>
          <a:ln>
            <a:noFill/>
          </a:ln>
        </p:spPr>
      </p:pic>
      <p:pic>
        <p:nvPicPr>
          <p:cNvPr descr="Chart, histogram&#10;&#10;Description automatically generated" id="317" name="Google Shape;317;p32"/>
          <p:cNvPicPr preferRelativeResize="0"/>
          <p:nvPr/>
        </p:nvPicPr>
        <p:blipFill rotWithShape="1">
          <a:blip r:embed="rId8">
            <a:alphaModFix/>
          </a:blip>
          <a:srcRect b="0" l="0" r="0" t="0"/>
          <a:stretch/>
        </p:blipFill>
        <p:spPr>
          <a:xfrm>
            <a:off x="4306350" y="4989202"/>
            <a:ext cx="300634" cy="300634"/>
          </a:xfrm>
          <a:prstGeom prst="rect">
            <a:avLst/>
          </a:prstGeom>
          <a:noFill/>
          <a:ln>
            <a:noFill/>
          </a:ln>
        </p:spPr>
      </p:pic>
      <p:pic>
        <p:nvPicPr>
          <p:cNvPr descr="Chart, histogram&#10;&#10;Description automatically generated" id="318" name="Google Shape;318;p32"/>
          <p:cNvPicPr preferRelativeResize="0"/>
          <p:nvPr/>
        </p:nvPicPr>
        <p:blipFill rotWithShape="1">
          <a:blip r:embed="rId8">
            <a:alphaModFix/>
          </a:blip>
          <a:srcRect b="0" l="0" r="0" t="0"/>
          <a:stretch/>
        </p:blipFill>
        <p:spPr>
          <a:xfrm>
            <a:off x="5034825" y="4989202"/>
            <a:ext cx="300634" cy="300634"/>
          </a:xfrm>
          <a:prstGeom prst="rect">
            <a:avLst/>
          </a:prstGeom>
          <a:noFill/>
          <a:ln>
            <a:noFill/>
          </a:ln>
        </p:spPr>
      </p:pic>
      <p:pic>
        <p:nvPicPr>
          <p:cNvPr id="319" name="Google Shape;319;p32"/>
          <p:cNvPicPr preferRelativeResize="0"/>
          <p:nvPr/>
        </p:nvPicPr>
        <p:blipFill>
          <a:blip r:embed="rId9">
            <a:alphaModFix/>
          </a:blip>
          <a:stretch>
            <a:fillRect/>
          </a:stretch>
        </p:blipFill>
        <p:spPr>
          <a:xfrm>
            <a:off x="1929530" y="4871443"/>
            <a:ext cx="506550" cy="506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8"/>
                                        </p:tgtEl>
                                        <p:attrNameLst>
                                          <p:attrName>style.visibility</p:attrName>
                                        </p:attrNameLst>
                                      </p:cBhvr>
                                      <p:to>
                                        <p:strVal val="visible"/>
                                      </p:to>
                                    </p:set>
                                    <p:animEffect filter="fade" transition="in">
                                      <p:cBhvr>
                                        <p:cTn dur="250"/>
                                        <p:tgtEl>
                                          <p:spTgt spid="298"/>
                                        </p:tgtEl>
                                      </p:cBhvr>
                                    </p:animEffect>
                                  </p:childTnLst>
                                </p:cTn>
                              </p:par>
                              <p:par>
                                <p:cTn fill="hold" nodeType="withEffect" presetClass="entr" presetID="2" presetSubtype="4">
                                  <p:stCondLst>
                                    <p:cond delay="0"/>
                                  </p:stCondLst>
                                  <p:childTnLst>
                                    <p:set>
                                      <p:cBhvr>
                                        <p:cTn dur="1" fill="hold">
                                          <p:stCondLst>
                                            <p:cond delay="0"/>
                                          </p:stCondLst>
                                        </p:cTn>
                                        <p:tgtEl>
                                          <p:spTgt spid="311"/>
                                        </p:tgtEl>
                                        <p:attrNameLst>
                                          <p:attrName>style.visibility</p:attrName>
                                        </p:attrNameLst>
                                      </p:cBhvr>
                                      <p:to>
                                        <p:strVal val="visible"/>
                                      </p:to>
                                    </p:set>
                                    <p:anim calcmode="lin" valueType="num">
                                      <p:cBhvr additive="base">
                                        <p:cTn dur="1000"/>
                                        <p:tgtEl>
                                          <p:spTgt spid="31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12"/>
                                        </p:tgtEl>
                                        <p:attrNameLst>
                                          <p:attrName>style.visibility</p:attrName>
                                        </p:attrNameLst>
                                      </p:cBhvr>
                                      <p:to>
                                        <p:strVal val="visible"/>
                                      </p:to>
                                    </p:set>
                                    <p:anim calcmode="lin" valueType="num">
                                      <p:cBhvr additive="base">
                                        <p:cTn dur="1000"/>
                                        <p:tgtEl>
                                          <p:spTgt spid="31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14"/>
                                        </p:tgtEl>
                                        <p:attrNameLst>
                                          <p:attrName>style.visibility</p:attrName>
                                        </p:attrNameLst>
                                      </p:cBhvr>
                                      <p:to>
                                        <p:strVal val="visible"/>
                                      </p:to>
                                    </p:set>
                                    <p:anim calcmode="lin" valueType="num">
                                      <p:cBhvr additive="base">
                                        <p:cTn dur="1000"/>
                                        <p:tgtEl>
                                          <p:spTgt spid="31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13"/>
                                        </p:tgtEl>
                                        <p:attrNameLst>
                                          <p:attrName>style.visibility</p:attrName>
                                        </p:attrNameLst>
                                      </p:cBhvr>
                                      <p:to>
                                        <p:strVal val="visible"/>
                                      </p:to>
                                    </p:set>
                                    <p:anim calcmode="lin" valueType="num">
                                      <p:cBhvr additive="base">
                                        <p:cTn dur="1000"/>
                                        <p:tgtEl>
                                          <p:spTgt spid="31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23" name="Shape 323"/>
        <p:cNvGrpSpPr/>
        <p:nvPr/>
      </p:nvGrpSpPr>
      <p:grpSpPr>
        <a:xfrm>
          <a:off x="0" y="0"/>
          <a:ext cx="0" cy="0"/>
          <a:chOff x="0" y="0"/>
          <a:chExt cx="0" cy="0"/>
        </a:xfrm>
      </p:grpSpPr>
      <p:sp>
        <p:nvSpPr>
          <p:cNvPr id="324" name="Google Shape;324;p33">
            <a:hlinkClick action="ppaction://hlinksldjump" r:id="rId3"/>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5" name="Google Shape;325;p33">
            <a:hlinkClick action="ppaction://hlinksldjump" r:id="rId4"/>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6" name="Google Shape;326;p33">
            <a:hlinkClick action="ppaction://hlinksldjump" r:id="rId5"/>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7" name="Google Shape;327;p33"/>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8" name="Google Shape;328;p33"/>
          <p:cNvSpPr txBox="1"/>
          <p:nvPr/>
        </p:nvSpPr>
        <p:spPr>
          <a:xfrm>
            <a:off x="1595675" y="3132200"/>
            <a:ext cx="5606400" cy="11082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Appareil-photo</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Recueillir des traces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Documenter une aventure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Document PDF</a:t>
            </a:r>
            <a:endParaRPr sz="1200">
              <a:solidFill>
                <a:schemeClr val="dk1"/>
              </a:solidFill>
              <a:latin typeface="Press Start 2P"/>
              <a:ea typeface="Press Start 2P"/>
              <a:cs typeface="Press Start 2P"/>
              <a:sym typeface="Press Start 2P"/>
            </a:endParaRPr>
          </a:p>
        </p:txBody>
      </p:sp>
      <p:sp>
        <p:nvSpPr>
          <p:cNvPr id="329" name="Google Shape;329;p33"/>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0" name="Google Shape;330;p33"/>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1" name="Google Shape;331;p33"/>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2" name="Google Shape;332;p33"/>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3" name="Google Shape;333;p33"/>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4" name="Google Shape;334;p33"/>
          <p:cNvSpPr/>
          <p:nvPr/>
        </p:nvSpPr>
        <p:spPr>
          <a:xfrm>
            <a:off x="8359775"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Chart, histogram&#10;&#10;Description automatically generated" id="335" name="Google Shape;335;p33"/>
          <p:cNvPicPr preferRelativeResize="0"/>
          <p:nvPr/>
        </p:nvPicPr>
        <p:blipFill rotWithShape="1">
          <a:blip r:embed="rId6">
            <a:alphaModFix/>
          </a:blip>
          <a:srcRect b="0" l="0" r="0" t="0"/>
          <a:stretch/>
        </p:blipFill>
        <p:spPr>
          <a:xfrm>
            <a:off x="4306387" y="4989202"/>
            <a:ext cx="300634" cy="300634"/>
          </a:xfrm>
          <a:prstGeom prst="rect">
            <a:avLst/>
          </a:prstGeom>
          <a:noFill/>
          <a:ln>
            <a:noFill/>
          </a:ln>
        </p:spPr>
      </p:pic>
      <p:pic>
        <p:nvPicPr>
          <p:cNvPr descr="Chart, histogram&#10;&#10;Description automatically generated" id="336" name="Google Shape;336;p33"/>
          <p:cNvPicPr preferRelativeResize="0"/>
          <p:nvPr/>
        </p:nvPicPr>
        <p:blipFill rotWithShape="1">
          <a:blip r:embed="rId6">
            <a:alphaModFix/>
          </a:blip>
          <a:srcRect b="0" l="0" r="0" t="0"/>
          <a:stretch/>
        </p:blipFill>
        <p:spPr>
          <a:xfrm>
            <a:off x="3553075" y="4989202"/>
            <a:ext cx="300634" cy="300634"/>
          </a:xfrm>
          <a:prstGeom prst="rect">
            <a:avLst/>
          </a:prstGeom>
          <a:noFill/>
          <a:ln>
            <a:noFill/>
          </a:ln>
        </p:spPr>
      </p:pic>
      <p:pic>
        <p:nvPicPr>
          <p:cNvPr descr="Chart, histogram&#10;&#10;Description automatically generated" id="337" name="Google Shape;337;p33"/>
          <p:cNvPicPr preferRelativeResize="0"/>
          <p:nvPr/>
        </p:nvPicPr>
        <p:blipFill rotWithShape="1">
          <a:blip r:embed="rId6">
            <a:alphaModFix/>
          </a:blip>
          <a:srcRect b="0" l="0" r="0" t="0"/>
          <a:stretch/>
        </p:blipFill>
        <p:spPr>
          <a:xfrm>
            <a:off x="5059699" y="4989202"/>
            <a:ext cx="300634" cy="300634"/>
          </a:xfrm>
          <a:prstGeom prst="rect">
            <a:avLst/>
          </a:prstGeom>
          <a:noFill/>
          <a:ln>
            <a:noFill/>
          </a:ln>
        </p:spPr>
      </p:pic>
      <p:sp>
        <p:nvSpPr>
          <p:cNvPr id="338" name="Google Shape;338;p33"/>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9" name="Google Shape;339;p33"/>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Le livre et</a:t>
            </a:r>
            <a:endParaRPr sz="1100">
              <a:solidFill>
                <a:schemeClr val="dk1"/>
              </a:solidFill>
              <a:latin typeface="Press Start 2P"/>
              <a:ea typeface="Press Start 2P"/>
              <a:cs typeface="Press Start 2P"/>
              <a:sym typeface="Press Start 2P"/>
            </a:endParaRPr>
          </a:p>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la plume</a:t>
            </a:r>
            <a:endParaRPr sz="1100">
              <a:solidFill>
                <a:schemeClr val="dk1"/>
              </a:solidFill>
              <a:latin typeface="Press Start 2P"/>
              <a:ea typeface="Press Start 2P"/>
              <a:cs typeface="Press Start 2P"/>
              <a:sym typeface="Press Start 2P"/>
            </a:endParaRPr>
          </a:p>
        </p:txBody>
      </p:sp>
      <p:sp>
        <p:nvSpPr>
          <p:cNvPr id="340" name="Google Shape;340;p33"/>
          <p:cNvSpPr txBox="1"/>
          <p:nvPr/>
        </p:nvSpPr>
        <p:spPr>
          <a:xfrm>
            <a:off x="3293250" y="928975"/>
            <a:ext cx="555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fonctionnalités pour la classe</a:t>
            </a:r>
            <a:endParaRPr/>
          </a:p>
        </p:txBody>
      </p:sp>
      <p:sp>
        <p:nvSpPr>
          <p:cNvPr id="341" name="Google Shape;341;p33"/>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mode multijoueur</a:t>
            </a:r>
            <a:endParaRPr sz="1100">
              <a:solidFill>
                <a:srgbClr val="D9D9D9"/>
              </a:solidFill>
            </a:endParaRPr>
          </a:p>
        </p:txBody>
      </p:sp>
      <p:sp>
        <p:nvSpPr>
          <p:cNvPr id="342" name="Google Shape;342;p33"/>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PNJ</a:t>
            </a:r>
            <a:endParaRPr sz="1100">
              <a:solidFill>
                <a:srgbClr val="D9D9D9"/>
              </a:solidFill>
              <a:latin typeface="Press Start 2P"/>
              <a:ea typeface="Press Start 2P"/>
              <a:cs typeface="Press Start 2P"/>
              <a:sym typeface="Press Start 2P"/>
            </a:endParaRPr>
          </a:p>
        </p:txBody>
      </p:sp>
      <p:sp>
        <p:nvSpPr>
          <p:cNvPr id="343" name="Google Shape;343;p33"/>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tableaux noirs</a:t>
            </a:r>
            <a:endParaRPr sz="1100"/>
          </a:p>
        </p:txBody>
      </p:sp>
      <p:pic>
        <p:nvPicPr>
          <p:cNvPr id="344" name="Google Shape;344;p33"/>
          <p:cNvPicPr preferRelativeResize="0"/>
          <p:nvPr/>
        </p:nvPicPr>
        <p:blipFill>
          <a:blip r:embed="rId7">
            <a:alphaModFix/>
          </a:blip>
          <a:stretch>
            <a:fillRect/>
          </a:stretch>
        </p:blipFill>
        <p:spPr>
          <a:xfrm>
            <a:off x="5889116" y="2741000"/>
            <a:ext cx="4938924" cy="3196983"/>
          </a:xfrm>
          <a:prstGeom prst="rect">
            <a:avLst/>
          </a:prstGeom>
          <a:noFill/>
          <a:ln>
            <a:noFill/>
          </a:ln>
        </p:spPr>
      </p:pic>
      <p:pic>
        <p:nvPicPr>
          <p:cNvPr descr="A picture containing container, square&#10;&#10;Description automatically generated" id="345" name="Google Shape;345;p33"/>
          <p:cNvPicPr preferRelativeResize="0"/>
          <p:nvPr/>
        </p:nvPicPr>
        <p:blipFill rotWithShape="1">
          <a:blip r:embed="rId8">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346" name="Google Shape;346;p33"/>
          <p:cNvPicPr preferRelativeResize="0"/>
          <p:nvPr/>
        </p:nvPicPr>
        <p:blipFill rotWithShape="1">
          <a:blip r:embed="rId8">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347" name="Google Shape;347;p33"/>
          <p:cNvPicPr preferRelativeResize="0"/>
          <p:nvPr/>
        </p:nvPicPr>
        <p:blipFill rotWithShape="1">
          <a:blip r:embed="rId8">
            <a:alphaModFix/>
          </a:blip>
          <a:srcRect b="0" l="0" r="0" t="0"/>
          <a:stretch/>
        </p:blipFill>
        <p:spPr>
          <a:xfrm>
            <a:off x="9577100" y="5486685"/>
            <a:ext cx="1262339" cy="1262339"/>
          </a:xfrm>
          <a:prstGeom prst="rect">
            <a:avLst/>
          </a:prstGeom>
          <a:noFill/>
          <a:ln>
            <a:noFill/>
          </a:ln>
        </p:spPr>
      </p:pic>
      <p:pic>
        <p:nvPicPr>
          <p:cNvPr descr="A picture containing clipart&#10;&#10;Description automatically generated" id="348" name="Google Shape;348;p33"/>
          <p:cNvPicPr preferRelativeResize="0"/>
          <p:nvPr/>
        </p:nvPicPr>
        <p:blipFill rotWithShape="1">
          <a:blip r:embed="rId9">
            <a:alphaModFix/>
          </a:blip>
          <a:srcRect b="0" l="0" r="0" t="0"/>
          <a:stretch/>
        </p:blipFill>
        <p:spPr>
          <a:xfrm>
            <a:off x="1879536" y="4803261"/>
            <a:ext cx="646500" cy="646500"/>
          </a:xfrm>
          <a:prstGeom prst="rect">
            <a:avLst/>
          </a:prstGeom>
          <a:noFill/>
          <a:ln>
            <a:noFill/>
          </a:ln>
        </p:spPr>
      </p:pic>
      <p:pic>
        <p:nvPicPr>
          <p:cNvPr id="349" name="Google Shape;349;p33"/>
          <p:cNvPicPr preferRelativeResize="0"/>
          <p:nvPr/>
        </p:nvPicPr>
        <p:blipFill>
          <a:blip r:embed="rId10">
            <a:alphaModFix/>
          </a:blip>
          <a:stretch>
            <a:fillRect/>
          </a:stretch>
        </p:blipFill>
        <p:spPr>
          <a:xfrm>
            <a:off x="2651335" y="4860987"/>
            <a:ext cx="646500" cy="646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28"/>
                                        </p:tgtEl>
                                        <p:attrNameLst>
                                          <p:attrName>style.visibility</p:attrName>
                                        </p:attrNameLst>
                                      </p:cBhvr>
                                      <p:to>
                                        <p:strVal val="visible"/>
                                      </p:to>
                                    </p:set>
                                    <p:animEffect filter="fade" transition="in">
                                      <p:cBhvr>
                                        <p:cTn dur="250"/>
                                        <p:tgtEl>
                                          <p:spTgt spid="328"/>
                                        </p:tgtEl>
                                      </p:cBhvr>
                                    </p:animEffect>
                                  </p:childTnLst>
                                </p:cTn>
                              </p:par>
                            </p:childTnLst>
                          </p:cTn>
                        </p:par>
                        <p:par>
                          <p:cTn fill="hold">
                            <p:stCondLst>
                              <p:cond delay="250"/>
                            </p:stCondLst>
                            <p:childTnLst>
                              <p:par>
                                <p:cTn fill="hold" nodeType="afterEffect" presetClass="entr" presetID="10" presetSubtype="0">
                                  <p:stCondLst>
                                    <p:cond delay="0"/>
                                  </p:stCondLst>
                                  <p:childTnLst>
                                    <p:set>
                                      <p:cBhvr>
                                        <p:cTn dur="1" fill="hold">
                                          <p:stCondLst>
                                            <p:cond delay="0"/>
                                          </p:stCondLst>
                                        </p:cTn>
                                        <p:tgtEl>
                                          <p:spTgt spid="335"/>
                                        </p:tgtEl>
                                        <p:attrNameLst>
                                          <p:attrName>style.visibility</p:attrName>
                                        </p:attrNameLst>
                                      </p:cBhvr>
                                      <p:to>
                                        <p:strVal val="visible"/>
                                      </p:to>
                                    </p:set>
                                    <p:animEffect filter="fade" transition="in">
                                      <p:cBhvr>
                                        <p:cTn dur="1000"/>
                                        <p:tgtEl>
                                          <p:spTgt spid="335"/>
                                        </p:tgtEl>
                                      </p:cBhvr>
                                    </p:animEffect>
                                  </p:childTnLst>
                                </p:cTn>
                              </p:par>
                              <p:par>
                                <p:cTn fill="hold" nodeType="withEffect" presetClass="entr" presetID="10" presetSubtype="0">
                                  <p:stCondLst>
                                    <p:cond delay="0"/>
                                  </p:stCondLst>
                                  <p:childTnLst>
                                    <p:set>
                                      <p:cBhvr>
                                        <p:cTn dur="1" fill="hold">
                                          <p:stCondLst>
                                            <p:cond delay="0"/>
                                          </p:stCondLst>
                                        </p:cTn>
                                        <p:tgtEl>
                                          <p:spTgt spid="336"/>
                                        </p:tgtEl>
                                        <p:attrNameLst>
                                          <p:attrName>style.visibility</p:attrName>
                                        </p:attrNameLst>
                                      </p:cBhvr>
                                      <p:to>
                                        <p:strVal val="visible"/>
                                      </p:to>
                                    </p:set>
                                    <p:animEffect filter="fade" transition="in">
                                      <p:cBhvr>
                                        <p:cTn dur="1000"/>
                                        <p:tgtEl>
                                          <p:spTgt spid="336"/>
                                        </p:tgtEl>
                                      </p:cBhvr>
                                    </p:animEffect>
                                  </p:childTnLst>
                                </p:cTn>
                              </p:par>
                              <p:par>
                                <p:cTn fill="hold" nodeType="withEffect" presetClass="entr" presetID="10" presetSubtype="0">
                                  <p:stCondLst>
                                    <p:cond delay="0"/>
                                  </p:stCondLst>
                                  <p:childTnLst>
                                    <p:set>
                                      <p:cBhvr>
                                        <p:cTn dur="1" fill="hold">
                                          <p:stCondLst>
                                            <p:cond delay="0"/>
                                          </p:stCondLst>
                                        </p:cTn>
                                        <p:tgtEl>
                                          <p:spTgt spid="337"/>
                                        </p:tgtEl>
                                        <p:attrNameLst>
                                          <p:attrName>style.visibility</p:attrName>
                                        </p:attrNameLst>
                                      </p:cBhvr>
                                      <p:to>
                                        <p:strVal val="visible"/>
                                      </p:to>
                                    </p:set>
                                    <p:animEffect filter="fade" transition="in">
                                      <p:cBhvr>
                                        <p:cTn dur="1000"/>
                                        <p:tgtEl>
                                          <p:spTgt spid="337"/>
                                        </p:tgtEl>
                                      </p:cBhvr>
                                    </p:animEffect>
                                  </p:childTnLst>
                                </p:cTn>
                              </p:par>
                              <p:par>
                                <p:cTn fill="hold" nodeType="withEffect" presetClass="entr" presetID="2" presetSubtype="4">
                                  <p:stCondLst>
                                    <p:cond delay="0"/>
                                  </p:stCondLst>
                                  <p:childTnLst>
                                    <p:set>
                                      <p:cBhvr>
                                        <p:cTn dur="1" fill="hold">
                                          <p:stCondLst>
                                            <p:cond delay="0"/>
                                          </p:stCondLst>
                                        </p:cTn>
                                        <p:tgtEl>
                                          <p:spTgt spid="344"/>
                                        </p:tgtEl>
                                        <p:attrNameLst>
                                          <p:attrName>style.visibility</p:attrName>
                                        </p:attrNameLst>
                                      </p:cBhvr>
                                      <p:to>
                                        <p:strVal val="visible"/>
                                      </p:to>
                                    </p:set>
                                    <p:anim calcmode="lin" valueType="num">
                                      <p:cBhvr additive="base">
                                        <p:cTn dur="1000"/>
                                        <p:tgtEl>
                                          <p:spTgt spid="34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47"/>
                                        </p:tgtEl>
                                        <p:attrNameLst>
                                          <p:attrName>style.visibility</p:attrName>
                                        </p:attrNameLst>
                                      </p:cBhvr>
                                      <p:to>
                                        <p:strVal val="visible"/>
                                      </p:to>
                                    </p:set>
                                    <p:anim calcmode="lin" valueType="num">
                                      <p:cBhvr additive="base">
                                        <p:cTn dur="1000"/>
                                        <p:tgtEl>
                                          <p:spTgt spid="34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45"/>
                                        </p:tgtEl>
                                        <p:attrNameLst>
                                          <p:attrName>style.visibility</p:attrName>
                                        </p:attrNameLst>
                                      </p:cBhvr>
                                      <p:to>
                                        <p:strVal val="visible"/>
                                      </p:to>
                                    </p:set>
                                    <p:anim calcmode="lin" valueType="num">
                                      <p:cBhvr additive="base">
                                        <p:cTn dur="1000"/>
                                        <p:tgtEl>
                                          <p:spTgt spid="34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46"/>
                                        </p:tgtEl>
                                        <p:attrNameLst>
                                          <p:attrName>style.visibility</p:attrName>
                                        </p:attrNameLst>
                                      </p:cBhvr>
                                      <p:to>
                                        <p:strVal val="visible"/>
                                      </p:to>
                                    </p:set>
                                    <p:anim calcmode="lin" valueType="num">
                                      <p:cBhvr additive="base">
                                        <p:cTn dur="1000"/>
                                        <p:tgtEl>
                                          <p:spTgt spid="34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53" name="Shape 353"/>
        <p:cNvGrpSpPr/>
        <p:nvPr/>
      </p:nvGrpSpPr>
      <p:grpSpPr>
        <a:xfrm>
          <a:off x="0" y="0"/>
          <a:ext cx="0" cy="0"/>
          <a:chOff x="0" y="0"/>
          <a:chExt cx="0" cy="0"/>
        </a:xfrm>
      </p:grpSpPr>
      <p:sp>
        <p:nvSpPr>
          <p:cNvPr id="354" name="Google Shape;354;p34"/>
          <p:cNvSpPr txBox="1"/>
          <p:nvPr/>
        </p:nvSpPr>
        <p:spPr>
          <a:xfrm>
            <a:off x="502050" y="1596200"/>
            <a:ext cx="11187900" cy="3999900"/>
          </a:xfrm>
          <a:prstGeom prst="rect">
            <a:avLst/>
          </a:prstGeom>
          <a:solidFill>
            <a:schemeClr val="dk1"/>
          </a:solidFill>
          <a:ln cap="flat" cmpd="sng" w="9525">
            <a:solidFill>
              <a:schemeClr val="lt1"/>
            </a:solidFill>
            <a:prstDash val="solid"/>
            <a:round/>
            <a:headEnd len="sm" w="sm" type="none"/>
            <a:tailEnd len="sm" w="sm" type="none"/>
          </a:ln>
        </p:spPr>
        <p:txBody>
          <a:bodyPr anchorCtr="0" anchor="ctr" bIns="91425" lIns="91425" spcFirstLastPara="1" rIns="91425" wrap="square" tIns="91425">
            <a:spAutoFit/>
          </a:bodyPr>
          <a:lstStyle/>
          <a:p>
            <a:pPr indent="0" lvl="0" marL="0" rtl="0" algn="l">
              <a:lnSpc>
                <a:spcPct val="115000"/>
              </a:lnSpc>
              <a:spcBef>
                <a:spcPts val="1000"/>
              </a:spcBef>
              <a:spcAft>
                <a:spcPts val="0"/>
              </a:spcAft>
              <a:buNone/>
            </a:pPr>
            <a:r>
              <a:t/>
            </a:r>
            <a:endParaRPr sz="2800">
              <a:solidFill>
                <a:schemeClr val="lt1"/>
              </a:solidFill>
              <a:latin typeface="Ubuntu"/>
              <a:ea typeface="Ubuntu"/>
              <a:cs typeface="Ubuntu"/>
              <a:sym typeface="Ubuntu"/>
            </a:endParaRPr>
          </a:p>
          <a:p>
            <a:pPr indent="-349250" lvl="1" marL="914400" rtl="0" algn="l">
              <a:lnSpc>
                <a:spcPct val="150000"/>
              </a:lnSpc>
              <a:spcBef>
                <a:spcPts val="1000"/>
              </a:spcBef>
              <a:spcAft>
                <a:spcPts val="0"/>
              </a:spcAft>
              <a:buClr>
                <a:schemeClr val="lt1"/>
              </a:buClr>
              <a:buSzPts val="1900"/>
              <a:buFont typeface="Press Start 2P"/>
              <a:buChar char="✓"/>
            </a:pPr>
            <a:r>
              <a:rPr lang="en-US" sz="1900">
                <a:solidFill>
                  <a:schemeClr val="lt1"/>
                </a:solidFill>
                <a:latin typeface="Press Start 2P"/>
                <a:ea typeface="Press Start 2P"/>
                <a:cs typeface="Press Start 2P"/>
                <a:sym typeface="Press Start 2P"/>
              </a:rPr>
              <a:t>Le mode multijoueur (</a:t>
            </a:r>
            <a:r>
              <a:rPr lang="en-US" sz="1900" u="sng">
                <a:solidFill>
                  <a:srgbClr val="00FF00"/>
                </a:solidFill>
                <a:latin typeface="Press Start 2P"/>
                <a:ea typeface="Press Start 2P"/>
                <a:cs typeface="Press Start 2P"/>
                <a:sym typeface="Press Start 2P"/>
                <a:hlinkClick r:id="rId3">
                  <a:extLst>
                    <a:ext uri="{A12FA001-AC4F-418D-AE19-62706E023703}">
                      <ahyp:hlinkClr val="tx"/>
                    </a:ext>
                  </a:extLst>
                </a:hlinkClick>
              </a:rPr>
              <a:t>page autoformation</a:t>
            </a:r>
            <a:r>
              <a:rPr lang="en-US" sz="1900">
                <a:solidFill>
                  <a:schemeClr val="lt1"/>
                </a:solidFill>
                <a:latin typeface="Press Start 2P"/>
                <a:ea typeface="Press Start 2P"/>
                <a:cs typeface="Press Start 2P"/>
                <a:sym typeface="Press Start 2P"/>
              </a:rPr>
              <a:t>)</a:t>
            </a:r>
            <a:endParaRPr sz="1900">
              <a:solidFill>
                <a:schemeClr val="lt1"/>
              </a:solidFill>
              <a:latin typeface="Press Start 2P"/>
              <a:ea typeface="Press Start 2P"/>
              <a:cs typeface="Press Start 2P"/>
              <a:sym typeface="Press Start 2P"/>
            </a:endParaRPr>
          </a:p>
          <a:p>
            <a:pPr indent="-349250" lvl="1" marL="914400" rtl="0" algn="l">
              <a:lnSpc>
                <a:spcPct val="150000"/>
              </a:lnSpc>
              <a:spcBef>
                <a:spcPts val="0"/>
              </a:spcBef>
              <a:spcAft>
                <a:spcPts val="0"/>
              </a:spcAft>
              <a:buClr>
                <a:schemeClr val="lt1"/>
              </a:buClr>
              <a:buSzPts val="1900"/>
              <a:buFont typeface="Press Start 2P"/>
              <a:buChar char="✓"/>
            </a:pPr>
            <a:r>
              <a:rPr lang="en-US" sz="1900">
                <a:solidFill>
                  <a:schemeClr val="lt1"/>
                </a:solidFill>
                <a:latin typeface="Press Start 2P"/>
                <a:ea typeface="Press Start 2P"/>
                <a:cs typeface="Press Start 2P"/>
                <a:sym typeface="Press Start 2P"/>
              </a:rPr>
              <a:t>Les tableaux noirs (</a:t>
            </a:r>
            <a:r>
              <a:rPr lang="en-US" sz="1900" u="sng">
                <a:solidFill>
                  <a:srgbClr val="00FF00"/>
                </a:solidFill>
                <a:latin typeface="Press Start 2P"/>
                <a:ea typeface="Press Start 2P"/>
                <a:cs typeface="Press Start 2P"/>
                <a:sym typeface="Press Start 2P"/>
                <a:hlinkClick r:id="rId4">
                  <a:extLst>
                    <a:ext uri="{A12FA001-AC4F-418D-AE19-62706E023703}">
                      <ahyp:hlinkClr val="tx"/>
                    </a:ext>
                  </a:extLst>
                </a:hlinkClick>
              </a:rPr>
              <a:t>page autoformation</a:t>
            </a:r>
            <a:r>
              <a:rPr lang="en-US" sz="1900">
                <a:solidFill>
                  <a:schemeClr val="lt1"/>
                </a:solidFill>
                <a:latin typeface="Press Start 2P"/>
                <a:ea typeface="Press Start 2P"/>
                <a:cs typeface="Press Start 2P"/>
                <a:sym typeface="Press Start 2P"/>
              </a:rPr>
              <a:t>);</a:t>
            </a:r>
            <a:endParaRPr sz="1900">
              <a:solidFill>
                <a:schemeClr val="lt1"/>
              </a:solidFill>
              <a:latin typeface="Press Start 2P"/>
              <a:ea typeface="Press Start 2P"/>
              <a:cs typeface="Press Start 2P"/>
              <a:sym typeface="Press Start 2P"/>
            </a:endParaRPr>
          </a:p>
          <a:p>
            <a:pPr indent="-349250" lvl="1" marL="914400" rtl="0" algn="l">
              <a:lnSpc>
                <a:spcPct val="150000"/>
              </a:lnSpc>
              <a:spcBef>
                <a:spcPts val="0"/>
              </a:spcBef>
              <a:spcAft>
                <a:spcPts val="0"/>
              </a:spcAft>
              <a:buClr>
                <a:schemeClr val="lt1"/>
              </a:buClr>
              <a:buSzPts val="1900"/>
              <a:buFont typeface="Press Start 2P"/>
              <a:buChar char="✓"/>
            </a:pPr>
            <a:r>
              <a:rPr lang="en-US" sz="1900">
                <a:solidFill>
                  <a:schemeClr val="lt1"/>
                </a:solidFill>
                <a:latin typeface="Press Start 2P"/>
                <a:ea typeface="Press Start 2P"/>
                <a:cs typeface="Press Start 2P"/>
                <a:sym typeface="Press Start 2P"/>
              </a:rPr>
              <a:t>L’appareil photo, le portefeuille, le livre et la plume (</a:t>
            </a:r>
            <a:r>
              <a:rPr lang="en-US" sz="1900" u="sng">
                <a:solidFill>
                  <a:srgbClr val="00FF00"/>
                </a:solidFill>
                <a:latin typeface="Press Start 2P"/>
                <a:ea typeface="Press Start 2P"/>
                <a:cs typeface="Press Start 2P"/>
                <a:sym typeface="Press Start 2P"/>
                <a:hlinkClick r:id="rId5">
                  <a:extLst>
                    <a:ext uri="{A12FA001-AC4F-418D-AE19-62706E023703}">
                      <ahyp:hlinkClr val="tx"/>
                    </a:ext>
                  </a:extLst>
                </a:hlinkClick>
              </a:rPr>
              <a:t>page autoformation</a:t>
            </a:r>
            <a:r>
              <a:rPr lang="en-US" sz="1900">
                <a:solidFill>
                  <a:schemeClr val="lt1"/>
                </a:solidFill>
                <a:latin typeface="Press Start 2P"/>
                <a:ea typeface="Press Start 2P"/>
                <a:cs typeface="Press Start 2P"/>
                <a:sym typeface="Press Start 2P"/>
              </a:rPr>
              <a:t>);</a:t>
            </a:r>
            <a:endParaRPr sz="1900">
              <a:solidFill>
                <a:schemeClr val="lt1"/>
              </a:solidFill>
              <a:latin typeface="Press Start 2P"/>
              <a:ea typeface="Press Start 2P"/>
              <a:cs typeface="Press Start 2P"/>
              <a:sym typeface="Press Start 2P"/>
            </a:endParaRPr>
          </a:p>
          <a:p>
            <a:pPr indent="-349250" lvl="1" marL="914400" rtl="0" algn="l">
              <a:lnSpc>
                <a:spcPct val="150000"/>
              </a:lnSpc>
              <a:spcBef>
                <a:spcPts val="0"/>
              </a:spcBef>
              <a:spcAft>
                <a:spcPts val="0"/>
              </a:spcAft>
              <a:buClr>
                <a:schemeClr val="lt1"/>
              </a:buClr>
              <a:buSzPts val="1900"/>
              <a:buFont typeface="Press Start 2P"/>
              <a:buChar char="✓"/>
            </a:pPr>
            <a:r>
              <a:rPr lang="en-US" sz="1900">
                <a:solidFill>
                  <a:schemeClr val="lt1"/>
                </a:solidFill>
                <a:latin typeface="Press Start 2P"/>
                <a:ea typeface="Press Start 2P"/>
                <a:cs typeface="Press Start 2P"/>
                <a:sym typeface="Press Start 2P"/>
              </a:rPr>
              <a:t>Les personnages non-joueurs </a:t>
            </a:r>
            <a:endParaRPr sz="1900">
              <a:solidFill>
                <a:schemeClr val="lt1"/>
              </a:solidFill>
              <a:latin typeface="Press Start 2P"/>
              <a:ea typeface="Press Start 2P"/>
              <a:cs typeface="Press Start 2P"/>
              <a:sym typeface="Press Start 2P"/>
            </a:endParaRPr>
          </a:p>
          <a:p>
            <a:pPr indent="0" lvl="0" marL="914400" rtl="0" algn="l">
              <a:lnSpc>
                <a:spcPct val="150000"/>
              </a:lnSpc>
              <a:spcBef>
                <a:spcPts val="0"/>
              </a:spcBef>
              <a:spcAft>
                <a:spcPts val="0"/>
              </a:spcAft>
              <a:buNone/>
            </a:pPr>
            <a:r>
              <a:rPr lang="en-US" sz="1900">
                <a:solidFill>
                  <a:schemeClr val="lt1"/>
                </a:solidFill>
                <a:latin typeface="Press Start 2P"/>
                <a:ea typeface="Press Start 2P"/>
                <a:cs typeface="Press Start 2P"/>
                <a:sym typeface="Press Start 2P"/>
              </a:rPr>
              <a:t>(</a:t>
            </a:r>
            <a:r>
              <a:rPr lang="en-US" sz="1900" u="sng">
                <a:solidFill>
                  <a:srgbClr val="00FF00"/>
                </a:solidFill>
                <a:latin typeface="Press Start 2P"/>
                <a:ea typeface="Press Start 2P"/>
                <a:cs typeface="Press Start 2P"/>
                <a:sym typeface="Press Start 2P"/>
                <a:hlinkClick r:id="rId6">
                  <a:extLst>
                    <a:ext uri="{A12FA001-AC4F-418D-AE19-62706E023703}">
                      <ahyp:hlinkClr val="tx"/>
                    </a:ext>
                  </a:extLst>
                </a:hlinkClick>
              </a:rPr>
              <a:t>page autoformation</a:t>
            </a:r>
            <a:r>
              <a:rPr lang="en-US" sz="1900">
                <a:solidFill>
                  <a:schemeClr val="lt1"/>
                </a:solidFill>
                <a:latin typeface="Press Start 2P"/>
                <a:ea typeface="Press Start 2P"/>
                <a:cs typeface="Press Start 2P"/>
                <a:sym typeface="Press Start 2P"/>
              </a:rPr>
              <a:t>).</a:t>
            </a:r>
            <a:endParaRPr sz="1900">
              <a:solidFill>
                <a:schemeClr val="lt1"/>
              </a:solidFill>
              <a:latin typeface="Press Start 2P"/>
              <a:ea typeface="Press Start 2P"/>
              <a:cs typeface="Press Start 2P"/>
              <a:sym typeface="Press Start 2P"/>
            </a:endParaRPr>
          </a:p>
          <a:p>
            <a:pPr indent="0" lvl="0" marL="914400" rtl="0" algn="l">
              <a:lnSpc>
                <a:spcPct val="115000"/>
              </a:lnSpc>
              <a:spcBef>
                <a:spcPts val="1000"/>
              </a:spcBef>
              <a:spcAft>
                <a:spcPts val="1000"/>
              </a:spcAft>
              <a:buNone/>
            </a:pPr>
            <a:r>
              <a:t/>
            </a:r>
            <a:endParaRPr sz="2800">
              <a:solidFill>
                <a:schemeClr val="lt1"/>
              </a:solidFill>
              <a:latin typeface="Ubuntu"/>
              <a:ea typeface="Ubuntu"/>
              <a:cs typeface="Ubuntu"/>
              <a:sym typeface="Ubuntu"/>
            </a:endParaRPr>
          </a:p>
        </p:txBody>
      </p:sp>
      <p:pic>
        <p:nvPicPr>
          <p:cNvPr id="355" name="Google Shape;355;p34"/>
          <p:cNvPicPr preferRelativeResize="0"/>
          <p:nvPr/>
        </p:nvPicPr>
        <p:blipFill>
          <a:blip r:embed="rId7">
            <a:alphaModFix/>
          </a:blip>
          <a:stretch>
            <a:fillRect/>
          </a:stretch>
        </p:blipFill>
        <p:spPr>
          <a:xfrm>
            <a:off x="2662238" y="299750"/>
            <a:ext cx="6867525" cy="10001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59" name="Shape 359"/>
        <p:cNvGrpSpPr/>
        <p:nvPr/>
      </p:nvGrpSpPr>
      <p:grpSpPr>
        <a:xfrm>
          <a:off x="0" y="0"/>
          <a:ext cx="0" cy="0"/>
          <a:chOff x="0" y="0"/>
          <a:chExt cx="0" cy="0"/>
        </a:xfrm>
      </p:grpSpPr>
      <p:grpSp>
        <p:nvGrpSpPr>
          <p:cNvPr id="360" name="Google Shape;360;p35"/>
          <p:cNvGrpSpPr/>
          <p:nvPr/>
        </p:nvGrpSpPr>
        <p:grpSpPr>
          <a:xfrm>
            <a:off x="3951968" y="2079356"/>
            <a:ext cx="2084100" cy="733500"/>
            <a:chOff x="3951968" y="2079356"/>
            <a:chExt cx="2084100" cy="733500"/>
          </a:xfrm>
        </p:grpSpPr>
        <p:sp>
          <p:nvSpPr>
            <p:cNvPr id="361" name="Google Shape;361;p35">
              <a:hlinkClick action="ppaction://hlinksldjump" r:id="rId3"/>
            </p:cNvPr>
            <p:cNvSpPr/>
            <p:nvPr/>
          </p:nvSpPr>
          <p:spPr>
            <a:xfrm>
              <a:off x="3951968" y="2079356"/>
              <a:ext cx="2084100" cy="733500"/>
            </a:xfrm>
            <a:prstGeom prst="roundRect">
              <a:avLst>
                <a:gd fmla="val 0" name="adj"/>
              </a:avLst>
            </a:prstGeom>
            <a:gradFill>
              <a:gsLst>
                <a:gs pos="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2" name="Google Shape;362;p35"/>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Application</a:t>
              </a:r>
              <a:endParaRPr sz="1100">
                <a:solidFill>
                  <a:srgbClr val="D9D9D9"/>
                </a:solidFill>
                <a:latin typeface="Press Start 2P"/>
                <a:ea typeface="Press Start 2P"/>
                <a:cs typeface="Press Start 2P"/>
                <a:sym typeface="Press Start 2P"/>
              </a:endParaRPr>
            </a:p>
          </p:txBody>
        </p:sp>
      </p:grpSp>
      <p:sp>
        <p:nvSpPr>
          <p:cNvPr id="363" name="Google Shape;363;p35">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4" name="Google Shape;364;p35">
            <a:hlinkClick action="ppaction://hlinksldjump" r:id="rId5"/>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5" name="Google Shape;365;p35"/>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container, square&#10;&#10;Description automatically generated" id="366" name="Google Shape;366;p35"/>
          <p:cNvPicPr preferRelativeResize="0"/>
          <p:nvPr/>
        </p:nvPicPr>
        <p:blipFill rotWithShape="1">
          <a:blip r:embed="rId6">
            <a:alphaModFix/>
          </a:blip>
          <a:srcRect b="0" l="0" r="0" t="0"/>
          <a:stretch/>
        </p:blipFill>
        <p:spPr>
          <a:xfrm>
            <a:off x="7774664" y="4975982"/>
            <a:ext cx="784149" cy="784150"/>
          </a:xfrm>
          <a:prstGeom prst="rect">
            <a:avLst/>
          </a:prstGeom>
          <a:noFill/>
          <a:ln>
            <a:noFill/>
          </a:ln>
        </p:spPr>
      </p:pic>
      <p:sp>
        <p:nvSpPr>
          <p:cNvPr id="367" name="Google Shape;367;p35"/>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8" name="Google Shape;368;p35"/>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3 intentions didactiques</a:t>
            </a:r>
            <a:endParaRPr/>
          </a:p>
        </p:txBody>
      </p:sp>
      <p:sp>
        <p:nvSpPr>
          <p:cNvPr id="369" name="Google Shape;369;p35">
            <a:hlinkClick action="ppaction://hlinksldjump" r:id="rId7"/>
          </p:cNvPr>
          <p:cNvSpPr/>
          <p:nvPr/>
        </p:nvSpPr>
        <p:spPr>
          <a:xfrm>
            <a:off x="1748064"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0" name="Google Shape;370;p35">
            <a:hlinkClick action="ppaction://hlinksldjump" r:id="rId8"/>
          </p:cNvPr>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Exploration</a:t>
            </a:r>
            <a:endParaRPr sz="1100"/>
          </a:p>
        </p:txBody>
      </p:sp>
      <p:sp>
        <p:nvSpPr>
          <p:cNvPr id="371" name="Google Shape;371;p35"/>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Création</a:t>
            </a:r>
            <a:endParaRPr sz="1100"/>
          </a:p>
        </p:txBody>
      </p:sp>
      <p:sp>
        <p:nvSpPr>
          <p:cNvPr id="372" name="Google Shape;372;p35"/>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En résumé</a:t>
            </a:r>
            <a:endParaRPr sz="1100"/>
          </a:p>
        </p:txBody>
      </p:sp>
      <p:sp>
        <p:nvSpPr>
          <p:cNvPr id="373" name="Google Shape;373;p35"/>
          <p:cNvSpPr txBox="1"/>
          <p:nvPr/>
        </p:nvSpPr>
        <p:spPr>
          <a:xfrm>
            <a:off x="1748075" y="2833250"/>
            <a:ext cx="6611700" cy="19395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Tâche qui soutient l’apprentissage d’un nouveau concept</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Amorce (causeries mathématiques)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Outil de manipulation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Exploration, observation, analyse et généralisation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Approche inductive</a:t>
            </a:r>
            <a:endParaRPr sz="1200">
              <a:solidFill>
                <a:schemeClr val="dk1"/>
              </a:solidFill>
              <a:latin typeface="Press Start 2P"/>
              <a:ea typeface="Press Start 2P"/>
              <a:cs typeface="Press Start 2P"/>
              <a:sym typeface="Press Start 2P"/>
            </a:endParaRPr>
          </a:p>
        </p:txBody>
      </p:sp>
      <p:sp>
        <p:nvSpPr>
          <p:cNvPr id="374" name="Google Shape;374;p35"/>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5" name="Google Shape;375;p35"/>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6" name="Google Shape;376;p35"/>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7" name="Google Shape;377;p35"/>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8" name="Google Shape;378;p35"/>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clipart&#10;&#10;Description automatically generated" id="379" name="Google Shape;379;p35"/>
          <p:cNvPicPr preferRelativeResize="0"/>
          <p:nvPr/>
        </p:nvPicPr>
        <p:blipFill rotWithShape="1">
          <a:blip r:embed="rId9">
            <a:alphaModFix/>
          </a:blip>
          <a:srcRect b="0" l="0" r="0" t="0"/>
          <a:stretch/>
        </p:blipFill>
        <p:spPr>
          <a:xfrm>
            <a:off x="2774998" y="4964437"/>
            <a:ext cx="350164" cy="350164"/>
          </a:xfrm>
          <a:prstGeom prst="rect">
            <a:avLst/>
          </a:prstGeom>
          <a:noFill/>
          <a:ln>
            <a:noFill/>
          </a:ln>
        </p:spPr>
      </p:pic>
      <p:pic>
        <p:nvPicPr>
          <p:cNvPr descr="Qr code&#10;&#10;Description automatically generated" id="380" name="Google Shape;380;p35"/>
          <p:cNvPicPr preferRelativeResize="0"/>
          <p:nvPr/>
        </p:nvPicPr>
        <p:blipFill rotWithShape="1">
          <a:blip r:embed="rId10">
            <a:alphaModFix/>
          </a:blip>
          <a:srcRect b="0" l="0" r="0" t="0"/>
          <a:stretch/>
        </p:blipFill>
        <p:spPr>
          <a:xfrm>
            <a:off x="1988541" y="4940948"/>
            <a:ext cx="396405" cy="397142"/>
          </a:xfrm>
          <a:prstGeom prst="rect">
            <a:avLst/>
          </a:prstGeom>
          <a:noFill/>
          <a:ln>
            <a:noFill/>
          </a:ln>
        </p:spPr>
      </p:pic>
      <p:pic>
        <p:nvPicPr>
          <p:cNvPr descr="Chart, histogram&#10;&#10;Description automatically generated" id="381" name="Google Shape;381;p35"/>
          <p:cNvPicPr preferRelativeResize="0"/>
          <p:nvPr/>
        </p:nvPicPr>
        <p:blipFill rotWithShape="1">
          <a:blip r:embed="rId11">
            <a:alphaModFix/>
          </a:blip>
          <a:srcRect b="0" l="0" r="0" t="0"/>
          <a:stretch/>
        </p:blipFill>
        <p:spPr>
          <a:xfrm>
            <a:off x="3448039" y="4871481"/>
            <a:ext cx="536076" cy="536076"/>
          </a:xfrm>
          <a:prstGeom prst="rect">
            <a:avLst/>
          </a:prstGeom>
          <a:noFill/>
          <a:ln>
            <a:noFill/>
          </a:ln>
        </p:spPr>
      </p:pic>
      <p:pic>
        <p:nvPicPr>
          <p:cNvPr descr="A picture containing shape&#10;&#10;Description automatically generated" id="382" name="Google Shape;382;p35"/>
          <p:cNvPicPr preferRelativeResize="0"/>
          <p:nvPr/>
        </p:nvPicPr>
        <p:blipFill rotWithShape="1">
          <a:blip r:embed="rId12">
            <a:alphaModFix/>
          </a:blip>
          <a:srcRect b="0" l="0" r="0" t="0"/>
          <a:stretch/>
        </p:blipFill>
        <p:spPr>
          <a:xfrm>
            <a:off x="5013835" y="4978360"/>
            <a:ext cx="392361" cy="322319"/>
          </a:xfrm>
          <a:prstGeom prst="rect">
            <a:avLst/>
          </a:prstGeom>
          <a:noFill/>
          <a:ln>
            <a:noFill/>
          </a:ln>
        </p:spPr>
      </p:pic>
      <p:pic>
        <p:nvPicPr>
          <p:cNvPr descr="Shape&#10;&#10;Description automatically generated" id="383" name="Google Shape;383;p35"/>
          <p:cNvPicPr preferRelativeResize="0"/>
          <p:nvPr/>
        </p:nvPicPr>
        <p:blipFill rotWithShape="1">
          <a:blip r:embed="rId13">
            <a:alphaModFix/>
          </a:blip>
          <a:srcRect b="0" l="0" r="0" t="0"/>
          <a:stretch/>
        </p:blipFill>
        <p:spPr>
          <a:xfrm>
            <a:off x="4293726" y="4974062"/>
            <a:ext cx="330914" cy="330914"/>
          </a:xfrm>
          <a:prstGeom prst="rect">
            <a:avLst/>
          </a:prstGeom>
          <a:noFill/>
          <a:ln>
            <a:noFill/>
          </a:ln>
        </p:spPr>
      </p:pic>
      <p:pic>
        <p:nvPicPr>
          <p:cNvPr descr="A picture containing container, square&#10;&#10;Description automatically generated" id="384" name="Google Shape;384;p35"/>
          <p:cNvPicPr preferRelativeResize="0"/>
          <p:nvPr/>
        </p:nvPicPr>
        <p:blipFill rotWithShape="1">
          <a:blip r:embed="rId6">
            <a:alphaModFix/>
          </a:blip>
          <a:srcRect b="0" l="0" r="0" t="0"/>
          <a:stretch/>
        </p:blipFill>
        <p:spPr>
          <a:xfrm>
            <a:off x="8726274" y="4917068"/>
            <a:ext cx="1747837" cy="1747837"/>
          </a:xfrm>
          <a:prstGeom prst="rect">
            <a:avLst/>
          </a:prstGeom>
          <a:noFill/>
          <a:ln>
            <a:noFill/>
          </a:ln>
        </p:spPr>
      </p:pic>
      <p:pic>
        <p:nvPicPr>
          <p:cNvPr descr="A picture containing container, square&#10;&#10;Description automatically generated" id="385" name="Google Shape;385;p35"/>
          <p:cNvPicPr preferRelativeResize="0"/>
          <p:nvPr/>
        </p:nvPicPr>
        <p:blipFill rotWithShape="1">
          <a:blip r:embed="rId6">
            <a:alphaModFix/>
          </a:blip>
          <a:srcRect b="0" l="0" r="0" t="0"/>
          <a:stretch/>
        </p:blipFill>
        <p:spPr>
          <a:xfrm>
            <a:off x="7824500" y="5410485"/>
            <a:ext cx="1262339" cy="1262339"/>
          </a:xfrm>
          <a:prstGeom prst="rect">
            <a:avLst/>
          </a:prstGeom>
          <a:noFill/>
          <a:ln>
            <a:noFill/>
          </a:ln>
        </p:spPr>
      </p:pic>
      <p:pic>
        <p:nvPicPr>
          <p:cNvPr descr="A picture containing toy&#10;&#10;Description automatically generated" id="386" name="Google Shape;386;p35"/>
          <p:cNvPicPr preferRelativeResize="0"/>
          <p:nvPr/>
        </p:nvPicPr>
        <p:blipFill rotWithShape="1">
          <a:blip r:embed="rId14">
            <a:alphaModFix/>
          </a:blip>
          <a:srcRect b="0" l="0" r="0" t="0"/>
          <a:stretch/>
        </p:blipFill>
        <p:spPr>
          <a:xfrm>
            <a:off x="8359775" y="3290564"/>
            <a:ext cx="2617550" cy="229296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73"/>
                                        </p:tgtEl>
                                        <p:attrNameLst>
                                          <p:attrName>style.visibility</p:attrName>
                                        </p:attrNameLst>
                                      </p:cBhvr>
                                      <p:to>
                                        <p:strVal val="visible"/>
                                      </p:to>
                                    </p:set>
                                    <p:animEffect filter="fade" transition="in">
                                      <p:cBhvr>
                                        <p:cTn dur="250"/>
                                        <p:tgtEl>
                                          <p:spTgt spid="373"/>
                                        </p:tgtEl>
                                      </p:cBhvr>
                                    </p:animEffect>
                                  </p:childTnLst>
                                </p:cTn>
                              </p:par>
                              <p:par>
                                <p:cTn fill="hold" nodeType="withEffect" presetClass="entr" presetID="2" presetSubtype="4">
                                  <p:stCondLst>
                                    <p:cond delay="0"/>
                                  </p:stCondLst>
                                  <p:childTnLst>
                                    <p:set>
                                      <p:cBhvr>
                                        <p:cTn dur="1" fill="hold">
                                          <p:stCondLst>
                                            <p:cond delay="0"/>
                                          </p:stCondLst>
                                        </p:cTn>
                                        <p:tgtEl>
                                          <p:spTgt spid="384"/>
                                        </p:tgtEl>
                                        <p:attrNameLst>
                                          <p:attrName>style.visibility</p:attrName>
                                        </p:attrNameLst>
                                      </p:cBhvr>
                                      <p:to>
                                        <p:strVal val="visible"/>
                                      </p:to>
                                    </p:set>
                                    <p:anim calcmode="lin" valueType="num">
                                      <p:cBhvr additive="base">
                                        <p:cTn dur="1000"/>
                                        <p:tgtEl>
                                          <p:spTgt spid="38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85"/>
                                        </p:tgtEl>
                                        <p:attrNameLst>
                                          <p:attrName>style.visibility</p:attrName>
                                        </p:attrNameLst>
                                      </p:cBhvr>
                                      <p:to>
                                        <p:strVal val="visible"/>
                                      </p:to>
                                    </p:set>
                                    <p:anim calcmode="lin" valueType="num">
                                      <p:cBhvr additive="base">
                                        <p:cTn dur="1000"/>
                                        <p:tgtEl>
                                          <p:spTgt spid="38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66"/>
                                        </p:tgtEl>
                                        <p:attrNameLst>
                                          <p:attrName>style.visibility</p:attrName>
                                        </p:attrNameLst>
                                      </p:cBhvr>
                                      <p:to>
                                        <p:strVal val="visible"/>
                                      </p:to>
                                    </p:set>
                                    <p:anim calcmode="lin" valueType="num">
                                      <p:cBhvr additive="base">
                                        <p:cTn dur="1000"/>
                                        <p:tgtEl>
                                          <p:spTgt spid="36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86"/>
                                        </p:tgtEl>
                                        <p:attrNameLst>
                                          <p:attrName>style.visibility</p:attrName>
                                        </p:attrNameLst>
                                      </p:cBhvr>
                                      <p:to>
                                        <p:strVal val="visible"/>
                                      </p:to>
                                    </p:set>
                                    <p:anim calcmode="lin" valueType="num">
                                      <p:cBhvr additive="base">
                                        <p:cTn dur="1000"/>
                                        <p:tgtEl>
                                          <p:spTgt spid="386"/>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379"/>
                                        </p:tgtEl>
                                        <p:attrNameLst>
                                          <p:attrName>style.visibility</p:attrName>
                                        </p:attrNameLst>
                                      </p:cBhvr>
                                      <p:to>
                                        <p:strVal val="visible"/>
                                      </p:to>
                                    </p:set>
                                    <p:animEffect filter="fade" transition="in">
                                      <p:cBhvr>
                                        <p:cTn dur="1000"/>
                                        <p:tgtEl>
                                          <p:spTgt spid="379"/>
                                        </p:tgtEl>
                                      </p:cBhvr>
                                    </p:animEffect>
                                  </p:childTnLst>
                                </p:cTn>
                              </p:par>
                              <p:par>
                                <p:cTn fill="hold" nodeType="withEffect" presetClass="entr" presetID="10" presetSubtype="0">
                                  <p:stCondLst>
                                    <p:cond delay="0"/>
                                  </p:stCondLst>
                                  <p:childTnLst>
                                    <p:set>
                                      <p:cBhvr>
                                        <p:cTn dur="1" fill="hold">
                                          <p:stCondLst>
                                            <p:cond delay="0"/>
                                          </p:stCondLst>
                                        </p:cTn>
                                        <p:tgtEl>
                                          <p:spTgt spid="380"/>
                                        </p:tgtEl>
                                        <p:attrNameLst>
                                          <p:attrName>style.visibility</p:attrName>
                                        </p:attrNameLst>
                                      </p:cBhvr>
                                      <p:to>
                                        <p:strVal val="visible"/>
                                      </p:to>
                                    </p:set>
                                    <p:animEffect filter="fade" transition="in">
                                      <p:cBhvr>
                                        <p:cTn dur="1000"/>
                                        <p:tgtEl>
                                          <p:spTgt spid="380"/>
                                        </p:tgtEl>
                                      </p:cBhvr>
                                    </p:animEffect>
                                  </p:childTnLst>
                                </p:cTn>
                              </p:par>
                              <p:par>
                                <p:cTn fill="hold" nodeType="withEffect" presetClass="entr" presetID="10" presetSubtype="0">
                                  <p:stCondLst>
                                    <p:cond delay="0"/>
                                  </p:stCondLst>
                                  <p:childTnLst>
                                    <p:set>
                                      <p:cBhvr>
                                        <p:cTn dur="1" fill="hold">
                                          <p:stCondLst>
                                            <p:cond delay="0"/>
                                          </p:stCondLst>
                                        </p:cTn>
                                        <p:tgtEl>
                                          <p:spTgt spid="381"/>
                                        </p:tgtEl>
                                        <p:attrNameLst>
                                          <p:attrName>style.visibility</p:attrName>
                                        </p:attrNameLst>
                                      </p:cBhvr>
                                      <p:to>
                                        <p:strVal val="visible"/>
                                      </p:to>
                                    </p:set>
                                    <p:animEffect filter="fade" transition="in">
                                      <p:cBhvr>
                                        <p:cTn dur="1000"/>
                                        <p:tgtEl>
                                          <p:spTgt spid="381"/>
                                        </p:tgtEl>
                                      </p:cBhvr>
                                    </p:animEffect>
                                  </p:childTnLst>
                                </p:cTn>
                              </p:par>
                              <p:par>
                                <p:cTn fill="hold" nodeType="withEffect" presetClass="entr" presetID="10" presetSubtype="0">
                                  <p:stCondLst>
                                    <p:cond delay="0"/>
                                  </p:stCondLst>
                                  <p:childTnLst>
                                    <p:set>
                                      <p:cBhvr>
                                        <p:cTn dur="1" fill="hold">
                                          <p:stCondLst>
                                            <p:cond delay="0"/>
                                          </p:stCondLst>
                                        </p:cTn>
                                        <p:tgtEl>
                                          <p:spTgt spid="383"/>
                                        </p:tgtEl>
                                        <p:attrNameLst>
                                          <p:attrName>style.visibility</p:attrName>
                                        </p:attrNameLst>
                                      </p:cBhvr>
                                      <p:to>
                                        <p:strVal val="visible"/>
                                      </p:to>
                                    </p:set>
                                    <p:animEffect filter="fade" transition="in">
                                      <p:cBhvr>
                                        <p:cTn dur="1000"/>
                                        <p:tgtEl>
                                          <p:spTgt spid="383"/>
                                        </p:tgtEl>
                                      </p:cBhvr>
                                    </p:animEffect>
                                  </p:childTnLst>
                                </p:cTn>
                              </p:par>
                              <p:par>
                                <p:cTn fill="hold" nodeType="withEffect" presetClass="entr" presetID="10" presetSubtype="0">
                                  <p:stCondLst>
                                    <p:cond delay="0"/>
                                  </p:stCondLst>
                                  <p:childTnLst>
                                    <p:set>
                                      <p:cBhvr>
                                        <p:cTn dur="1" fill="hold">
                                          <p:stCondLst>
                                            <p:cond delay="0"/>
                                          </p:stCondLst>
                                        </p:cTn>
                                        <p:tgtEl>
                                          <p:spTgt spid="382"/>
                                        </p:tgtEl>
                                        <p:attrNameLst>
                                          <p:attrName>style.visibility</p:attrName>
                                        </p:attrNameLst>
                                      </p:cBhvr>
                                      <p:to>
                                        <p:strVal val="visible"/>
                                      </p:to>
                                    </p:set>
                                    <p:animEffect filter="fade" transition="in">
                                      <p:cBhvr>
                                        <p:cTn dur="1000"/>
                                        <p:tgtEl>
                                          <p:spTgt spid="3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90" name="Shape 390"/>
        <p:cNvGrpSpPr/>
        <p:nvPr/>
      </p:nvGrpSpPr>
      <p:grpSpPr>
        <a:xfrm>
          <a:off x="0" y="0"/>
          <a:ext cx="0" cy="0"/>
          <a:chOff x="0" y="0"/>
          <a:chExt cx="0" cy="0"/>
        </a:xfrm>
      </p:grpSpPr>
      <p:sp>
        <p:nvSpPr>
          <p:cNvPr id="391" name="Google Shape;391;p36">
            <a:hlinkClick/>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2" name="Google Shape;392;p36"/>
          <p:cNvSpPr txBox="1"/>
          <p:nvPr/>
        </p:nvSpPr>
        <p:spPr>
          <a:xfrm>
            <a:off x="1777325" y="2248020"/>
            <a:ext cx="2007600" cy="261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Font typeface="Arial"/>
              <a:buNone/>
            </a:pPr>
            <a:r>
              <a:rPr lang="en-US" sz="1100">
                <a:solidFill>
                  <a:srgbClr val="D9D9D9"/>
                </a:solidFill>
                <a:latin typeface="Press Start 2P"/>
                <a:ea typeface="Press Start 2P"/>
                <a:cs typeface="Press Start 2P"/>
                <a:sym typeface="Press Start 2P"/>
              </a:rPr>
              <a:t>Exploration</a:t>
            </a:r>
            <a:endParaRPr>
              <a:solidFill>
                <a:srgbClr val="D9D9D9"/>
              </a:solidFill>
            </a:endParaRPr>
          </a:p>
        </p:txBody>
      </p:sp>
      <p:sp>
        <p:nvSpPr>
          <p:cNvPr id="393" name="Google Shape;393;p36">
            <a:hlinkClick action="ppaction://hlinksldjump" r:id="rId3"/>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4" name="Google Shape;394;p36">
            <a:hlinkClick action="ppaction://hlinksldjump" r:id="rId4"/>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5" name="Google Shape;395;p36"/>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6" name="Google Shape;396;p36"/>
          <p:cNvSpPr txBox="1"/>
          <p:nvPr/>
        </p:nvSpPr>
        <p:spPr>
          <a:xfrm>
            <a:off x="1367075" y="2813000"/>
            <a:ext cx="7915500" cy="27705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Tâche qui vise la mobilisation de concepts et processus appris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Consolidation de la compréhension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Validation</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Flexibilité et fluidité</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Plus présente en classe</a:t>
            </a:r>
            <a:endParaRPr sz="1200">
              <a:solidFill>
                <a:schemeClr val="dk1"/>
              </a:solidFill>
              <a:latin typeface="Press Start 2P"/>
              <a:ea typeface="Press Start 2P"/>
              <a:cs typeface="Press Start 2P"/>
              <a:sym typeface="Press Start 2P"/>
            </a:endParaRPr>
          </a:p>
          <a:p>
            <a:pPr indent="0" lvl="0" marL="0" marR="0" rtl="0" algn="l">
              <a:lnSpc>
                <a:spcPct val="150000"/>
              </a:lnSpc>
              <a:spcBef>
                <a:spcPts val="0"/>
              </a:spcBef>
              <a:spcAft>
                <a:spcPts val="0"/>
              </a:spcAft>
              <a:buNone/>
            </a:pPr>
            <a:r>
              <a:t/>
            </a:r>
            <a:endParaRPr sz="1200">
              <a:solidFill>
                <a:schemeClr val="dk1"/>
              </a:solidFill>
              <a:latin typeface="Press Start 2P"/>
              <a:ea typeface="Press Start 2P"/>
              <a:cs typeface="Press Start 2P"/>
              <a:sym typeface="Press Start 2P"/>
            </a:endParaRPr>
          </a:p>
          <a:p>
            <a:pPr indent="0" lvl="0" marL="457200" marR="0" rtl="0" algn="l">
              <a:lnSpc>
                <a:spcPct val="150000"/>
              </a:lnSpc>
              <a:spcBef>
                <a:spcPts val="0"/>
              </a:spcBef>
              <a:spcAft>
                <a:spcPts val="0"/>
              </a:spcAft>
              <a:buNone/>
            </a:pPr>
            <a:r>
              <a:t/>
            </a:r>
            <a:endParaRPr sz="1200">
              <a:solidFill>
                <a:schemeClr val="dk1"/>
              </a:solidFill>
              <a:latin typeface="Press Start 2P"/>
              <a:ea typeface="Press Start 2P"/>
              <a:cs typeface="Press Start 2P"/>
              <a:sym typeface="Press Start 2P"/>
            </a:endParaRPr>
          </a:p>
          <a:p>
            <a:pPr indent="0" lvl="0" marL="0" marR="0" rtl="0" algn="l">
              <a:lnSpc>
                <a:spcPct val="150000"/>
              </a:lnSpc>
              <a:spcBef>
                <a:spcPts val="0"/>
              </a:spcBef>
              <a:spcAft>
                <a:spcPts val="0"/>
              </a:spcAft>
              <a:buNone/>
            </a:pPr>
            <a:r>
              <a:t/>
            </a:r>
            <a:endParaRPr sz="1200">
              <a:solidFill>
                <a:schemeClr val="dk1"/>
              </a:solidFill>
              <a:latin typeface="Press Start 2P"/>
              <a:ea typeface="Press Start 2P"/>
              <a:cs typeface="Press Start 2P"/>
              <a:sym typeface="Press Start 2P"/>
            </a:endParaRPr>
          </a:p>
        </p:txBody>
      </p:sp>
      <p:sp>
        <p:nvSpPr>
          <p:cNvPr id="397" name="Google Shape;397;p36"/>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8" name="Google Shape;398;p36"/>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9" name="Google Shape;399;p36"/>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0" name="Google Shape;400;p36"/>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1" name="Google Shape;401;p36"/>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2" name="Google Shape;402;p36"/>
          <p:cNvSpPr/>
          <p:nvPr/>
        </p:nvSpPr>
        <p:spPr>
          <a:xfrm>
            <a:off x="3951968"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03" name="Google Shape;403;p36"/>
          <p:cNvPicPr preferRelativeResize="0"/>
          <p:nvPr/>
        </p:nvPicPr>
        <p:blipFill rotWithShape="1">
          <a:blip r:embed="rId5">
            <a:alphaModFix/>
          </a:blip>
          <a:srcRect b="0" l="0" r="0" t="0"/>
          <a:stretch/>
        </p:blipFill>
        <p:spPr>
          <a:xfrm>
            <a:off x="3545629" y="4981756"/>
            <a:ext cx="315527" cy="315527"/>
          </a:xfrm>
          <a:prstGeom prst="rect">
            <a:avLst/>
          </a:prstGeom>
          <a:noFill/>
          <a:ln>
            <a:noFill/>
          </a:ln>
        </p:spPr>
      </p:pic>
      <p:pic>
        <p:nvPicPr>
          <p:cNvPr descr="A picture containing text&#10;&#10;Description automatically generated" id="404" name="Google Shape;404;p36"/>
          <p:cNvPicPr preferRelativeResize="0"/>
          <p:nvPr/>
        </p:nvPicPr>
        <p:blipFill rotWithShape="1">
          <a:blip r:embed="rId6">
            <a:alphaModFix/>
          </a:blip>
          <a:srcRect b="0" l="0" r="0" t="0"/>
          <a:stretch/>
        </p:blipFill>
        <p:spPr>
          <a:xfrm>
            <a:off x="2760114" y="4950313"/>
            <a:ext cx="379933" cy="378413"/>
          </a:xfrm>
          <a:prstGeom prst="rect">
            <a:avLst/>
          </a:prstGeom>
          <a:noFill/>
          <a:ln>
            <a:noFill/>
          </a:ln>
        </p:spPr>
      </p:pic>
      <p:pic>
        <p:nvPicPr>
          <p:cNvPr descr="A picture containing shape&#10;&#10;Description automatically generated" id="405" name="Google Shape;405;p36"/>
          <p:cNvPicPr preferRelativeResize="0"/>
          <p:nvPr/>
        </p:nvPicPr>
        <p:blipFill rotWithShape="1">
          <a:blip r:embed="rId7">
            <a:alphaModFix/>
          </a:blip>
          <a:srcRect b="0" l="0" r="0" t="0"/>
          <a:stretch/>
        </p:blipFill>
        <p:spPr>
          <a:xfrm flipH="1">
            <a:off x="4296975" y="4979789"/>
            <a:ext cx="319460" cy="319460"/>
          </a:xfrm>
          <a:prstGeom prst="rect">
            <a:avLst/>
          </a:prstGeom>
          <a:noFill/>
          <a:ln>
            <a:noFill/>
          </a:ln>
        </p:spPr>
      </p:pic>
      <p:pic>
        <p:nvPicPr>
          <p:cNvPr descr="A picture containing text&#10;&#10;Description automatically generated" id="406" name="Google Shape;406;p36"/>
          <p:cNvPicPr preferRelativeResize="0"/>
          <p:nvPr/>
        </p:nvPicPr>
        <p:blipFill rotWithShape="1">
          <a:blip r:embed="rId8">
            <a:alphaModFix/>
          </a:blip>
          <a:srcRect b="0" l="0" r="0" t="0"/>
          <a:stretch/>
        </p:blipFill>
        <p:spPr>
          <a:xfrm>
            <a:off x="2050984" y="4993735"/>
            <a:ext cx="291569" cy="291569"/>
          </a:xfrm>
          <a:prstGeom prst="rect">
            <a:avLst/>
          </a:prstGeom>
          <a:noFill/>
          <a:ln>
            <a:noFill/>
          </a:ln>
        </p:spPr>
      </p:pic>
      <p:pic>
        <p:nvPicPr>
          <p:cNvPr descr="A picture containing histogram&#10;&#10;Description automatically generated" id="407" name="Google Shape;407;p36"/>
          <p:cNvPicPr preferRelativeResize="0"/>
          <p:nvPr/>
        </p:nvPicPr>
        <p:blipFill rotWithShape="1">
          <a:blip r:embed="rId9">
            <a:alphaModFix/>
          </a:blip>
          <a:srcRect b="0" l="0" r="0" t="0"/>
          <a:stretch/>
        </p:blipFill>
        <p:spPr>
          <a:xfrm>
            <a:off x="5050286" y="4979789"/>
            <a:ext cx="319463" cy="319463"/>
          </a:xfrm>
          <a:prstGeom prst="rect">
            <a:avLst/>
          </a:prstGeom>
          <a:noFill/>
          <a:ln>
            <a:noFill/>
          </a:ln>
        </p:spPr>
      </p:pic>
      <p:sp>
        <p:nvSpPr>
          <p:cNvPr id="408" name="Google Shape;408;p36"/>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9" name="Google Shape;409;p36"/>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800">
                <a:solidFill>
                  <a:srgbClr val="D8D8D8"/>
                </a:solidFill>
                <a:latin typeface="Press Start 2P"/>
                <a:ea typeface="Press Start 2P"/>
                <a:cs typeface="Press Start 2P"/>
                <a:sym typeface="Press Start 2P"/>
              </a:rPr>
              <a:t>3 intentions didactiques</a:t>
            </a:r>
            <a:endParaRPr sz="1800">
              <a:solidFill>
                <a:srgbClr val="D8D8D8"/>
              </a:solidFill>
              <a:latin typeface="Press Start 2P"/>
              <a:ea typeface="Press Start 2P"/>
              <a:cs typeface="Press Start 2P"/>
              <a:sym typeface="Press Start 2P"/>
            </a:endParaRPr>
          </a:p>
        </p:txBody>
      </p:sp>
      <p:sp>
        <p:nvSpPr>
          <p:cNvPr id="410" name="Google Shape;410;p36"/>
          <p:cNvSpPr txBox="1"/>
          <p:nvPr/>
        </p:nvSpPr>
        <p:spPr>
          <a:xfrm>
            <a:off x="4065125" y="2239620"/>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Application</a:t>
            </a:r>
            <a:endParaRPr sz="1100">
              <a:solidFill>
                <a:schemeClr val="dk1"/>
              </a:solidFill>
              <a:latin typeface="Press Start 2P"/>
              <a:ea typeface="Press Start 2P"/>
              <a:cs typeface="Press Start 2P"/>
              <a:sym typeface="Press Start 2P"/>
            </a:endParaRPr>
          </a:p>
        </p:txBody>
      </p:sp>
      <p:sp>
        <p:nvSpPr>
          <p:cNvPr id="411" name="Google Shape;411;p36"/>
          <p:cNvSpPr txBox="1"/>
          <p:nvPr/>
        </p:nvSpPr>
        <p:spPr>
          <a:xfrm>
            <a:off x="6140950" y="2248020"/>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Création</a:t>
            </a:r>
            <a:endParaRPr sz="1100"/>
          </a:p>
        </p:txBody>
      </p:sp>
      <p:sp>
        <p:nvSpPr>
          <p:cNvPr id="412" name="Google Shape;412;p36"/>
          <p:cNvSpPr txBox="1"/>
          <p:nvPr/>
        </p:nvSpPr>
        <p:spPr>
          <a:xfrm>
            <a:off x="8283575" y="2163420"/>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En résumé</a:t>
            </a:r>
            <a:endParaRPr sz="1100"/>
          </a:p>
        </p:txBody>
      </p:sp>
      <p:pic>
        <p:nvPicPr>
          <p:cNvPr id="413" name="Google Shape;413;p36"/>
          <p:cNvPicPr preferRelativeResize="0"/>
          <p:nvPr/>
        </p:nvPicPr>
        <p:blipFill>
          <a:blip r:embed="rId10">
            <a:alphaModFix/>
          </a:blip>
          <a:stretch>
            <a:fillRect/>
          </a:stretch>
        </p:blipFill>
        <p:spPr>
          <a:xfrm>
            <a:off x="8907325" y="3428999"/>
            <a:ext cx="1746250" cy="2308573"/>
          </a:xfrm>
          <a:prstGeom prst="rect">
            <a:avLst/>
          </a:prstGeom>
          <a:noFill/>
          <a:ln>
            <a:noFill/>
          </a:ln>
        </p:spPr>
      </p:pic>
      <p:pic>
        <p:nvPicPr>
          <p:cNvPr descr="A picture containing container, square&#10;&#10;Description automatically generated" id="414" name="Google Shape;414;p36"/>
          <p:cNvPicPr preferRelativeResize="0"/>
          <p:nvPr/>
        </p:nvPicPr>
        <p:blipFill rotWithShape="1">
          <a:blip r:embed="rId11">
            <a:alphaModFix/>
          </a:blip>
          <a:srcRect b="0" l="0" r="0" t="0"/>
          <a:stretch/>
        </p:blipFill>
        <p:spPr>
          <a:xfrm>
            <a:off x="7845436" y="5039494"/>
            <a:ext cx="784149" cy="784150"/>
          </a:xfrm>
          <a:prstGeom prst="rect">
            <a:avLst/>
          </a:prstGeom>
          <a:noFill/>
          <a:ln>
            <a:noFill/>
          </a:ln>
        </p:spPr>
      </p:pic>
      <p:pic>
        <p:nvPicPr>
          <p:cNvPr descr="A picture containing container, square&#10;&#10;Description automatically generated" id="415" name="Google Shape;415;p36"/>
          <p:cNvPicPr preferRelativeResize="0"/>
          <p:nvPr/>
        </p:nvPicPr>
        <p:blipFill rotWithShape="1">
          <a:blip r:embed="rId11">
            <a:alphaModFix/>
          </a:blip>
          <a:srcRect b="0" l="0" r="0" t="0"/>
          <a:stretch/>
        </p:blipFill>
        <p:spPr>
          <a:xfrm>
            <a:off x="9176666" y="5167877"/>
            <a:ext cx="1390442" cy="1560547"/>
          </a:xfrm>
          <a:prstGeom prst="rect">
            <a:avLst/>
          </a:prstGeom>
          <a:noFill/>
          <a:ln>
            <a:noFill/>
          </a:ln>
        </p:spPr>
      </p:pic>
      <p:pic>
        <p:nvPicPr>
          <p:cNvPr descr="A picture containing container, square&#10;&#10;Description automatically generated" id="416" name="Google Shape;416;p36"/>
          <p:cNvPicPr preferRelativeResize="0"/>
          <p:nvPr/>
        </p:nvPicPr>
        <p:blipFill rotWithShape="1">
          <a:blip r:embed="rId11">
            <a:alphaModFix/>
          </a:blip>
          <a:srcRect b="0" l="0" r="0" t="0"/>
          <a:stretch/>
        </p:blipFill>
        <p:spPr>
          <a:xfrm>
            <a:off x="7895272" y="5473998"/>
            <a:ext cx="1262339" cy="126233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96"/>
                                        </p:tgtEl>
                                        <p:attrNameLst>
                                          <p:attrName>style.visibility</p:attrName>
                                        </p:attrNameLst>
                                      </p:cBhvr>
                                      <p:to>
                                        <p:strVal val="visible"/>
                                      </p:to>
                                    </p:set>
                                    <p:animEffect filter="fade" transition="in">
                                      <p:cBhvr>
                                        <p:cTn dur="250"/>
                                        <p:tgtEl>
                                          <p:spTgt spid="396"/>
                                        </p:tgtEl>
                                      </p:cBhvr>
                                    </p:animEffect>
                                  </p:childTnLst>
                                </p:cTn>
                              </p:par>
                              <p:par>
                                <p:cTn fill="hold" nodeType="withEffect" presetClass="entr" presetID="2" presetSubtype="4">
                                  <p:stCondLst>
                                    <p:cond delay="0"/>
                                  </p:stCondLst>
                                  <p:childTnLst>
                                    <p:set>
                                      <p:cBhvr>
                                        <p:cTn dur="1" fill="hold">
                                          <p:stCondLst>
                                            <p:cond delay="0"/>
                                          </p:stCondLst>
                                        </p:cTn>
                                        <p:tgtEl>
                                          <p:spTgt spid="415"/>
                                        </p:tgtEl>
                                        <p:attrNameLst>
                                          <p:attrName>style.visibility</p:attrName>
                                        </p:attrNameLst>
                                      </p:cBhvr>
                                      <p:to>
                                        <p:strVal val="visible"/>
                                      </p:to>
                                    </p:set>
                                    <p:anim calcmode="lin" valueType="num">
                                      <p:cBhvr additive="base">
                                        <p:cTn dur="1000"/>
                                        <p:tgtEl>
                                          <p:spTgt spid="41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16"/>
                                        </p:tgtEl>
                                        <p:attrNameLst>
                                          <p:attrName>style.visibility</p:attrName>
                                        </p:attrNameLst>
                                      </p:cBhvr>
                                      <p:to>
                                        <p:strVal val="visible"/>
                                      </p:to>
                                    </p:set>
                                    <p:anim calcmode="lin" valueType="num">
                                      <p:cBhvr additive="base">
                                        <p:cTn dur="1000"/>
                                        <p:tgtEl>
                                          <p:spTgt spid="41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14"/>
                                        </p:tgtEl>
                                        <p:attrNameLst>
                                          <p:attrName>style.visibility</p:attrName>
                                        </p:attrNameLst>
                                      </p:cBhvr>
                                      <p:to>
                                        <p:strVal val="visible"/>
                                      </p:to>
                                    </p:set>
                                    <p:anim calcmode="lin" valueType="num">
                                      <p:cBhvr additive="base">
                                        <p:cTn dur="1000"/>
                                        <p:tgtEl>
                                          <p:spTgt spid="41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13"/>
                                        </p:tgtEl>
                                        <p:attrNameLst>
                                          <p:attrName>style.visibility</p:attrName>
                                        </p:attrNameLst>
                                      </p:cBhvr>
                                      <p:to>
                                        <p:strVal val="visible"/>
                                      </p:to>
                                    </p:set>
                                    <p:anim calcmode="lin" valueType="num">
                                      <p:cBhvr additive="base">
                                        <p:cTn dur="1000"/>
                                        <p:tgtEl>
                                          <p:spTgt spid="413"/>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03"/>
                                        </p:tgtEl>
                                        <p:attrNameLst>
                                          <p:attrName>style.visibility</p:attrName>
                                        </p:attrNameLst>
                                      </p:cBhvr>
                                      <p:to>
                                        <p:strVal val="visible"/>
                                      </p:to>
                                    </p:set>
                                    <p:animEffect filter="fade" transition="in">
                                      <p:cBhvr>
                                        <p:cTn dur="1000"/>
                                        <p:tgtEl>
                                          <p:spTgt spid="403"/>
                                        </p:tgtEl>
                                      </p:cBhvr>
                                    </p:animEffect>
                                  </p:childTnLst>
                                </p:cTn>
                              </p:par>
                              <p:par>
                                <p:cTn fill="hold" nodeType="withEffect" presetClass="entr" presetID="10" presetSubtype="0">
                                  <p:stCondLst>
                                    <p:cond delay="0"/>
                                  </p:stCondLst>
                                  <p:childTnLst>
                                    <p:set>
                                      <p:cBhvr>
                                        <p:cTn dur="1" fill="hold">
                                          <p:stCondLst>
                                            <p:cond delay="0"/>
                                          </p:stCondLst>
                                        </p:cTn>
                                        <p:tgtEl>
                                          <p:spTgt spid="404"/>
                                        </p:tgtEl>
                                        <p:attrNameLst>
                                          <p:attrName>style.visibility</p:attrName>
                                        </p:attrNameLst>
                                      </p:cBhvr>
                                      <p:to>
                                        <p:strVal val="visible"/>
                                      </p:to>
                                    </p:set>
                                    <p:animEffect filter="fade" transition="in">
                                      <p:cBhvr>
                                        <p:cTn dur="1000"/>
                                        <p:tgtEl>
                                          <p:spTgt spid="404"/>
                                        </p:tgtEl>
                                      </p:cBhvr>
                                    </p:animEffect>
                                  </p:childTnLst>
                                </p:cTn>
                              </p:par>
                              <p:par>
                                <p:cTn fill="hold" nodeType="withEffect" presetClass="entr" presetID="10" presetSubtype="0">
                                  <p:stCondLst>
                                    <p:cond delay="0"/>
                                  </p:stCondLst>
                                  <p:childTnLst>
                                    <p:set>
                                      <p:cBhvr>
                                        <p:cTn dur="1" fill="hold">
                                          <p:stCondLst>
                                            <p:cond delay="0"/>
                                          </p:stCondLst>
                                        </p:cTn>
                                        <p:tgtEl>
                                          <p:spTgt spid="405"/>
                                        </p:tgtEl>
                                        <p:attrNameLst>
                                          <p:attrName>style.visibility</p:attrName>
                                        </p:attrNameLst>
                                      </p:cBhvr>
                                      <p:to>
                                        <p:strVal val="visible"/>
                                      </p:to>
                                    </p:set>
                                    <p:animEffect filter="fade" transition="in">
                                      <p:cBhvr>
                                        <p:cTn dur="1000"/>
                                        <p:tgtEl>
                                          <p:spTgt spid="405"/>
                                        </p:tgtEl>
                                      </p:cBhvr>
                                    </p:animEffect>
                                  </p:childTnLst>
                                </p:cTn>
                              </p:par>
                              <p:par>
                                <p:cTn fill="hold" nodeType="withEffect" presetClass="entr" presetID="10" presetSubtype="0">
                                  <p:stCondLst>
                                    <p:cond delay="0"/>
                                  </p:stCondLst>
                                  <p:childTnLst>
                                    <p:set>
                                      <p:cBhvr>
                                        <p:cTn dur="1" fill="hold">
                                          <p:stCondLst>
                                            <p:cond delay="0"/>
                                          </p:stCondLst>
                                        </p:cTn>
                                        <p:tgtEl>
                                          <p:spTgt spid="407"/>
                                        </p:tgtEl>
                                        <p:attrNameLst>
                                          <p:attrName>style.visibility</p:attrName>
                                        </p:attrNameLst>
                                      </p:cBhvr>
                                      <p:to>
                                        <p:strVal val="visible"/>
                                      </p:to>
                                    </p:set>
                                    <p:animEffect filter="fade" transition="in">
                                      <p:cBhvr>
                                        <p:cTn dur="1000"/>
                                        <p:tgtEl>
                                          <p:spTgt spid="407"/>
                                        </p:tgtEl>
                                      </p:cBhvr>
                                    </p:animEffect>
                                  </p:childTnLst>
                                </p:cTn>
                              </p:par>
                              <p:par>
                                <p:cTn fill="hold" nodeType="withEffect" presetClass="entr" presetID="10" presetSubtype="0">
                                  <p:stCondLst>
                                    <p:cond delay="0"/>
                                  </p:stCondLst>
                                  <p:childTnLst>
                                    <p:set>
                                      <p:cBhvr>
                                        <p:cTn dur="1" fill="hold">
                                          <p:stCondLst>
                                            <p:cond delay="0"/>
                                          </p:stCondLst>
                                        </p:cTn>
                                        <p:tgtEl>
                                          <p:spTgt spid="406"/>
                                        </p:tgtEl>
                                        <p:attrNameLst>
                                          <p:attrName>style.visibility</p:attrName>
                                        </p:attrNameLst>
                                      </p:cBhvr>
                                      <p:to>
                                        <p:strVal val="visible"/>
                                      </p:to>
                                    </p:set>
                                    <p:animEffect filter="fade" transition="in">
                                      <p:cBhvr>
                                        <p:cTn dur="1000"/>
                                        <p:tgtEl>
                                          <p:spTgt spid="4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626"/>
        </a:solidFill>
      </p:bgPr>
    </p:bg>
    <p:spTree>
      <p:nvGrpSpPr>
        <p:cNvPr id="134" name="Shape 134"/>
        <p:cNvGrpSpPr/>
        <p:nvPr/>
      </p:nvGrpSpPr>
      <p:grpSpPr>
        <a:xfrm>
          <a:off x="0" y="0"/>
          <a:ext cx="0" cy="0"/>
          <a:chOff x="0" y="0"/>
          <a:chExt cx="0" cy="0"/>
        </a:xfrm>
      </p:grpSpPr>
      <p:sp>
        <p:nvSpPr>
          <p:cNvPr id="135" name="Google Shape;135;p19"/>
          <p:cNvSpPr/>
          <p:nvPr/>
        </p:nvSpPr>
        <p:spPr>
          <a:xfrm>
            <a:off x="2133600" y="4130674"/>
            <a:ext cx="7924800" cy="168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6" name="Google Shape;136;p19"/>
          <p:cNvSpPr/>
          <p:nvPr/>
        </p:nvSpPr>
        <p:spPr>
          <a:xfrm>
            <a:off x="2133600" y="4130674"/>
            <a:ext cx="3962400" cy="168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7" name="Google Shape;137;p19"/>
          <p:cNvSpPr/>
          <p:nvPr/>
        </p:nvSpPr>
        <p:spPr>
          <a:xfrm>
            <a:off x="2095500" y="4095750"/>
            <a:ext cx="8001000" cy="238200"/>
          </a:xfrm>
          <a:prstGeom prst="rect">
            <a:avLst/>
          </a:pr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8" name="Google Shape;138;p19"/>
          <p:cNvSpPr/>
          <p:nvPr/>
        </p:nvSpPr>
        <p:spPr>
          <a:xfrm>
            <a:off x="2133600" y="4130675"/>
            <a:ext cx="1505100" cy="168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9" name="Google Shape;139;p19"/>
          <p:cNvSpPr txBox="1"/>
          <p:nvPr/>
        </p:nvSpPr>
        <p:spPr>
          <a:xfrm>
            <a:off x="4964921" y="4817097"/>
            <a:ext cx="22623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rgbClr val="D8D8D8"/>
                </a:solidFill>
                <a:latin typeface="Press Start 2P"/>
                <a:ea typeface="Press Start 2P"/>
                <a:cs typeface="Press Start 2P"/>
                <a:sym typeface="Press Start 2P"/>
              </a:rPr>
              <a:t>Loading……</a:t>
            </a:r>
            <a:endParaRPr/>
          </a:p>
        </p:txBody>
      </p:sp>
      <p:pic>
        <p:nvPicPr>
          <p:cNvPr id="140" name="Google Shape;140;p19">
            <a:hlinkClick action="ppaction://hlinkshowjump?jump=nextslide"/>
          </p:cNvPr>
          <p:cNvPicPr preferRelativeResize="0"/>
          <p:nvPr/>
        </p:nvPicPr>
        <p:blipFill>
          <a:blip r:embed="rId3">
            <a:alphaModFix/>
          </a:blip>
          <a:stretch>
            <a:fillRect/>
          </a:stretch>
        </p:blipFill>
        <p:spPr>
          <a:xfrm>
            <a:off x="3301725" y="1606796"/>
            <a:ext cx="5588550" cy="1353299"/>
          </a:xfrm>
          <a:prstGeom prst="rect">
            <a:avLst/>
          </a:prstGeom>
          <a:noFill/>
          <a:ln>
            <a:noFill/>
          </a:ln>
        </p:spPr>
      </p:pic>
      <p:sp>
        <p:nvSpPr>
          <p:cNvPr id="141" name="Google Shape;141;p19"/>
          <p:cNvSpPr txBox="1"/>
          <p:nvPr/>
        </p:nvSpPr>
        <p:spPr>
          <a:xfrm>
            <a:off x="282750" y="6478675"/>
            <a:ext cx="10265400" cy="3078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Clr>
                <a:schemeClr val="dk1"/>
              </a:buClr>
              <a:buSzPts val="1100"/>
              <a:buFont typeface="Arial"/>
              <a:buNone/>
            </a:pPr>
            <a:r>
              <a:rPr lang="en-US" sz="1000">
                <a:solidFill>
                  <a:schemeClr val="lt1"/>
                </a:solidFill>
                <a:latin typeface="Ubuntu"/>
                <a:ea typeface="Ubuntu"/>
                <a:cs typeface="Ubuntu"/>
                <a:sym typeface="Ubuntu"/>
              </a:rPr>
              <a:t>Cette présentation,</a:t>
            </a:r>
            <a:r>
              <a:rPr lang="en-US" sz="1000">
                <a:solidFill>
                  <a:schemeClr val="accent4"/>
                </a:solidFill>
                <a:latin typeface="Ubuntu"/>
                <a:ea typeface="Ubuntu"/>
                <a:cs typeface="Ubuntu"/>
                <a:sym typeface="Ubuntu"/>
              </a:rPr>
              <a:t> </a:t>
            </a:r>
            <a:r>
              <a:rPr lang="en-US" sz="1000" u="sng">
                <a:solidFill>
                  <a:schemeClr val="accent4"/>
                </a:solidFill>
                <a:latin typeface="Ubuntu"/>
                <a:ea typeface="Ubuntu"/>
                <a:cs typeface="Ubuntu"/>
                <a:sym typeface="Ubuntu"/>
                <a:hlinkClick r:id="rId4">
                  <a:extLst>
                    <a:ext uri="{A12FA001-AC4F-418D-AE19-62706E023703}">
                      <ahyp:hlinkClr val="tx"/>
                    </a:ext>
                  </a:extLst>
                </a:hlinkClick>
              </a:rPr>
              <a:t>recitmst.qc.ca/minecraft</a:t>
            </a:r>
            <a:r>
              <a:rPr lang="en-US" sz="1000" u="sng">
                <a:solidFill>
                  <a:schemeClr val="accent4"/>
                </a:solidFill>
                <a:latin typeface="Ubuntu"/>
                <a:ea typeface="Ubuntu"/>
                <a:cs typeface="Ubuntu"/>
                <a:sym typeface="Ubuntu"/>
                <a:hlinkClick r:id="rId5">
                  <a:extLst>
                    <a:ext uri="{A12FA001-AC4F-418D-AE19-62706E023703}">
                      <ahyp:hlinkClr val="tx"/>
                    </a:ext>
                  </a:extLst>
                </a:hlinkClick>
              </a:rPr>
              <a:t>0512</a:t>
            </a:r>
            <a:r>
              <a:rPr lang="en-US" sz="1000" u="sng">
                <a:solidFill>
                  <a:schemeClr val="accent4"/>
                </a:solidFill>
                <a:latin typeface="Ubuntu"/>
                <a:ea typeface="Ubuntu"/>
                <a:cs typeface="Ubuntu"/>
                <a:sym typeface="Ubuntu"/>
                <a:hlinkClick r:id="rId6">
                  <a:extLst>
                    <a:ext uri="{A12FA001-AC4F-418D-AE19-62706E023703}">
                      <ahyp:hlinkClr val="tx"/>
                    </a:ext>
                  </a:extLst>
                </a:hlinkClick>
              </a:rPr>
              <a:t>2024</a:t>
            </a:r>
            <a:r>
              <a:rPr lang="en-US" sz="1000">
                <a:solidFill>
                  <a:schemeClr val="accent4"/>
                </a:solidFill>
                <a:latin typeface="Ubuntu"/>
                <a:ea typeface="Ubuntu"/>
                <a:cs typeface="Ubuntu"/>
                <a:sym typeface="Ubuntu"/>
              </a:rPr>
              <a:t> </a:t>
            </a:r>
            <a:r>
              <a:rPr lang="en-US" sz="1000">
                <a:solidFill>
                  <a:schemeClr val="lt1"/>
                </a:solidFill>
                <a:latin typeface="Ubuntu"/>
                <a:ea typeface="Ubuntu"/>
                <a:cs typeface="Ubuntu"/>
                <a:sym typeface="Ubuntu"/>
              </a:rPr>
              <a:t>du </a:t>
            </a:r>
            <a:r>
              <a:rPr lang="en-US" sz="1000" u="sng">
                <a:solidFill>
                  <a:schemeClr val="lt1"/>
                </a:solidFill>
                <a:latin typeface="Ubuntu"/>
                <a:ea typeface="Ubuntu"/>
                <a:cs typeface="Ubuntu"/>
                <a:sym typeface="Ubuntu"/>
                <a:hlinkClick r:id="rId7">
                  <a:extLst>
                    <a:ext uri="{A12FA001-AC4F-418D-AE19-62706E023703}">
                      <ahyp:hlinkClr val="tx"/>
                    </a:ext>
                  </a:extLst>
                </a:hlinkClick>
              </a:rPr>
              <a:t>RÉCIT MST</a:t>
            </a:r>
            <a:r>
              <a:rPr lang="en-US" sz="1000">
                <a:solidFill>
                  <a:schemeClr val="lt1"/>
                </a:solidFill>
                <a:latin typeface="Ubuntu"/>
                <a:ea typeface="Ubuntu"/>
                <a:cs typeface="Ubuntu"/>
                <a:sym typeface="Ubuntu"/>
              </a:rPr>
              <a:t> et de l’</a:t>
            </a:r>
            <a:r>
              <a:rPr lang="en-US" sz="1000" u="sng">
                <a:solidFill>
                  <a:schemeClr val="lt1"/>
                </a:solidFill>
                <a:latin typeface="Ubuntu"/>
                <a:ea typeface="Ubuntu"/>
                <a:cs typeface="Ubuntu"/>
                <a:sym typeface="Ubuntu"/>
                <a:hlinkClick r:id="rId8">
                  <a:extLst>
                    <a:ext uri="{A12FA001-AC4F-418D-AE19-62706E023703}">
                      <ahyp:hlinkClr val="tx"/>
                    </a:ext>
                  </a:extLst>
                </a:hlinkClick>
              </a:rPr>
              <a:t>UQO</a:t>
            </a:r>
            <a:r>
              <a:rPr lang="en-US" sz="1000">
                <a:solidFill>
                  <a:schemeClr val="lt1"/>
                </a:solidFill>
                <a:latin typeface="Ubuntu"/>
                <a:ea typeface="Ubuntu"/>
                <a:cs typeface="Ubuntu"/>
                <a:sym typeface="Ubuntu"/>
              </a:rPr>
              <a:t> est mise à disposition, sauf exception, selon les termes de la </a:t>
            </a:r>
            <a:r>
              <a:rPr lang="en-US" sz="1000" u="sng">
                <a:solidFill>
                  <a:schemeClr val="lt1"/>
                </a:solidFill>
                <a:hlinkClick r:id="rId9">
                  <a:extLst>
                    <a:ext uri="{A12FA001-AC4F-418D-AE19-62706E023703}">
                      <ahyp:hlinkClr val="tx"/>
                    </a:ext>
                  </a:extLst>
                </a:hlinkClick>
              </a:rPr>
              <a:t>Licence CC</a:t>
            </a:r>
            <a:r>
              <a:rPr lang="en-US" sz="1000">
                <a:solidFill>
                  <a:schemeClr val="lt1"/>
                </a:solidFill>
                <a:latin typeface="Ubuntu"/>
                <a:ea typeface="Ubuntu"/>
                <a:cs typeface="Ubuntu"/>
                <a:sym typeface="Ubuntu"/>
              </a:rPr>
              <a:t>.</a:t>
            </a:r>
            <a:endParaRPr>
              <a:solidFill>
                <a:schemeClr val="lt1"/>
              </a:solidFill>
              <a:latin typeface="Calibri"/>
              <a:ea typeface="Calibri"/>
              <a:cs typeface="Calibri"/>
              <a:sym typeface="Calibri"/>
            </a:endParaRPr>
          </a:p>
        </p:txBody>
      </p:sp>
      <p:pic>
        <p:nvPicPr>
          <p:cNvPr id="142" name="Google Shape;142;p19">
            <a:hlinkClick r:id="rId10"/>
          </p:cNvPr>
          <p:cNvPicPr preferRelativeResize="0"/>
          <p:nvPr/>
        </p:nvPicPr>
        <p:blipFill rotWithShape="1">
          <a:blip r:embed="rId11">
            <a:alphaModFix/>
          </a:blip>
          <a:srcRect b="0" l="0" r="0" t="0"/>
          <a:stretch/>
        </p:blipFill>
        <p:spPr>
          <a:xfrm>
            <a:off x="10096488" y="6394070"/>
            <a:ext cx="1108530" cy="392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500"/>
                                        <p:tgtEl>
                                          <p:spTgt spid="13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500"/>
                                        <p:tgtEl>
                                          <p:spTgt spid="13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35"/>
                                        </p:tgtEl>
                                        <p:attrNameLst>
                                          <p:attrName>style.visibility</p:attrName>
                                        </p:attrNameLst>
                                      </p:cBhvr>
                                      <p:to>
                                        <p:strVal val="visible"/>
                                      </p:to>
                                    </p:set>
                                    <p:animEffect filter="fade" transition="in">
                                      <p:cBhvr>
                                        <p:cTn dur="500"/>
                                        <p:tgtEl>
                                          <p:spTgt spid="1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20" name="Shape 420"/>
        <p:cNvGrpSpPr/>
        <p:nvPr/>
      </p:nvGrpSpPr>
      <p:grpSpPr>
        <a:xfrm>
          <a:off x="0" y="0"/>
          <a:ext cx="0" cy="0"/>
          <a:chOff x="0" y="0"/>
          <a:chExt cx="0" cy="0"/>
        </a:xfrm>
      </p:grpSpPr>
      <p:sp>
        <p:nvSpPr>
          <p:cNvPr id="421" name="Google Shape;421;p37">
            <a:hlinkClick action="ppaction://hlinksldjump" r:id="rId3"/>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2" name="Google Shape;422;p37">
            <a:hlinkClick/>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3" name="Google Shape;423;p37">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4" name="Google Shape;424;p37"/>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5" name="Google Shape;425;p37"/>
          <p:cNvSpPr txBox="1"/>
          <p:nvPr/>
        </p:nvSpPr>
        <p:spPr>
          <a:xfrm>
            <a:off x="1595675" y="2903600"/>
            <a:ext cx="8511900" cy="13854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Tâches créatives, complexes et ouvertes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L’élève est amené à construire un produit, une solution ou une création unique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Certaine quantité de contraintes mathématiques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Différentes créations et solutions</a:t>
            </a:r>
            <a:endParaRPr sz="1200">
              <a:solidFill>
                <a:schemeClr val="dk1"/>
              </a:solidFill>
              <a:latin typeface="Press Start 2P"/>
              <a:ea typeface="Press Start 2P"/>
              <a:cs typeface="Press Start 2P"/>
              <a:sym typeface="Press Start 2P"/>
            </a:endParaRPr>
          </a:p>
        </p:txBody>
      </p:sp>
      <p:sp>
        <p:nvSpPr>
          <p:cNvPr id="426" name="Google Shape;426;p37"/>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7" name="Google Shape;427;p37"/>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8" name="Google Shape;428;p37"/>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9" name="Google Shape;429;p37"/>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0" name="Google Shape;430;p37"/>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1" name="Google Shape;431;p37"/>
          <p:cNvSpPr/>
          <p:nvPr/>
        </p:nvSpPr>
        <p:spPr>
          <a:xfrm>
            <a:off x="6155872"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clipart&#10;&#10;Description automatically generated" id="432" name="Google Shape;432;p37"/>
          <p:cNvPicPr preferRelativeResize="0"/>
          <p:nvPr/>
        </p:nvPicPr>
        <p:blipFill rotWithShape="1">
          <a:blip r:embed="rId5">
            <a:alphaModFix/>
          </a:blip>
          <a:srcRect b="0" l="0" r="0" t="0"/>
          <a:stretch/>
        </p:blipFill>
        <p:spPr>
          <a:xfrm>
            <a:off x="4251860" y="4934675"/>
            <a:ext cx="409687" cy="409687"/>
          </a:xfrm>
          <a:prstGeom prst="rect">
            <a:avLst/>
          </a:prstGeom>
          <a:noFill/>
          <a:ln>
            <a:noFill/>
          </a:ln>
        </p:spPr>
      </p:pic>
      <p:pic>
        <p:nvPicPr>
          <p:cNvPr descr="A picture containing container, square&#10;&#10;Description automatically generated" id="433" name="Google Shape;433;p37"/>
          <p:cNvPicPr preferRelativeResize="0"/>
          <p:nvPr/>
        </p:nvPicPr>
        <p:blipFill rotWithShape="1">
          <a:blip r:embed="rId6">
            <a:alphaModFix/>
          </a:blip>
          <a:srcRect b="0" l="0" r="0" t="0"/>
          <a:stretch/>
        </p:blipFill>
        <p:spPr>
          <a:xfrm>
            <a:off x="7430329" y="4756457"/>
            <a:ext cx="784149" cy="784150"/>
          </a:xfrm>
          <a:prstGeom prst="rect">
            <a:avLst/>
          </a:prstGeom>
          <a:noFill/>
          <a:ln>
            <a:noFill/>
          </a:ln>
        </p:spPr>
      </p:pic>
      <p:pic>
        <p:nvPicPr>
          <p:cNvPr descr="A picture containing container, square&#10;&#10;Description automatically generated" id="434" name="Google Shape;434;p37"/>
          <p:cNvPicPr preferRelativeResize="0"/>
          <p:nvPr/>
        </p:nvPicPr>
        <p:blipFill rotWithShape="1">
          <a:blip r:embed="rId6">
            <a:alphaModFix/>
          </a:blip>
          <a:srcRect b="0" l="0" r="0" t="0"/>
          <a:stretch/>
        </p:blipFill>
        <p:spPr>
          <a:xfrm>
            <a:off x="8381939" y="4697543"/>
            <a:ext cx="1747837" cy="1747837"/>
          </a:xfrm>
          <a:prstGeom prst="rect">
            <a:avLst/>
          </a:prstGeom>
          <a:noFill/>
          <a:ln>
            <a:noFill/>
          </a:ln>
        </p:spPr>
      </p:pic>
      <p:pic>
        <p:nvPicPr>
          <p:cNvPr descr="A picture containing container, square&#10;&#10;Description automatically generated" id="435" name="Google Shape;435;p37"/>
          <p:cNvPicPr preferRelativeResize="0"/>
          <p:nvPr/>
        </p:nvPicPr>
        <p:blipFill rotWithShape="1">
          <a:blip r:embed="rId6">
            <a:alphaModFix/>
          </a:blip>
          <a:srcRect b="0" l="0" r="0" t="0"/>
          <a:stretch/>
        </p:blipFill>
        <p:spPr>
          <a:xfrm>
            <a:off x="7480165" y="5190960"/>
            <a:ext cx="1262339" cy="1262339"/>
          </a:xfrm>
          <a:prstGeom prst="rect">
            <a:avLst/>
          </a:prstGeom>
          <a:noFill/>
          <a:ln>
            <a:noFill/>
          </a:ln>
        </p:spPr>
      </p:pic>
      <p:pic>
        <p:nvPicPr>
          <p:cNvPr descr="A picture containing building material, toy, brick&#10;&#10;Description automatically generated" id="436" name="Google Shape;436;p37"/>
          <p:cNvPicPr preferRelativeResize="0"/>
          <p:nvPr/>
        </p:nvPicPr>
        <p:blipFill rotWithShape="1">
          <a:blip r:embed="rId7">
            <a:alphaModFix/>
          </a:blip>
          <a:srcRect b="0" l="0" r="0" t="0"/>
          <a:stretch/>
        </p:blipFill>
        <p:spPr>
          <a:xfrm>
            <a:off x="7768101" y="4885873"/>
            <a:ext cx="686475" cy="686475"/>
          </a:xfrm>
          <a:prstGeom prst="rect">
            <a:avLst/>
          </a:prstGeom>
          <a:noFill/>
          <a:ln>
            <a:noFill/>
          </a:ln>
        </p:spPr>
      </p:pic>
      <p:pic>
        <p:nvPicPr>
          <p:cNvPr descr="A picture containing building material, brick&#10;&#10;Description automatically generated" id="437" name="Google Shape;437;p37"/>
          <p:cNvPicPr preferRelativeResize="0"/>
          <p:nvPr/>
        </p:nvPicPr>
        <p:blipFill rotWithShape="1">
          <a:blip r:embed="rId8">
            <a:alphaModFix/>
          </a:blip>
          <a:srcRect b="0" l="0" r="0" t="0"/>
          <a:stretch/>
        </p:blipFill>
        <p:spPr>
          <a:xfrm>
            <a:off x="8622426" y="4222451"/>
            <a:ext cx="1198124" cy="1198124"/>
          </a:xfrm>
          <a:prstGeom prst="rect">
            <a:avLst/>
          </a:prstGeom>
          <a:noFill/>
          <a:ln>
            <a:noFill/>
          </a:ln>
        </p:spPr>
      </p:pic>
      <p:pic>
        <p:nvPicPr>
          <p:cNvPr descr="Shape&#10;&#10;Description automatically generated with medium confidence" id="438" name="Google Shape;438;p37"/>
          <p:cNvPicPr preferRelativeResize="0"/>
          <p:nvPr/>
        </p:nvPicPr>
        <p:blipFill rotWithShape="1">
          <a:blip r:embed="rId9">
            <a:alphaModFix/>
          </a:blip>
          <a:srcRect b="0" l="0" r="0" t="0"/>
          <a:stretch/>
        </p:blipFill>
        <p:spPr>
          <a:xfrm>
            <a:off x="3520433" y="4956560"/>
            <a:ext cx="365919" cy="365919"/>
          </a:xfrm>
          <a:prstGeom prst="rect">
            <a:avLst/>
          </a:prstGeom>
          <a:noFill/>
          <a:ln>
            <a:noFill/>
          </a:ln>
        </p:spPr>
      </p:pic>
      <p:pic>
        <p:nvPicPr>
          <p:cNvPr descr="A picture containing shape&#10;&#10;Description automatically generated" id="439" name="Google Shape;439;p37"/>
          <p:cNvPicPr preferRelativeResize="0"/>
          <p:nvPr/>
        </p:nvPicPr>
        <p:blipFill rotWithShape="1">
          <a:blip r:embed="rId10">
            <a:alphaModFix/>
          </a:blip>
          <a:srcRect b="0" l="0" r="0" t="0"/>
          <a:stretch/>
        </p:blipFill>
        <p:spPr>
          <a:xfrm>
            <a:off x="2782504" y="4960657"/>
            <a:ext cx="357725" cy="357725"/>
          </a:xfrm>
          <a:prstGeom prst="rect">
            <a:avLst/>
          </a:prstGeom>
          <a:noFill/>
          <a:ln>
            <a:noFill/>
          </a:ln>
        </p:spPr>
      </p:pic>
      <p:pic>
        <p:nvPicPr>
          <p:cNvPr descr="A picture containing text, toy&#10;&#10;Description automatically generated" id="440" name="Google Shape;440;p37"/>
          <p:cNvPicPr preferRelativeResize="0"/>
          <p:nvPr/>
        </p:nvPicPr>
        <p:blipFill rotWithShape="1">
          <a:blip r:embed="rId11">
            <a:alphaModFix/>
          </a:blip>
          <a:srcRect b="0" l="0" r="0" t="0"/>
          <a:stretch/>
        </p:blipFill>
        <p:spPr>
          <a:xfrm>
            <a:off x="1840246" y="4916881"/>
            <a:ext cx="686465" cy="686465"/>
          </a:xfrm>
          <a:prstGeom prst="rect">
            <a:avLst/>
          </a:prstGeom>
          <a:noFill/>
          <a:ln>
            <a:noFill/>
          </a:ln>
        </p:spPr>
      </p:pic>
      <p:pic>
        <p:nvPicPr>
          <p:cNvPr descr="A picture containing clipart&#10;&#10;Description automatically generated" id="441" name="Google Shape;441;p37"/>
          <p:cNvPicPr preferRelativeResize="0"/>
          <p:nvPr/>
        </p:nvPicPr>
        <p:blipFill rotWithShape="1">
          <a:blip r:embed="rId12">
            <a:alphaModFix/>
          </a:blip>
          <a:srcRect b="0" l="0" r="0" t="0"/>
          <a:stretch/>
        </p:blipFill>
        <p:spPr>
          <a:xfrm>
            <a:off x="4936731" y="4869493"/>
            <a:ext cx="551251" cy="551251"/>
          </a:xfrm>
          <a:prstGeom prst="rect">
            <a:avLst/>
          </a:prstGeom>
          <a:noFill/>
          <a:ln>
            <a:noFill/>
          </a:ln>
        </p:spPr>
      </p:pic>
      <p:sp>
        <p:nvSpPr>
          <p:cNvPr id="442" name="Google Shape;442;p37"/>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3" name="Google Shape;443;p37"/>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800">
                <a:solidFill>
                  <a:srgbClr val="D8D8D8"/>
                </a:solidFill>
                <a:latin typeface="Press Start 2P"/>
                <a:ea typeface="Press Start 2P"/>
                <a:cs typeface="Press Start 2P"/>
                <a:sym typeface="Press Start 2P"/>
              </a:rPr>
              <a:t>3 intentions didactiques</a:t>
            </a:r>
            <a:endParaRPr sz="1800">
              <a:solidFill>
                <a:srgbClr val="D8D8D8"/>
              </a:solidFill>
              <a:latin typeface="Press Start 2P"/>
              <a:ea typeface="Press Start 2P"/>
              <a:cs typeface="Press Start 2P"/>
              <a:sym typeface="Press Start 2P"/>
            </a:endParaRPr>
          </a:p>
        </p:txBody>
      </p:sp>
      <p:sp>
        <p:nvSpPr>
          <p:cNvPr id="444" name="Google Shape;444;p37"/>
          <p:cNvSpPr txBox="1"/>
          <p:nvPr/>
        </p:nvSpPr>
        <p:spPr>
          <a:xfrm>
            <a:off x="1777325" y="2248020"/>
            <a:ext cx="2007600" cy="261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100">
                <a:solidFill>
                  <a:srgbClr val="D9D9D9"/>
                </a:solidFill>
                <a:latin typeface="Press Start 2P"/>
                <a:ea typeface="Press Start 2P"/>
                <a:cs typeface="Press Start 2P"/>
                <a:sym typeface="Press Start 2P"/>
              </a:rPr>
              <a:t>Exploration</a:t>
            </a:r>
            <a:endParaRPr>
              <a:solidFill>
                <a:srgbClr val="D9D9D9"/>
              </a:solidFill>
            </a:endParaRPr>
          </a:p>
        </p:txBody>
      </p:sp>
      <p:sp>
        <p:nvSpPr>
          <p:cNvPr id="445" name="Google Shape;445;p37"/>
          <p:cNvSpPr txBox="1"/>
          <p:nvPr/>
        </p:nvSpPr>
        <p:spPr>
          <a:xfrm>
            <a:off x="4065125" y="2239620"/>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Application</a:t>
            </a:r>
            <a:endParaRPr sz="1100">
              <a:solidFill>
                <a:srgbClr val="D9D9D9"/>
              </a:solidFill>
              <a:latin typeface="Press Start 2P"/>
              <a:ea typeface="Press Start 2P"/>
              <a:cs typeface="Press Start 2P"/>
              <a:sym typeface="Press Start 2P"/>
            </a:endParaRPr>
          </a:p>
        </p:txBody>
      </p:sp>
      <p:sp>
        <p:nvSpPr>
          <p:cNvPr id="446" name="Google Shape;446;p37"/>
          <p:cNvSpPr txBox="1"/>
          <p:nvPr/>
        </p:nvSpPr>
        <p:spPr>
          <a:xfrm>
            <a:off x="6140950" y="2248020"/>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Création</a:t>
            </a:r>
            <a:endParaRPr sz="1100">
              <a:solidFill>
                <a:schemeClr val="dk1"/>
              </a:solidFill>
            </a:endParaRPr>
          </a:p>
        </p:txBody>
      </p:sp>
      <p:sp>
        <p:nvSpPr>
          <p:cNvPr id="447" name="Google Shape;447;p37"/>
          <p:cNvSpPr txBox="1"/>
          <p:nvPr/>
        </p:nvSpPr>
        <p:spPr>
          <a:xfrm>
            <a:off x="8283575" y="2163420"/>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En résumé</a:t>
            </a:r>
            <a:endParaRPr sz="1100"/>
          </a:p>
        </p:txBody>
      </p:sp>
      <p:pic>
        <p:nvPicPr>
          <p:cNvPr id="448" name="Google Shape;448;p37"/>
          <p:cNvPicPr preferRelativeResize="0"/>
          <p:nvPr/>
        </p:nvPicPr>
        <p:blipFill>
          <a:blip r:embed="rId13">
            <a:alphaModFix/>
          </a:blip>
          <a:stretch>
            <a:fillRect/>
          </a:stretch>
        </p:blipFill>
        <p:spPr>
          <a:xfrm>
            <a:off x="7335525" y="3737575"/>
            <a:ext cx="872025" cy="1453375"/>
          </a:xfrm>
          <a:prstGeom prst="rect">
            <a:avLst/>
          </a:prstGeom>
          <a:noFill/>
          <a:ln>
            <a:noFill/>
          </a:ln>
        </p:spPr>
      </p:pic>
      <p:sp>
        <p:nvSpPr>
          <p:cNvPr id="449" name="Google Shape;449;p37"/>
          <p:cNvSpPr txBox="1"/>
          <p:nvPr/>
        </p:nvSpPr>
        <p:spPr>
          <a:xfrm>
            <a:off x="1656050" y="5560525"/>
            <a:ext cx="5679600" cy="3618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700">
                <a:solidFill>
                  <a:schemeClr val="dk1"/>
                </a:solidFill>
                <a:latin typeface="Press Start 2P"/>
                <a:ea typeface="Press Start 2P"/>
                <a:cs typeface="Press Start 2P"/>
                <a:sym typeface="Press Start 2P"/>
              </a:rPr>
              <a:t>Pour plus de détails, voir cette </a:t>
            </a:r>
            <a:r>
              <a:rPr lang="en-US" sz="700" u="sng">
                <a:solidFill>
                  <a:schemeClr val="hlink"/>
                </a:solidFill>
                <a:latin typeface="Press Start 2P"/>
                <a:ea typeface="Press Start 2P"/>
                <a:cs typeface="Press Start 2P"/>
                <a:sym typeface="Press Start 2P"/>
                <a:hlinkClick r:id="rId14"/>
              </a:rPr>
              <a:t>section du site «Apprendre et évaluer autrement en mathématique»</a:t>
            </a:r>
            <a:endParaRPr sz="700">
              <a:solidFill>
                <a:schemeClr val="dk1"/>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25"/>
                                        </p:tgtEl>
                                        <p:attrNameLst>
                                          <p:attrName>style.visibility</p:attrName>
                                        </p:attrNameLst>
                                      </p:cBhvr>
                                      <p:to>
                                        <p:strVal val="visible"/>
                                      </p:to>
                                    </p:set>
                                    <p:animEffect filter="fade" transition="in">
                                      <p:cBhvr>
                                        <p:cTn dur="250"/>
                                        <p:tgtEl>
                                          <p:spTgt spid="425"/>
                                        </p:tgtEl>
                                      </p:cBhvr>
                                    </p:animEffect>
                                  </p:childTnLst>
                                </p:cTn>
                              </p:par>
                              <p:par>
                                <p:cTn fill="hold" nodeType="withEffect" presetClass="entr" presetID="2" presetSubtype="4">
                                  <p:stCondLst>
                                    <p:cond delay="0"/>
                                  </p:stCondLst>
                                  <p:childTnLst>
                                    <p:set>
                                      <p:cBhvr>
                                        <p:cTn dur="1" fill="hold">
                                          <p:stCondLst>
                                            <p:cond delay="0"/>
                                          </p:stCondLst>
                                        </p:cTn>
                                        <p:tgtEl>
                                          <p:spTgt spid="434"/>
                                        </p:tgtEl>
                                        <p:attrNameLst>
                                          <p:attrName>style.visibility</p:attrName>
                                        </p:attrNameLst>
                                      </p:cBhvr>
                                      <p:to>
                                        <p:strVal val="visible"/>
                                      </p:to>
                                    </p:set>
                                    <p:anim calcmode="lin" valueType="num">
                                      <p:cBhvr additive="base">
                                        <p:cTn dur="1000"/>
                                        <p:tgtEl>
                                          <p:spTgt spid="43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37"/>
                                        </p:tgtEl>
                                        <p:attrNameLst>
                                          <p:attrName>style.visibility</p:attrName>
                                        </p:attrNameLst>
                                      </p:cBhvr>
                                      <p:to>
                                        <p:strVal val="visible"/>
                                      </p:to>
                                    </p:set>
                                    <p:anim calcmode="lin" valueType="num">
                                      <p:cBhvr additive="base">
                                        <p:cTn dur="1000"/>
                                        <p:tgtEl>
                                          <p:spTgt spid="43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35"/>
                                        </p:tgtEl>
                                        <p:attrNameLst>
                                          <p:attrName>style.visibility</p:attrName>
                                        </p:attrNameLst>
                                      </p:cBhvr>
                                      <p:to>
                                        <p:strVal val="visible"/>
                                      </p:to>
                                    </p:set>
                                    <p:anim calcmode="lin" valueType="num">
                                      <p:cBhvr additive="base">
                                        <p:cTn dur="1000"/>
                                        <p:tgtEl>
                                          <p:spTgt spid="43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48"/>
                                        </p:tgtEl>
                                        <p:attrNameLst>
                                          <p:attrName>style.visibility</p:attrName>
                                        </p:attrNameLst>
                                      </p:cBhvr>
                                      <p:to>
                                        <p:strVal val="visible"/>
                                      </p:to>
                                    </p:set>
                                    <p:anim calcmode="lin" valueType="num">
                                      <p:cBhvr additive="base">
                                        <p:cTn dur="1000"/>
                                        <p:tgtEl>
                                          <p:spTgt spid="44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36"/>
                                        </p:tgtEl>
                                        <p:attrNameLst>
                                          <p:attrName>style.visibility</p:attrName>
                                        </p:attrNameLst>
                                      </p:cBhvr>
                                      <p:to>
                                        <p:strVal val="visible"/>
                                      </p:to>
                                    </p:set>
                                    <p:anim calcmode="lin" valueType="num">
                                      <p:cBhvr additive="base">
                                        <p:cTn dur="1000"/>
                                        <p:tgtEl>
                                          <p:spTgt spid="43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33"/>
                                        </p:tgtEl>
                                        <p:attrNameLst>
                                          <p:attrName>style.visibility</p:attrName>
                                        </p:attrNameLst>
                                      </p:cBhvr>
                                      <p:to>
                                        <p:strVal val="visible"/>
                                      </p:to>
                                    </p:set>
                                    <p:anim calcmode="lin" valueType="num">
                                      <p:cBhvr additive="base">
                                        <p:cTn dur="1000"/>
                                        <p:tgtEl>
                                          <p:spTgt spid="433"/>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32"/>
                                        </p:tgtEl>
                                        <p:attrNameLst>
                                          <p:attrName>style.visibility</p:attrName>
                                        </p:attrNameLst>
                                      </p:cBhvr>
                                      <p:to>
                                        <p:strVal val="visible"/>
                                      </p:to>
                                    </p:set>
                                    <p:animEffect filter="fade" transition="in">
                                      <p:cBhvr>
                                        <p:cTn dur="1000"/>
                                        <p:tgtEl>
                                          <p:spTgt spid="432"/>
                                        </p:tgtEl>
                                      </p:cBhvr>
                                    </p:animEffect>
                                  </p:childTnLst>
                                </p:cTn>
                              </p:par>
                              <p:par>
                                <p:cTn fill="hold" nodeType="withEffect" presetClass="entr" presetID="10" presetSubtype="0">
                                  <p:stCondLst>
                                    <p:cond delay="0"/>
                                  </p:stCondLst>
                                  <p:childTnLst>
                                    <p:set>
                                      <p:cBhvr>
                                        <p:cTn dur="1" fill="hold">
                                          <p:stCondLst>
                                            <p:cond delay="0"/>
                                          </p:stCondLst>
                                        </p:cTn>
                                        <p:tgtEl>
                                          <p:spTgt spid="438"/>
                                        </p:tgtEl>
                                        <p:attrNameLst>
                                          <p:attrName>style.visibility</p:attrName>
                                        </p:attrNameLst>
                                      </p:cBhvr>
                                      <p:to>
                                        <p:strVal val="visible"/>
                                      </p:to>
                                    </p:set>
                                    <p:animEffect filter="fade" transition="in">
                                      <p:cBhvr>
                                        <p:cTn dur="1000"/>
                                        <p:tgtEl>
                                          <p:spTgt spid="438"/>
                                        </p:tgtEl>
                                      </p:cBhvr>
                                    </p:animEffect>
                                  </p:childTnLst>
                                </p:cTn>
                              </p:par>
                              <p:par>
                                <p:cTn fill="hold" nodeType="withEffect" presetClass="entr" presetID="10" presetSubtype="0">
                                  <p:stCondLst>
                                    <p:cond delay="0"/>
                                  </p:stCondLst>
                                  <p:childTnLst>
                                    <p:set>
                                      <p:cBhvr>
                                        <p:cTn dur="1" fill="hold">
                                          <p:stCondLst>
                                            <p:cond delay="0"/>
                                          </p:stCondLst>
                                        </p:cTn>
                                        <p:tgtEl>
                                          <p:spTgt spid="439"/>
                                        </p:tgtEl>
                                        <p:attrNameLst>
                                          <p:attrName>style.visibility</p:attrName>
                                        </p:attrNameLst>
                                      </p:cBhvr>
                                      <p:to>
                                        <p:strVal val="visible"/>
                                      </p:to>
                                    </p:set>
                                    <p:animEffect filter="fade" transition="in">
                                      <p:cBhvr>
                                        <p:cTn dur="1000"/>
                                        <p:tgtEl>
                                          <p:spTgt spid="439"/>
                                        </p:tgtEl>
                                      </p:cBhvr>
                                    </p:animEffect>
                                  </p:childTnLst>
                                </p:cTn>
                              </p:par>
                              <p:par>
                                <p:cTn fill="hold" nodeType="withEffect" presetClass="entr" presetID="10" presetSubtype="0">
                                  <p:stCondLst>
                                    <p:cond delay="0"/>
                                  </p:stCondLst>
                                  <p:childTnLst>
                                    <p:set>
                                      <p:cBhvr>
                                        <p:cTn dur="1" fill="hold">
                                          <p:stCondLst>
                                            <p:cond delay="0"/>
                                          </p:stCondLst>
                                        </p:cTn>
                                        <p:tgtEl>
                                          <p:spTgt spid="441"/>
                                        </p:tgtEl>
                                        <p:attrNameLst>
                                          <p:attrName>style.visibility</p:attrName>
                                        </p:attrNameLst>
                                      </p:cBhvr>
                                      <p:to>
                                        <p:strVal val="visible"/>
                                      </p:to>
                                    </p:set>
                                    <p:animEffect filter="fade" transition="in">
                                      <p:cBhvr>
                                        <p:cTn dur="1000"/>
                                        <p:tgtEl>
                                          <p:spTgt spid="441"/>
                                        </p:tgtEl>
                                      </p:cBhvr>
                                    </p:animEffect>
                                  </p:childTnLst>
                                </p:cTn>
                              </p:par>
                              <p:par>
                                <p:cTn fill="hold" nodeType="withEffect" presetClass="entr" presetID="10" presetSubtype="0">
                                  <p:stCondLst>
                                    <p:cond delay="0"/>
                                  </p:stCondLst>
                                  <p:childTnLst>
                                    <p:set>
                                      <p:cBhvr>
                                        <p:cTn dur="1" fill="hold">
                                          <p:stCondLst>
                                            <p:cond delay="0"/>
                                          </p:stCondLst>
                                        </p:cTn>
                                        <p:tgtEl>
                                          <p:spTgt spid="440"/>
                                        </p:tgtEl>
                                        <p:attrNameLst>
                                          <p:attrName>style.visibility</p:attrName>
                                        </p:attrNameLst>
                                      </p:cBhvr>
                                      <p:to>
                                        <p:strVal val="visible"/>
                                      </p:to>
                                    </p:set>
                                    <p:animEffect filter="fade" transition="in">
                                      <p:cBhvr>
                                        <p:cTn dur="1000"/>
                                        <p:tgtEl>
                                          <p:spTgt spid="4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53" name="Shape 453"/>
        <p:cNvGrpSpPr/>
        <p:nvPr/>
      </p:nvGrpSpPr>
      <p:grpSpPr>
        <a:xfrm>
          <a:off x="0" y="0"/>
          <a:ext cx="0" cy="0"/>
          <a:chOff x="0" y="0"/>
          <a:chExt cx="0" cy="0"/>
        </a:xfrm>
      </p:grpSpPr>
      <p:sp>
        <p:nvSpPr>
          <p:cNvPr id="454" name="Google Shape;454;p38">
            <a:hlinkClick action="ppaction://hlinksldjump" r:id="rId3"/>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5" name="Google Shape;455;p38">
            <a:hlinkClick action="ppaction://hlinksldjump" r:id="rId4"/>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6" name="Google Shape;456;p38">
            <a:hlinkClick/>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7" name="Google Shape;457;p38"/>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8" name="Google Shape;458;p38"/>
          <p:cNvSpPr txBox="1"/>
          <p:nvPr/>
        </p:nvSpPr>
        <p:spPr>
          <a:xfrm>
            <a:off x="1748075" y="3132200"/>
            <a:ext cx="8036100" cy="11082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Importance de réfléchir à l'intention didactique ciblée... et de varier à l'occasion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Idée de progression (plus sécurisant de commencer en application)</a:t>
            </a:r>
            <a:endParaRPr sz="1200">
              <a:solidFill>
                <a:schemeClr val="dk1"/>
              </a:solidFill>
              <a:latin typeface="Press Start 2P"/>
              <a:ea typeface="Press Start 2P"/>
              <a:cs typeface="Press Start 2P"/>
              <a:sym typeface="Press Start 2P"/>
            </a:endParaRPr>
          </a:p>
        </p:txBody>
      </p:sp>
      <p:sp>
        <p:nvSpPr>
          <p:cNvPr id="459" name="Google Shape;459;p38"/>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0" name="Google Shape;460;p38"/>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1" name="Google Shape;461;p38"/>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2" name="Google Shape;462;p38"/>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3" name="Google Shape;463;p38"/>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container, square&#10;&#10;Description automatically generated" id="464" name="Google Shape;464;p38"/>
          <p:cNvPicPr preferRelativeResize="0"/>
          <p:nvPr/>
        </p:nvPicPr>
        <p:blipFill rotWithShape="1">
          <a:blip r:embed="rId5">
            <a:alphaModFix/>
          </a:blip>
          <a:srcRect b="0" l="0" r="0" t="0"/>
          <a:stretch/>
        </p:blipFill>
        <p:spPr>
          <a:xfrm>
            <a:off x="7688747" y="4721582"/>
            <a:ext cx="784149" cy="784150"/>
          </a:xfrm>
          <a:prstGeom prst="rect">
            <a:avLst/>
          </a:prstGeom>
          <a:noFill/>
          <a:ln>
            <a:noFill/>
          </a:ln>
        </p:spPr>
      </p:pic>
      <p:pic>
        <p:nvPicPr>
          <p:cNvPr descr="A picture containing container, square&#10;&#10;Description automatically generated" id="465" name="Google Shape;465;p38"/>
          <p:cNvPicPr preferRelativeResize="0"/>
          <p:nvPr/>
        </p:nvPicPr>
        <p:blipFill rotWithShape="1">
          <a:blip r:embed="rId5">
            <a:alphaModFix/>
          </a:blip>
          <a:srcRect b="0" l="0" r="0" t="0"/>
          <a:stretch/>
        </p:blipFill>
        <p:spPr>
          <a:xfrm>
            <a:off x="8640357" y="4662668"/>
            <a:ext cx="1747837" cy="1747837"/>
          </a:xfrm>
          <a:prstGeom prst="rect">
            <a:avLst/>
          </a:prstGeom>
          <a:noFill/>
          <a:ln>
            <a:noFill/>
          </a:ln>
        </p:spPr>
      </p:pic>
      <p:pic>
        <p:nvPicPr>
          <p:cNvPr descr="A picture containing container, square&#10;&#10;Description automatically generated" id="466" name="Google Shape;466;p38"/>
          <p:cNvPicPr preferRelativeResize="0"/>
          <p:nvPr/>
        </p:nvPicPr>
        <p:blipFill rotWithShape="1">
          <a:blip r:embed="rId5">
            <a:alphaModFix/>
          </a:blip>
          <a:srcRect b="0" l="0" r="0" t="0"/>
          <a:stretch/>
        </p:blipFill>
        <p:spPr>
          <a:xfrm>
            <a:off x="7738583" y="5156085"/>
            <a:ext cx="1262339" cy="1262339"/>
          </a:xfrm>
          <a:prstGeom prst="rect">
            <a:avLst/>
          </a:prstGeom>
          <a:noFill/>
          <a:ln>
            <a:noFill/>
          </a:ln>
        </p:spPr>
      </p:pic>
      <p:sp>
        <p:nvSpPr>
          <p:cNvPr id="467" name="Google Shape;467;p38"/>
          <p:cNvSpPr/>
          <p:nvPr/>
        </p:nvSpPr>
        <p:spPr>
          <a:xfrm>
            <a:off x="8359775"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Chart, histogram&#10;&#10;Description automatically generated" id="468" name="Google Shape;468;p38"/>
          <p:cNvPicPr preferRelativeResize="0"/>
          <p:nvPr/>
        </p:nvPicPr>
        <p:blipFill rotWithShape="1">
          <a:blip r:embed="rId6">
            <a:alphaModFix/>
          </a:blip>
          <a:srcRect b="0" l="0" r="0" t="0"/>
          <a:stretch/>
        </p:blipFill>
        <p:spPr>
          <a:xfrm>
            <a:off x="4306387" y="4989202"/>
            <a:ext cx="300634" cy="300634"/>
          </a:xfrm>
          <a:prstGeom prst="rect">
            <a:avLst/>
          </a:prstGeom>
          <a:noFill/>
          <a:ln>
            <a:noFill/>
          </a:ln>
        </p:spPr>
      </p:pic>
      <p:pic>
        <p:nvPicPr>
          <p:cNvPr descr="Chart, histogram&#10;&#10;Description automatically generated" id="469" name="Google Shape;469;p38"/>
          <p:cNvPicPr preferRelativeResize="0"/>
          <p:nvPr/>
        </p:nvPicPr>
        <p:blipFill rotWithShape="1">
          <a:blip r:embed="rId6">
            <a:alphaModFix/>
          </a:blip>
          <a:srcRect b="0" l="0" r="0" t="0"/>
          <a:stretch/>
        </p:blipFill>
        <p:spPr>
          <a:xfrm>
            <a:off x="3553075" y="4989202"/>
            <a:ext cx="300634" cy="300634"/>
          </a:xfrm>
          <a:prstGeom prst="rect">
            <a:avLst/>
          </a:prstGeom>
          <a:noFill/>
          <a:ln>
            <a:noFill/>
          </a:ln>
        </p:spPr>
      </p:pic>
      <p:pic>
        <p:nvPicPr>
          <p:cNvPr descr="Chart, histogram&#10;&#10;Description automatically generated" id="470" name="Google Shape;470;p38"/>
          <p:cNvPicPr preferRelativeResize="0"/>
          <p:nvPr/>
        </p:nvPicPr>
        <p:blipFill rotWithShape="1">
          <a:blip r:embed="rId6">
            <a:alphaModFix/>
          </a:blip>
          <a:srcRect b="0" l="0" r="0" t="0"/>
          <a:stretch/>
        </p:blipFill>
        <p:spPr>
          <a:xfrm>
            <a:off x="2799763" y="4989202"/>
            <a:ext cx="300634" cy="300634"/>
          </a:xfrm>
          <a:prstGeom prst="rect">
            <a:avLst/>
          </a:prstGeom>
          <a:noFill/>
          <a:ln>
            <a:noFill/>
          </a:ln>
        </p:spPr>
      </p:pic>
      <p:pic>
        <p:nvPicPr>
          <p:cNvPr descr="Chart, histogram&#10;&#10;Description automatically generated" id="471" name="Google Shape;471;p38"/>
          <p:cNvPicPr preferRelativeResize="0"/>
          <p:nvPr/>
        </p:nvPicPr>
        <p:blipFill rotWithShape="1">
          <a:blip r:embed="rId6">
            <a:alphaModFix/>
          </a:blip>
          <a:srcRect b="0" l="0" r="0" t="0"/>
          <a:stretch/>
        </p:blipFill>
        <p:spPr>
          <a:xfrm>
            <a:off x="2046451" y="4989202"/>
            <a:ext cx="300634" cy="300634"/>
          </a:xfrm>
          <a:prstGeom prst="rect">
            <a:avLst/>
          </a:prstGeom>
          <a:noFill/>
          <a:ln>
            <a:noFill/>
          </a:ln>
        </p:spPr>
      </p:pic>
      <p:pic>
        <p:nvPicPr>
          <p:cNvPr descr="Chart, histogram&#10;&#10;Description automatically generated" id="472" name="Google Shape;472;p38"/>
          <p:cNvPicPr preferRelativeResize="0"/>
          <p:nvPr/>
        </p:nvPicPr>
        <p:blipFill rotWithShape="1">
          <a:blip r:embed="rId6">
            <a:alphaModFix/>
          </a:blip>
          <a:srcRect b="0" l="0" r="0" t="0"/>
          <a:stretch/>
        </p:blipFill>
        <p:spPr>
          <a:xfrm>
            <a:off x="5059699" y="4989202"/>
            <a:ext cx="300634" cy="300634"/>
          </a:xfrm>
          <a:prstGeom prst="rect">
            <a:avLst/>
          </a:prstGeom>
          <a:noFill/>
          <a:ln>
            <a:noFill/>
          </a:ln>
        </p:spPr>
      </p:pic>
      <p:sp>
        <p:nvSpPr>
          <p:cNvPr id="473" name="Google Shape;473;p38"/>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4" name="Google Shape;474;p38"/>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800">
                <a:solidFill>
                  <a:srgbClr val="D8D8D8"/>
                </a:solidFill>
                <a:latin typeface="Press Start 2P"/>
                <a:ea typeface="Press Start 2P"/>
                <a:cs typeface="Press Start 2P"/>
                <a:sym typeface="Press Start 2P"/>
              </a:rPr>
              <a:t>3 intentions didactiques</a:t>
            </a:r>
            <a:endParaRPr sz="1800">
              <a:solidFill>
                <a:srgbClr val="D8D8D8"/>
              </a:solidFill>
              <a:latin typeface="Press Start 2P"/>
              <a:ea typeface="Press Start 2P"/>
              <a:cs typeface="Press Start 2P"/>
              <a:sym typeface="Press Start 2P"/>
            </a:endParaRPr>
          </a:p>
        </p:txBody>
      </p:sp>
      <p:sp>
        <p:nvSpPr>
          <p:cNvPr id="475" name="Google Shape;475;p38"/>
          <p:cNvSpPr txBox="1"/>
          <p:nvPr/>
        </p:nvSpPr>
        <p:spPr>
          <a:xfrm>
            <a:off x="6140950" y="2248020"/>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Création</a:t>
            </a:r>
            <a:endParaRPr sz="1100"/>
          </a:p>
        </p:txBody>
      </p:sp>
      <p:sp>
        <p:nvSpPr>
          <p:cNvPr id="476" name="Google Shape;476;p38"/>
          <p:cNvSpPr txBox="1"/>
          <p:nvPr/>
        </p:nvSpPr>
        <p:spPr>
          <a:xfrm>
            <a:off x="1777325" y="2248020"/>
            <a:ext cx="2007600" cy="261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100">
                <a:solidFill>
                  <a:srgbClr val="D9D9D9"/>
                </a:solidFill>
                <a:latin typeface="Press Start 2P"/>
                <a:ea typeface="Press Start 2P"/>
                <a:cs typeface="Press Start 2P"/>
                <a:sym typeface="Press Start 2P"/>
              </a:rPr>
              <a:t>Exploration</a:t>
            </a:r>
            <a:endParaRPr>
              <a:solidFill>
                <a:srgbClr val="D9D9D9"/>
              </a:solidFill>
            </a:endParaRPr>
          </a:p>
        </p:txBody>
      </p:sp>
      <p:sp>
        <p:nvSpPr>
          <p:cNvPr id="477" name="Google Shape;477;p38"/>
          <p:cNvSpPr txBox="1"/>
          <p:nvPr/>
        </p:nvSpPr>
        <p:spPr>
          <a:xfrm>
            <a:off x="4065125" y="2239620"/>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Application</a:t>
            </a:r>
            <a:endParaRPr sz="1100">
              <a:solidFill>
                <a:srgbClr val="D9D9D9"/>
              </a:solidFill>
              <a:latin typeface="Press Start 2P"/>
              <a:ea typeface="Press Start 2P"/>
              <a:cs typeface="Press Start 2P"/>
              <a:sym typeface="Press Start 2P"/>
            </a:endParaRPr>
          </a:p>
        </p:txBody>
      </p:sp>
      <p:sp>
        <p:nvSpPr>
          <p:cNvPr id="478" name="Google Shape;478;p38"/>
          <p:cNvSpPr txBox="1"/>
          <p:nvPr/>
        </p:nvSpPr>
        <p:spPr>
          <a:xfrm>
            <a:off x="8269265" y="2163420"/>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En résumé</a:t>
            </a:r>
            <a:endParaRPr sz="1100">
              <a:solidFill>
                <a:schemeClr val="dk1"/>
              </a:solidFill>
            </a:endParaRPr>
          </a:p>
        </p:txBody>
      </p:sp>
      <p:pic>
        <p:nvPicPr>
          <p:cNvPr id="479" name="Google Shape;479;p38"/>
          <p:cNvPicPr preferRelativeResize="0"/>
          <p:nvPr/>
        </p:nvPicPr>
        <p:blipFill>
          <a:blip r:embed="rId7">
            <a:alphaModFix/>
          </a:blip>
          <a:stretch>
            <a:fillRect/>
          </a:stretch>
        </p:blipFill>
        <p:spPr>
          <a:xfrm flipH="1">
            <a:off x="8138275" y="3814362"/>
            <a:ext cx="2084151" cy="1828360"/>
          </a:xfrm>
          <a:prstGeom prst="rect">
            <a:avLst/>
          </a:prstGeom>
          <a:noFill/>
          <a:ln>
            <a:noFill/>
          </a:ln>
        </p:spPr>
      </p:pic>
      <p:pic>
        <p:nvPicPr>
          <p:cNvPr id="480" name="Google Shape;480;p38"/>
          <p:cNvPicPr preferRelativeResize="0"/>
          <p:nvPr/>
        </p:nvPicPr>
        <p:blipFill>
          <a:blip r:embed="rId8">
            <a:alphaModFix/>
          </a:blip>
          <a:stretch>
            <a:fillRect/>
          </a:stretch>
        </p:blipFill>
        <p:spPr>
          <a:xfrm flipH="1">
            <a:off x="7880025" y="4110175"/>
            <a:ext cx="1008701" cy="16811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58"/>
                                        </p:tgtEl>
                                        <p:attrNameLst>
                                          <p:attrName>style.visibility</p:attrName>
                                        </p:attrNameLst>
                                      </p:cBhvr>
                                      <p:to>
                                        <p:strVal val="visible"/>
                                      </p:to>
                                    </p:set>
                                    <p:animEffect filter="fade" transition="in">
                                      <p:cBhvr>
                                        <p:cTn dur="250"/>
                                        <p:tgtEl>
                                          <p:spTgt spid="458"/>
                                        </p:tgtEl>
                                      </p:cBhvr>
                                    </p:animEffect>
                                  </p:childTnLst>
                                </p:cTn>
                              </p:par>
                              <p:par>
                                <p:cTn fill="hold" nodeType="withEffect" presetClass="entr" presetID="2" presetSubtype="4">
                                  <p:stCondLst>
                                    <p:cond delay="0"/>
                                  </p:stCondLst>
                                  <p:childTnLst>
                                    <p:set>
                                      <p:cBhvr>
                                        <p:cTn dur="1" fill="hold">
                                          <p:stCondLst>
                                            <p:cond delay="0"/>
                                          </p:stCondLst>
                                        </p:cTn>
                                        <p:tgtEl>
                                          <p:spTgt spid="465"/>
                                        </p:tgtEl>
                                        <p:attrNameLst>
                                          <p:attrName>style.visibility</p:attrName>
                                        </p:attrNameLst>
                                      </p:cBhvr>
                                      <p:to>
                                        <p:strVal val="visible"/>
                                      </p:to>
                                    </p:set>
                                    <p:anim calcmode="lin" valueType="num">
                                      <p:cBhvr additive="base">
                                        <p:cTn dur="1000"/>
                                        <p:tgtEl>
                                          <p:spTgt spid="46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66"/>
                                        </p:tgtEl>
                                        <p:attrNameLst>
                                          <p:attrName>style.visibility</p:attrName>
                                        </p:attrNameLst>
                                      </p:cBhvr>
                                      <p:to>
                                        <p:strVal val="visible"/>
                                      </p:to>
                                    </p:set>
                                    <p:anim calcmode="lin" valueType="num">
                                      <p:cBhvr additive="base">
                                        <p:cTn dur="1000"/>
                                        <p:tgtEl>
                                          <p:spTgt spid="46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64"/>
                                        </p:tgtEl>
                                        <p:attrNameLst>
                                          <p:attrName>style.visibility</p:attrName>
                                        </p:attrNameLst>
                                      </p:cBhvr>
                                      <p:to>
                                        <p:strVal val="visible"/>
                                      </p:to>
                                    </p:set>
                                    <p:anim calcmode="lin" valueType="num">
                                      <p:cBhvr additive="base">
                                        <p:cTn dur="1000"/>
                                        <p:tgtEl>
                                          <p:spTgt spid="46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79"/>
                                        </p:tgtEl>
                                        <p:attrNameLst>
                                          <p:attrName>style.visibility</p:attrName>
                                        </p:attrNameLst>
                                      </p:cBhvr>
                                      <p:to>
                                        <p:strVal val="visible"/>
                                      </p:to>
                                    </p:set>
                                    <p:anim calcmode="lin" valueType="num">
                                      <p:cBhvr additive="base">
                                        <p:cTn dur="1000"/>
                                        <p:tgtEl>
                                          <p:spTgt spid="47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80"/>
                                        </p:tgtEl>
                                        <p:attrNameLst>
                                          <p:attrName>style.visibility</p:attrName>
                                        </p:attrNameLst>
                                      </p:cBhvr>
                                      <p:to>
                                        <p:strVal val="visible"/>
                                      </p:to>
                                    </p:set>
                                    <p:anim calcmode="lin" valueType="num">
                                      <p:cBhvr additive="base">
                                        <p:cTn dur="1000"/>
                                        <p:tgtEl>
                                          <p:spTgt spid="480"/>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68"/>
                                        </p:tgtEl>
                                        <p:attrNameLst>
                                          <p:attrName>style.visibility</p:attrName>
                                        </p:attrNameLst>
                                      </p:cBhvr>
                                      <p:to>
                                        <p:strVal val="visible"/>
                                      </p:to>
                                    </p:set>
                                    <p:animEffect filter="fade" transition="in">
                                      <p:cBhvr>
                                        <p:cTn dur="1000"/>
                                        <p:tgtEl>
                                          <p:spTgt spid="468"/>
                                        </p:tgtEl>
                                      </p:cBhvr>
                                    </p:animEffect>
                                  </p:childTnLst>
                                </p:cTn>
                              </p:par>
                              <p:par>
                                <p:cTn fill="hold" nodeType="withEffect" presetClass="entr" presetID="10" presetSubtype="0">
                                  <p:stCondLst>
                                    <p:cond delay="0"/>
                                  </p:stCondLst>
                                  <p:childTnLst>
                                    <p:set>
                                      <p:cBhvr>
                                        <p:cTn dur="1" fill="hold">
                                          <p:stCondLst>
                                            <p:cond delay="0"/>
                                          </p:stCondLst>
                                        </p:cTn>
                                        <p:tgtEl>
                                          <p:spTgt spid="469"/>
                                        </p:tgtEl>
                                        <p:attrNameLst>
                                          <p:attrName>style.visibility</p:attrName>
                                        </p:attrNameLst>
                                      </p:cBhvr>
                                      <p:to>
                                        <p:strVal val="visible"/>
                                      </p:to>
                                    </p:set>
                                    <p:animEffect filter="fade" transition="in">
                                      <p:cBhvr>
                                        <p:cTn dur="1000"/>
                                        <p:tgtEl>
                                          <p:spTgt spid="469"/>
                                        </p:tgtEl>
                                      </p:cBhvr>
                                    </p:animEffect>
                                  </p:childTnLst>
                                </p:cTn>
                              </p:par>
                              <p:par>
                                <p:cTn fill="hold" nodeType="withEffect" presetClass="entr" presetID="10" presetSubtype="0">
                                  <p:stCondLst>
                                    <p:cond delay="0"/>
                                  </p:stCondLst>
                                  <p:childTnLst>
                                    <p:set>
                                      <p:cBhvr>
                                        <p:cTn dur="1" fill="hold">
                                          <p:stCondLst>
                                            <p:cond delay="0"/>
                                          </p:stCondLst>
                                        </p:cTn>
                                        <p:tgtEl>
                                          <p:spTgt spid="470"/>
                                        </p:tgtEl>
                                        <p:attrNameLst>
                                          <p:attrName>style.visibility</p:attrName>
                                        </p:attrNameLst>
                                      </p:cBhvr>
                                      <p:to>
                                        <p:strVal val="visible"/>
                                      </p:to>
                                    </p:set>
                                    <p:animEffect filter="fade" transition="in">
                                      <p:cBhvr>
                                        <p:cTn dur="1000"/>
                                        <p:tgtEl>
                                          <p:spTgt spid="470"/>
                                        </p:tgtEl>
                                      </p:cBhvr>
                                    </p:animEffect>
                                  </p:childTnLst>
                                </p:cTn>
                              </p:par>
                              <p:par>
                                <p:cTn fill="hold" nodeType="withEffect" presetClass="entr" presetID="10" presetSubtype="0">
                                  <p:stCondLst>
                                    <p:cond delay="0"/>
                                  </p:stCondLst>
                                  <p:childTnLst>
                                    <p:set>
                                      <p:cBhvr>
                                        <p:cTn dur="1" fill="hold">
                                          <p:stCondLst>
                                            <p:cond delay="0"/>
                                          </p:stCondLst>
                                        </p:cTn>
                                        <p:tgtEl>
                                          <p:spTgt spid="472"/>
                                        </p:tgtEl>
                                        <p:attrNameLst>
                                          <p:attrName>style.visibility</p:attrName>
                                        </p:attrNameLst>
                                      </p:cBhvr>
                                      <p:to>
                                        <p:strVal val="visible"/>
                                      </p:to>
                                    </p:set>
                                    <p:animEffect filter="fade" transition="in">
                                      <p:cBhvr>
                                        <p:cTn dur="1000"/>
                                        <p:tgtEl>
                                          <p:spTgt spid="472"/>
                                        </p:tgtEl>
                                      </p:cBhvr>
                                    </p:animEffect>
                                  </p:childTnLst>
                                </p:cTn>
                              </p:par>
                              <p:par>
                                <p:cTn fill="hold" nodeType="withEffect" presetClass="entr" presetID="10" presetSubtype="0">
                                  <p:stCondLst>
                                    <p:cond delay="0"/>
                                  </p:stCondLst>
                                  <p:childTnLst>
                                    <p:set>
                                      <p:cBhvr>
                                        <p:cTn dur="1" fill="hold">
                                          <p:stCondLst>
                                            <p:cond delay="0"/>
                                          </p:stCondLst>
                                        </p:cTn>
                                        <p:tgtEl>
                                          <p:spTgt spid="471"/>
                                        </p:tgtEl>
                                        <p:attrNameLst>
                                          <p:attrName>style.visibility</p:attrName>
                                        </p:attrNameLst>
                                      </p:cBhvr>
                                      <p:to>
                                        <p:strVal val="visible"/>
                                      </p:to>
                                    </p:set>
                                    <p:animEffect filter="fade" transition="in">
                                      <p:cBhvr>
                                        <p:cTn dur="1000"/>
                                        <p:tgtEl>
                                          <p:spTgt spid="4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84" name="Shape 484"/>
        <p:cNvGrpSpPr/>
        <p:nvPr/>
      </p:nvGrpSpPr>
      <p:grpSpPr>
        <a:xfrm>
          <a:off x="0" y="0"/>
          <a:ext cx="0" cy="0"/>
          <a:chOff x="0" y="0"/>
          <a:chExt cx="0" cy="0"/>
        </a:xfrm>
      </p:grpSpPr>
      <p:grpSp>
        <p:nvGrpSpPr>
          <p:cNvPr id="485" name="Google Shape;485;p39"/>
          <p:cNvGrpSpPr/>
          <p:nvPr/>
        </p:nvGrpSpPr>
        <p:grpSpPr>
          <a:xfrm>
            <a:off x="3951968" y="2079356"/>
            <a:ext cx="2084100" cy="733500"/>
            <a:chOff x="3951968" y="2079356"/>
            <a:chExt cx="2084100" cy="733500"/>
          </a:xfrm>
        </p:grpSpPr>
        <p:sp>
          <p:nvSpPr>
            <p:cNvPr id="486" name="Google Shape;486;p39">
              <a:hlinkClick action="ppaction://hlinksldjump" r:id="rId3"/>
            </p:cNvPr>
            <p:cNvSpPr/>
            <p:nvPr/>
          </p:nvSpPr>
          <p:spPr>
            <a:xfrm>
              <a:off x="3951968" y="2079356"/>
              <a:ext cx="2084100" cy="733500"/>
            </a:xfrm>
            <a:prstGeom prst="roundRect">
              <a:avLst>
                <a:gd fmla="val 0" name="adj"/>
              </a:avLst>
            </a:prstGeom>
            <a:gradFill>
              <a:gsLst>
                <a:gs pos="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7" name="Google Shape;487;p39"/>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2.POUR</a:t>
              </a:r>
              <a:endParaRPr sz="1100">
                <a:solidFill>
                  <a:srgbClr val="D9D9D9"/>
                </a:solidFill>
                <a:latin typeface="Press Start 2P"/>
                <a:ea typeface="Press Start 2P"/>
                <a:cs typeface="Press Start 2P"/>
                <a:sym typeface="Press Start 2P"/>
              </a:endParaRPr>
            </a:p>
          </p:txBody>
        </p:sp>
      </p:grpSp>
      <p:sp>
        <p:nvSpPr>
          <p:cNvPr id="488" name="Google Shape;488;p39">
            <a:hlinkClick action="ppaction://hlinksldjump" r:id="rId4"/>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9" name="Google Shape;489;p39"/>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0" name="Google Shape;490;p39"/>
          <p:cNvSpPr/>
          <p:nvPr/>
        </p:nvSpPr>
        <p:spPr>
          <a:xfrm>
            <a:off x="1748064"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1" name="Google Shape;491;p39"/>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1.PAR</a:t>
            </a:r>
            <a:endParaRPr sz="1100"/>
          </a:p>
        </p:txBody>
      </p:sp>
      <p:sp>
        <p:nvSpPr>
          <p:cNvPr id="492" name="Google Shape;492;p39"/>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3.RP pour RP</a:t>
            </a:r>
            <a:endParaRPr sz="1100"/>
          </a:p>
        </p:txBody>
      </p:sp>
      <p:sp>
        <p:nvSpPr>
          <p:cNvPr id="493" name="Google Shape;493;p39"/>
          <p:cNvSpPr txBox="1"/>
          <p:nvPr/>
        </p:nvSpPr>
        <p:spPr>
          <a:xfrm>
            <a:off x="1338275" y="3056000"/>
            <a:ext cx="9119100" cy="1493100"/>
          </a:xfrm>
          <a:prstGeom prst="rect">
            <a:avLst/>
          </a:prstGeom>
          <a:noFill/>
          <a:ln>
            <a:noFill/>
          </a:ln>
        </p:spPr>
        <p:txBody>
          <a:bodyPr anchorCtr="0" anchor="t" bIns="45700" lIns="91425" spcFirstLastPara="1" rIns="91425" wrap="square" tIns="45700">
            <a:spAutoFit/>
          </a:bodyPr>
          <a:lstStyle/>
          <a:p>
            <a:pPr indent="-311150" lvl="0" marL="457200" marR="0" rtl="0" algn="l">
              <a:lnSpc>
                <a:spcPct val="150000"/>
              </a:lnSpc>
              <a:spcBef>
                <a:spcPts val="0"/>
              </a:spcBef>
              <a:spcAft>
                <a:spcPts val="0"/>
              </a:spcAft>
              <a:buClr>
                <a:schemeClr val="dk1"/>
              </a:buClr>
              <a:buSzPts val="1300"/>
              <a:buFont typeface="Press Start 2P"/>
              <a:buChar char="■"/>
            </a:pPr>
            <a:r>
              <a:rPr lang="en-US" sz="1300">
                <a:solidFill>
                  <a:schemeClr val="dk1"/>
                </a:solidFill>
                <a:latin typeface="Press Start 2P"/>
                <a:ea typeface="Press Start 2P"/>
                <a:cs typeface="Press Start 2P"/>
                <a:sym typeface="Press Start 2P"/>
              </a:rPr>
              <a:t>Apprendre en mathématiques </a:t>
            </a:r>
            <a:r>
              <a:rPr lang="en-US" sz="1300">
                <a:solidFill>
                  <a:schemeClr val="lt1"/>
                </a:solidFill>
                <a:highlight>
                  <a:schemeClr val="dk1"/>
                </a:highlight>
                <a:latin typeface="Press Start 2P"/>
                <a:ea typeface="Press Start 2P"/>
                <a:cs typeface="Press Start 2P"/>
                <a:sym typeface="Press Start 2P"/>
              </a:rPr>
              <a:t>PAR</a:t>
            </a:r>
            <a:r>
              <a:rPr lang="en-US" sz="1300">
                <a:solidFill>
                  <a:schemeClr val="dk1"/>
                </a:solidFill>
                <a:latin typeface="Press Start 2P"/>
                <a:ea typeface="Press Start 2P"/>
                <a:cs typeface="Press Start 2P"/>
                <a:sym typeface="Press Start 2P"/>
              </a:rPr>
              <a:t> la résolution de problème</a:t>
            </a:r>
            <a:endParaRPr sz="1300">
              <a:solidFill>
                <a:schemeClr val="dk1"/>
              </a:solidFill>
              <a:latin typeface="Press Start 2P"/>
              <a:ea typeface="Press Start 2P"/>
              <a:cs typeface="Press Start 2P"/>
              <a:sym typeface="Press Start 2P"/>
            </a:endParaRPr>
          </a:p>
          <a:p>
            <a:pPr indent="-311150" lvl="0" marL="457200" marR="0" rtl="0" algn="l">
              <a:lnSpc>
                <a:spcPct val="150000"/>
              </a:lnSpc>
              <a:spcBef>
                <a:spcPts val="0"/>
              </a:spcBef>
              <a:spcAft>
                <a:spcPts val="0"/>
              </a:spcAft>
              <a:buClr>
                <a:schemeClr val="dk1"/>
              </a:buClr>
              <a:buSzPts val="1300"/>
              <a:buFont typeface="Press Start 2P"/>
              <a:buChar char="■"/>
            </a:pPr>
            <a:r>
              <a:rPr lang="en-US" sz="1300">
                <a:solidFill>
                  <a:schemeClr val="dk1"/>
                </a:solidFill>
                <a:latin typeface="Press Start 2P"/>
                <a:ea typeface="Press Start 2P"/>
                <a:cs typeface="Press Start 2P"/>
                <a:sym typeface="Press Start 2P"/>
              </a:rPr>
              <a:t>Vise l’apprentissage de nouveaux concepts mathématiques</a:t>
            </a:r>
            <a:endParaRPr sz="1300">
              <a:solidFill>
                <a:schemeClr val="dk1"/>
              </a:solidFill>
              <a:latin typeface="Press Start 2P"/>
              <a:ea typeface="Press Start 2P"/>
              <a:cs typeface="Press Start 2P"/>
              <a:sym typeface="Press Start 2P"/>
            </a:endParaRPr>
          </a:p>
          <a:p>
            <a:pPr indent="-311150" lvl="0" marL="457200" marR="0" rtl="0" algn="l">
              <a:lnSpc>
                <a:spcPct val="150000"/>
              </a:lnSpc>
              <a:spcBef>
                <a:spcPts val="0"/>
              </a:spcBef>
              <a:spcAft>
                <a:spcPts val="0"/>
              </a:spcAft>
              <a:buClr>
                <a:schemeClr val="dk1"/>
              </a:buClr>
              <a:buSzPts val="1300"/>
              <a:buFont typeface="Press Start 2P"/>
              <a:buChar char="■"/>
            </a:pPr>
            <a:r>
              <a:rPr lang="en-US" sz="1300">
                <a:solidFill>
                  <a:schemeClr val="dk1"/>
                </a:solidFill>
                <a:latin typeface="Press Start 2P"/>
                <a:ea typeface="Press Start 2P"/>
                <a:cs typeface="Press Start 2P"/>
                <a:sym typeface="Press Start 2P"/>
              </a:rPr>
              <a:t>Tâches d’exploration et tâches créatives</a:t>
            </a:r>
            <a:endParaRPr sz="1300">
              <a:solidFill>
                <a:schemeClr val="dk1"/>
              </a:solidFill>
              <a:latin typeface="Press Start 2P"/>
              <a:ea typeface="Press Start 2P"/>
              <a:cs typeface="Press Start 2P"/>
              <a:sym typeface="Press Start 2P"/>
            </a:endParaRPr>
          </a:p>
        </p:txBody>
      </p:sp>
      <p:sp>
        <p:nvSpPr>
          <p:cNvPr id="494" name="Google Shape;494;p39"/>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5" name="Google Shape;495;p39"/>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6" name="Google Shape;496;p39"/>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7" name="Google Shape;497;p39"/>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8" name="Google Shape;498;p39"/>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clipart&#10;&#10;Description automatically generated" id="499" name="Google Shape;499;p39"/>
          <p:cNvPicPr preferRelativeResize="0"/>
          <p:nvPr/>
        </p:nvPicPr>
        <p:blipFill rotWithShape="1">
          <a:blip r:embed="rId5">
            <a:alphaModFix/>
          </a:blip>
          <a:srcRect b="0" l="0" r="0" t="0"/>
          <a:stretch/>
        </p:blipFill>
        <p:spPr>
          <a:xfrm>
            <a:off x="2774998" y="4964437"/>
            <a:ext cx="350164" cy="350164"/>
          </a:xfrm>
          <a:prstGeom prst="rect">
            <a:avLst/>
          </a:prstGeom>
          <a:noFill/>
          <a:ln>
            <a:noFill/>
          </a:ln>
        </p:spPr>
      </p:pic>
      <p:pic>
        <p:nvPicPr>
          <p:cNvPr descr="Qr code&#10;&#10;Description automatically generated" id="500" name="Google Shape;500;p39"/>
          <p:cNvPicPr preferRelativeResize="0"/>
          <p:nvPr/>
        </p:nvPicPr>
        <p:blipFill rotWithShape="1">
          <a:blip r:embed="rId6">
            <a:alphaModFix/>
          </a:blip>
          <a:srcRect b="0" l="0" r="0" t="0"/>
          <a:stretch/>
        </p:blipFill>
        <p:spPr>
          <a:xfrm>
            <a:off x="1988541" y="4940948"/>
            <a:ext cx="396405" cy="397142"/>
          </a:xfrm>
          <a:prstGeom prst="rect">
            <a:avLst/>
          </a:prstGeom>
          <a:noFill/>
          <a:ln>
            <a:noFill/>
          </a:ln>
        </p:spPr>
      </p:pic>
      <p:pic>
        <p:nvPicPr>
          <p:cNvPr descr="Chart, histogram&#10;&#10;Description automatically generated" id="501" name="Google Shape;501;p39"/>
          <p:cNvPicPr preferRelativeResize="0"/>
          <p:nvPr/>
        </p:nvPicPr>
        <p:blipFill rotWithShape="1">
          <a:blip r:embed="rId7">
            <a:alphaModFix/>
          </a:blip>
          <a:srcRect b="0" l="0" r="0" t="0"/>
          <a:stretch/>
        </p:blipFill>
        <p:spPr>
          <a:xfrm>
            <a:off x="3448039" y="4871481"/>
            <a:ext cx="536076" cy="536076"/>
          </a:xfrm>
          <a:prstGeom prst="rect">
            <a:avLst/>
          </a:prstGeom>
          <a:noFill/>
          <a:ln>
            <a:noFill/>
          </a:ln>
        </p:spPr>
      </p:pic>
      <p:pic>
        <p:nvPicPr>
          <p:cNvPr descr="A picture containing shape&#10;&#10;Description automatically generated" id="502" name="Google Shape;502;p39"/>
          <p:cNvPicPr preferRelativeResize="0"/>
          <p:nvPr/>
        </p:nvPicPr>
        <p:blipFill rotWithShape="1">
          <a:blip r:embed="rId8">
            <a:alphaModFix/>
          </a:blip>
          <a:srcRect b="0" l="0" r="0" t="0"/>
          <a:stretch/>
        </p:blipFill>
        <p:spPr>
          <a:xfrm>
            <a:off x="5013835" y="4978360"/>
            <a:ext cx="392361" cy="322319"/>
          </a:xfrm>
          <a:prstGeom prst="rect">
            <a:avLst/>
          </a:prstGeom>
          <a:noFill/>
          <a:ln>
            <a:noFill/>
          </a:ln>
        </p:spPr>
      </p:pic>
      <p:pic>
        <p:nvPicPr>
          <p:cNvPr descr="Shape&#10;&#10;Description automatically generated" id="503" name="Google Shape;503;p39"/>
          <p:cNvPicPr preferRelativeResize="0"/>
          <p:nvPr/>
        </p:nvPicPr>
        <p:blipFill rotWithShape="1">
          <a:blip r:embed="rId9">
            <a:alphaModFix/>
          </a:blip>
          <a:srcRect b="0" l="0" r="0" t="0"/>
          <a:stretch/>
        </p:blipFill>
        <p:spPr>
          <a:xfrm>
            <a:off x="4293726" y="4974062"/>
            <a:ext cx="330914" cy="330914"/>
          </a:xfrm>
          <a:prstGeom prst="rect">
            <a:avLst/>
          </a:prstGeom>
          <a:noFill/>
          <a:ln>
            <a:noFill/>
          </a:ln>
        </p:spPr>
      </p:pic>
      <p:sp>
        <p:nvSpPr>
          <p:cNvPr id="504" name="Google Shape;504;p39"/>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5" name="Google Shape;505;p39"/>
          <p:cNvSpPr txBox="1"/>
          <p:nvPr/>
        </p:nvSpPr>
        <p:spPr>
          <a:xfrm>
            <a:off x="3125150" y="928975"/>
            <a:ext cx="5973900" cy="615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00">
                <a:solidFill>
                  <a:srgbClr val="D8D8D8"/>
                </a:solidFill>
                <a:latin typeface="Press Start 2P"/>
                <a:ea typeface="Press Start 2P"/>
                <a:cs typeface="Press Start 2P"/>
                <a:sym typeface="Press Start 2P"/>
              </a:rPr>
              <a:t>Résoudre selon les 3 intentions du </a:t>
            </a:r>
            <a:r>
              <a:rPr lang="en-US" sz="1700" u="sng">
                <a:solidFill>
                  <a:srgbClr val="93C47D"/>
                </a:solidFill>
                <a:latin typeface="Press Start 2P"/>
                <a:ea typeface="Press Start 2P"/>
                <a:cs typeface="Press Start 2P"/>
                <a:sym typeface="Press Start 2P"/>
                <a:hlinkClick r:id="rId10">
                  <a:extLst>
                    <a:ext uri="{A12FA001-AC4F-418D-AE19-62706E023703}">
                      <ahyp:hlinkClr val="tx"/>
                    </a:ext>
                  </a:extLst>
                </a:hlinkClick>
              </a:rPr>
              <a:t>RIM</a:t>
            </a:r>
            <a:endParaRPr sz="1300">
              <a:solidFill>
                <a:srgbClr val="93C47D"/>
              </a:solidFill>
            </a:endParaRPr>
          </a:p>
        </p:txBody>
      </p:sp>
      <p:pic>
        <p:nvPicPr>
          <p:cNvPr descr="A picture containing container, square&#10;&#10;Description automatically generated" id="506" name="Google Shape;506;p39"/>
          <p:cNvPicPr preferRelativeResize="0"/>
          <p:nvPr/>
        </p:nvPicPr>
        <p:blipFill rotWithShape="1">
          <a:blip r:embed="rId11">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507" name="Google Shape;507;p39"/>
          <p:cNvPicPr preferRelativeResize="0"/>
          <p:nvPr/>
        </p:nvPicPr>
        <p:blipFill rotWithShape="1">
          <a:blip r:embed="rId11">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508" name="Google Shape;508;p39"/>
          <p:cNvPicPr preferRelativeResize="0"/>
          <p:nvPr/>
        </p:nvPicPr>
        <p:blipFill rotWithShape="1">
          <a:blip r:embed="rId11">
            <a:alphaModFix/>
          </a:blip>
          <a:srcRect b="0" l="0" r="0" t="0"/>
          <a:stretch/>
        </p:blipFill>
        <p:spPr>
          <a:xfrm>
            <a:off x="9577100" y="5486685"/>
            <a:ext cx="1262339" cy="1262339"/>
          </a:xfrm>
          <a:prstGeom prst="rect">
            <a:avLst/>
          </a:prstGeom>
          <a:noFill/>
          <a:ln>
            <a:noFill/>
          </a:ln>
        </p:spPr>
      </p:pic>
      <p:pic>
        <p:nvPicPr>
          <p:cNvPr id="509" name="Google Shape;509;p39"/>
          <p:cNvPicPr preferRelativeResize="0"/>
          <p:nvPr/>
        </p:nvPicPr>
        <p:blipFill>
          <a:blip r:embed="rId12">
            <a:alphaModFix/>
          </a:blip>
          <a:stretch>
            <a:fillRect/>
          </a:stretch>
        </p:blipFill>
        <p:spPr>
          <a:xfrm>
            <a:off x="10100427" y="89375"/>
            <a:ext cx="1960673" cy="2153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93"/>
                                        </p:tgtEl>
                                        <p:attrNameLst>
                                          <p:attrName>style.visibility</p:attrName>
                                        </p:attrNameLst>
                                      </p:cBhvr>
                                      <p:to>
                                        <p:strVal val="visible"/>
                                      </p:to>
                                    </p:set>
                                    <p:animEffect filter="fade" transition="in">
                                      <p:cBhvr>
                                        <p:cTn dur="250"/>
                                        <p:tgtEl>
                                          <p:spTgt spid="493"/>
                                        </p:tgtEl>
                                      </p:cBhvr>
                                    </p:animEffect>
                                  </p:childTnLst>
                                </p:cTn>
                              </p:par>
                              <p:par>
                                <p:cTn fill="hold" nodeType="withEffect" presetClass="entr" presetID="2" presetSubtype="4">
                                  <p:stCondLst>
                                    <p:cond delay="0"/>
                                  </p:stCondLst>
                                  <p:childTnLst>
                                    <p:set>
                                      <p:cBhvr>
                                        <p:cTn dur="1" fill="hold">
                                          <p:stCondLst>
                                            <p:cond delay="0"/>
                                          </p:stCondLst>
                                        </p:cTn>
                                        <p:tgtEl>
                                          <p:spTgt spid="507"/>
                                        </p:tgtEl>
                                        <p:attrNameLst>
                                          <p:attrName>style.visibility</p:attrName>
                                        </p:attrNameLst>
                                      </p:cBhvr>
                                      <p:to>
                                        <p:strVal val="visible"/>
                                      </p:to>
                                    </p:set>
                                    <p:anim calcmode="lin" valueType="num">
                                      <p:cBhvr additive="base">
                                        <p:cTn dur="1000"/>
                                        <p:tgtEl>
                                          <p:spTgt spid="50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08"/>
                                        </p:tgtEl>
                                        <p:attrNameLst>
                                          <p:attrName>style.visibility</p:attrName>
                                        </p:attrNameLst>
                                      </p:cBhvr>
                                      <p:to>
                                        <p:strVal val="visible"/>
                                      </p:to>
                                    </p:set>
                                    <p:anim calcmode="lin" valueType="num">
                                      <p:cBhvr additive="base">
                                        <p:cTn dur="1000"/>
                                        <p:tgtEl>
                                          <p:spTgt spid="50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06"/>
                                        </p:tgtEl>
                                        <p:attrNameLst>
                                          <p:attrName>style.visibility</p:attrName>
                                        </p:attrNameLst>
                                      </p:cBhvr>
                                      <p:to>
                                        <p:strVal val="visible"/>
                                      </p:to>
                                    </p:set>
                                    <p:anim calcmode="lin" valueType="num">
                                      <p:cBhvr additive="base">
                                        <p:cTn dur="1000"/>
                                        <p:tgtEl>
                                          <p:spTgt spid="506"/>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499"/>
                                        </p:tgtEl>
                                        <p:attrNameLst>
                                          <p:attrName>style.visibility</p:attrName>
                                        </p:attrNameLst>
                                      </p:cBhvr>
                                      <p:to>
                                        <p:strVal val="visible"/>
                                      </p:to>
                                    </p:set>
                                    <p:animEffect filter="fade" transition="in">
                                      <p:cBhvr>
                                        <p:cTn dur="1000"/>
                                        <p:tgtEl>
                                          <p:spTgt spid="499"/>
                                        </p:tgtEl>
                                      </p:cBhvr>
                                    </p:animEffect>
                                  </p:childTnLst>
                                </p:cTn>
                              </p:par>
                              <p:par>
                                <p:cTn fill="hold" nodeType="withEffect" presetClass="entr" presetID="10" presetSubtype="0">
                                  <p:stCondLst>
                                    <p:cond delay="0"/>
                                  </p:stCondLst>
                                  <p:childTnLst>
                                    <p:set>
                                      <p:cBhvr>
                                        <p:cTn dur="1" fill="hold">
                                          <p:stCondLst>
                                            <p:cond delay="0"/>
                                          </p:stCondLst>
                                        </p:cTn>
                                        <p:tgtEl>
                                          <p:spTgt spid="500"/>
                                        </p:tgtEl>
                                        <p:attrNameLst>
                                          <p:attrName>style.visibility</p:attrName>
                                        </p:attrNameLst>
                                      </p:cBhvr>
                                      <p:to>
                                        <p:strVal val="visible"/>
                                      </p:to>
                                    </p:set>
                                    <p:animEffect filter="fade" transition="in">
                                      <p:cBhvr>
                                        <p:cTn dur="1000"/>
                                        <p:tgtEl>
                                          <p:spTgt spid="500"/>
                                        </p:tgtEl>
                                      </p:cBhvr>
                                    </p:animEffect>
                                  </p:childTnLst>
                                </p:cTn>
                              </p:par>
                              <p:par>
                                <p:cTn fill="hold" nodeType="withEffect" presetClass="entr" presetID="10" presetSubtype="0">
                                  <p:stCondLst>
                                    <p:cond delay="0"/>
                                  </p:stCondLst>
                                  <p:childTnLst>
                                    <p:set>
                                      <p:cBhvr>
                                        <p:cTn dur="1" fill="hold">
                                          <p:stCondLst>
                                            <p:cond delay="0"/>
                                          </p:stCondLst>
                                        </p:cTn>
                                        <p:tgtEl>
                                          <p:spTgt spid="501"/>
                                        </p:tgtEl>
                                        <p:attrNameLst>
                                          <p:attrName>style.visibility</p:attrName>
                                        </p:attrNameLst>
                                      </p:cBhvr>
                                      <p:to>
                                        <p:strVal val="visible"/>
                                      </p:to>
                                    </p:set>
                                    <p:animEffect filter="fade" transition="in">
                                      <p:cBhvr>
                                        <p:cTn dur="1000"/>
                                        <p:tgtEl>
                                          <p:spTgt spid="501"/>
                                        </p:tgtEl>
                                      </p:cBhvr>
                                    </p:animEffect>
                                  </p:childTnLst>
                                </p:cTn>
                              </p:par>
                              <p:par>
                                <p:cTn fill="hold" nodeType="withEffect" presetClass="entr" presetID="10" presetSubtype="0">
                                  <p:stCondLst>
                                    <p:cond delay="0"/>
                                  </p:stCondLst>
                                  <p:childTnLst>
                                    <p:set>
                                      <p:cBhvr>
                                        <p:cTn dur="1" fill="hold">
                                          <p:stCondLst>
                                            <p:cond delay="0"/>
                                          </p:stCondLst>
                                        </p:cTn>
                                        <p:tgtEl>
                                          <p:spTgt spid="503"/>
                                        </p:tgtEl>
                                        <p:attrNameLst>
                                          <p:attrName>style.visibility</p:attrName>
                                        </p:attrNameLst>
                                      </p:cBhvr>
                                      <p:to>
                                        <p:strVal val="visible"/>
                                      </p:to>
                                    </p:set>
                                    <p:animEffect filter="fade" transition="in">
                                      <p:cBhvr>
                                        <p:cTn dur="1000"/>
                                        <p:tgtEl>
                                          <p:spTgt spid="503"/>
                                        </p:tgtEl>
                                      </p:cBhvr>
                                    </p:animEffect>
                                  </p:childTnLst>
                                </p:cTn>
                              </p:par>
                              <p:par>
                                <p:cTn fill="hold" nodeType="withEffect" presetClass="entr" presetID="10" presetSubtype="0">
                                  <p:stCondLst>
                                    <p:cond delay="0"/>
                                  </p:stCondLst>
                                  <p:childTnLst>
                                    <p:set>
                                      <p:cBhvr>
                                        <p:cTn dur="1" fill="hold">
                                          <p:stCondLst>
                                            <p:cond delay="0"/>
                                          </p:stCondLst>
                                        </p:cTn>
                                        <p:tgtEl>
                                          <p:spTgt spid="502"/>
                                        </p:tgtEl>
                                        <p:attrNameLst>
                                          <p:attrName>style.visibility</p:attrName>
                                        </p:attrNameLst>
                                      </p:cBhvr>
                                      <p:to>
                                        <p:strVal val="visible"/>
                                      </p:to>
                                    </p:set>
                                    <p:animEffect filter="fade" transition="in">
                                      <p:cBhvr>
                                        <p:cTn dur="1000"/>
                                        <p:tgtEl>
                                          <p:spTgt spid="5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13" name="Shape 513"/>
        <p:cNvGrpSpPr/>
        <p:nvPr/>
      </p:nvGrpSpPr>
      <p:grpSpPr>
        <a:xfrm>
          <a:off x="0" y="0"/>
          <a:ext cx="0" cy="0"/>
          <a:chOff x="0" y="0"/>
          <a:chExt cx="0" cy="0"/>
        </a:xfrm>
      </p:grpSpPr>
      <p:sp>
        <p:nvSpPr>
          <p:cNvPr id="514" name="Google Shape;514;p40">
            <a:hlinkClick action="ppaction://hlinksldjump" r:id="rId3"/>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5" name="Google Shape;515;p40">
            <a:hlinkClick action="ppaction://hlinksldjump" r:id="rId4"/>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6" name="Google Shape;516;p40"/>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7" name="Google Shape;517;p40"/>
          <p:cNvSpPr txBox="1"/>
          <p:nvPr/>
        </p:nvSpPr>
        <p:spPr>
          <a:xfrm>
            <a:off x="1748073" y="3056000"/>
            <a:ext cx="8452200" cy="1431600"/>
          </a:xfrm>
          <a:prstGeom prst="rect">
            <a:avLst/>
          </a:prstGeom>
          <a:noFill/>
          <a:ln>
            <a:noFill/>
          </a:ln>
        </p:spPr>
        <p:txBody>
          <a:bodyPr anchorCtr="0" anchor="t" bIns="45700" lIns="91425" spcFirstLastPara="1" rIns="91425" wrap="square" tIns="45700">
            <a:spAutoFit/>
          </a:bodyPr>
          <a:lstStyle/>
          <a:p>
            <a:pPr indent="-304800" lvl="0" marL="457200" rtl="0" algn="l">
              <a:lnSpc>
                <a:spcPct val="150000"/>
              </a:lnSpc>
              <a:spcBef>
                <a:spcPts val="0"/>
              </a:spcBef>
              <a:spcAft>
                <a:spcPts val="0"/>
              </a:spcAft>
              <a:buClr>
                <a:schemeClr val="dk1"/>
              </a:buClr>
              <a:buSzPts val="1200"/>
              <a:buFont typeface="Press Start 2P"/>
              <a:buChar char="■"/>
            </a:pPr>
            <a:r>
              <a:rPr lang="en-US" sz="1300">
                <a:solidFill>
                  <a:schemeClr val="dk1"/>
                </a:solidFill>
                <a:latin typeface="Press Start 2P"/>
                <a:ea typeface="Press Start 2P"/>
                <a:cs typeface="Press Start 2P"/>
                <a:sym typeface="Press Start 2P"/>
              </a:rPr>
              <a:t>Apprendre en mathématiques </a:t>
            </a:r>
            <a:r>
              <a:rPr lang="en-US" sz="1300">
                <a:solidFill>
                  <a:schemeClr val="lt1"/>
                </a:solidFill>
                <a:highlight>
                  <a:schemeClr val="dk1"/>
                </a:highlight>
                <a:latin typeface="Press Start 2P"/>
                <a:ea typeface="Press Start 2P"/>
                <a:cs typeface="Press Start 2P"/>
                <a:sym typeface="Press Start 2P"/>
              </a:rPr>
              <a:t>POUR</a:t>
            </a:r>
            <a:r>
              <a:rPr lang="en-US" sz="1300">
                <a:solidFill>
                  <a:schemeClr val="dk1"/>
                </a:solidFill>
                <a:latin typeface="Press Start 2P"/>
                <a:ea typeface="Press Start 2P"/>
                <a:cs typeface="Press Start 2P"/>
                <a:sym typeface="Press Start 2P"/>
              </a:rPr>
              <a:t> la résolution de problème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Vise la mobilisation et la consolidation de concepts et processus mathématiques appris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Tâches d’application</a:t>
            </a:r>
            <a:endParaRPr sz="1200">
              <a:solidFill>
                <a:schemeClr val="dk1"/>
              </a:solidFill>
              <a:latin typeface="Press Start 2P"/>
              <a:ea typeface="Press Start 2P"/>
              <a:cs typeface="Press Start 2P"/>
              <a:sym typeface="Press Start 2P"/>
            </a:endParaRPr>
          </a:p>
        </p:txBody>
      </p:sp>
      <p:sp>
        <p:nvSpPr>
          <p:cNvPr id="518" name="Google Shape;518;p40"/>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9" name="Google Shape;519;p40"/>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0" name="Google Shape;520;p40"/>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1" name="Google Shape;521;p40"/>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2" name="Google Shape;522;p40"/>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3" name="Google Shape;523;p40"/>
          <p:cNvSpPr/>
          <p:nvPr/>
        </p:nvSpPr>
        <p:spPr>
          <a:xfrm>
            <a:off x="3951968"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24" name="Google Shape;524;p40"/>
          <p:cNvPicPr preferRelativeResize="0"/>
          <p:nvPr/>
        </p:nvPicPr>
        <p:blipFill rotWithShape="1">
          <a:blip r:embed="rId5">
            <a:alphaModFix/>
          </a:blip>
          <a:srcRect b="0" l="0" r="0" t="0"/>
          <a:stretch/>
        </p:blipFill>
        <p:spPr>
          <a:xfrm>
            <a:off x="3545629" y="4981756"/>
            <a:ext cx="315527" cy="315527"/>
          </a:xfrm>
          <a:prstGeom prst="rect">
            <a:avLst/>
          </a:prstGeom>
          <a:noFill/>
          <a:ln>
            <a:noFill/>
          </a:ln>
        </p:spPr>
      </p:pic>
      <p:pic>
        <p:nvPicPr>
          <p:cNvPr descr="A picture containing text&#10;&#10;Description automatically generated" id="525" name="Google Shape;525;p40"/>
          <p:cNvPicPr preferRelativeResize="0"/>
          <p:nvPr/>
        </p:nvPicPr>
        <p:blipFill rotWithShape="1">
          <a:blip r:embed="rId6">
            <a:alphaModFix/>
          </a:blip>
          <a:srcRect b="0" l="0" r="0" t="0"/>
          <a:stretch/>
        </p:blipFill>
        <p:spPr>
          <a:xfrm>
            <a:off x="2760114" y="4950313"/>
            <a:ext cx="379933" cy="378413"/>
          </a:xfrm>
          <a:prstGeom prst="rect">
            <a:avLst/>
          </a:prstGeom>
          <a:noFill/>
          <a:ln>
            <a:noFill/>
          </a:ln>
        </p:spPr>
      </p:pic>
      <p:pic>
        <p:nvPicPr>
          <p:cNvPr descr="A picture containing shape&#10;&#10;Description automatically generated" id="526" name="Google Shape;526;p40"/>
          <p:cNvPicPr preferRelativeResize="0"/>
          <p:nvPr/>
        </p:nvPicPr>
        <p:blipFill rotWithShape="1">
          <a:blip r:embed="rId7">
            <a:alphaModFix/>
          </a:blip>
          <a:srcRect b="0" l="0" r="0" t="0"/>
          <a:stretch/>
        </p:blipFill>
        <p:spPr>
          <a:xfrm flipH="1">
            <a:off x="4296975" y="4979789"/>
            <a:ext cx="319460" cy="319460"/>
          </a:xfrm>
          <a:prstGeom prst="rect">
            <a:avLst/>
          </a:prstGeom>
          <a:noFill/>
          <a:ln>
            <a:noFill/>
          </a:ln>
        </p:spPr>
      </p:pic>
      <p:pic>
        <p:nvPicPr>
          <p:cNvPr descr="A picture containing text&#10;&#10;Description automatically generated" id="527" name="Google Shape;527;p40"/>
          <p:cNvPicPr preferRelativeResize="0"/>
          <p:nvPr/>
        </p:nvPicPr>
        <p:blipFill rotWithShape="1">
          <a:blip r:embed="rId8">
            <a:alphaModFix/>
          </a:blip>
          <a:srcRect b="0" l="0" r="0" t="0"/>
          <a:stretch/>
        </p:blipFill>
        <p:spPr>
          <a:xfrm>
            <a:off x="2050984" y="4993735"/>
            <a:ext cx="291569" cy="291569"/>
          </a:xfrm>
          <a:prstGeom prst="rect">
            <a:avLst/>
          </a:prstGeom>
          <a:noFill/>
          <a:ln>
            <a:noFill/>
          </a:ln>
        </p:spPr>
      </p:pic>
      <p:pic>
        <p:nvPicPr>
          <p:cNvPr descr="A picture containing histogram&#10;&#10;Description automatically generated" id="528" name="Google Shape;528;p40"/>
          <p:cNvPicPr preferRelativeResize="0"/>
          <p:nvPr/>
        </p:nvPicPr>
        <p:blipFill rotWithShape="1">
          <a:blip r:embed="rId9">
            <a:alphaModFix/>
          </a:blip>
          <a:srcRect b="0" l="0" r="0" t="0"/>
          <a:stretch/>
        </p:blipFill>
        <p:spPr>
          <a:xfrm>
            <a:off x="5050286" y="4979789"/>
            <a:ext cx="319463" cy="319463"/>
          </a:xfrm>
          <a:prstGeom prst="rect">
            <a:avLst/>
          </a:prstGeom>
          <a:noFill/>
          <a:ln>
            <a:noFill/>
          </a:ln>
        </p:spPr>
      </p:pic>
      <p:sp>
        <p:nvSpPr>
          <p:cNvPr id="529" name="Google Shape;529;p40"/>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0" name="Google Shape;530;p40"/>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rPr lang="en-US" sz="1100">
                <a:solidFill>
                  <a:schemeClr val="lt1"/>
                </a:solidFill>
                <a:latin typeface="Press Start 2P"/>
                <a:ea typeface="Press Start 2P"/>
                <a:cs typeface="Press Start 2P"/>
                <a:sym typeface="Press Start 2P"/>
              </a:rPr>
              <a:t>1.PAR</a:t>
            </a:r>
            <a:endParaRPr sz="1100">
              <a:solidFill>
                <a:schemeClr val="lt1"/>
              </a:solidFill>
            </a:endParaRPr>
          </a:p>
        </p:txBody>
      </p:sp>
      <p:sp>
        <p:nvSpPr>
          <p:cNvPr id="531" name="Google Shape;531;p40"/>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None/>
            </a:pPr>
            <a:r>
              <a:rPr lang="en-US" sz="1100">
                <a:solidFill>
                  <a:schemeClr val="dk1"/>
                </a:solidFill>
                <a:latin typeface="Press Start 2P"/>
                <a:ea typeface="Press Start 2P"/>
                <a:cs typeface="Press Start 2P"/>
                <a:sym typeface="Press Start 2P"/>
              </a:rPr>
              <a:t>2.POUR</a:t>
            </a:r>
            <a:endParaRPr sz="1100">
              <a:solidFill>
                <a:schemeClr val="dk1"/>
              </a:solidFill>
              <a:latin typeface="Press Start 2P"/>
              <a:ea typeface="Press Start 2P"/>
              <a:cs typeface="Press Start 2P"/>
              <a:sym typeface="Press Start 2P"/>
            </a:endParaRPr>
          </a:p>
        </p:txBody>
      </p:sp>
      <p:sp>
        <p:nvSpPr>
          <p:cNvPr id="532" name="Google Shape;532;p40"/>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100">
                <a:solidFill>
                  <a:srgbClr val="D9D9D9"/>
                </a:solidFill>
                <a:latin typeface="Press Start 2P"/>
                <a:ea typeface="Press Start 2P"/>
                <a:cs typeface="Press Start 2P"/>
                <a:sym typeface="Press Start 2P"/>
              </a:rPr>
              <a:t>3.RP pour RP</a:t>
            </a:r>
            <a:endParaRPr sz="1100">
              <a:solidFill>
                <a:srgbClr val="D9D9D9"/>
              </a:solidFill>
              <a:latin typeface="Press Start 2P"/>
              <a:ea typeface="Press Start 2P"/>
              <a:cs typeface="Press Start 2P"/>
              <a:sym typeface="Press Start 2P"/>
            </a:endParaRPr>
          </a:p>
        </p:txBody>
      </p:sp>
      <p:pic>
        <p:nvPicPr>
          <p:cNvPr descr="A picture containing container, square&#10;&#10;Description automatically generated" id="533" name="Google Shape;533;p40"/>
          <p:cNvPicPr preferRelativeResize="0"/>
          <p:nvPr/>
        </p:nvPicPr>
        <p:blipFill rotWithShape="1">
          <a:blip r:embed="rId10">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534" name="Google Shape;534;p40"/>
          <p:cNvPicPr preferRelativeResize="0"/>
          <p:nvPr/>
        </p:nvPicPr>
        <p:blipFill rotWithShape="1">
          <a:blip r:embed="rId10">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535" name="Google Shape;535;p40"/>
          <p:cNvPicPr preferRelativeResize="0"/>
          <p:nvPr/>
        </p:nvPicPr>
        <p:blipFill rotWithShape="1">
          <a:blip r:embed="rId10">
            <a:alphaModFix/>
          </a:blip>
          <a:srcRect b="0" l="0" r="0" t="0"/>
          <a:stretch/>
        </p:blipFill>
        <p:spPr>
          <a:xfrm>
            <a:off x="9577100" y="5486685"/>
            <a:ext cx="1262339" cy="1262339"/>
          </a:xfrm>
          <a:prstGeom prst="rect">
            <a:avLst/>
          </a:prstGeom>
          <a:noFill/>
          <a:ln>
            <a:noFill/>
          </a:ln>
        </p:spPr>
      </p:pic>
      <p:sp>
        <p:nvSpPr>
          <p:cNvPr id="536" name="Google Shape;536;p40"/>
          <p:cNvSpPr txBox="1"/>
          <p:nvPr/>
        </p:nvSpPr>
        <p:spPr>
          <a:xfrm>
            <a:off x="3125150" y="928975"/>
            <a:ext cx="5973900" cy="615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00">
                <a:solidFill>
                  <a:srgbClr val="D8D8D8"/>
                </a:solidFill>
                <a:latin typeface="Press Start 2P"/>
                <a:ea typeface="Press Start 2P"/>
                <a:cs typeface="Press Start 2P"/>
                <a:sym typeface="Press Start 2P"/>
              </a:rPr>
              <a:t>Résoudre selon les 3 intentions du </a:t>
            </a:r>
            <a:r>
              <a:rPr lang="en-US" sz="1700" u="sng">
                <a:solidFill>
                  <a:srgbClr val="93C47D"/>
                </a:solidFill>
                <a:latin typeface="Press Start 2P"/>
                <a:ea typeface="Press Start 2P"/>
                <a:cs typeface="Press Start 2P"/>
                <a:sym typeface="Press Start 2P"/>
                <a:hlinkClick r:id="rId11">
                  <a:extLst>
                    <a:ext uri="{A12FA001-AC4F-418D-AE19-62706E023703}">
                      <ahyp:hlinkClr val="tx"/>
                    </a:ext>
                  </a:extLst>
                </a:hlinkClick>
              </a:rPr>
              <a:t>RIM</a:t>
            </a:r>
            <a:endParaRPr sz="1300">
              <a:solidFill>
                <a:srgbClr val="93C47D"/>
              </a:solidFill>
            </a:endParaRPr>
          </a:p>
        </p:txBody>
      </p:sp>
      <p:pic>
        <p:nvPicPr>
          <p:cNvPr id="537" name="Google Shape;537;p40"/>
          <p:cNvPicPr preferRelativeResize="0"/>
          <p:nvPr/>
        </p:nvPicPr>
        <p:blipFill>
          <a:blip r:embed="rId12">
            <a:alphaModFix/>
          </a:blip>
          <a:stretch>
            <a:fillRect/>
          </a:stretch>
        </p:blipFill>
        <p:spPr>
          <a:xfrm>
            <a:off x="10100427" y="89375"/>
            <a:ext cx="1960673" cy="2153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17"/>
                                        </p:tgtEl>
                                        <p:attrNameLst>
                                          <p:attrName>style.visibility</p:attrName>
                                        </p:attrNameLst>
                                      </p:cBhvr>
                                      <p:to>
                                        <p:strVal val="visible"/>
                                      </p:to>
                                    </p:set>
                                    <p:animEffect filter="fade" transition="in">
                                      <p:cBhvr>
                                        <p:cTn dur="250"/>
                                        <p:tgtEl>
                                          <p:spTgt spid="517"/>
                                        </p:tgtEl>
                                      </p:cBhvr>
                                    </p:animEffect>
                                  </p:childTnLst>
                                </p:cTn>
                              </p:par>
                              <p:par>
                                <p:cTn fill="hold" nodeType="withEffect" presetClass="entr" presetID="2" presetSubtype="4">
                                  <p:stCondLst>
                                    <p:cond delay="0"/>
                                  </p:stCondLst>
                                  <p:childTnLst>
                                    <p:set>
                                      <p:cBhvr>
                                        <p:cTn dur="1" fill="hold">
                                          <p:stCondLst>
                                            <p:cond delay="0"/>
                                          </p:stCondLst>
                                        </p:cTn>
                                        <p:tgtEl>
                                          <p:spTgt spid="534"/>
                                        </p:tgtEl>
                                        <p:attrNameLst>
                                          <p:attrName>style.visibility</p:attrName>
                                        </p:attrNameLst>
                                      </p:cBhvr>
                                      <p:to>
                                        <p:strVal val="visible"/>
                                      </p:to>
                                    </p:set>
                                    <p:anim calcmode="lin" valueType="num">
                                      <p:cBhvr additive="base">
                                        <p:cTn dur="1000"/>
                                        <p:tgtEl>
                                          <p:spTgt spid="53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35"/>
                                        </p:tgtEl>
                                        <p:attrNameLst>
                                          <p:attrName>style.visibility</p:attrName>
                                        </p:attrNameLst>
                                      </p:cBhvr>
                                      <p:to>
                                        <p:strVal val="visible"/>
                                      </p:to>
                                    </p:set>
                                    <p:anim calcmode="lin" valueType="num">
                                      <p:cBhvr additive="base">
                                        <p:cTn dur="1000"/>
                                        <p:tgtEl>
                                          <p:spTgt spid="53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33"/>
                                        </p:tgtEl>
                                        <p:attrNameLst>
                                          <p:attrName>style.visibility</p:attrName>
                                        </p:attrNameLst>
                                      </p:cBhvr>
                                      <p:to>
                                        <p:strVal val="visible"/>
                                      </p:to>
                                    </p:set>
                                    <p:anim calcmode="lin" valueType="num">
                                      <p:cBhvr additive="base">
                                        <p:cTn dur="1000"/>
                                        <p:tgtEl>
                                          <p:spTgt spid="533"/>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24"/>
                                        </p:tgtEl>
                                        <p:attrNameLst>
                                          <p:attrName>style.visibility</p:attrName>
                                        </p:attrNameLst>
                                      </p:cBhvr>
                                      <p:to>
                                        <p:strVal val="visible"/>
                                      </p:to>
                                    </p:set>
                                    <p:animEffect filter="fade" transition="in">
                                      <p:cBhvr>
                                        <p:cTn dur="1000"/>
                                        <p:tgtEl>
                                          <p:spTgt spid="524"/>
                                        </p:tgtEl>
                                      </p:cBhvr>
                                    </p:animEffect>
                                  </p:childTnLst>
                                </p:cTn>
                              </p:par>
                              <p:par>
                                <p:cTn fill="hold" nodeType="withEffect" presetClass="entr" presetID="10" presetSubtype="0">
                                  <p:stCondLst>
                                    <p:cond delay="0"/>
                                  </p:stCondLst>
                                  <p:childTnLst>
                                    <p:set>
                                      <p:cBhvr>
                                        <p:cTn dur="1" fill="hold">
                                          <p:stCondLst>
                                            <p:cond delay="0"/>
                                          </p:stCondLst>
                                        </p:cTn>
                                        <p:tgtEl>
                                          <p:spTgt spid="525"/>
                                        </p:tgtEl>
                                        <p:attrNameLst>
                                          <p:attrName>style.visibility</p:attrName>
                                        </p:attrNameLst>
                                      </p:cBhvr>
                                      <p:to>
                                        <p:strVal val="visible"/>
                                      </p:to>
                                    </p:set>
                                    <p:animEffect filter="fade" transition="in">
                                      <p:cBhvr>
                                        <p:cTn dur="1000"/>
                                        <p:tgtEl>
                                          <p:spTgt spid="525"/>
                                        </p:tgtEl>
                                      </p:cBhvr>
                                    </p:animEffect>
                                  </p:childTnLst>
                                </p:cTn>
                              </p:par>
                              <p:par>
                                <p:cTn fill="hold" nodeType="withEffect" presetClass="entr" presetID="10" presetSubtype="0">
                                  <p:stCondLst>
                                    <p:cond delay="0"/>
                                  </p:stCondLst>
                                  <p:childTnLst>
                                    <p:set>
                                      <p:cBhvr>
                                        <p:cTn dur="1" fill="hold">
                                          <p:stCondLst>
                                            <p:cond delay="0"/>
                                          </p:stCondLst>
                                        </p:cTn>
                                        <p:tgtEl>
                                          <p:spTgt spid="526"/>
                                        </p:tgtEl>
                                        <p:attrNameLst>
                                          <p:attrName>style.visibility</p:attrName>
                                        </p:attrNameLst>
                                      </p:cBhvr>
                                      <p:to>
                                        <p:strVal val="visible"/>
                                      </p:to>
                                    </p:set>
                                    <p:animEffect filter="fade" transition="in">
                                      <p:cBhvr>
                                        <p:cTn dur="1000"/>
                                        <p:tgtEl>
                                          <p:spTgt spid="526"/>
                                        </p:tgtEl>
                                      </p:cBhvr>
                                    </p:animEffect>
                                  </p:childTnLst>
                                </p:cTn>
                              </p:par>
                              <p:par>
                                <p:cTn fill="hold" nodeType="withEffect" presetClass="entr" presetID="10" presetSubtype="0">
                                  <p:stCondLst>
                                    <p:cond delay="0"/>
                                  </p:stCondLst>
                                  <p:childTnLst>
                                    <p:set>
                                      <p:cBhvr>
                                        <p:cTn dur="1" fill="hold">
                                          <p:stCondLst>
                                            <p:cond delay="0"/>
                                          </p:stCondLst>
                                        </p:cTn>
                                        <p:tgtEl>
                                          <p:spTgt spid="528"/>
                                        </p:tgtEl>
                                        <p:attrNameLst>
                                          <p:attrName>style.visibility</p:attrName>
                                        </p:attrNameLst>
                                      </p:cBhvr>
                                      <p:to>
                                        <p:strVal val="visible"/>
                                      </p:to>
                                    </p:set>
                                    <p:animEffect filter="fade" transition="in">
                                      <p:cBhvr>
                                        <p:cTn dur="1000"/>
                                        <p:tgtEl>
                                          <p:spTgt spid="528"/>
                                        </p:tgtEl>
                                      </p:cBhvr>
                                    </p:animEffect>
                                  </p:childTnLst>
                                </p:cTn>
                              </p:par>
                              <p:par>
                                <p:cTn fill="hold" nodeType="withEffect" presetClass="entr" presetID="10" presetSubtype="0">
                                  <p:stCondLst>
                                    <p:cond delay="0"/>
                                  </p:stCondLst>
                                  <p:childTnLst>
                                    <p:set>
                                      <p:cBhvr>
                                        <p:cTn dur="1" fill="hold">
                                          <p:stCondLst>
                                            <p:cond delay="0"/>
                                          </p:stCondLst>
                                        </p:cTn>
                                        <p:tgtEl>
                                          <p:spTgt spid="527"/>
                                        </p:tgtEl>
                                        <p:attrNameLst>
                                          <p:attrName>style.visibility</p:attrName>
                                        </p:attrNameLst>
                                      </p:cBhvr>
                                      <p:to>
                                        <p:strVal val="visible"/>
                                      </p:to>
                                    </p:set>
                                    <p:animEffect filter="fade" transition="in">
                                      <p:cBhvr>
                                        <p:cTn dur="1000"/>
                                        <p:tgtEl>
                                          <p:spTgt spid="5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41" name="Shape 541"/>
        <p:cNvGrpSpPr/>
        <p:nvPr/>
      </p:nvGrpSpPr>
      <p:grpSpPr>
        <a:xfrm>
          <a:off x="0" y="0"/>
          <a:ext cx="0" cy="0"/>
          <a:chOff x="0" y="0"/>
          <a:chExt cx="0" cy="0"/>
        </a:xfrm>
      </p:grpSpPr>
      <p:sp>
        <p:nvSpPr>
          <p:cNvPr id="542" name="Google Shape;542;p41">
            <a:hlinkClick action="ppaction://hlinksldjump" r:id="rId3"/>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3" name="Google Shape;543;p41">
            <a:hlinkClick action="ppaction://hlinksldjump" r:id="rId4"/>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4" name="Google Shape;544;p41"/>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5" name="Google Shape;545;p41"/>
          <p:cNvSpPr txBox="1"/>
          <p:nvPr/>
        </p:nvSpPr>
        <p:spPr>
          <a:xfrm>
            <a:off x="1574300" y="3006975"/>
            <a:ext cx="8155200" cy="16623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Résoudre des problèmes pour apprendre à résoudre des problèmes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Vise le développement de stratégies cognitives et métacognitives au service de la résolution de problèmes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Tous les types de tâches</a:t>
            </a:r>
            <a:endParaRPr sz="1200">
              <a:solidFill>
                <a:schemeClr val="dk1"/>
              </a:solidFill>
              <a:latin typeface="Press Start 2P"/>
              <a:ea typeface="Press Start 2P"/>
              <a:cs typeface="Press Start 2P"/>
              <a:sym typeface="Press Start 2P"/>
            </a:endParaRPr>
          </a:p>
        </p:txBody>
      </p:sp>
      <p:sp>
        <p:nvSpPr>
          <p:cNvPr id="546" name="Google Shape;546;p41"/>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7" name="Google Shape;547;p41"/>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8" name="Google Shape;548;p41"/>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9" name="Google Shape;549;p41"/>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0" name="Google Shape;550;p41"/>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1" name="Google Shape;551;p41"/>
          <p:cNvSpPr/>
          <p:nvPr/>
        </p:nvSpPr>
        <p:spPr>
          <a:xfrm>
            <a:off x="6155872"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clipart&#10;&#10;Description automatically generated" id="552" name="Google Shape;552;p41"/>
          <p:cNvPicPr preferRelativeResize="0"/>
          <p:nvPr/>
        </p:nvPicPr>
        <p:blipFill rotWithShape="1">
          <a:blip r:embed="rId5">
            <a:alphaModFix/>
          </a:blip>
          <a:srcRect b="0" l="0" r="0" t="0"/>
          <a:stretch/>
        </p:blipFill>
        <p:spPr>
          <a:xfrm>
            <a:off x="4251860" y="4934675"/>
            <a:ext cx="409687" cy="409687"/>
          </a:xfrm>
          <a:prstGeom prst="rect">
            <a:avLst/>
          </a:prstGeom>
          <a:noFill/>
          <a:ln>
            <a:noFill/>
          </a:ln>
        </p:spPr>
      </p:pic>
      <p:pic>
        <p:nvPicPr>
          <p:cNvPr descr="Shape&#10;&#10;Description automatically generated with medium confidence" id="553" name="Google Shape;553;p41"/>
          <p:cNvPicPr preferRelativeResize="0"/>
          <p:nvPr/>
        </p:nvPicPr>
        <p:blipFill rotWithShape="1">
          <a:blip r:embed="rId6">
            <a:alphaModFix/>
          </a:blip>
          <a:srcRect b="0" l="0" r="0" t="0"/>
          <a:stretch/>
        </p:blipFill>
        <p:spPr>
          <a:xfrm>
            <a:off x="3520433" y="4956560"/>
            <a:ext cx="365919" cy="365919"/>
          </a:xfrm>
          <a:prstGeom prst="rect">
            <a:avLst/>
          </a:prstGeom>
          <a:noFill/>
          <a:ln>
            <a:noFill/>
          </a:ln>
        </p:spPr>
      </p:pic>
      <p:pic>
        <p:nvPicPr>
          <p:cNvPr descr="A picture containing shape&#10;&#10;Description automatically generated" id="554" name="Google Shape;554;p41"/>
          <p:cNvPicPr preferRelativeResize="0"/>
          <p:nvPr/>
        </p:nvPicPr>
        <p:blipFill rotWithShape="1">
          <a:blip r:embed="rId7">
            <a:alphaModFix/>
          </a:blip>
          <a:srcRect b="0" l="0" r="0" t="0"/>
          <a:stretch/>
        </p:blipFill>
        <p:spPr>
          <a:xfrm>
            <a:off x="2782504" y="4960657"/>
            <a:ext cx="357725" cy="357725"/>
          </a:xfrm>
          <a:prstGeom prst="rect">
            <a:avLst/>
          </a:prstGeom>
          <a:noFill/>
          <a:ln>
            <a:noFill/>
          </a:ln>
        </p:spPr>
      </p:pic>
      <p:pic>
        <p:nvPicPr>
          <p:cNvPr descr="A picture containing text, toy&#10;&#10;Description automatically generated" id="555" name="Google Shape;555;p41"/>
          <p:cNvPicPr preferRelativeResize="0"/>
          <p:nvPr/>
        </p:nvPicPr>
        <p:blipFill rotWithShape="1">
          <a:blip r:embed="rId8">
            <a:alphaModFix/>
          </a:blip>
          <a:srcRect b="0" l="0" r="0" t="0"/>
          <a:stretch/>
        </p:blipFill>
        <p:spPr>
          <a:xfrm>
            <a:off x="1840246" y="4916881"/>
            <a:ext cx="686465" cy="686465"/>
          </a:xfrm>
          <a:prstGeom prst="rect">
            <a:avLst/>
          </a:prstGeom>
          <a:noFill/>
          <a:ln>
            <a:noFill/>
          </a:ln>
        </p:spPr>
      </p:pic>
      <p:pic>
        <p:nvPicPr>
          <p:cNvPr descr="A picture containing clipart&#10;&#10;Description automatically generated" id="556" name="Google Shape;556;p41"/>
          <p:cNvPicPr preferRelativeResize="0"/>
          <p:nvPr/>
        </p:nvPicPr>
        <p:blipFill rotWithShape="1">
          <a:blip r:embed="rId9">
            <a:alphaModFix/>
          </a:blip>
          <a:srcRect b="0" l="0" r="0" t="0"/>
          <a:stretch/>
        </p:blipFill>
        <p:spPr>
          <a:xfrm>
            <a:off x="4936731" y="4869493"/>
            <a:ext cx="551251" cy="551251"/>
          </a:xfrm>
          <a:prstGeom prst="rect">
            <a:avLst/>
          </a:prstGeom>
          <a:noFill/>
          <a:ln>
            <a:noFill/>
          </a:ln>
        </p:spPr>
      </p:pic>
      <p:sp>
        <p:nvSpPr>
          <p:cNvPr id="557" name="Google Shape;557;p41"/>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8" name="Google Shape;558;p41"/>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rPr lang="en-US" sz="1100">
                <a:solidFill>
                  <a:srgbClr val="D9D9D9"/>
                </a:solidFill>
                <a:latin typeface="Press Start 2P"/>
                <a:ea typeface="Press Start 2P"/>
                <a:cs typeface="Press Start 2P"/>
                <a:sym typeface="Press Start 2P"/>
              </a:rPr>
              <a:t>1.PAR</a:t>
            </a:r>
            <a:endParaRPr sz="1100">
              <a:solidFill>
                <a:srgbClr val="D9D9D9"/>
              </a:solidFill>
            </a:endParaRPr>
          </a:p>
        </p:txBody>
      </p:sp>
      <p:sp>
        <p:nvSpPr>
          <p:cNvPr id="559" name="Google Shape;559;p41"/>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None/>
            </a:pPr>
            <a:r>
              <a:rPr lang="en-US" sz="1100">
                <a:solidFill>
                  <a:srgbClr val="D9D9D9"/>
                </a:solidFill>
                <a:latin typeface="Press Start 2P"/>
                <a:ea typeface="Press Start 2P"/>
                <a:cs typeface="Press Start 2P"/>
                <a:sym typeface="Press Start 2P"/>
              </a:rPr>
              <a:t>2.POUR</a:t>
            </a:r>
            <a:endParaRPr sz="1100">
              <a:solidFill>
                <a:srgbClr val="D9D9D9"/>
              </a:solidFill>
              <a:latin typeface="Press Start 2P"/>
              <a:ea typeface="Press Start 2P"/>
              <a:cs typeface="Press Start 2P"/>
              <a:sym typeface="Press Start 2P"/>
            </a:endParaRPr>
          </a:p>
        </p:txBody>
      </p:sp>
      <p:sp>
        <p:nvSpPr>
          <p:cNvPr id="560" name="Google Shape;560;p41"/>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100">
                <a:solidFill>
                  <a:schemeClr val="dk1"/>
                </a:solidFill>
                <a:latin typeface="Press Start 2P"/>
                <a:ea typeface="Press Start 2P"/>
                <a:cs typeface="Press Start 2P"/>
                <a:sym typeface="Press Start 2P"/>
              </a:rPr>
              <a:t>3.RP pour RP</a:t>
            </a:r>
            <a:endParaRPr sz="1100">
              <a:solidFill>
                <a:schemeClr val="dk1"/>
              </a:solidFill>
              <a:latin typeface="Press Start 2P"/>
              <a:ea typeface="Press Start 2P"/>
              <a:cs typeface="Press Start 2P"/>
              <a:sym typeface="Press Start 2P"/>
            </a:endParaRPr>
          </a:p>
        </p:txBody>
      </p:sp>
      <p:pic>
        <p:nvPicPr>
          <p:cNvPr descr="A picture containing container, square&#10;&#10;Description automatically generated" id="561" name="Google Shape;561;p41"/>
          <p:cNvPicPr preferRelativeResize="0"/>
          <p:nvPr/>
        </p:nvPicPr>
        <p:blipFill rotWithShape="1">
          <a:blip r:embed="rId10">
            <a:alphaModFix/>
          </a:blip>
          <a:srcRect b="0" l="0" r="0" t="0"/>
          <a:stretch/>
        </p:blipFill>
        <p:spPr>
          <a:xfrm>
            <a:off x="10441664" y="4671182"/>
            <a:ext cx="784149" cy="784150"/>
          </a:xfrm>
          <a:prstGeom prst="rect">
            <a:avLst/>
          </a:prstGeom>
          <a:noFill/>
          <a:ln>
            <a:noFill/>
          </a:ln>
        </p:spPr>
      </p:pic>
      <p:pic>
        <p:nvPicPr>
          <p:cNvPr descr="A picture containing container, square&#10;&#10;Description automatically generated" id="562" name="Google Shape;562;p41"/>
          <p:cNvPicPr preferRelativeResize="0"/>
          <p:nvPr/>
        </p:nvPicPr>
        <p:blipFill rotWithShape="1">
          <a:blip r:embed="rId10">
            <a:alphaModFix/>
          </a:blip>
          <a:srcRect b="0" l="0" r="0" t="0"/>
          <a:stretch/>
        </p:blipFill>
        <p:spPr>
          <a:xfrm>
            <a:off x="10555074" y="4993268"/>
            <a:ext cx="1747837" cy="1747837"/>
          </a:xfrm>
          <a:prstGeom prst="rect">
            <a:avLst/>
          </a:prstGeom>
          <a:noFill/>
          <a:ln>
            <a:noFill/>
          </a:ln>
        </p:spPr>
      </p:pic>
      <p:pic>
        <p:nvPicPr>
          <p:cNvPr descr="A picture containing container, square&#10;&#10;Description automatically generated" id="563" name="Google Shape;563;p41"/>
          <p:cNvPicPr preferRelativeResize="0"/>
          <p:nvPr/>
        </p:nvPicPr>
        <p:blipFill rotWithShape="1">
          <a:blip r:embed="rId10">
            <a:alphaModFix/>
          </a:blip>
          <a:srcRect b="0" l="0" r="0" t="0"/>
          <a:stretch/>
        </p:blipFill>
        <p:spPr>
          <a:xfrm>
            <a:off x="9729500" y="5562885"/>
            <a:ext cx="1262339" cy="1262339"/>
          </a:xfrm>
          <a:prstGeom prst="rect">
            <a:avLst/>
          </a:prstGeom>
          <a:noFill/>
          <a:ln>
            <a:noFill/>
          </a:ln>
        </p:spPr>
      </p:pic>
      <p:sp>
        <p:nvSpPr>
          <p:cNvPr id="564" name="Google Shape;564;p41"/>
          <p:cNvSpPr txBox="1"/>
          <p:nvPr/>
        </p:nvSpPr>
        <p:spPr>
          <a:xfrm>
            <a:off x="3125150" y="928975"/>
            <a:ext cx="5973900" cy="615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00">
                <a:solidFill>
                  <a:srgbClr val="D8D8D8"/>
                </a:solidFill>
                <a:latin typeface="Press Start 2P"/>
                <a:ea typeface="Press Start 2P"/>
                <a:cs typeface="Press Start 2P"/>
                <a:sym typeface="Press Start 2P"/>
              </a:rPr>
              <a:t>Résoudre selon les 3 intentions du </a:t>
            </a:r>
            <a:r>
              <a:rPr lang="en-US" sz="1700" u="sng">
                <a:solidFill>
                  <a:srgbClr val="93C47D"/>
                </a:solidFill>
                <a:latin typeface="Press Start 2P"/>
                <a:ea typeface="Press Start 2P"/>
                <a:cs typeface="Press Start 2P"/>
                <a:sym typeface="Press Start 2P"/>
                <a:hlinkClick r:id="rId11">
                  <a:extLst>
                    <a:ext uri="{A12FA001-AC4F-418D-AE19-62706E023703}">
                      <ahyp:hlinkClr val="tx"/>
                    </a:ext>
                  </a:extLst>
                </a:hlinkClick>
              </a:rPr>
              <a:t>RIM</a:t>
            </a:r>
            <a:endParaRPr sz="1300">
              <a:solidFill>
                <a:srgbClr val="93C47D"/>
              </a:solidFill>
            </a:endParaRPr>
          </a:p>
        </p:txBody>
      </p:sp>
      <p:pic>
        <p:nvPicPr>
          <p:cNvPr id="565" name="Google Shape;565;p41"/>
          <p:cNvPicPr preferRelativeResize="0"/>
          <p:nvPr/>
        </p:nvPicPr>
        <p:blipFill>
          <a:blip r:embed="rId12">
            <a:alphaModFix/>
          </a:blip>
          <a:stretch>
            <a:fillRect/>
          </a:stretch>
        </p:blipFill>
        <p:spPr>
          <a:xfrm>
            <a:off x="10100427" y="89375"/>
            <a:ext cx="1960673" cy="2153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45"/>
                                        </p:tgtEl>
                                        <p:attrNameLst>
                                          <p:attrName>style.visibility</p:attrName>
                                        </p:attrNameLst>
                                      </p:cBhvr>
                                      <p:to>
                                        <p:strVal val="visible"/>
                                      </p:to>
                                    </p:set>
                                    <p:animEffect filter="fade" transition="in">
                                      <p:cBhvr>
                                        <p:cTn dur="250"/>
                                        <p:tgtEl>
                                          <p:spTgt spid="545"/>
                                        </p:tgtEl>
                                      </p:cBhvr>
                                    </p:animEffect>
                                  </p:childTnLst>
                                </p:cTn>
                              </p:par>
                            </p:childTnLst>
                          </p:cTn>
                        </p:par>
                        <p:par>
                          <p:cTn fill="hold">
                            <p:stCondLst>
                              <p:cond delay="250"/>
                            </p:stCondLst>
                            <p:childTnLst>
                              <p:par>
                                <p:cTn fill="hold" nodeType="afterEffect" presetClass="entr" presetID="10" presetSubtype="0">
                                  <p:stCondLst>
                                    <p:cond delay="0"/>
                                  </p:stCondLst>
                                  <p:childTnLst>
                                    <p:set>
                                      <p:cBhvr>
                                        <p:cTn dur="1" fill="hold">
                                          <p:stCondLst>
                                            <p:cond delay="0"/>
                                          </p:stCondLst>
                                        </p:cTn>
                                        <p:tgtEl>
                                          <p:spTgt spid="552"/>
                                        </p:tgtEl>
                                        <p:attrNameLst>
                                          <p:attrName>style.visibility</p:attrName>
                                        </p:attrNameLst>
                                      </p:cBhvr>
                                      <p:to>
                                        <p:strVal val="visible"/>
                                      </p:to>
                                    </p:set>
                                    <p:animEffect filter="fade" transition="in">
                                      <p:cBhvr>
                                        <p:cTn dur="1000"/>
                                        <p:tgtEl>
                                          <p:spTgt spid="552"/>
                                        </p:tgtEl>
                                      </p:cBhvr>
                                    </p:animEffect>
                                  </p:childTnLst>
                                </p:cTn>
                              </p:par>
                              <p:par>
                                <p:cTn fill="hold" nodeType="withEffect" presetClass="entr" presetID="10" presetSubtype="0">
                                  <p:stCondLst>
                                    <p:cond delay="0"/>
                                  </p:stCondLst>
                                  <p:childTnLst>
                                    <p:set>
                                      <p:cBhvr>
                                        <p:cTn dur="1" fill="hold">
                                          <p:stCondLst>
                                            <p:cond delay="0"/>
                                          </p:stCondLst>
                                        </p:cTn>
                                        <p:tgtEl>
                                          <p:spTgt spid="553"/>
                                        </p:tgtEl>
                                        <p:attrNameLst>
                                          <p:attrName>style.visibility</p:attrName>
                                        </p:attrNameLst>
                                      </p:cBhvr>
                                      <p:to>
                                        <p:strVal val="visible"/>
                                      </p:to>
                                    </p:set>
                                    <p:animEffect filter="fade" transition="in">
                                      <p:cBhvr>
                                        <p:cTn dur="1000"/>
                                        <p:tgtEl>
                                          <p:spTgt spid="553"/>
                                        </p:tgtEl>
                                      </p:cBhvr>
                                    </p:animEffect>
                                  </p:childTnLst>
                                </p:cTn>
                              </p:par>
                              <p:par>
                                <p:cTn fill="hold" nodeType="withEffect" presetClass="entr" presetID="10" presetSubtype="0">
                                  <p:stCondLst>
                                    <p:cond delay="0"/>
                                  </p:stCondLst>
                                  <p:childTnLst>
                                    <p:set>
                                      <p:cBhvr>
                                        <p:cTn dur="1" fill="hold">
                                          <p:stCondLst>
                                            <p:cond delay="0"/>
                                          </p:stCondLst>
                                        </p:cTn>
                                        <p:tgtEl>
                                          <p:spTgt spid="554"/>
                                        </p:tgtEl>
                                        <p:attrNameLst>
                                          <p:attrName>style.visibility</p:attrName>
                                        </p:attrNameLst>
                                      </p:cBhvr>
                                      <p:to>
                                        <p:strVal val="visible"/>
                                      </p:to>
                                    </p:set>
                                    <p:animEffect filter="fade" transition="in">
                                      <p:cBhvr>
                                        <p:cTn dur="1000"/>
                                        <p:tgtEl>
                                          <p:spTgt spid="554"/>
                                        </p:tgtEl>
                                      </p:cBhvr>
                                    </p:animEffect>
                                  </p:childTnLst>
                                </p:cTn>
                              </p:par>
                              <p:par>
                                <p:cTn fill="hold" nodeType="withEffect" presetClass="entr" presetID="10" presetSubtype="0">
                                  <p:stCondLst>
                                    <p:cond delay="0"/>
                                  </p:stCondLst>
                                  <p:childTnLst>
                                    <p:set>
                                      <p:cBhvr>
                                        <p:cTn dur="1" fill="hold">
                                          <p:stCondLst>
                                            <p:cond delay="0"/>
                                          </p:stCondLst>
                                        </p:cTn>
                                        <p:tgtEl>
                                          <p:spTgt spid="556"/>
                                        </p:tgtEl>
                                        <p:attrNameLst>
                                          <p:attrName>style.visibility</p:attrName>
                                        </p:attrNameLst>
                                      </p:cBhvr>
                                      <p:to>
                                        <p:strVal val="visible"/>
                                      </p:to>
                                    </p:set>
                                    <p:animEffect filter="fade" transition="in">
                                      <p:cBhvr>
                                        <p:cTn dur="1000"/>
                                        <p:tgtEl>
                                          <p:spTgt spid="556"/>
                                        </p:tgtEl>
                                      </p:cBhvr>
                                    </p:animEffect>
                                  </p:childTnLst>
                                </p:cTn>
                              </p:par>
                              <p:par>
                                <p:cTn fill="hold" nodeType="withEffect" presetClass="entr" presetID="10" presetSubtype="0">
                                  <p:stCondLst>
                                    <p:cond delay="0"/>
                                  </p:stCondLst>
                                  <p:childTnLst>
                                    <p:set>
                                      <p:cBhvr>
                                        <p:cTn dur="1" fill="hold">
                                          <p:stCondLst>
                                            <p:cond delay="0"/>
                                          </p:stCondLst>
                                        </p:cTn>
                                        <p:tgtEl>
                                          <p:spTgt spid="555"/>
                                        </p:tgtEl>
                                        <p:attrNameLst>
                                          <p:attrName>style.visibility</p:attrName>
                                        </p:attrNameLst>
                                      </p:cBhvr>
                                      <p:to>
                                        <p:strVal val="visible"/>
                                      </p:to>
                                    </p:set>
                                    <p:animEffect filter="fade" transition="in">
                                      <p:cBhvr>
                                        <p:cTn dur="1000"/>
                                        <p:tgtEl>
                                          <p:spTgt spid="555"/>
                                        </p:tgtEl>
                                      </p:cBhvr>
                                    </p:animEffect>
                                  </p:childTnLst>
                                </p:cTn>
                              </p:par>
                              <p:par>
                                <p:cTn fill="hold" nodeType="withEffect" presetClass="entr" presetID="2" presetSubtype="4">
                                  <p:stCondLst>
                                    <p:cond delay="0"/>
                                  </p:stCondLst>
                                  <p:childTnLst>
                                    <p:set>
                                      <p:cBhvr>
                                        <p:cTn dur="1" fill="hold">
                                          <p:stCondLst>
                                            <p:cond delay="0"/>
                                          </p:stCondLst>
                                        </p:cTn>
                                        <p:tgtEl>
                                          <p:spTgt spid="561"/>
                                        </p:tgtEl>
                                        <p:attrNameLst>
                                          <p:attrName>style.visibility</p:attrName>
                                        </p:attrNameLst>
                                      </p:cBhvr>
                                      <p:to>
                                        <p:strVal val="visible"/>
                                      </p:to>
                                    </p:set>
                                    <p:anim calcmode="lin" valueType="num">
                                      <p:cBhvr additive="base">
                                        <p:cTn dur="1000"/>
                                        <p:tgtEl>
                                          <p:spTgt spid="56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62"/>
                                        </p:tgtEl>
                                        <p:attrNameLst>
                                          <p:attrName>style.visibility</p:attrName>
                                        </p:attrNameLst>
                                      </p:cBhvr>
                                      <p:to>
                                        <p:strVal val="visible"/>
                                      </p:to>
                                    </p:set>
                                    <p:anim calcmode="lin" valueType="num">
                                      <p:cBhvr additive="base">
                                        <p:cTn dur="1000"/>
                                        <p:tgtEl>
                                          <p:spTgt spid="56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63"/>
                                        </p:tgtEl>
                                        <p:attrNameLst>
                                          <p:attrName>style.visibility</p:attrName>
                                        </p:attrNameLst>
                                      </p:cBhvr>
                                      <p:to>
                                        <p:strVal val="visible"/>
                                      </p:to>
                                    </p:set>
                                    <p:anim calcmode="lin" valueType="num">
                                      <p:cBhvr additive="base">
                                        <p:cTn dur="1000"/>
                                        <p:tgtEl>
                                          <p:spTgt spid="56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69" name="Shape 569"/>
        <p:cNvGrpSpPr/>
        <p:nvPr/>
      </p:nvGrpSpPr>
      <p:grpSpPr>
        <a:xfrm>
          <a:off x="0" y="0"/>
          <a:ext cx="0" cy="0"/>
          <a:chOff x="0" y="0"/>
          <a:chExt cx="0" cy="0"/>
        </a:xfrm>
      </p:grpSpPr>
      <p:sp>
        <p:nvSpPr>
          <p:cNvPr id="570" name="Google Shape;570;p42"/>
          <p:cNvSpPr/>
          <p:nvPr/>
        </p:nvSpPr>
        <p:spPr>
          <a:xfrm>
            <a:off x="3175800" y="3870175"/>
            <a:ext cx="4385400" cy="1051500"/>
          </a:xfrm>
          <a:prstGeom prst="wedgeRoundRectCallout">
            <a:avLst>
              <a:gd fmla="val -43163" name="adj1"/>
              <a:gd fmla="val 97901"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sp>
        <p:nvSpPr>
          <p:cNvPr id="571" name="Google Shape;571;p42"/>
          <p:cNvSpPr/>
          <p:nvPr/>
        </p:nvSpPr>
        <p:spPr>
          <a:xfrm>
            <a:off x="5248100" y="5138125"/>
            <a:ext cx="4385400" cy="1051500"/>
          </a:xfrm>
          <a:prstGeom prst="wedgeRoundRectCallout">
            <a:avLst>
              <a:gd fmla="val 47348" name="adj1"/>
              <a:gd fmla="val 87076"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pic>
        <p:nvPicPr>
          <p:cNvPr descr="A picture containing container, square&#10;&#10;Description automatically generated" id="572" name="Google Shape;572;p42"/>
          <p:cNvPicPr preferRelativeResize="0"/>
          <p:nvPr/>
        </p:nvPicPr>
        <p:blipFill rotWithShape="1">
          <a:blip r:embed="rId3">
            <a:alphaModFix/>
          </a:blip>
          <a:srcRect b="0" l="0" r="0" t="0"/>
          <a:stretch/>
        </p:blipFill>
        <p:spPr>
          <a:xfrm>
            <a:off x="9758231" y="4481505"/>
            <a:ext cx="2300287" cy="2300287"/>
          </a:xfrm>
          <a:prstGeom prst="rect">
            <a:avLst/>
          </a:prstGeom>
          <a:noFill/>
          <a:ln>
            <a:noFill/>
          </a:ln>
        </p:spPr>
      </p:pic>
      <p:pic>
        <p:nvPicPr>
          <p:cNvPr descr="A picture containing container, square&#10;&#10;Description automatically generated" id="573" name="Google Shape;573;p42"/>
          <p:cNvPicPr preferRelativeResize="0"/>
          <p:nvPr/>
        </p:nvPicPr>
        <p:blipFill rotWithShape="1">
          <a:blip r:embed="rId3">
            <a:alphaModFix/>
          </a:blip>
          <a:srcRect b="0" l="0" r="0" t="0"/>
          <a:stretch/>
        </p:blipFill>
        <p:spPr>
          <a:xfrm>
            <a:off x="144357" y="4026113"/>
            <a:ext cx="2785217" cy="2785217"/>
          </a:xfrm>
          <a:prstGeom prst="rect">
            <a:avLst/>
          </a:prstGeom>
          <a:noFill/>
          <a:ln>
            <a:noFill/>
          </a:ln>
        </p:spPr>
      </p:pic>
      <p:pic>
        <p:nvPicPr>
          <p:cNvPr descr="A picture containing container, square&#10;&#10;Description automatically generated" id="574" name="Google Shape;574;p42"/>
          <p:cNvPicPr preferRelativeResize="0"/>
          <p:nvPr/>
        </p:nvPicPr>
        <p:blipFill rotWithShape="1">
          <a:blip r:embed="rId3">
            <a:alphaModFix/>
          </a:blip>
          <a:srcRect b="0" l="0" r="0" t="0"/>
          <a:stretch/>
        </p:blipFill>
        <p:spPr>
          <a:xfrm>
            <a:off x="1946348" y="2208001"/>
            <a:ext cx="1814053" cy="1814053"/>
          </a:xfrm>
          <a:prstGeom prst="rect">
            <a:avLst/>
          </a:prstGeom>
          <a:noFill/>
          <a:ln>
            <a:noFill/>
          </a:ln>
        </p:spPr>
      </p:pic>
      <p:pic>
        <p:nvPicPr>
          <p:cNvPr descr="A picture containing container, square&#10;&#10;Description automatically generated" id="575" name="Google Shape;575;p42"/>
          <p:cNvPicPr preferRelativeResize="0"/>
          <p:nvPr/>
        </p:nvPicPr>
        <p:blipFill rotWithShape="1">
          <a:blip r:embed="rId3">
            <a:alphaModFix/>
          </a:blip>
          <a:srcRect b="0" l="0" r="0" t="0"/>
          <a:stretch/>
        </p:blipFill>
        <p:spPr>
          <a:xfrm>
            <a:off x="8661282" y="2276830"/>
            <a:ext cx="1814053" cy="1814053"/>
          </a:xfrm>
          <a:prstGeom prst="rect">
            <a:avLst/>
          </a:prstGeom>
          <a:noFill/>
          <a:ln>
            <a:noFill/>
          </a:ln>
        </p:spPr>
      </p:pic>
      <p:pic>
        <p:nvPicPr>
          <p:cNvPr descr="A picture containing container, square&#10;&#10;Description automatically generated" id="576" name="Google Shape;576;p42"/>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577" name="Google Shape;577;p42"/>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578" name="Google Shape;578;p42"/>
          <p:cNvSpPr/>
          <p:nvPr/>
        </p:nvSpPr>
        <p:spPr>
          <a:xfrm>
            <a:off x="4496000"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9" name="Google Shape;579;p42"/>
          <p:cNvSpPr txBox="1"/>
          <p:nvPr/>
        </p:nvSpPr>
        <p:spPr>
          <a:xfrm>
            <a:off x="4409900"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Tâche 1</a:t>
            </a:r>
            <a:endParaRPr/>
          </a:p>
        </p:txBody>
      </p:sp>
      <p:sp>
        <p:nvSpPr>
          <p:cNvPr id="580" name="Google Shape;580;p42"/>
          <p:cNvSpPr txBox="1"/>
          <p:nvPr/>
        </p:nvSpPr>
        <p:spPr>
          <a:xfrm>
            <a:off x="3760400" y="2467600"/>
            <a:ext cx="4822800" cy="4464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2300">
                <a:solidFill>
                  <a:srgbClr val="69BC49"/>
                </a:solidFill>
                <a:highlight>
                  <a:schemeClr val="dk1"/>
                </a:highlight>
                <a:latin typeface="Press Start 2P"/>
                <a:ea typeface="Press Start 2P"/>
                <a:cs typeface="Press Start 2P"/>
                <a:sym typeface="Press Start 2P"/>
              </a:rPr>
              <a:t>À la campagne !</a:t>
            </a:r>
            <a:endParaRPr sz="2500">
              <a:solidFill>
                <a:srgbClr val="69BC49"/>
              </a:solidFill>
              <a:highlight>
                <a:schemeClr val="dk1"/>
              </a:highlight>
            </a:endParaRPr>
          </a:p>
        </p:txBody>
      </p:sp>
      <p:sp>
        <p:nvSpPr>
          <p:cNvPr id="581" name="Google Shape;581;p42"/>
          <p:cNvSpPr txBox="1"/>
          <p:nvPr/>
        </p:nvSpPr>
        <p:spPr>
          <a:xfrm>
            <a:off x="3760400" y="4003375"/>
            <a:ext cx="33837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4">
                  <a:extLst>
                    <a:ext uri="{A12FA001-AC4F-418D-AE19-62706E023703}">
                      <ahyp:hlinkClr val="tx"/>
                    </a:ext>
                  </a:extLst>
                </a:hlinkClick>
              </a:rPr>
              <a:t>Monde à télécharger</a:t>
            </a:r>
            <a:endParaRPr sz="2000">
              <a:solidFill>
                <a:srgbClr val="0000FF"/>
              </a:solidFill>
            </a:endParaRPr>
          </a:p>
        </p:txBody>
      </p:sp>
      <p:sp>
        <p:nvSpPr>
          <p:cNvPr id="582" name="Google Shape;582;p42"/>
          <p:cNvSpPr txBox="1"/>
          <p:nvPr/>
        </p:nvSpPr>
        <p:spPr>
          <a:xfrm>
            <a:off x="5613650" y="5271325"/>
            <a:ext cx="36543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5">
                  <a:extLst>
                    <a:ext uri="{A12FA001-AC4F-418D-AE19-62706E023703}">
                      <ahyp:hlinkClr val="tx"/>
                    </a:ext>
                  </a:extLst>
                </a:hlinkClick>
              </a:rPr>
              <a:t>Page de l’autoformation</a:t>
            </a:r>
            <a:endParaRPr sz="2000">
              <a:solidFill>
                <a:srgbClr val="00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572"/>
                                        </p:tgtEl>
                                        <p:attrNameLst>
                                          <p:attrName>style.visibility</p:attrName>
                                        </p:attrNameLst>
                                      </p:cBhvr>
                                      <p:to>
                                        <p:strVal val="visible"/>
                                      </p:to>
                                    </p:set>
                                    <p:anim calcmode="lin" valueType="num">
                                      <p:cBhvr additive="base">
                                        <p:cTn dur="1000"/>
                                        <p:tgtEl>
                                          <p:spTgt spid="57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73"/>
                                        </p:tgtEl>
                                        <p:attrNameLst>
                                          <p:attrName>style.visibility</p:attrName>
                                        </p:attrNameLst>
                                      </p:cBhvr>
                                      <p:to>
                                        <p:strVal val="visible"/>
                                      </p:to>
                                    </p:set>
                                    <p:anim calcmode="lin" valueType="num">
                                      <p:cBhvr additive="base">
                                        <p:cTn dur="1000"/>
                                        <p:tgtEl>
                                          <p:spTgt spid="57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74"/>
                                        </p:tgtEl>
                                        <p:attrNameLst>
                                          <p:attrName>style.visibility</p:attrName>
                                        </p:attrNameLst>
                                      </p:cBhvr>
                                      <p:to>
                                        <p:strVal val="visible"/>
                                      </p:to>
                                    </p:set>
                                    <p:anim calcmode="lin" valueType="num">
                                      <p:cBhvr additive="base">
                                        <p:cTn dur="1000"/>
                                        <p:tgtEl>
                                          <p:spTgt spid="57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75"/>
                                        </p:tgtEl>
                                        <p:attrNameLst>
                                          <p:attrName>style.visibility</p:attrName>
                                        </p:attrNameLst>
                                      </p:cBhvr>
                                      <p:to>
                                        <p:strVal val="visible"/>
                                      </p:to>
                                    </p:set>
                                    <p:anim calcmode="lin" valueType="num">
                                      <p:cBhvr additive="base">
                                        <p:cTn dur="1000"/>
                                        <p:tgtEl>
                                          <p:spTgt spid="57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76"/>
                                        </p:tgtEl>
                                        <p:attrNameLst>
                                          <p:attrName>style.visibility</p:attrName>
                                        </p:attrNameLst>
                                      </p:cBhvr>
                                      <p:to>
                                        <p:strVal val="visible"/>
                                      </p:to>
                                    </p:set>
                                    <p:anim calcmode="lin" valueType="num">
                                      <p:cBhvr additive="base">
                                        <p:cTn dur="1000"/>
                                        <p:tgtEl>
                                          <p:spTgt spid="57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77"/>
                                        </p:tgtEl>
                                        <p:attrNameLst>
                                          <p:attrName>style.visibility</p:attrName>
                                        </p:attrNameLst>
                                      </p:cBhvr>
                                      <p:to>
                                        <p:strVal val="visible"/>
                                      </p:to>
                                    </p:set>
                                    <p:anim calcmode="lin" valueType="num">
                                      <p:cBhvr additive="base">
                                        <p:cTn dur="1000"/>
                                        <p:tgtEl>
                                          <p:spTgt spid="57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86" name="Shape 586"/>
        <p:cNvGrpSpPr/>
        <p:nvPr/>
      </p:nvGrpSpPr>
      <p:grpSpPr>
        <a:xfrm>
          <a:off x="0" y="0"/>
          <a:ext cx="0" cy="0"/>
          <a:chOff x="0" y="0"/>
          <a:chExt cx="0" cy="0"/>
        </a:xfrm>
      </p:grpSpPr>
      <p:sp>
        <p:nvSpPr>
          <p:cNvPr id="587" name="Google Shape;587;p43"/>
          <p:cNvSpPr/>
          <p:nvPr/>
        </p:nvSpPr>
        <p:spPr>
          <a:xfrm>
            <a:off x="3175800" y="3870175"/>
            <a:ext cx="4385400" cy="1051500"/>
          </a:xfrm>
          <a:prstGeom prst="wedgeRoundRectCallout">
            <a:avLst>
              <a:gd fmla="val -43163" name="adj1"/>
              <a:gd fmla="val 97901"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sp>
        <p:nvSpPr>
          <p:cNvPr id="588" name="Google Shape;588;p43"/>
          <p:cNvSpPr/>
          <p:nvPr/>
        </p:nvSpPr>
        <p:spPr>
          <a:xfrm>
            <a:off x="5248100" y="5138125"/>
            <a:ext cx="4385400" cy="1051500"/>
          </a:xfrm>
          <a:prstGeom prst="wedgeRoundRectCallout">
            <a:avLst>
              <a:gd fmla="val 47348" name="adj1"/>
              <a:gd fmla="val 87076"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pic>
        <p:nvPicPr>
          <p:cNvPr descr="A picture containing container, square&#10;&#10;Description automatically generated" id="589" name="Google Shape;589;p43"/>
          <p:cNvPicPr preferRelativeResize="0"/>
          <p:nvPr/>
        </p:nvPicPr>
        <p:blipFill rotWithShape="1">
          <a:blip r:embed="rId3">
            <a:alphaModFix/>
          </a:blip>
          <a:srcRect b="0" l="0" r="0" t="0"/>
          <a:stretch/>
        </p:blipFill>
        <p:spPr>
          <a:xfrm>
            <a:off x="9758231" y="4481505"/>
            <a:ext cx="2300287" cy="2300287"/>
          </a:xfrm>
          <a:prstGeom prst="rect">
            <a:avLst/>
          </a:prstGeom>
          <a:noFill/>
          <a:ln>
            <a:noFill/>
          </a:ln>
        </p:spPr>
      </p:pic>
      <p:pic>
        <p:nvPicPr>
          <p:cNvPr descr="A picture containing container, square&#10;&#10;Description automatically generated" id="590" name="Google Shape;590;p43"/>
          <p:cNvPicPr preferRelativeResize="0"/>
          <p:nvPr/>
        </p:nvPicPr>
        <p:blipFill rotWithShape="1">
          <a:blip r:embed="rId3">
            <a:alphaModFix/>
          </a:blip>
          <a:srcRect b="0" l="0" r="0" t="0"/>
          <a:stretch/>
        </p:blipFill>
        <p:spPr>
          <a:xfrm>
            <a:off x="144357" y="4026113"/>
            <a:ext cx="2785217" cy="2785217"/>
          </a:xfrm>
          <a:prstGeom prst="rect">
            <a:avLst/>
          </a:prstGeom>
          <a:noFill/>
          <a:ln>
            <a:noFill/>
          </a:ln>
        </p:spPr>
      </p:pic>
      <p:pic>
        <p:nvPicPr>
          <p:cNvPr descr="A picture containing container, square&#10;&#10;Description automatically generated" id="591" name="Google Shape;591;p43"/>
          <p:cNvPicPr preferRelativeResize="0"/>
          <p:nvPr/>
        </p:nvPicPr>
        <p:blipFill rotWithShape="1">
          <a:blip r:embed="rId3">
            <a:alphaModFix/>
          </a:blip>
          <a:srcRect b="0" l="0" r="0" t="0"/>
          <a:stretch/>
        </p:blipFill>
        <p:spPr>
          <a:xfrm>
            <a:off x="1946348" y="2208001"/>
            <a:ext cx="1814053" cy="1814053"/>
          </a:xfrm>
          <a:prstGeom prst="rect">
            <a:avLst/>
          </a:prstGeom>
          <a:noFill/>
          <a:ln>
            <a:noFill/>
          </a:ln>
        </p:spPr>
      </p:pic>
      <p:pic>
        <p:nvPicPr>
          <p:cNvPr descr="A picture containing container, square&#10;&#10;Description automatically generated" id="592" name="Google Shape;592;p43"/>
          <p:cNvPicPr preferRelativeResize="0"/>
          <p:nvPr/>
        </p:nvPicPr>
        <p:blipFill rotWithShape="1">
          <a:blip r:embed="rId3">
            <a:alphaModFix/>
          </a:blip>
          <a:srcRect b="0" l="0" r="0" t="0"/>
          <a:stretch/>
        </p:blipFill>
        <p:spPr>
          <a:xfrm>
            <a:off x="8661282" y="2276830"/>
            <a:ext cx="1814053" cy="1814053"/>
          </a:xfrm>
          <a:prstGeom prst="rect">
            <a:avLst/>
          </a:prstGeom>
          <a:noFill/>
          <a:ln>
            <a:noFill/>
          </a:ln>
        </p:spPr>
      </p:pic>
      <p:pic>
        <p:nvPicPr>
          <p:cNvPr descr="A picture containing container, square&#10;&#10;Description automatically generated" id="593" name="Google Shape;593;p43"/>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594" name="Google Shape;594;p43"/>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595" name="Google Shape;595;p43"/>
          <p:cNvSpPr/>
          <p:nvPr/>
        </p:nvSpPr>
        <p:spPr>
          <a:xfrm>
            <a:off x="4496000"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6" name="Google Shape;596;p43"/>
          <p:cNvSpPr txBox="1"/>
          <p:nvPr/>
        </p:nvSpPr>
        <p:spPr>
          <a:xfrm>
            <a:off x="4409900"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Tâche 2</a:t>
            </a:r>
            <a:endParaRPr/>
          </a:p>
        </p:txBody>
      </p:sp>
      <p:sp>
        <p:nvSpPr>
          <p:cNvPr id="597" name="Google Shape;597;p43"/>
          <p:cNvSpPr txBox="1"/>
          <p:nvPr/>
        </p:nvSpPr>
        <p:spPr>
          <a:xfrm>
            <a:off x="3760400" y="2162800"/>
            <a:ext cx="4822800" cy="9774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2300">
                <a:solidFill>
                  <a:srgbClr val="69BC49"/>
                </a:solidFill>
                <a:highlight>
                  <a:schemeClr val="dk1"/>
                </a:highlight>
                <a:latin typeface="Press Start 2P"/>
                <a:ea typeface="Press Start 2P"/>
                <a:cs typeface="Press Start 2P"/>
                <a:sym typeface="Press Start 2P"/>
              </a:rPr>
              <a:t>L’aire des solides</a:t>
            </a:r>
            <a:endParaRPr sz="2500">
              <a:solidFill>
                <a:srgbClr val="69BC49"/>
              </a:solidFill>
              <a:highlight>
                <a:schemeClr val="dk1"/>
              </a:highlight>
            </a:endParaRPr>
          </a:p>
        </p:txBody>
      </p:sp>
      <p:sp>
        <p:nvSpPr>
          <p:cNvPr id="598" name="Google Shape;598;p43"/>
          <p:cNvSpPr txBox="1"/>
          <p:nvPr/>
        </p:nvSpPr>
        <p:spPr>
          <a:xfrm>
            <a:off x="3760400" y="4003375"/>
            <a:ext cx="33837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4">
                  <a:extLst>
                    <a:ext uri="{A12FA001-AC4F-418D-AE19-62706E023703}">
                      <ahyp:hlinkClr val="tx"/>
                    </a:ext>
                  </a:extLst>
                </a:hlinkClick>
              </a:rPr>
              <a:t>Monde à télécharger</a:t>
            </a:r>
            <a:endParaRPr sz="2000">
              <a:solidFill>
                <a:srgbClr val="0000FF"/>
              </a:solidFill>
            </a:endParaRPr>
          </a:p>
        </p:txBody>
      </p:sp>
      <p:sp>
        <p:nvSpPr>
          <p:cNvPr id="599" name="Google Shape;599;p43"/>
          <p:cNvSpPr txBox="1"/>
          <p:nvPr/>
        </p:nvSpPr>
        <p:spPr>
          <a:xfrm>
            <a:off x="5613650" y="5271325"/>
            <a:ext cx="36543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5">
                  <a:extLst>
                    <a:ext uri="{A12FA001-AC4F-418D-AE19-62706E023703}">
                      <ahyp:hlinkClr val="tx"/>
                    </a:ext>
                  </a:extLst>
                </a:hlinkClick>
              </a:rPr>
              <a:t>Page de l’autoformation</a:t>
            </a:r>
            <a:endParaRPr sz="2000">
              <a:solidFill>
                <a:srgbClr val="00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589"/>
                                        </p:tgtEl>
                                        <p:attrNameLst>
                                          <p:attrName>style.visibility</p:attrName>
                                        </p:attrNameLst>
                                      </p:cBhvr>
                                      <p:to>
                                        <p:strVal val="visible"/>
                                      </p:to>
                                    </p:set>
                                    <p:anim calcmode="lin" valueType="num">
                                      <p:cBhvr additive="base">
                                        <p:cTn dur="1000"/>
                                        <p:tgtEl>
                                          <p:spTgt spid="58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90"/>
                                        </p:tgtEl>
                                        <p:attrNameLst>
                                          <p:attrName>style.visibility</p:attrName>
                                        </p:attrNameLst>
                                      </p:cBhvr>
                                      <p:to>
                                        <p:strVal val="visible"/>
                                      </p:to>
                                    </p:set>
                                    <p:anim calcmode="lin" valueType="num">
                                      <p:cBhvr additive="base">
                                        <p:cTn dur="1000"/>
                                        <p:tgtEl>
                                          <p:spTgt spid="59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91"/>
                                        </p:tgtEl>
                                        <p:attrNameLst>
                                          <p:attrName>style.visibility</p:attrName>
                                        </p:attrNameLst>
                                      </p:cBhvr>
                                      <p:to>
                                        <p:strVal val="visible"/>
                                      </p:to>
                                    </p:set>
                                    <p:anim calcmode="lin" valueType="num">
                                      <p:cBhvr additive="base">
                                        <p:cTn dur="1000"/>
                                        <p:tgtEl>
                                          <p:spTgt spid="59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92"/>
                                        </p:tgtEl>
                                        <p:attrNameLst>
                                          <p:attrName>style.visibility</p:attrName>
                                        </p:attrNameLst>
                                      </p:cBhvr>
                                      <p:to>
                                        <p:strVal val="visible"/>
                                      </p:to>
                                    </p:set>
                                    <p:anim calcmode="lin" valueType="num">
                                      <p:cBhvr additive="base">
                                        <p:cTn dur="1000"/>
                                        <p:tgtEl>
                                          <p:spTgt spid="59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93"/>
                                        </p:tgtEl>
                                        <p:attrNameLst>
                                          <p:attrName>style.visibility</p:attrName>
                                        </p:attrNameLst>
                                      </p:cBhvr>
                                      <p:to>
                                        <p:strVal val="visible"/>
                                      </p:to>
                                    </p:set>
                                    <p:anim calcmode="lin" valueType="num">
                                      <p:cBhvr additive="base">
                                        <p:cTn dur="1000"/>
                                        <p:tgtEl>
                                          <p:spTgt spid="59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94"/>
                                        </p:tgtEl>
                                        <p:attrNameLst>
                                          <p:attrName>style.visibility</p:attrName>
                                        </p:attrNameLst>
                                      </p:cBhvr>
                                      <p:to>
                                        <p:strVal val="visible"/>
                                      </p:to>
                                    </p:set>
                                    <p:anim calcmode="lin" valueType="num">
                                      <p:cBhvr additive="base">
                                        <p:cTn dur="1000"/>
                                        <p:tgtEl>
                                          <p:spTgt spid="59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603" name="Shape 603"/>
        <p:cNvGrpSpPr/>
        <p:nvPr/>
      </p:nvGrpSpPr>
      <p:grpSpPr>
        <a:xfrm>
          <a:off x="0" y="0"/>
          <a:ext cx="0" cy="0"/>
          <a:chOff x="0" y="0"/>
          <a:chExt cx="0" cy="0"/>
        </a:xfrm>
      </p:grpSpPr>
      <p:sp>
        <p:nvSpPr>
          <p:cNvPr id="604" name="Google Shape;604;p44"/>
          <p:cNvSpPr/>
          <p:nvPr/>
        </p:nvSpPr>
        <p:spPr>
          <a:xfrm>
            <a:off x="3175800" y="3870175"/>
            <a:ext cx="4385400" cy="1051500"/>
          </a:xfrm>
          <a:prstGeom prst="wedgeRoundRectCallout">
            <a:avLst>
              <a:gd fmla="val -43163" name="adj1"/>
              <a:gd fmla="val 97901"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sp>
        <p:nvSpPr>
          <p:cNvPr id="605" name="Google Shape;605;p44"/>
          <p:cNvSpPr/>
          <p:nvPr/>
        </p:nvSpPr>
        <p:spPr>
          <a:xfrm>
            <a:off x="5248100" y="5138125"/>
            <a:ext cx="4385400" cy="1051500"/>
          </a:xfrm>
          <a:prstGeom prst="wedgeRoundRectCallout">
            <a:avLst>
              <a:gd fmla="val 47348" name="adj1"/>
              <a:gd fmla="val 87076"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pic>
        <p:nvPicPr>
          <p:cNvPr descr="A picture containing container, square&#10;&#10;Description automatically generated" id="606" name="Google Shape;606;p44"/>
          <p:cNvPicPr preferRelativeResize="0"/>
          <p:nvPr/>
        </p:nvPicPr>
        <p:blipFill rotWithShape="1">
          <a:blip r:embed="rId3">
            <a:alphaModFix/>
          </a:blip>
          <a:srcRect b="0" l="0" r="0" t="0"/>
          <a:stretch/>
        </p:blipFill>
        <p:spPr>
          <a:xfrm>
            <a:off x="9758231" y="4481505"/>
            <a:ext cx="2300287" cy="2300287"/>
          </a:xfrm>
          <a:prstGeom prst="rect">
            <a:avLst/>
          </a:prstGeom>
          <a:noFill/>
          <a:ln>
            <a:noFill/>
          </a:ln>
        </p:spPr>
      </p:pic>
      <p:pic>
        <p:nvPicPr>
          <p:cNvPr descr="A picture containing container, square&#10;&#10;Description automatically generated" id="607" name="Google Shape;607;p44"/>
          <p:cNvPicPr preferRelativeResize="0"/>
          <p:nvPr/>
        </p:nvPicPr>
        <p:blipFill rotWithShape="1">
          <a:blip r:embed="rId3">
            <a:alphaModFix/>
          </a:blip>
          <a:srcRect b="0" l="0" r="0" t="0"/>
          <a:stretch/>
        </p:blipFill>
        <p:spPr>
          <a:xfrm>
            <a:off x="144357" y="4026113"/>
            <a:ext cx="2785217" cy="2785217"/>
          </a:xfrm>
          <a:prstGeom prst="rect">
            <a:avLst/>
          </a:prstGeom>
          <a:noFill/>
          <a:ln>
            <a:noFill/>
          </a:ln>
        </p:spPr>
      </p:pic>
      <p:pic>
        <p:nvPicPr>
          <p:cNvPr descr="A picture containing container, square&#10;&#10;Description automatically generated" id="608" name="Google Shape;608;p44"/>
          <p:cNvPicPr preferRelativeResize="0"/>
          <p:nvPr/>
        </p:nvPicPr>
        <p:blipFill rotWithShape="1">
          <a:blip r:embed="rId3">
            <a:alphaModFix/>
          </a:blip>
          <a:srcRect b="0" l="0" r="0" t="0"/>
          <a:stretch/>
        </p:blipFill>
        <p:spPr>
          <a:xfrm>
            <a:off x="1946348" y="2208001"/>
            <a:ext cx="1814053" cy="1814053"/>
          </a:xfrm>
          <a:prstGeom prst="rect">
            <a:avLst/>
          </a:prstGeom>
          <a:noFill/>
          <a:ln>
            <a:noFill/>
          </a:ln>
        </p:spPr>
      </p:pic>
      <p:pic>
        <p:nvPicPr>
          <p:cNvPr descr="A picture containing container, square&#10;&#10;Description automatically generated" id="609" name="Google Shape;609;p44"/>
          <p:cNvPicPr preferRelativeResize="0"/>
          <p:nvPr/>
        </p:nvPicPr>
        <p:blipFill rotWithShape="1">
          <a:blip r:embed="rId3">
            <a:alphaModFix/>
          </a:blip>
          <a:srcRect b="0" l="0" r="0" t="0"/>
          <a:stretch/>
        </p:blipFill>
        <p:spPr>
          <a:xfrm>
            <a:off x="8661282" y="2276830"/>
            <a:ext cx="1814053" cy="1814053"/>
          </a:xfrm>
          <a:prstGeom prst="rect">
            <a:avLst/>
          </a:prstGeom>
          <a:noFill/>
          <a:ln>
            <a:noFill/>
          </a:ln>
        </p:spPr>
      </p:pic>
      <p:pic>
        <p:nvPicPr>
          <p:cNvPr descr="A picture containing container, square&#10;&#10;Description automatically generated" id="610" name="Google Shape;610;p44"/>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611" name="Google Shape;611;p44"/>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612" name="Google Shape;612;p44"/>
          <p:cNvSpPr/>
          <p:nvPr/>
        </p:nvSpPr>
        <p:spPr>
          <a:xfrm>
            <a:off x="4496000"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3" name="Google Shape;613;p44"/>
          <p:cNvSpPr txBox="1"/>
          <p:nvPr/>
        </p:nvSpPr>
        <p:spPr>
          <a:xfrm>
            <a:off x="4409900"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Tâche 3</a:t>
            </a:r>
            <a:endParaRPr/>
          </a:p>
        </p:txBody>
      </p:sp>
      <p:sp>
        <p:nvSpPr>
          <p:cNvPr id="614" name="Google Shape;614;p44"/>
          <p:cNvSpPr txBox="1"/>
          <p:nvPr/>
        </p:nvSpPr>
        <p:spPr>
          <a:xfrm>
            <a:off x="3760400" y="2162800"/>
            <a:ext cx="4822800" cy="15084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2300">
                <a:solidFill>
                  <a:srgbClr val="69BC49"/>
                </a:solidFill>
                <a:highlight>
                  <a:schemeClr val="dk1"/>
                </a:highlight>
                <a:latin typeface="Press Start 2P"/>
                <a:ea typeface="Press Start 2P"/>
                <a:cs typeface="Press Start 2P"/>
                <a:sym typeface="Press Start 2P"/>
              </a:rPr>
              <a:t>Oeuvre d’art à la manière de Mondrian</a:t>
            </a:r>
            <a:endParaRPr sz="2500">
              <a:solidFill>
                <a:srgbClr val="69BC49"/>
              </a:solidFill>
              <a:highlight>
                <a:schemeClr val="dk1"/>
              </a:highlight>
            </a:endParaRPr>
          </a:p>
        </p:txBody>
      </p:sp>
      <p:sp>
        <p:nvSpPr>
          <p:cNvPr id="615" name="Google Shape;615;p44"/>
          <p:cNvSpPr txBox="1"/>
          <p:nvPr/>
        </p:nvSpPr>
        <p:spPr>
          <a:xfrm>
            <a:off x="3760400" y="4003375"/>
            <a:ext cx="33837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4">
                  <a:extLst>
                    <a:ext uri="{A12FA001-AC4F-418D-AE19-62706E023703}">
                      <ahyp:hlinkClr val="tx"/>
                    </a:ext>
                  </a:extLst>
                </a:hlinkClick>
              </a:rPr>
              <a:t>Fiche de l’activité</a:t>
            </a:r>
            <a:endParaRPr sz="2000">
              <a:solidFill>
                <a:srgbClr val="0000FF"/>
              </a:solidFill>
            </a:endParaRPr>
          </a:p>
        </p:txBody>
      </p:sp>
      <p:sp>
        <p:nvSpPr>
          <p:cNvPr id="616" name="Google Shape;616;p44"/>
          <p:cNvSpPr txBox="1"/>
          <p:nvPr/>
        </p:nvSpPr>
        <p:spPr>
          <a:xfrm>
            <a:off x="5613650" y="5271325"/>
            <a:ext cx="36543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600" u="sng">
                <a:solidFill>
                  <a:srgbClr val="0000FF"/>
                </a:solidFill>
                <a:latin typeface="Press Start 2P"/>
                <a:ea typeface="Press Start 2P"/>
                <a:cs typeface="Press Start 2P"/>
                <a:sym typeface="Press Start 2P"/>
                <a:hlinkClick r:id="rId5">
                  <a:extLst>
                    <a:ext uri="{A12FA001-AC4F-418D-AE19-62706E023703}">
                      <ahyp:hlinkClr val="tx"/>
                    </a:ext>
                  </a:extLst>
                </a:hlinkClick>
              </a:rPr>
              <a:t>Exemple de résultat attendu</a:t>
            </a:r>
            <a:endParaRPr sz="1800">
              <a:solidFill>
                <a:srgbClr val="00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606"/>
                                        </p:tgtEl>
                                        <p:attrNameLst>
                                          <p:attrName>style.visibility</p:attrName>
                                        </p:attrNameLst>
                                      </p:cBhvr>
                                      <p:to>
                                        <p:strVal val="visible"/>
                                      </p:to>
                                    </p:set>
                                    <p:anim calcmode="lin" valueType="num">
                                      <p:cBhvr additive="base">
                                        <p:cTn dur="1000"/>
                                        <p:tgtEl>
                                          <p:spTgt spid="60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07"/>
                                        </p:tgtEl>
                                        <p:attrNameLst>
                                          <p:attrName>style.visibility</p:attrName>
                                        </p:attrNameLst>
                                      </p:cBhvr>
                                      <p:to>
                                        <p:strVal val="visible"/>
                                      </p:to>
                                    </p:set>
                                    <p:anim calcmode="lin" valueType="num">
                                      <p:cBhvr additive="base">
                                        <p:cTn dur="1000"/>
                                        <p:tgtEl>
                                          <p:spTgt spid="60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08"/>
                                        </p:tgtEl>
                                        <p:attrNameLst>
                                          <p:attrName>style.visibility</p:attrName>
                                        </p:attrNameLst>
                                      </p:cBhvr>
                                      <p:to>
                                        <p:strVal val="visible"/>
                                      </p:to>
                                    </p:set>
                                    <p:anim calcmode="lin" valueType="num">
                                      <p:cBhvr additive="base">
                                        <p:cTn dur="1000"/>
                                        <p:tgtEl>
                                          <p:spTgt spid="60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09"/>
                                        </p:tgtEl>
                                        <p:attrNameLst>
                                          <p:attrName>style.visibility</p:attrName>
                                        </p:attrNameLst>
                                      </p:cBhvr>
                                      <p:to>
                                        <p:strVal val="visible"/>
                                      </p:to>
                                    </p:set>
                                    <p:anim calcmode="lin" valueType="num">
                                      <p:cBhvr additive="base">
                                        <p:cTn dur="1000"/>
                                        <p:tgtEl>
                                          <p:spTgt spid="60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10"/>
                                        </p:tgtEl>
                                        <p:attrNameLst>
                                          <p:attrName>style.visibility</p:attrName>
                                        </p:attrNameLst>
                                      </p:cBhvr>
                                      <p:to>
                                        <p:strVal val="visible"/>
                                      </p:to>
                                    </p:set>
                                    <p:anim calcmode="lin" valueType="num">
                                      <p:cBhvr additive="base">
                                        <p:cTn dur="1000"/>
                                        <p:tgtEl>
                                          <p:spTgt spid="61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11"/>
                                        </p:tgtEl>
                                        <p:attrNameLst>
                                          <p:attrName>style.visibility</p:attrName>
                                        </p:attrNameLst>
                                      </p:cBhvr>
                                      <p:to>
                                        <p:strVal val="visible"/>
                                      </p:to>
                                    </p:set>
                                    <p:anim calcmode="lin" valueType="num">
                                      <p:cBhvr additive="base">
                                        <p:cTn dur="1000"/>
                                        <p:tgtEl>
                                          <p:spTgt spid="61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620" name="Shape 620"/>
        <p:cNvGrpSpPr/>
        <p:nvPr/>
      </p:nvGrpSpPr>
      <p:grpSpPr>
        <a:xfrm>
          <a:off x="0" y="0"/>
          <a:ext cx="0" cy="0"/>
          <a:chOff x="0" y="0"/>
          <a:chExt cx="0" cy="0"/>
        </a:xfrm>
      </p:grpSpPr>
      <p:pic>
        <p:nvPicPr>
          <p:cNvPr descr="A picture containing container, square&#10;&#10;Description automatically generated" id="621" name="Google Shape;621;p45"/>
          <p:cNvPicPr preferRelativeResize="0"/>
          <p:nvPr/>
        </p:nvPicPr>
        <p:blipFill rotWithShape="1">
          <a:blip r:embed="rId3">
            <a:alphaModFix/>
          </a:blip>
          <a:srcRect b="0" l="0" r="0" t="0"/>
          <a:stretch/>
        </p:blipFill>
        <p:spPr>
          <a:xfrm>
            <a:off x="9682031" y="4481505"/>
            <a:ext cx="2300287" cy="2300287"/>
          </a:xfrm>
          <a:prstGeom prst="rect">
            <a:avLst/>
          </a:prstGeom>
          <a:noFill/>
          <a:ln>
            <a:noFill/>
          </a:ln>
        </p:spPr>
      </p:pic>
      <p:pic>
        <p:nvPicPr>
          <p:cNvPr descr="A picture containing container, square&#10;&#10;Description automatically generated" id="622" name="Google Shape;622;p45"/>
          <p:cNvPicPr preferRelativeResize="0"/>
          <p:nvPr/>
        </p:nvPicPr>
        <p:blipFill rotWithShape="1">
          <a:blip r:embed="rId3">
            <a:alphaModFix/>
          </a:blip>
          <a:srcRect b="0" l="0" r="0" t="0"/>
          <a:stretch/>
        </p:blipFill>
        <p:spPr>
          <a:xfrm>
            <a:off x="220557" y="4026113"/>
            <a:ext cx="2785217" cy="2785217"/>
          </a:xfrm>
          <a:prstGeom prst="rect">
            <a:avLst/>
          </a:prstGeom>
          <a:noFill/>
          <a:ln>
            <a:noFill/>
          </a:ln>
        </p:spPr>
      </p:pic>
      <p:pic>
        <p:nvPicPr>
          <p:cNvPr descr="A picture containing container, square&#10;&#10;Description automatically generated" id="623" name="Google Shape;623;p45"/>
          <p:cNvPicPr preferRelativeResize="0"/>
          <p:nvPr/>
        </p:nvPicPr>
        <p:blipFill rotWithShape="1">
          <a:blip r:embed="rId3">
            <a:alphaModFix/>
          </a:blip>
          <a:srcRect b="0" l="0" r="0" t="0"/>
          <a:stretch/>
        </p:blipFill>
        <p:spPr>
          <a:xfrm>
            <a:off x="2022548" y="2208001"/>
            <a:ext cx="1814053" cy="1814053"/>
          </a:xfrm>
          <a:prstGeom prst="rect">
            <a:avLst/>
          </a:prstGeom>
          <a:noFill/>
          <a:ln>
            <a:noFill/>
          </a:ln>
        </p:spPr>
      </p:pic>
      <p:pic>
        <p:nvPicPr>
          <p:cNvPr descr="A picture containing container, square&#10;&#10;Description automatically generated" id="624" name="Google Shape;624;p45"/>
          <p:cNvPicPr preferRelativeResize="0"/>
          <p:nvPr/>
        </p:nvPicPr>
        <p:blipFill rotWithShape="1">
          <a:blip r:embed="rId3">
            <a:alphaModFix/>
          </a:blip>
          <a:srcRect b="0" l="0" r="0" t="0"/>
          <a:stretch/>
        </p:blipFill>
        <p:spPr>
          <a:xfrm>
            <a:off x="8585082" y="2276830"/>
            <a:ext cx="1814053" cy="1814053"/>
          </a:xfrm>
          <a:prstGeom prst="rect">
            <a:avLst/>
          </a:prstGeom>
          <a:noFill/>
          <a:ln>
            <a:noFill/>
          </a:ln>
        </p:spPr>
      </p:pic>
      <p:pic>
        <p:nvPicPr>
          <p:cNvPr descr="A picture containing container, square&#10;&#10;Description automatically generated" id="625" name="Google Shape;625;p45"/>
          <p:cNvPicPr preferRelativeResize="0"/>
          <p:nvPr/>
        </p:nvPicPr>
        <p:blipFill rotWithShape="1">
          <a:blip r:embed="rId3">
            <a:alphaModFix/>
          </a:blip>
          <a:srcRect b="0" l="0" r="0" t="0"/>
          <a:stretch/>
        </p:blipFill>
        <p:spPr>
          <a:xfrm>
            <a:off x="10369650" y="873122"/>
            <a:ext cx="1300063" cy="1300063"/>
          </a:xfrm>
          <a:prstGeom prst="rect">
            <a:avLst/>
          </a:prstGeom>
          <a:noFill/>
          <a:ln>
            <a:noFill/>
          </a:ln>
        </p:spPr>
      </p:pic>
      <p:pic>
        <p:nvPicPr>
          <p:cNvPr descr="A picture containing container, square&#10;&#10;Description automatically generated" id="626" name="Google Shape;626;p45"/>
          <p:cNvPicPr preferRelativeResize="0"/>
          <p:nvPr/>
        </p:nvPicPr>
        <p:blipFill rotWithShape="1">
          <a:blip r:embed="rId3">
            <a:alphaModFix/>
          </a:blip>
          <a:srcRect b="0" l="0" r="0" t="0"/>
          <a:stretch/>
        </p:blipFill>
        <p:spPr>
          <a:xfrm>
            <a:off x="556433" y="907947"/>
            <a:ext cx="1300063" cy="1300063"/>
          </a:xfrm>
          <a:prstGeom prst="rect">
            <a:avLst/>
          </a:prstGeom>
          <a:noFill/>
          <a:ln>
            <a:noFill/>
          </a:ln>
        </p:spPr>
      </p:pic>
      <p:sp>
        <p:nvSpPr>
          <p:cNvPr id="627" name="Google Shape;627;p45"/>
          <p:cNvSpPr/>
          <p:nvPr/>
        </p:nvSpPr>
        <p:spPr>
          <a:xfrm>
            <a:off x="4501751"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8" name="Google Shape;628;p45"/>
          <p:cNvSpPr txBox="1"/>
          <p:nvPr/>
        </p:nvSpPr>
        <p:spPr>
          <a:xfrm>
            <a:off x="4415651" y="1198094"/>
            <a:ext cx="37188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Retour sur l’exploration</a:t>
            </a:r>
            <a:endParaRPr/>
          </a:p>
        </p:txBody>
      </p:sp>
      <p:sp>
        <p:nvSpPr>
          <p:cNvPr id="629" name="Google Shape;629;p45"/>
          <p:cNvSpPr/>
          <p:nvPr/>
        </p:nvSpPr>
        <p:spPr>
          <a:xfrm>
            <a:off x="3680850" y="3766375"/>
            <a:ext cx="4830300" cy="1378800"/>
          </a:xfrm>
          <a:prstGeom prst="wedgeRoundRectCallout">
            <a:avLst>
              <a:gd fmla="val 59239" name="adj1"/>
              <a:gd fmla="val 65121"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latin typeface="Press Start 2P"/>
                <a:ea typeface="Press Start 2P"/>
                <a:cs typeface="Press Start 2P"/>
                <a:sym typeface="Press Start 2P"/>
              </a:rPr>
              <a:t>Quelles intentions?</a:t>
            </a:r>
            <a:endParaRPr sz="1800">
              <a:latin typeface="Press Start 2P"/>
              <a:ea typeface="Press Start 2P"/>
              <a:cs typeface="Press Start 2P"/>
              <a:sym typeface="Press Start 2P"/>
            </a:endParaRPr>
          </a:p>
          <a:p>
            <a:pPr indent="0" lvl="0" marL="0" rtl="0" algn="ctr">
              <a:spcBef>
                <a:spcPts val="0"/>
              </a:spcBef>
              <a:spcAft>
                <a:spcPts val="0"/>
              </a:spcAft>
              <a:buNone/>
            </a:pPr>
            <a:r>
              <a:t/>
            </a:r>
            <a:endParaRPr sz="1800">
              <a:latin typeface="Press Start 2P"/>
              <a:ea typeface="Press Start 2P"/>
              <a:cs typeface="Press Start 2P"/>
              <a:sym typeface="Press Start 2P"/>
            </a:endParaRPr>
          </a:p>
          <a:p>
            <a:pPr indent="0" lvl="0" marL="0" rtl="0" algn="ctr">
              <a:spcBef>
                <a:spcPts val="0"/>
              </a:spcBef>
              <a:spcAft>
                <a:spcPts val="0"/>
              </a:spcAft>
              <a:buNone/>
            </a:pPr>
            <a:r>
              <a:rPr lang="en-US" sz="1800">
                <a:latin typeface="Press Start 2P"/>
                <a:ea typeface="Press Start 2P"/>
                <a:cs typeface="Press Start 2P"/>
                <a:sym typeface="Press Start 2P"/>
              </a:rPr>
              <a:t>Quel potentiel?</a:t>
            </a:r>
            <a:endParaRPr sz="1800">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621"/>
                                        </p:tgtEl>
                                        <p:attrNameLst>
                                          <p:attrName>style.visibility</p:attrName>
                                        </p:attrNameLst>
                                      </p:cBhvr>
                                      <p:to>
                                        <p:strVal val="visible"/>
                                      </p:to>
                                    </p:set>
                                    <p:anim calcmode="lin" valueType="num">
                                      <p:cBhvr additive="base">
                                        <p:cTn dur="1000"/>
                                        <p:tgtEl>
                                          <p:spTgt spid="62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22"/>
                                        </p:tgtEl>
                                        <p:attrNameLst>
                                          <p:attrName>style.visibility</p:attrName>
                                        </p:attrNameLst>
                                      </p:cBhvr>
                                      <p:to>
                                        <p:strVal val="visible"/>
                                      </p:to>
                                    </p:set>
                                    <p:anim calcmode="lin" valueType="num">
                                      <p:cBhvr additive="base">
                                        <p:cTn dur="1000"/>
                                        <p:tgtEl>
                                          <p:spTgt spid="62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23"/>
                                        </p:tgtEl>
                                        <p:attrNameLst>
                                          <p:attrName>style.visibility</p:attrName>
                                        </p:attrNameLst>
                                      </p:cBhvr>
                                      <p:to>
                                        <p:strVal val="visible"/>
                                      </p:to>
                                    </p:set>
                                    <p:anim calcmode="lin" valueType="num">
                                      <p:cBhvr additive="base">
                                        <p:cTn dur="1000"/>
                                        <p:tgtEl>
                                          <p:spTgt spid="62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24"/>
                                        </p:tgtEl>
                                        <p:attrNameLst>
                                          <p:attrName>style.visibility</p:attrName>
                                        </p:attrNameLst>
                                      </p:cBhvr>
                                      <p:to>
                                        <p:strVal val="visible"/>
                                      </p:to>
                                    </p:set>
                                    <p:anim calcmode="lin" valueType="num">
                                      <p:cBhvr additive="base">
                                        <p:cTn dur="1000"/>
                                        <p:tgtEl>
                                          <p:spTgt spid="62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25"/>
                                        </p:tgtEl>
                                        <p:attrNameLst>
                                          <p:attrName>style.visibility</p:attrName>
                                        </p:attrNameLst>
                                      </p:cBhvr>
                                      <p:to>
                                        <p:strVal val="visible"/>
                                      </p:to>
                                    </p:set>
                                    <p:anim calcmode="lin" valueType="num">
                                      <p:cBhvr additive="base">
                                        <p:cTn dur="1000"/>
                                        <p:tgtEl>
                                          <p:spTgt spid="62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26"/>
                                        </p:tgtEl>
                                        <p:attrNameLst>
                                          <p:attrName>style.visibility</p:attrName>
                                        </p:attrNameLst>
                                      </p:cBhvr>
                                      <p:to>
                                        <p:strVal val="visible"/>
                                      </p:to>
                                    </p:set>
                                    <p:anim calcmode="lin" valueType="num">
                                      <p:cBhvr additive="base">
                                        <p:cTn dur="1000"/>
                                        <p:tgtEl>
                                          <p:spTgt spid="62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633" name="Shape 633"/>
        <p:cNvGrpSpPr/>
        <p:nvPr/>
      </p:nvGrpSpPr>
      <p:grpSpPr>
        <a:xfrm>
          <a:off x="0" y="0"/>
          <a:ext cx="0" cy="0"/>
          <a:chOff x="0" y="0"/>
          <a:chExt cx="0" cy="0"/>
        </a:xfrm>
      </p:grpSpPr>
      <p:sp>
        <p:nvSpPr>
          <p:cNvPr id="634" name="Google Shape;634;p46"/>
          <p:cNvSpPr/>
          <p:nvPr/>
        </p:nvSpPr>
        <p:spPr>
          <a:xfrm>
            <a:off x="3937800" y="3031975"/>
            <a:ext cx="4385400" cy="1051500"/>
          </a:xfrm>
          <a:prstGeom prst="wedgeRoundRectCallout">
            <a:avLst>
              <a:gd fmla="val -43163" name="adj1"/>
              <a:gd fmla="val 97901"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sp>
        <p:nvSpPr>
          <p:cNvPr id="635" name="Google Shape;635;p46"/>
          <p:cNvSpPr/>
          <p:nvPr/>
        </p:nvSpPr>
        <p:spPr>
          <a:xfrm>
            <a:off x="5933900" y="4604725"/>
            <a:ext cx="4385400" cy="1051500"/>
          </a:xfrm>
          <a:prstGeom prst="wedgeRoundRectCallout">
            <a:avLst>
              <a:gd fmla="val 47348" name="adj1"/>
              <a:gd fmla="val 87076"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pic>
        <p:nvPicPr>
          <p:cNvPr descr="A picture containing container, square&#10;&#10;Description automatically generated" id="636" name="Google Shape;636;p46"/>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637" name="Google Shape;637;p46"/>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638" name="Google Shape;638;p46"/>
          <p:cNvSpPr/>
          <p:nvPr/>
        </p:nvSpPr>
        <p:spPr>
          <a:xfrm>
            <a:off x="4496000" y="697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9" name="Google Shape;639;p46"/>
          <p:cNvSpPr txBox="1"/>
          <p:nvPr/>
        </p:nvSpPr>
        <p:spPr>
          <a:xfrm>
            <a:off x="4409900" y="4360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Autres tâches</a:t>
            </a:r>
            <a:endParaRPr/>
          </a:p>
        </p:txBody>
      </p:sp>
      <p:sp>
        <p:nvSpPr>
          <p:cNvPr id="640" name="Google Shape;640;p46"/>
          <p:cNvSpPr txBox="1"/>
          <p:nvPr/>
        </p:nvSpPr>
        <p:spPr>
          <a:xfrm>
            <a:off x="3760400" y="1400800"/>
            <a:ext cx="4822800" cy="9774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2300">
                <a:solidFill>
                  <a:srgbClr val="69BC49"/>
                </a:solidFill>
                <a:highlight>
                  <a:schemeClr val="dk1"/>
                </a:highlight>
                <a:latin typeface="Press Start 2P"/>
                <a:ea typeface="Press Start 2P"/>
                <a:cs typeface="Press Start 2P"/>
                <a:sym typeface="Press Start 2P"/>
              </a:rPr>
              <a:t>Autoformation du Campus RÉCIT</a:t>
            </a:r>
            <a:endParaRPr sz="2500">
              <a:solidFill>
                <a:srgbClr val="69BC49"/>
              </a:solidFill>
              <a:highlight>
                <a:schemeClr val="dk1"/>
              </a:highlight>
            </a:endParaRPr>
          </a:p>
        </p:txBody>
      </p:sp>
      <p:sp>
        <p:nvSpPr>
          <p:cNvPr id="641" name="Google Shape;641;p46"/>
          <p:cNvSpPr txBox="1"/>
          <p:nvPr/>
        </p:nvSpPr>
        <p:spPr>
          <a:xfrm>
            <a:off x="4522400" y="3165175"/>
            <a:ext cx="33837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4">
                  <a:extLst>
                    <a:ext uri="{A12FA001-AC4F-418D-AE19-62706E023703}">
                      <ahyp:hlinkClr val="tx"/>
                    </a:ext>
                  </a:extLst>
                </a:hlinkClick>
              </a:rPr>
              <a:t>Pour la classe de math</a:t>
            </a:r>
            <a:endParaRPr sz="2000">
              <a:solidFill>
                <a:srgbClr val="0000FF"/>
              </a:solidFill>
            </a:endParaRPr>
          </a:p>
        </p:txBody>
      </p:sp>
      <p:sp>
        <p:nvSpPr>
          <p:cNvPr id="642" name="Google Shape;642;p46"/>
          <p:cNvSpPr txBox="1"/>
          <p:nvPr/>
        </p:nvSpPr>
        <p:spPr>
          <a:xfrm>
            <a:off x="6299450" y="4814125"/>
            <a:ext cx="36543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5">
                  <a:extLst>
                    <a:ext uri="{A12FA001-AC4F-418D-AE19-62706E023703}">
                      <ahyp:hlinkClr val="tx"/>
                    </a:ext>
                  </a:extLst>
                </a:hlinkClick>
              </a:rPr>
              <a:t>Tâches du groupe de dév.</a:t>
            </a:r>
            <a:endParaRPr sz="2000">
              <a:solidFill>
                <a:srgbClr val="0000FF"/>
              </a:solidFill>
            </a:endParaRPr>
          </a:p>
        </p:txBody>
      </p:sp>
      <p:sp>
        <p:nvSpPr>
          <p:cNvPr id="643" name="Google Shape;643;p46"/>
          <p:cNvSpPr/>
          <p:nvPr/>
        </p:nvSpPr>
        <p:spPr>
          <a:xfrm>
            <a:off x="966000" y="4936975"/>
            <a:ext cx="4385400" cy="1051500"/>
          </a:xfrm>
          <a:prstGeom prst="wedgeRoundRectCallout">
            <a:avLst>
              <a:gd fmla="val 46868" name="adj1"/>
              <a:gd fmla="val 84320"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sp>
        <p:nvSpPr>
          <p:cNvPr id="644" name="Google Shape;644;p46"/>
          <p:cNvSpPr txBox="1"/>
          <p:nvPr/>
        </p:nvSpPr>
        <p:spPr>
          <a:xfrm>
            <a:off x="1063100" y="5070175"/>
            <a:ext cx="41358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6">
                  <a:extLst>
                    <a:ext uri="{A12FA001-AC4F-418D-AE19-62706E023703}">
                      <ahyp:hlinkClr val="tx"/>
                    </a:ext>
                  </a:extLst>
                </a:hlinkClick>
              </a:rPr>
              <a:t>Tâches du projet de recherche</a:t>
            </a:r>
            <a:endParaRPr sz="2000">
              <a:solidFill>
                <a:srgbClr val="0000FF"/>
              </a:solidFill>
            </a:endParaRPr>
          </a:p>
        </p:txBody>
      </p:sp>
      <p:pic>
        <p:nvPicPr>
          <p:cNvPr descr="A picture containing container, square&#10;&#10;Description automatically generated" id="645" name="Google Shape;645;p46"/>
          <p:cNvPicPr preferRelativeResize="0"/>
          <p:nvPr/>
        </p:nvPicPr>
        <p:blipFill rotWithShape="1">
          <a:blip r:embed="rId3">
            <a:alphaModFix/>
          </a:blip>
          <a:srcRect b="0" l="0" r="0" t="0"/>
          <a:stretch/>
        </p:blipFill>
        <p:spPr>
          <a:xfrm>
            <a:off x="1946348" y="2208001"/>
            <a:ext cx="1814053" cy="1814053"/>
          </a:xfrm>
          <a:prstGeom prst="rect">
            <a:avLst/>
          </a:prstGeom>
          <a:noFill/>
          <a:ln>
            <a:noFill/>
          </a:ln>
        </p:spPr>
      </p:pic>
      <p:pic>
        <p:nvPicPr>
          <p:cNvPr descr="A picture containing container, square&#10;&#10;Description automatically generated" id="646" name="Google Shape;646;p46"/>
          <p:cNvPicPr preferRelativeResize="0"/>
          <p:nvPr/>
        </p:nvPicPr>
        <p:blipFill rotWithShape="1">
          <a:blip r:embed="rId3">
            <a:alphaModFix/>
          </a:blip>
          <a:srcRect b="0" l="0" r="0" t="0"/>
          <a:stretch/>
        </p:blipFill>
        <p:spPr>
          <a:xfrm>
            <a:off x="8661282" y="2276830"/>
            <a:ext cx="1814053" cy="181405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636"/>
                                        </p:tgtEl>
                                        <p:attrNameLst>
                                          <p:attrName>style.visibility</p:attrName>
                                        </p:attrNameLst>
                                      </p:cBhvr>
                                      <p:to>
                                        <p:strVal val="visible"/>
                                      </p:to>
                                    </p:set>
                                    <p:anim calcmode="lin" valueType="num">
                                      <p:cBhvr additive="base">
                                        <p:cTn dur="1000"/>
                                        <p:tgtEl>
                                          <p:spTgt spid="63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37"/>
                                        </p:tgtEl>
                                        <p:attrNameLst>
                                          <p:attrName>style.visibility</p:attrName>
                                        </p:attrNameLst>
                                      </p:cBhvr>
                                      <p:to>
                                        <p:strVal val="visible"/>
                                      </p:to>
                                    </p:set>
                                    <p:anim calcmode="lin" valueType="num">
                                      <p:cBhvr additive="base">
                                        <p:cTn dur="1000"/>
                                        <p:tgtEl>
                                          <p:spTgt spid="63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6" name="Shape 146"/>
        <p:cNvGrpSpPr/>
        <p:nvPr/>
      </p:nvGrpSpPr>
      <p:grpSpPr>
        <a:xfrm>
          <a:off x="0" y="0"/>
          <a:ext cx="0" cy="0"/>
          <a:chOff x="0" y="0"/>
          <a:chExt cx="0" cy="0"/>
        </a:xfrm>
      </p:grpSpPr>
      <p:sp>
        <p:nvSpPr>
          <p:cNvPr id="147" name="Google Shape;147;p20"/>
          <p:cNvSpPr/>
          <p:nvPr/>
        </p:nvSpPr>
        <p:spPr>
          <a:xfrm>
            <a:off x="1200300" y="1926475"/>
            <a:ext cx="9791400" cy="3642900"/>
          </a:xfrm>
          <a:prstGeom prst="roundRect">
            <a:avLst>
              <a:gd fmla="val 0" name="adj"/>
            </a:avLst>
          </a:prstGeom>
          <a:gradFill>
            <a:gsLst>
              <a:gs pos="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8" name="Google Shape;148;p20"/>
          <p:cNvSpPr/>
          <p:nvPr/>
        </p:nvSpPr>
        <p:spPr>
          <a:xfrm>
            <a:off x="1834000" y="566625"/>
            <a:ext cx="8399400" cy="733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9" name="Google Shape;149;p20"/>
          <p:cNvSpPr txBox="1"/>
          <p:nvPr/>
        </p:nvSpPr>
        <p:spPr>
          <a:xfrm>
            <a:off x="1915425" y="708047"/>
            <a:ext cx="8194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000">
                <a:solidFill>
                  <a:srgbClr val="D8D8D8"/>
                </a:solidFill>
                <a:latin typeface="Press Start 2P"/>
                <a:ea typeface="Press Start 2P"/>
                <a:cs typeface="Press Start 2P"/>
                <a:sym typeface="Press Start 2P"/>
              </a:rPr>
              <a:t>Plan</a:t>
            </a:r>
            <a:r>
              <a:rPr lang="en-US" sz="3000">
                <a:solidFill>
                  <a:srgbClr val="D8D8D8"/>
                </a:solidFill>
                <a:latin typeface="Press Start 2P"/>
                <a:ea typeface="Press Start 2P"/>
                <a:cs typeface="Press Start 2P"/>
                <a:sym typeface="Press Start 2P"/>
              </a:rPr>
              <a:t> de la journée</a:t>
            </a:r>
            <a:endParaRPr sz="3000">
              <a:latin typeface="Press Start 2P"/>
              <a:ea typeface="Press Start 2P"/>
              <a:cs typeface="Press Start 2P"/>
              <a:sym typeface="Press Start 2P"/>
            </a:endParaRPr>
          </a:p>
        </p:txBody>
      </p:sp>
      <p:pic>
        <p:nvPicPr>
          <p:cNvPr descr="A picture containing container, square&#10;&#10;Description automatically generated" id="150" name="Google Shape;150;p20"/>
          <p:cNvPicPr preferRelativeResize="0"/>
          <p:nvPr/>
        </p:nvPicPr>
        <p:blipFill rotWithShape="1">
          <a:blip r:embed="rId4">
            <a:alphaModFix/>
          </a:blip>
          <a:srcRect b="0" l="0" r="0" t="0"/>
          <a:stretch/>
        </p:blipFill>
        <p:spPr>
          <a:xfrm>
            <a:off x="282963" y="4495488"/>
            <a:ext cx="1834375" cy="1834375"/>
          </a:xfrm>
          <a:prstGeom prst="rect">
            <a:avLst/>
          </a:prstGeom>
          <a:noFill/>
          <a:ln>
            <a:noFill/>
          </a:ln>
        </p:spPr>
      </p:pic>
      <p:sp>
        <p:nvSpPr>
          <p:cNvPr id="151" name="Google Shape;151;p20"/>
          <p:cNvSpPr txBox="1"/>
          <p:nvPr/>
        </p:nvSpPr>
        <p:spPr>
          <a:xfrm>
            <a:off x="2207750" y="2120350"/>
            <a:ext cx="8194800" cy="3016800"/>
          </a:xfrm>
          <a:prstGeom prst="rect">
            <a:avLst/>
          </a:prstGeom>
          <a:noFill/>
          <a:ln>
            <a:noFill/>
          </a:ln>
        </p:spPr>
        <p:txBody>
          <a:bodyPr anchorCtr="0" anchor="t" bIns="45700" lIns="91425" spcFirstLastPara="1" rIns="91425" wrap="square" tIns="45700">
            <a:spAutoFit/>
          </a:bodyPr>
          <a:lstStyle/>
          <a:p>
            <a:pPr indent="-349250" lvl="0" marL="457200" rtl="0" algn="l">
              <a:lnSpc>
                <a:spcPct val="150000"/>
              </a:lnSpc>
              <a:spcBef>
                <a:spcPts val="0"/>
              </a:spcBef>
              <a:spcAft>
                <a:spcPts val="0"/>
              </a:spcAft>
              <a:buClr>
                <a:schemeClr val="lt2"/>
              </a:buClr>
              <a:buSzPts val="1900"/>
              <a:buFont typeface="Press Start 2P"/>
              <a:buChar char="■"/>
            </a:pPr>
            <a:r>
              <a:rPr lang="en-US" sz="1900">
                <a:solidFill>
                  <a:schemeClr val="lt2"/>
                </a:solidFill>
                <a:latin typeface="Press Start 2P"/>
                <a:ea typeface="Press Start 2P"/>
                <a:cs typeface="Press Start 2P"/>
                <a:sym typeface="Press Start 2P"/>
              </a:rPr>
              <a:t>Débuter avec Minecraft</a:t>
            </a:r>
            <a:endParaRPr sz="1900">
              <a:solidFill>
                <a:schemeClr val="lt2"/>
              </a:solidFill>
              <a:latin typeface="Press Start 2P"/>
              <a:ea typeface="Press Start 2P"/>
              <a:cs typeface="Press Start 2P"/>
              <a:sym typeface="Press Start 2P"/>
            </a:endParaRPr>
          </a:p>
          <a:p>
            <a:pPr indent="-349250" lvl="0" marL="457200" rtl="0" algn="l">
              <a:lnSpc>
                <a:spcPct val="150000"/>
              </a:lnSpc>
              <a:spcBef>
                <a:spcPts val="0"/>
              </a:spcBef>
              <a:spcAft>
                <a:spcPts val="0"/>
              </a:spcAft>
              <a:buClr>
                <a:schemeClr val="lt2"/>
              </a:buClr>
              <a:buSzPts val="1900"/>
              <a:buFont typeface="Press Start 2P"/>
              <a:buChar char="■"/>
            </a:pPr>
            <a:r>
              <a:rPr lang="en-US" sz="1900">
                <a:solidFill>
                  <a:schemeClr val="lt2"/>
                </a:solidFill>
                <a:latin typeface="Press Start 2P"/>
                <a:ea typeface="Press Start 2P"/>
                <a:cs typeface="Press Start 2P"/>
                <a:sym typeface="Press Start 2P"/>
              </a:rPr>
              <a:t>3 intentions didactiques</a:t>
            </a:r>
            <a:r>
              <a:rPr lang="en-US" sz="1900">
                <a:solidFill>
                  <a:schemeClr val="lt2"/>
                </a:solidFill>
                <a:latin typeface="Press Start 2P"/>
                <a:ea typeface="Press Start 2P"/>
                <a:cs typeface="Press Start 2P"/>
                <a:sym typeface="Press Start 2P"/>
              </a:rPr>
              <a:t> </a:t>
            </a:r>
            <a:br>
              <a:rPr lang="en-US" sz="1900">
                <a:solidFill>
                  <a:schemeClr val="lt2"/>
                </a:solidFill>
                <a:latin typeface="Press Start 2P"/>
                <a:ea typeface="Press Start 2P"/>
                <a:cs typeface="Press Start 2P"/>
                <a:sym typeface="Press Start 2P"/>
              </a:rPr>
            </a:br>
            <a:r>
              <a:rPr lang="en-US" sz="1900">
                <a:solidFill>
                  <a:schemeClr val="lt2"/>
                </a:solidFill>
                <a:latin typeface="Press Start 2P"/>
                <a:ea typeface="Press Start 2P"/>
                <a:cs typeface="Press Start 2P"/>
                <a:sym typeface="Press Start 2P"/>
              </a:rPr>
              <a:t>et liens avec le RIM</a:t>
            </a:r>
            <a:endParaRPr sz="1900">
              <a:solidFill>
                <a:schemeClr val="lt2"/>
              </a:solidFill>
              <a:latin typeface="Press Start 2P"/>
              <a:ea typeface="Press Start 2P"/>
              <a:cs typeface="Press Start 2P"/>
              <a:sym typeface="Press Start 2P"/>
            </a:endParaRPr>
          </a:p>
          <a:p>
            <a:pPr indent="-349250" lvl="0" marL="457200" rtl="0" algn="l">
              <a:lnSpc>
                <a:spcPct val="150000"/>
              </a:lnSpc>
              <a:spcBef>
                <a:spcPts val="0"/>
              </a:spcBef>
              <a:spcAft>
                <a:spcPts val="0"/>
              </a:spcAft>
              <a:buClr>
                <a:schemeClr val="lt2"/>
              </a:buClr>
              <a:buSzPts val="1900"/>
              <a:buFont typeface="Press Start 2P"/>
              <a:buChar char="■"/>
            </a:pPr>
            <a:r>
              <a:rPr lang="en-US" sz="1900">
                <a:solidFill>
                  <a:schemeClr val="lt2"/>
                </a:solidFill>
                <a:latin typeface="Press Start 2P"/>
                <a:ea typeface="Press Start 2P"/>
                <a:cs typeface="Press Start 2P"/>
                <a:sym typeface="Press Start 2P"/>
              </a:rPr>
              <a:t>Exploration de tâches</a:t>
            </a:r>
            <a:endParaRPr sz="1900">
              <a:solidFill>
                <a:schemeClr val="lt2"/>
              </a:solidFill>
              <a:latin typeface="Press Start 2P"/>
              <a:ea typeface="Press Start 2P"/>
              <a:cs typeface="Press Start 2P"/>
              <a:sym typeface="Press Start 2P"/>
            </a:endParaRPr>
          </a:p>
          <a:p>
            <a:pPr indent="-349250" lvl="0" marL="457200" rtl="0" algn="l">
              <a:lnSpc>
                <a:spcPct val="150000"/>
              </a:lnSpc>
              <a:spcBef>
                <a:spcPts val="0"/>
              </a:spcBef>
              <a:spcAft>
                <a:spcPts val="0"/>
              </a:spcAft>
              <a:buClr>
                <a:schemeClr val="lt2"/>
              </a:buClr>
              <a:buSzPts val="1900"/>
              <a:buFont typeface="Press Start 2P"/>
              <a:buChar char="■"/>
            </a:pPr>
            <a:r>
              <a:rPr lang="en-US" sz="1900">
                <a:solidFill>
                  <a:schemeClr val="lt2"/>
                </a:solidFill>
                <a:latin typeface="Press Start 2P"/>
                <a:ea typeface="Press Start 2P"/>
                <a:cs typeface="Press Start 2P"/>
                <a:sym typeface="Press Start 2P"/>
              </a:rPr>
              <a:t>Projet de recherche</a:t>
            </a:r>
            <a:endParaRPr sz="1900">
              <a:solidFill>
                <a:schemeClr val="lt2"/>
              </a:solidFill>
              <a:latin typeface="Press Start 2P"/>
              <a:ea typeface="Press Start 2P"/>
              <a:cs typeface="Press Start 2P"/>
              <a:sym typeface="Press Start 2P"/>
            </a:endParaRPr>
          </a:p>
          <a:p>
            <a:pPr indent="-349250" lvl="0" marL="457200" rtl="0" algn="l">
              <a:lnSpc>
                <a:spcPct val="150000"/>
              </a:lnSpc>
              <a:spcBef>
                <a:spcPts val="0"/>
              </a:spcBef>
              <a:spcAft>
                <a:spcPts val="0"/>
              </a:spcAft>
              <a:buClr>
                <a:schemeClr val="lt2"/>
              </a:buClr>
              <a:buSzPts val="1900"/>
              <a:buFont typeface="Press Start 2P"/>
              <a:buChar char="■"/>
            </a:pPr>
            <a:r>
              <a:rPr lang="en-US" sz="1900">
                <a:solidFill>
                  <a:schemeClr val="lt2"/>
                </a:solidFill>
                <a:latin typeface="Press Start 2P"/>
                <a:ea typeface="Press Start 2P"/>
                <a:cs typeface="Press Start 2P"/>
                <a:sym typeface="Press Start 2P"/>
              </a:rPr>
              <a:t>Suite et développement</a:t>
            </a:r>
            <a:endParaRPr sz="1900">
              <a:solidFill>
                <a:schemeClr val="lt2"/>
              </a:solidFill>
              <a:latin typeface="Press Start 2P"/>
              <a:ea typeface="Press Start 2P"/>
              <a:cs typeface="Press Start 2P"/>
              <a:sym typeface="Press Start 2P"/>
            </a:endParaRPr>
          </a:p>
          <a:p>
            <a:pPr indent="-349250" lvl="0" marL="457200" rtl="0" algn="l">
              <a:lnSpc>
                <a:spcPct val="150000"/>
              </a:lnSpc>
              <a:spcBef>
                <a:spcPts val="0"/>
              </a:spcBef>
              <a:spcAft>
                <a:spcPts val="0"/>
              </a:spcAft>
              <a:buClr>
                <a:schemeClr val="lt2"/>
              </a:buClr>
              <a:buSzPts val="1900"/>
              <a:buFont typeface="Press Start 2P"/>
              <a:buChar char="■"/>
            </a:pPr>
            <a:r>
              <a:rPr lang="en-US" sz="1900">
                <a:solidFill>
                  <a:schemeClr val="lt2"/>
                </a:solidFill>
                <a:latin typeface="Press Start 2P"/>
                <a:ea typeface="Press Start 2P"/>
                <a:cs typeface="Press Start 2P"/>
                <a:sym typeface="Press Start 2P"/>
              </a:rPr>
              <a:t>Autoformation CSSDM</a:t>
            </a:r>
            <a:endParaRPr sz="1900">
              <a:solidFill>
                <a:schemeClr val="lt2"/>
              </a:solidFill>
              <a:latin typeface="Press Start 2P"/>
              <a:ea typeface="Press Start 2P"/>
              <a:cs typeface="Press Start 2P"/>
              <a:sym typeface="Press Start 2P"/>
            </a:endParaRPr>
          </a:p>
        </p:txBody>
      </p:sp>
      <p:pic>
        <p:nvPicPr>
          <p:cNvPr descr="A picture containing container, square&#10;&#10;Description automatically generated" id="152" name="Google Shape;152;p20"/>
          <p:cNvPicPr preferRelativeResize="0"/>
          <p:nvPr/>
        </p:nvPicPr>
        <p:blipFill rotWithShape="1">
          <a:blip r:embed="rId4">
            <a:alphaModFix/>
          </a:blip>
          <a:srcRect b="0" l="0" r="0" t="0"/>
          <a:stretch/>
        </p:blipFill>
        <p:spPr>
          <a:xfrm>
            <a:off x="5448675" y="5026792"/>
            <a:ext cx="1834375" cy="1835383"/>
          </a:xfrm>
          <a:prstGeom prst="rect">
            <a:avLst/>
          </a:prstGeom>
          <a:noFill/>
          <a:ln>
            <a:noFill/>
          </a:ln>
        </p:spPr>
      </p:pic>
      <p:pic>
        <p:nvPicPr>
          <p:cNvPr descr="A picture containing container, square&#10;&#10;Description automatically generated" id="153" name="Google Shape;153;p20"/>
          <p:cNvPicPr preferRelativeResize="0"/>
          <p:nvPr/>
        </p:nvPicPr>
        <p:blipFill rotWithShape="1">
          <a:blip r:embed="rId4">
            <a:alphaModFix/>
          </a:blip>
          <a:srcRect b="0" l="0" r="0" t="0"/>
          <a:stretch/>
        </p:blipFill>
        <p:spPr>
          <a:xfrm>
            <a:off x="10004802" y="4495498"/>
            <a:ext cx="1834375" cy="1834354"/>
          </a:xfrm>
          <a:prstGeom prst="rect">
            <a:avLst/>
          </a:prstGeom>
          <a:noFill/>
          <a:ln>
            <a:noFill/>
          </a:ln>
        </p:spPr>
      </p:pic>
      <p:sp>
        <p:nvSpPr>
          <p:cNvPr id="154" name="Google Shape;154;p20"/>
          <p:cNvSpPr/>
          <p:nvPr/>
        </p:nvSpPr>
        <p:spPr>
          <a:xfrm>
            <a:off x="9149975" y="1240100"/>
            <a:ext cx="2882700" cy="2381400"/>
          </a:xfrm>
          <a:prstGeom prst="wedgeRoundRectCallout">
            <a:avLst>
              <a:gd fmla="val -63891" name="adj1"/>
              <a:gd fmla="val -46098"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Press Start 2P"/>
                <a:ea typeface="Press Start 2P"/>
                <a:cs typeface="Press Start 2P"/>
                <a:sym typeface="Press Start 2P"/>
              </a:rPr>
              <a:t>Tour de table :</a:t>
            </a:r>
            <a:endParaRPr sz="1600">
              <a:latin typeface="Press Start 2P"/>
              <a:ea typeface="Press Start 2P"/>
              <a:cs typeface="Press Start 2P"/>
              <a:sym typeface="Press Start 2P"/>
            </a:endParaRPr>
          </a:p>
          <a:p>
            <a:pPr indent="0" lvl="0" marL="0" rtl="0" algn="ctr">
              <a:spcBef>
                <a:spcPts val="0"/>
              </a:spcBef>
              <a:spcAft>
                <a:spcPts val="0"/>
              </a:spcAft>
              <a:buNone/>
            </a:pPr>
            <a:r>
              <a:rPr lang="en-US" sz="1600">
                <a:latin typeface="Press Start 2P"/>
                <a:ea typeface="Press Start 2P"/>
                <a:cs typeface="Press Start 2P"/>
                <a:sym typeface="Press Start 2P"/>
              </a:rPr>
              <a:t>Où en êtes-vous par rapport à Minecraft?</a:t>
            </a:r>
            <a:endParaRPr sz="1600">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500"/>
                                        <p:tgtEl>
                                          <p:spTgt spid="14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250"/>
                                        <p:tgtEl>
                                          <p:spTgt spid="151"/>
                                        </p:tgtEl>
                                      </p:cBhvr>
                                    </p:animEffect>
                                  </p:childTnLst>
                                </p:cTn>
                              </p:par>
                              <p:par>
                                <p:cTn fill="hold" nodeType="withEffect" presetClass="entr" presetID="2" presetSubtype="4">
                                  <p:stCondLst>
                                    <p:cond delay="0"/>
                                  </p:stCondLst>
                                  <p:childTnLst>
                                    <p:set>
                                      <p:cBhvr>
                                        <p:cTn dur="1" fill="hold">
                                          <p:stCondLst>
                                            <p:cond delay="0"/>
                                          </p:stCondLst>
                                        </p:cTn>
                                        <p:tgtEl>
                                          <p:spTgt spid="150"/>
                                        </p:tgtEl>
                                        <p:attrNameLst>
                                          <p:attrName>style.visibility</p:attrName>
                                        </p:attrNameLst>
                                      </p:cBhvr>
                                      <p:to>
                                        <p:strVal val="visible"/>
                                      </p:to>
                                    </p:set>
                                    <p:anim calcmode="lin" valueType="num">
                                      <p:cBhvr additive="base">
                                        <p:cTn dur="1500"/>
                                        <p:tgtEl>
                                          <p:spTgt spid="15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52"/>
                                        </p:tgtEl>
                                        <p:attrNameLst>
                                          <p:attrName>style.visibility</p:attrName>
                                        </p:attrNameLst>
                                      </p:cBhvr>
                                      <p:to>
                                        <p:strVal val="visible"/>
                                      </p:to>
                                    </p:set>
                                    <p:anim calcmode="lin" valueType="num">
                                      <p:cBhvr additive="base">
                                        <p:cTn dur="1500"/>
                                        <p:tgtEl>
                                          <p:spTgt spid="15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53"/>
                                        </p:tgtEl>
                                        <p:attrNameLst>
                                          <p:attrName>style.visibility</p:attrName>
                                        </p:attrNameLst>
                                      </p:cBhvr>
                                      <p:to>
                                        <p:strVal val="visible"/>
                                      </p:to>
                                    </p:set>
                                    <p:anim calcmode="lin" valueType="num">
                                      <p:cBhvr additive="base">
                                        <p:cTn dur="1500"/>
                                        <p:tgtEl>
                                          <p:spTgt spid="15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650" name="Shape 650"/>
        <p:cNvGrpSpPr/>
        <p:nvPr/>
      </p:nvGrpSpPr>
      <p:grpSpPr>
        <a:xfrm>
          <a:off x="0" y="0"/>
          <a:ext cx="0" cy="0"/>
          <a:chOff x="0" y="0"/>
          <a:chExt cx="0" cy="0"/>
        </a:xfrm>
      </p:grpSpPr>
      <p:pic>
        <p:nvPicPr>
          <p:cNvPr descr="A picture containing container, square&#10;&#10;Description automatically generated" id="651" name="Google Shape;651;p47"/>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652" name="Google Shape;652;p47"/>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653" name="Google Shape;653;p47"/>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654" name="Google Shape;654;p47"/>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Recherche collaborative</a:t>
            </a:r>
            <a:endParaRPr sz="3000">
              <a:solidFill>
                <a:srgbClr val="D8D8D8"/>
              </a:solidFill>
              <a:latin typeface="Roboto"/>
              <a:ea typeface="Roboto"/>
              <a:cs typeface="Roboto"/>
              <a:sym typeface="Roboto"/>
            </a:endParaRPr>
          </a:p>
        </p:txBody>
      </p:sp>
      <p:sp>
        <p:nvSpPr>
          <p:cNvPr id="655" name="Google Shape;655;p47"/>
          <p:cNvSpPr txBox="1"/>
          <p:nvPr/>
        </p:nvSpPr>
        <p:spPr>
          <a:xfrm>
            <a:off x="819150" y="3303025"/>
            <a:ext cx="10627500" cy="3140100"/>
          </a:xfrm>
          <a:prstGeom prst="rect">
            <a:avLst/>
          </a:prstGeom>
          <a:noFill/>
          <a:ln>
            <a:noFill/>
          </a:ln>
        </p:spPr>
        <p:txBody>
          <a:bodyPr anchorCtr="0" anchor="t" bIns="45700" lIns="91425" spcFirstLastPara="1" rIns="91425" wrap="square" tIns="45700">
            <a:spAutoFit/>
          </a:bodyPr>
          <a:lstStyle/>
          <a:p>
            <a:pPr indent="-368300" lvl="0" marL="457200" rtl="0" algn="just">
              <a:lnSpc>
                <a:spcPct val="200000"/>
              </a:lnSpc>
              <a:spcBef>
                <a:spcPts val="0"/>
              </a:spcBef>
              <a:spcAft>
                <a:spcPts val="0"/>
              </a:spcAft>
              <a:buClr>
                <a:schemeClr val="lt1"/>
              </a:buClr>
              <a:buSzPts val="2200"/>
              <a:buFont typeface="Roboto"/>
              <a:buChar char="■"/>
            </a:pPr>
            <a:r>
              <a:rPr lang="en-US" sz="2200">
                <a:solidFill>
                  <a:schemeClr val="lt1"/>
                </a:solidFill>
                <a:latin typeface="Roboto"/>
                <a:ea typeface="Roboto"/>
                <a:cs typeface="Roboto"/>
                <a:sym typeface="Roboto"/>
              </a:rPr>
              <a:t>Duo de chercheurs (dont une citoyenne), 3 auxiliaires de recherche</a:t>
            </a:r>
            <a:endParaRPr sz="2200">
              <a:solidFill>
                <a:schemeClr val="lt1"/>
              </a:solidFill>
              <a:latin typeface="Roboto"/>
              <a:ea typeface="Roboto"/>
              <a:cs typeface="Roboto"/>
              <a:sym typeface="Roboto"/>
            </a:endParaRPr>
          </a:p>
          <a:p>
            <a:pPr indent="-368300" lvl="0" marL="457200" rtl="0" algn="just">
              <a:lnSpc>
                <a:spcPct val="200000"/>
              </a:lnSpc>
              <a:spcBef>
                <a:spcPts val="0"/>
              </a:spcBef>
              <a:spcAft>
                <a:spcPts val="0"/>
              </a:spcAft>
              <a:buClr>
                <a:schemeClr val="lt1"/>
              </a:buClr>
              <a:buSzPts val="2200"/>
              <a:buFont typeface="Roboto"/>
              <a:buChar char="■"/>
            </a:pPr>
            <a:r>
              <a:rPr lang="en-US" sz="2200">
                <a:solidFill>
                  <a:schemeClr val="lt1"/>
                </a:solidFill>
                <a:latin typeface="Roboto"/>
                <a:ea typeface="Roboto"/>
                <a:cs typeface="Roboto"/>
                <a:sym typeface="Roboto"/>
              </a:rPr>
              <a:t>8 enseignant·es et 6 CP… les 3 «co» : cosituation, coopération et coproduction</a:t>
            </a:r>
            <a:endParaRPr sz="2200">
              <a:solidFill>
                <a:schemeClr val="lt1"/>
              </a:solidFill>
              <a:latin typeface="Roboto"/>
              <a:ea typeface="Roboto"/>
              <a:cs typeface="Roboto"/>
              <a:sym typeface="Roboto"/>
            </a:endParaRPr>
          </a:p>
          <a:p>
            <a:pPr indent="-368300" lvl="0" marL="457200" rtl="0" algn="just">
              <a:lnSpc>
                <a:spcPct val="200000"/>
              </a:lnSpc>
              <a:spcBef>
                <a:spcPts val="0"/>
              </a:spcBef>
              <a:spcAft>
                <a:spcPts val="0"/>
              </a:spcAft>
              <a:buClr>
                <a:schemeClr val="lt1"/>
              </a:buClr>
              <a:buSzPts val="2200"/>
              <a:buFont typeface="Roboto"/>
              <a:buChar char="■"/>
            </a:pPr>
            <a:r>
              <a:rPr lang="en-US" sz="2200">
                <a:solidFill>
                  <a:schemeClr val="lt1"/>
                </a:solidFill>
                <a:latin typeface="Roboto"/>
                <a:ea typeface="Roboto"/>
                <a:cs typeface="Roboto"/>
                <a:sym typeface="Roboto"/>
              </a:rPr>
              <a:t>Co-construction de tâches en 2023-2024</a:t>
            </a:r>
            <a:endParaRPr sz="2200">
              <a:solidFill>
                <a:schemeClr val="lt1"/>
              </a:solidFill>
              <a:latin typeface="Roboto"/>
              <a:ea typeface="Roboto"/>
              <a:cs typeface="Roboto"/>
              <a:sym typeface="Roboto"/>
            </a:endParaRPr>
          </a:p>
          <a:p>
            <a:pPr indent="-368300" lvl="0" marL="457200" rtl="0" algn="just">
              <a:lnSpc>
                <a:spcPct val="200000"/>
              </a:lnSpc>
              <a:spcBef>
                <a:spcPts val="0"/>
              </a:spcBef>
              <a:spcAft>
                <a:spcPts val="0"/>
              </a:spcAft>
              <a:buClr>
                <a:schemeClr val="lt1"/>
              </a:buClr>
              <a:buSzPts val="2200"/>
              <a:buFont typeface="Roboto"/>
              <a:buChar char="■"/>
            </a:pPr>
            <a:r>
              <a:rPr lang="en-US" sz="2200">
                <a:solidFill>
                  <a:schemeClr val="lt1"/>
                </a:solidFill>
                <a:latin typeface="Roboto"/>
                <a:ea typeface="Roboto"/>
                <a:cs typeface="Roboto"/>
                <a:sym typeface="Roboto"/>
              </a:rPr>
              <a:t>Collecte</a:t>
            </a:r>
            <a:r>
              <a:rPr lang="en-US" sz="2200">
                <a:solidFill>
                  <a:schemeClr val="lt1"/>
                </a:solidFill>
                <a:latin typeface="Roboto"/>
                <a:ea typeface="Roboto"/>
                <a:cs typeface="Roboto"/>
                <a:sym typeface="Roboto"/>
              </a:rPr>
              <a:t> de données au printemps 2024</a:t>
            </a:r>
            <a:endParaRPr sz="2200">
              <a:solidFill>
                <a:schemeClr val="lt1"/>
              </a:solidFill>
              <a:latin typeface="Roboto"/>
              <a:ea typeface="Roboto"/>
              <a:cs typeface="Roboto"/>
              <a:sym typeface="Roboto"/>
            </a:endParaRPr>
          </a:p>
          <a:p>
            <a:pPr indent="-368300" lvl="0" marL="457200" rtl="0" algn="just">
              <a:lnSpc>
                <a:spcPct val="200000"/>
              </a:lnSpc>
              <a:spcBef>
                <a:spcPts val="0"/>
              </a:spcBef>
              <a:spcAft>
                <a:spcPts val="0"/>
              </a:spcAft>
              <a:buClr>
                <a:schemeClr val="lt1"/>
              </a:buClr>
              <a:buSzPts val="2200"/>
              <a:buFont typeface="Roboto"/>
              <a:buChar char="■"/>
            </a:pPr>
            <a:r>
              <a:rPr lang="en-US" sz="2200">
                <a:solidFill>
                  <a:schemeClr val="lt1"/>
                </a:solidFill>
                <a:latin typeface="Roboto"/>
                <a:ea typeface="Roboto"/>
                <a:cs typeface="Roboto"/>
                <a:sym typeface="Roboto"/>
              </a:rPr>
              <a:t>Analyse entamée (résultats préliminaires)</a:t>
            </a:r>
            <a:endParaRPr sz="2200">
              <a:solidFill>
                <a:schemeClr val="lt1"/>
              </a:solidFill>
              <a:latin typeface="Roboto"/>
              <a:ea typeface="Roboto"/>
              <a:cs typeface="Roboto"/>
              <a:sym typeface="Roboto"/>
            </a:endParaRPr>
          </a:p>
        </p:txBody>
      </p:sp>
      <p:pic>
        <p:nvPicPr>
          <p:cNvPr id="656" name="Google Shape;656;p47"/>
          <p:cNvPicPr preferRelativeResize="0"/>
          <p:nvPr/>
        </p:nvPicPr>
        <p:blipFill>
          <a:blip r:embed="rId4">
            <a:alphaModFix/>
          </a:blip>
          <a:stretch>
            <a:fillRect/>
          </a:stretch>
        </p:blipFill>
        <p:spPr>
          <a:xfrm>
            <a:off x="9410475" y="1045787"/>
            <a:ext cx="1496875" cy="1978888"/>
          </a:xfrm>
          <a:prstGeom prst="rect">
            <a:avLst/>
          </a:prstGeom>
          <a:noFill/>
          <a:ln>
            <a:noFill/>
          </a:ln>
        </p:spPr>
      </p:pic>
      <p:sp>
        <p:nvSpPr>
          <p:cNvPr id="657" name="Google Shape;657;p47"/>
          <p:cNvSpPr/>
          <p:nvPr/>
        </p:nvSpPr>
        <p:spPr>
          <a:xfrm>
            <a:off x="1494450" y="1457050"/>
            <a:ext cx="7502100" cy="1300200"/>
          </a:xfrm>
          <a:prstGeom prst="wedgeRoundRectCallout">
            <a:avLst>
              <a:gd fmla="val 54950" name="adj1"/>
              <a:gd fmla="val -36479" name="adj2"/>
              <a:gd fmla="val 0" name="adj3"/>
            </a:avLst>
          </a:prstGeom>
          <a:solidFill>
            <a:srgbClr val="E7E6E6"/>
          </a:solid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rPr lang="en-US" sz="2000">
                <a:solidFill>
                  <a:srgbClr val="000000"/>
                </a:solidFill>
                <a:latin typeface="Roboto"/>
                <a:ea typeface="Roboto"/>
                <a:cs typeface="Roboto"/>
                <a:sym typeface="Roboto"/>
              </a:rPr>
              <a:t>Quels sont les avantages et défis didactiques </a:t>
            </a:r>
            <a:br>
              <a:rPr lang="en-US" sz="2000">
                <a:solidFill>
                  <a:srgbClr val="000000"/>
                </a:solidFill>
                <a:latin typeface="Roboto"/>
                <a:ea typeface="Roboto"/>
                <a:cs typeface="Roboto"/>
                <a:sym typeface="Roboto"/>
              </a:rPr>
            </a:br>
            <a:r>
              <a:rPr lang="en-US" sz="2000">
                <a:solidFill>
                  <a:srgbClr val="000000"/>
                </a:solidFill>
                <a:latin typeface="Roboto"/>
                <a:ea typeface="Roboto"/>
                <a:cs typeface="Roboto"/>
                <a:sym typeface="Roboto"/>
              </a:rPr>
              <a:t>de l’usage de Minecraft Education </a:t>
            </a:r>
            <a:br>
              <a:rPr lang="en-US" sz="2000">
                <a:solidFill>
                  <a:srgbClr val="000000"/>
                </a:solidFill>
                <a:latin typeface="Roboto"/>
                <a:ea typeface="Roboto"/>
                <a:cs typeface="Roboto"/>
                <a:sym typeface="Roboto"/>
              </a:rPr>
            </a:br>
            <a:r>
              <a:rPr lang="en-US" sz="2000">
                <a:solidFill>
                  <a:srgbClr val="000000"/>
                </a:solidFill>
                <a:latin typeface="Roboto"/>
                <a:ea typeface="Roboto"/>
                <a:cs typeface="Roboto"/>
                <a:sym typeface="Roboto"/>
              </a:rPr>
              <a:t>dans l’enseignement-apprentissage des mathématiques?</a:t>
            </a:r>
            <a:endParaRPr sz="2000">
              <a:solidFill>
                <a:srgbClr val="000000"/>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651"/>
                                        </p:tgtEl>
                                        <p:attrNameLst>
                                          <p:attrName>style.visibility</p:attrName>
                                        </p:attrNameLst>
                                      </p:cBhvr>
                                      <p:to>
                                        <p:strVal val="visible"/>
                                      </p:to>
                                    </p:set>
                                    <p:anim calcmode="lin" valueType="num">
                                      <p:cBhvr additive="base">
                                        <p:cTn dur="1000"/>
                                        <p:tgtEl>
                                          <p:spTgt spid="65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52"/>
                                        </p:tgtEl>
                                        <p:attrNameLst>
                                          <p:attrName>style.visibility</p:attrName>
                                        </p:attrNameLst>
                                      </p:cBhvr>
                                      <p:to>
                                        <p:strVal val="visible"/>
                                      </p:to>
                                    </p:set>
                                    <p:anim calcmode="lin" valueType="num">
                                      <p:cBhvr additive="base">
                                        <p:cTn dur="1000"/>
                                        <p:tgtEl>
                                          <p:spTgt spid="65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661" name="Shape 661"/>
        <p:cNvGrpSpPr/>
        <p:nvPr/>
      </p:nvGrpSpPr>
      <p:grpSpPr>
        <a:xfrm>
          <a:off x="0" y="0"/>
          <a:ext cx="0" cy="0"/>
          <a:chOff x="0" y="0"/>
          <a:chExt cx="0" cy="0"/>
        </a:xfrm>
      </p:grpSpPr>
      <p:pic>
        <p:nvPicPr>
          <p:cNvPr descr="A picture containing container, square&#10;&#10;Description automatically generated" id="662" name="Google Shape;662;p48"/>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663" name="Google Shape;663;p48"/>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664" name="Google Shape;664;p48"/>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665" name="Google Shape;665;p48"/>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Tâches co-construites </a:t>
            </a:r>
            <a:r>
              <a:rPr lang="en-US" sz="3000">
                <a:solidFill>
                  <a:srgbClr val="D8D8D8"/>
                </a:solidFill>
                <a:latin typeface="Roboto"/>
                <a:ea typeface="Roboto"/>
                <a:cs typeface="Roboto"/>
                <a:sym typeface="Roboto"/>
              </a:rPr>
              <a:t>(</a:t>
            </a:r>
            <a:r>
              <a:rPr lang="en-US" sz="3000" u="sng">
                <a:solidFill>
                  <a:srgbClr val="00FF00"/>
                </a:solidFill>
                <a:latin typeface="Roboto"/>
                <a:ea typeface="Roboto"/>
                <a:cs typeface="Roboto"/>
                <a:sym typeface="Roboto"/>
                <a:hlinkClick r:id="rId4">
                  <a:extLst>
                    <a:ext uri="{A12FA001-AC4F-418D-AE19-62706E023703}">
                      <ahyp:hlinkClr val="tx"/>
                    </a:ext>
                  </a:extLst>
                </a:hlinkClick>
              </a:rPr>
              <a:t>fiches</a:t>
            </a:r>
            <a:r>
              <a:rPr lang="en-US" sz="3000">
                <a:solidFill>
                  <a:srgbClr val="D8D8D8"/>
                </a:solidFill>
                <a:latin typeface="Roboto"/>
                <a:ea typeface="Roboto"/>
                <a:cs typeface="Roboto"/>
                <a:sym typeface="Roboto"/>
              </a:rPr>
              <a:t>)</a:t>
            </a:r>
            <a:endParaRPr sz="3000">
              <a:solidFill>
                <a:srgbClr val="D8D8D8"/>
              </a:solidFill>
              <a:latin typeface="Roboto"/>
              <a:ea typeface="Roboto"/>
              <a:cs typeface="Roboto"/>
              <a:sym typeface="Roboto"/>
            </a:endParaRPr>
          </a:p>
        </p:txBody>
      </p:sp>
      <p:graphicFrame>
        <p:nvGraphicFramePr>
          <p:cNvPr id="666" name="Google Shape;666;p48"/>
          <p:cNvGraphicFramePr/>
          <p:nvPr/>
        </p:nvGraphicFramePr>
        <p:xfrm>
          <a:off x="199000" y="1409700"/>
          <a:ext cx="3000000" cy="3000000"/>
        </p:xfrm>
        <a:graphic>
          <a:graphicData uri="http://schemas.openxmlformats.org/drawingml/2006/table">
            <a:tbl>
              <a:tblPr>
                <a:noFill/>
                <a:tableStyleId>{45CA3B22-C7A8-4138-813D-C3F0D969434C}</a:tableStyleId>
              </a:tblPr>
              <a:tblGrid>
                <a:gridCol w="985025"/>
                <a:gridCol w="1371875"/>
                <a:gridCol w="1298575"/>
                <a:gridCol w="8212375"/>
              </a:tblGrid>
              <a:tr h="381000">
                <a:tc>
                  <a:txBody>
                    <a:bodyPr/>
                    <a:lstStyle/>
                    <a:p>
                      <a:pPr indent="0" lvl="0" marL="0" rtl="0" algn="ctr">
                        <a:spcBef>
                          <a:spcPts val="0"/>
                        </a:spcBef>
                        <a:spcAft>
                          <a:spcPts val="0"/>
                        </a:spcAft>
                        <a:buNone/>
                      </a:pPr>
                      <a:r>
                        <a:rPr b="1" lang="en-US" sz="1600">
                          <a:solidFill>
                            <a:schemeClr val="lt1"/>
                          </a:solidFill>
                          <a:latin typeface="Roboto"/>
                          <a:ea typeface="Roboto"/>
                          <a:cs typeface="Roboto"/>
                          <a:sym typeface="Roboto"/>
                        </a:rPr>
                        <a:t>Niveau</a:t>
                      </a:r>
                      <a:endParaRPr b="1"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b="1" lang="en-US" sz="1600">
                          <a:solidFill>
                            <a:schemeClr val="lt1"/>
                          </a:solidFill>
                          <a:latin typeface="Roboto"/>
                          <a:ea typeface="Roboto"/>
                          <a:cs typeface="Roboto"/>
                          <a:sym typeface="Roboto"/>
                        </a:rPr>
                        <a:t>Nom</a:t>
                      </a:r>
                      <a:endParaRPr b="1"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b="1" lang="en-US" sz="1600">
                          <a:solidFill>
                            <a:schemeClr val="lt1"/>
                          </a:solidFill>
                          <a:latin typeface="Roboto"/>
                          <a:ea typeface="Roboto"/>
                          <a:cs typeface="Roboto"/>
                          <a:sym typeface="Roboto"/>
                        </a:rPr>
                        <a:t>Intention(s)</a:t>
                      </a:r>
                      <a:endParaRPr b="1"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b="1" lang="en-US" sz="1600">
                          <a:solidFill>
                            <a:schemeClr val="lt1"/>
                          </a:solidFill>
                          <a:latin typeface="Roboto"/>
                          <a:ea typeface="Roboto"/>
                          <a:cs typeface="Roboto"/>
                          <a:sym typeface="Roboto"/>
                        </a:rPr>
                        <a:t>Description (et concepts ciblés)</a:t>
                      </a:r>
                      <a:endParaRPr b="1" sz="1600">
                        <a:solidFill>
                          <a:schemeClr val="lt1"/>
                        </a:solidFill>
                        <a:latin typeface="Roboto"/>
                        <a:ea typeface="Roboto"/>
                        <a:cs typeface="Roboto"/>
                        <a:sym typeface="Roboto"/>
                      </a:endParaRPr>
                    </a:p>
                  </a:txBody>
                  <a:tcPr marT="91425" marB="91425" marR="91425" marL="91425"/>
                </a:tc>
              </a:tr>
              <a:tr h="381000">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4</a:t>
                      </a:r>
                      <a:r>
                        <a:rPr baseline="30000" lang="en-US" sz="1600">
                          <a:solidFill>
                            <a:schemeClr val="lt1"/>
                          </a:solidFill>
                          <a:latin typeface="Roboto"/>
                          <a:ea typeface="Roboto"/>
                          <a:cs typeface="Roboto"/>
                          <a:sym typeface="Roboto"/>
                        </a:rPr>
                        <a:t>e</a:t>
                      </a:r>
                      <a:r>
                        <a:rPr lang="en-US" sz="1600">
                          <a:solidFill>
                            <a:schemeClr val="lt1"/>
                          </a:solidFill>
                          <a:latin typeface="Roboto"/>
                          <a:ea typeface="Roboto"/>
                          <a:cs typeface="Roboto"/>
                          <a:sym typeface="Roboto"/>
                        </a:rPr>
                        <a:t> année</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Connais-tu les prismes?</a:t>
                      </a:r>
                      <a:endParaRPr sz="1600">
                        <a:solidFill>
                          <a:srgbClr val="00FF00"/>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Exploration</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L’élève doit construire un prisme et le décrire sur une affiche avec le bon vocabulaire (caractéristiques des solides, figures planes, périmètre et aire)</a:t>
                      </a:r>
                      <a:endParaRPr sz="1600">
                        <a:solidFill>
                          <a:schemeClr val="lt1"/>
                        </a:solidFill>
                        <a:latin typeface="Roboto"/>
                        <a:ea typeface="Roboto"/>
                        <a:cs typeface="Roboto"/>
                        <a:sym typeface="Roboto"/>
                      </a:endParaRPr>
                    </a:p>
                  </a:txBody>
                  <a:tcPr marT="91425" marB="91425" marR="91425" marL="91425"/>
                </a:tc>
              </a:tr>
              <a:tr h="381000">
                <a:tc>
                  <a:txBody>
                    <a:bodyPr/>
                    <a:lstStyle/>
                    <a:p>
                      <a:pPr indent="0" lvl="0" marL="0" rtl="0" algn="ctr">
                        <a:spcBef>
                          <a:spcPts val="0"/>
                        </a:spcBef>
                        <a:spcAft>
                          <a:spcPts val="0"/>
                        </a:spcAft>
                        <a:buClr>
                          <a:schemeClr val="dk1"/>
                        </a:buClr>
                        <a:buSzPts val="1100"/>
                        <a:buFont typeface="Arial"/>
                        <a:buNone/>
                      </a:pPr>
                      <a:r>
                        <a:rPr lang="en-US" sz="1600">
                          <a:solidFill>
                            <a:schemeClr val="lt1"/>
                          </a:solidFill>
                          <a:latin typeface="Roboto"/>
                          <a:ea typeface="Roboto"/>
                          <a:cs typeface="Roboto"/>
                          <a:sym typeface="Roboto"/>
                        </a:rPr>
                        <a:t>4</a:t>
                      </a:r>
                      <a:r>
                        <a:rPr baseline="30000" lang="en-US" sz="1600">
                          <a:solidFill>
                            <a:schemeClr val="lt1"/>
                          </a:solidFill>
                          <a:latin typeface="Roboto"/>
                          <a:ea typeface="Roboto"/>
                          <a:cs typeface="Roboto"/>
                          <a:sym typeface="Roboto"/>
                        </a:rPr>
                        <a:t>e</a:t>
                      </a:r>
                      <a:r>
                        <a:rPr lang="en-US" sz="1600">
                          <a:solidFill>
                            <a:schemeClr val="lt1"/>
                          </a:solidFill>
                          <a:latin typeface="Roboto"/>
                          <a:ea typeface="Roboto"/>
                          <a:cs typeface="Roboto"/>
                          <a:sym typeface="Roboto"/>
                        </a:rPr>
                        <a:t> année</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À la manière de Mondrian</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Création</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L’élève doit créer une œuvre en utilisant les données d’un sondage et en respectant plusieurs contraintes (interprétation d’un diagramme à bandes, quadrilatères, aire et fractions)</a:t>
                      </a:r>
                      <a:endParaRPr sz="1600">
                        <a:solidFill>
                          <a:schemeClr val="lt1"/>
                        </a:solidFill>
                        <a:latin typeface="Roboto"/>
                        <a:ea typeface="Roboto"/>
                        <a:cs typeface="Roboto"/>
                        <a:sym typeface="Roboto"/>
                      </a:endParaRPr>
                    </a:p>
                  </a:txBody>
                  <a:tcPr marT="91425" marB="91425" marR="91425" marL="91425"/>
                </a:tc>
              </a:tr>
              <a:tr h="381000">
                <a:tc>
                  <a:txBody>
                    <a:bodyPr/>
                    <a:lstStyle/>
                    <a:p>
                      <a:pPr indent="0" lvl="0" marL="0" rtl="0" algn="ctr">
                        <a:spcBef>
                          <a:spcPts val="0"/>
                        </a:spcBef>
                        <a:spcAft>
                          <a:spcPts val="0"/>
                        </a:spcAft>
                        <a:buClr>
                          <a:schemeClr val="dk1"/>
                        </a:buClr>
                        <a:buSzPts val="1100"/>
                        <a:buFont typeface="Arial"/>
                        <a:buNone/>
                      </a:pPr>
                      <a:r>
                        <a:rPr lang="en-US" sz="1600">
                          <a:solidFill>
                            <a:schemeClr val="lt1"/>
                          </a:solidFill>
                          <a:latin typeface="Roboto"/>
                          <a:ea typeface="Roboto"/>
                          <a:cs typeface="Roboto"/>
                          <a:sym typeface="Roboto"/>
                        </a:rPr>
                        <a:t>5</a:t>
                      </a:r>
                      <a:r>
                        <a:rPr baseline="30000" lang="en-US" sz="1600">
                          <a:solidFill>
                            <a:schemeClr val="lt1"/>
                          </a:solidFill>
                          <a:latin typeface="Roboto"/>
                          <a:ea typeface="Roboto"/>
                          <a:cs typeface="Roboto"/>
                          <a:sym typeface="Roboto"/>
                        </a:rPr>
                        <a:t>e</a:t>
                      </a:r>
                      <a:r>
                        <a:rPr lang="en-US" sz="1600">
                          <a:solidFill>
                            <a:schemeClr val="lt1"/>
                          </a:solidFill>
                          <a:latin typeface="Roboto"/>
                          <a:ea typeface="Roboto"/>
                          <a:cs typeface="Roboto"/>
                          <a:sym typeface="Roboto"/>
                        </a:rPr>
                        <a:t> année</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Le dallage frisé</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Exploration et création</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L’élève doit observer et produire des frises et des dallages à l’aide de transformations géométriques (frises, dallages, réflexion et translation)</a:t>
                      </a:r>
                      <a:endParaRPr sz="1600">
                        <a:solidFill>
                          <a:schemeClr val="lt1"/>
                        </a:solidFill>
                        <a:latin typeface="Roboto"/>
                        <a:ea typeface="Roboto"/>
                        <a:cs typeface="Roboto"/>
                        <a:sym typeface="Roboto"/>
                      </a:endParaRPr>
                    </a:p>
                  </a:txBody>
                  <a:tcPr marT="91425" marB="91425" marR="91425" marL="91425"/>
                </a:tc>
              </a:tr>
              <a:tr h="381000">
                <a:tc>
                  <a:txBody>
                    <a:bodyPr/>
                    <a:lstStyle/>
                    <a:p>
                      <a:pPr indent="0" lvl="0" marL="0" rtl="0" algn="ctr">
                        <a:spcBef>
                          <a:spcPts val="0"/>
                        </a:spcBef>
                        <a:spcAft>
                          <a:spcPts val="0"/>
                        </a:spcAft>
                        <a:buClr>
                          <a:schemeClr val="dk1"/>
                        </a:buClr>
                        <a:buSzPts val="1100"/>
                        <a:buFont typeface="Arial"/>
                        <a:buNone/>
                      </a:pPr>
                      <a:r>
                        <a:rPr lang="en-US" sz="1600">
                          <a:solidFill>
                            <a:schemeClr val="lt1"/>
                          </a:solidFill>
                          <a:latin typeface="Roboto"/>
                          <a:ea typeface="Roboto"/>
                          <a:cs typeface="Roboto"/>
                          <a:sym typeface="Roboto"/>
                        </a:rPr>
                        <a:t>5</a:t>
                      </a:r>
                      <a:r>
                        <a:rPr baseline="30000" lang="en-US" sz="1600">
                          <a:solidFill>
                            <a:schemeClr val="lt1"/>
                          </a:solidFill>
                          <a:latin typeface="Roboto"/>
                          <a:ea typeface="Roboto"/>
                          <a:cs typeface="Roboto"/>
                          <a:sym typeface="Roboto"/>
                        </a:rPr>
                        <a:t>e</a:t>
                      </a:r>
                      <a:r>
                        <a:rPr lang="en-US" sz="1600">
                          <a:solidFill>
                            <a:schemeClr val="lt1"/>
                          </a:solidFill>
                          <a:latin typeface="Roboto"/>
                          <a:ea typeface="Roboto"/>
                          <a:cs typeface="Roboto"/>
                          <a:sym typeface="Roboto"/>
                        </a:rPr>
                        <a:t> et 6</a:t>
                      </a:r>
                      <a:r>
                        <a:rPr baseline="30000" lang="en-US" sz="1600">
                          <a:solidFill>
                            <a:schemeClr val="lt1"/>
                          </a:solidFill>
                          <a:latin typeface="Roboto"/>
                          <a:ea typeface="Roboto"/>
                          <a:cs typeface="Roboto"/>
                          <a:sym typeface="Roboto"/>
                        </a:rPr>
                        <a:t>e</a:t>
                      </a:r>
                      <a:r>
                        <a:rPr lang="en-US" sz="1600">
                          <a:solidFill>
                            <a:schemeClr val="lt1"/>
                          </a:solidFill>
                          <a:latin typeface="Roboto"/>
                          <a:ea typeface="Roboto"/>
                          <a:cs typeface="Roboto"/>
                          <a:sym typeface="Roboto"/>
                        </a:rPr>
                        <a:t> années</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Le parc des maths</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Création</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L’élève doit créer la section de restauration du nouveau parc d’attractions en respectant l’espace disponible et d’autres contraintes (espace, surface, périmètre, aire, volume et diagrammes circulaire ou à ligne brisée)</a:t>
                      </a:r>
                      <a:endParaRPr sz="1600">
                        <a:solidFill>
                          <a:schemeClr val="lt1"/>
                        </a:solidFill>
                        <a:latin typeface="Roboto"/>
                        <a:ea typeface="Roboto"/>
                        <a:cs typeface="Roboto"/>
                        <a:sym typeface="Roboto"/>
                      </a:endParaRPr>
                    </a:p>
                  </a:txBody>
                  <a:tcPr marT="91425" marB="91425" marR="91425" marL="91425"/>
                </a:tc>
              </a:tr>
              <a:tr h="870800">
                <a:tc>
                  <a:txBody>
                    <a:bodyPr/>
                    <a:lstStyle/>
                    <a:p>
                      <a:pPr indent="0" lvl="0" marL="0" rtl="0" algn="ctr">
                        <a:spcBef>
                          <a:spcPts val="0"/>
                        </a:spcBef>
                        <a:spcAft>
                          <a:spcPts val="0"/>
                        </a:spcAft>
                        <a:buClr>
                          <a:schemeClr val="dk1"/>
                        </a:buClr>
                        <a:buSzPts val="1100"/>
                        <a:buFont typeface="Arial"/>
                        <a:buNone/>
                      </a:pPr>
                      <a:r>
                        <a:rPr lang="en-US" sz="1600">
                          <a:solidFill>
                            <a:schemeClr val="lt1"/>
                          </a:solidFill>
                          <a:latin typeface="Roboto"/>
                          <a:ea typeface="Roboto"/>
                          <a:cs typeface="Roboto"/>
                          <a:sym typeface="Roboto"/>
                        </a:rPr>
                        <a:t>6</a:t>
                      </a:r>
                      <a:r>
                        <a:rPr baseline="30000" lang="en-US" sz="1600">
                          <a:solidFill>
                            <a:schemeClr val="lt1"/>
                          </a:solidFill>
                          <a:latin typeface="Roboto"/>
                          <a:ea typeface="Roboto"/>
                          <a:cs typeface="Roboto"/>
                          <a:sym typeface="Roboto"/>
                        </a:rPr>
                        <a:t>e</a:t>
                      </a:r>
                      <a:r>
                        <a:rPr lang="en-US" sz="1600">
                          <a:solidFill>
                            <a:schemeClr val="lt1"/>
                          </a:solidFill>
                          <a:latin typeface="Roboto"/>
                          <a:ea typeface="Roboto"/>
                          <a:cs typeface="Roboto"/>
                          <a:sym typeface="Roboto"/>
                        </a:rPr>
                        <a:t> année</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Jeux Olympiques d’été</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Création</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L’élève doit élaborer le plan des épreuves de natation et de football américain ainsi que planifier les matériaux nécessaires et leur coût, en respectant plusieurs contraintes (échelle, périmètre, aire, volume, nombres décimaux, fraction et pourcentage)</a:t>
                      </a:r>
                      <a:endParaRPr sz="1600">
                        <a:solidFill>
                          <a:schemeClr val="lt1"/>
                        </a:solidFill>
                        <a:latin typeface="Roboto"/>
                        <a:ea typeface="Roboto"/>
                        <a:cs typeface="Roboto"/>
                        <a:sym typeface="Roboto"/>
                      </a:endParaRPr>
                    </a:p>
                  </a:txBody>
                  <a:tcPr marT="91425" marB="91425" marR="91425" marL="91425"/>
                </a:tc>
              </a:tr>
              <a:tr h="381000">
                <a:tc>
                  <a:txBody>
                    <a:bodyPr/>
                    <a:lstStyle/>
                    <a:p>
                      <a:pPr indent="0" lvl="0" marL="0" rtl="0" algn="ctr">
                        <a:spcBef>
                          <a:spcPts val="0"/>
                        </a:spcBef>
                        <a:spcAft>
                          <a:spcPts val="0"/>
                        </a:spcAft>
                        <a:buClr>
                          <a:schemeClr val="dk1"/>
                        </a:buClr>
                        <a:buSzPts val="1100"/>
                        <a:buFont typeface="Arial"/>
                        <a:buNone/>
                      </a:pPr>
                      <a:r>
                        <a:rPr lang="en-US" sz="1600">
                          <a:solidFill>
                            <a:schemeClr val="lt1"/>
                          </a:solidFill>
                          <a:latin typeface="Roboto"/>
                          <a:ea typeface="Roboto"/>
                          <a:cs typeface="Roboto"/>
                          <a:sym typeface="Roboto"/>
                        </a:rPr>
                        <a:t>2</a:t>
                      </a:r>
                      <a:r>
                        <a:rPr baseline="30000" lang="en-US" sz="1600">
                          <a:solidFill>
                            <a:schemeClr val="lt1"/>
                          </a:solidFill>
                          <a:latin typeface="Roboto"/>
                          <a:ea typeface="Roboto"/>
                          <a:cs typeface="Roboto"/>
                          <a:sym typeface="Roboto"/>
                        </a:rPr>
                        <a:t>e</a:t>
                      </a:r>
                      <a:r>
                        <a:rPr lang="en-US" sz="1600">
                          <a:solidFill>
                            <a:schemeClr val="lt1"/>
                          </a:solidFill>
                          <a:latin typeface="Roboto"/>
                          <a:ea typeface="Roboto"/>
                          <a:cs typeface="Roboto"/>
                          <a:sym typeface="Roboto"/>
                        </a:rPr>
                        <a:t> sec.</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Aire des solides</a:t>
                      </a:r>
                      <a:endParaRPr sz="1600">
                        <a:solidFill>
                          <a:schemeClr val="lt1"/>
                        </a:solidFill>
                        <a:latin typeface="Roboto"/>
                        <a:ea typeface="Roboto"/>
                        <a:cs typeface="Roboto"/>
                        <a:sym typeface="Roboto"/>
                      </a:endParaRPr>
                    </a:p>
                    <a:p>
                      <a:pPr indent="0" lvl="0" marL="0" rtl="0" algn="l">
                        <a:spcBef>
                          <a:spcPts val="0"/>
                        </a:spcBef>
                        <a:spcAft>
                          <a:spcPts val="0"/>
                        </a:spcAft>
                        <a:buNone/>
                      </a:pPr>
                      <a:r>
                        <a:rPr lang="en-US" sz="1600">
                          <a:solidFill>
                            <a:schemeClr val="lt1"/>
                          </a:solidFill>
                          <a:latin typeface="Roboto"/>
                          <a:ea typeface="Roboto"/>
                          <a:cs typeface="Roboto"/>
                          <a:sym typeface="Roboto"/>
                        </a:rPr>
                        <a:t> </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None/>
                      </a:pPr>
                      <a:r>
                        <a:rPr lang="en-US" sz="1600">
                          <a:solidFill>
                            <a:schemeClr val="lt1"/>
                          </a:solidFill>
                          <a:latin typeface="Roboto"/>
                          <a:ea typeface="Roboto"/>
                          <a:cs typeface="Roboto"/>
                          <a:sym typeface="Roboto"/>
                        </a:rPr>
                        <a:t>Exploration</a:t>
                      </a:r>
                      <a:endParaRPr sz="1600">
                        <a:solidFill>
                          <a:schemeClr val="lt1"/>
                        </a:solidFill>
                        <a:latin typeface="Roboto"/>
                        <a:ea typeface="Roboto"/>
                        <a:cs typeface="Roboto"/>
                        <a:sym typeface="Roboto"/>
                      </a:endParaRPr>
                    </a:p>
                  </a:txBody>
                  <a:tcPr marT="91425" marB="91425" marR="91425" marL="91425"/>
                </a:tc>
                <a:tc>
                  <a:txBody>
                    <a:bodyPr/>
                    <a:lstStyle/>
                    <a:p>
                      <a:pPr indent="0" lvl="0" marL="0" rtl="0" algn="ctr">
                        <a:spcBef>
                          <a:spcPts val="0"/>
                        </a:spcBef>
                        <a:spcAft>
                          <a:spcPts val="0"/>
                        </a:spcAft>
                        <a:buClr>
                          <a:schemeClr val="dk1"/>
                        </a:buClr>
                        <a:buSzPts val="1100"/>
                        <a:buFont typeface="Arial"/>
                        <a:buNone/>
                      </a:pPr>
                      <a:r>
                        <a:rPr lang="en-US" sz="1600">
                          <a:solidFill>
                            <a:schemeClr val="lt1"/>
                          </a:solidFill>
                          <a:latin typeface="Roboto"/>
                          <a:ea typeface="Roboto"/>
                          <a:cs typeface="Roboto"/>
                          <a:sym typeface="Roboto"/>
                        </a:rPr>
                        <a:t>L’élève doit observer et découvrir les composantes des prismes </a:t>
                      </a:r>
                      <a:r>
                        <a:rPr lang="en-US" sz="1600">
                          <a:solidFill>
                            <a:schemeClr val="lt1"/>
                          </a:solidFill>
                          <a:latin typeface="Roboto"/>
                          <a:ea typeface="Roboto"/>
                          <a:cs typeface="Roboto"/>
                          <a:sym typeface="Roboto"/>
                        </a:rPr>
                        <a:t>afin de</a:t>
                      </a:r>
                      <a:r>
                        <a:rPr lang="en-US" sz="1600">
                          <a:solidFill>
                            <a:schemeClr val="lt1"/>
                          </a:solidFill>
                          <a:latin typeface="Roboto"/>
                          <a:ea typeface="Roboto"/>
                          <a:cs typeface="Roboto"/>
                          <a:sym typeface="Roboto"/>
                        </a:rPr>
                        <a:t> construire des relations permettant de calculer l’aire latérale et l’aire totale des solides (aire de cubes, de prismes </a:t>
                      </a:r>
                      <a:r>
                        <a:rPr lang="en-US" sz="1600">
                          <a:solidFill>
                            <a:schemeClr val="lt1"/>
                          </a:solidFill>
                          <a:latin typeface="Roboto"/>
                          <a:ea typeface="Roboto"/>
                          <a:cs typeface="Roboto"/>
                          <a:sym typeface="Roboto"/>
                        </a:rPr>
                        <a:t>à base </a:t>
                      </a:r>
                      <a:r>
                        <a:rPr lang="en-US" sz="1600">
                          <a:solidFill>
                            <a:schemeClr val="lt1"/>
                          </a:solidFill>
                          <a:latin typeface="Roboto"/>
                          <a:ea typeface="Roboto"/>
                          <a:cs typeface="Roboto"/>
                          <a:sym typeface="Roboto"/>
                        </a:rPr>
                        <a:t>rectangulaires et de solides décomposables, puis mesures manquantes)</a:t>
                      </a:r>
                      <a:endParaRPr sz="1600">
                        <a:solidFill>
                          <a:schemeClr val="lt1"/>
                        </a:solidFill>
                        <a:latin typeface="Roboto"/>
                        <a:ea typeface="Roboto"/>
                        <a:cs typeface="Roboto"/>
                        <a:sym typeface="Roboto"/>
                      </a:endParaRPr>
                    </a:p>
                  </a:txBody>
                  <a:tcPr marT="91425" marB="91425" marR="91425" marL="91425"/>
                </a:tc>
              </a:tr>
            </a:tbl>
          </a:graphicData>
        </a:graphic>
      </p:graphicFrame>
      <p:sp>
        <p:nvSpPr>
          <p:cNvPr id="667" name="Google Shape;667;p48"/>
          <p:cNvSpPr/>
          <p:nvPr/>
        </p:nvSpPr>
        <p:spPr>
          <a:xfrm>
            <a:off x="1606250" y="616700"/>
            <a:ext cx="2007000" cy="554100"/>
          </a:xfrm>
          <a:prstGeom prst="wedgeRoundRectCallout">
            <a:avLst>
              <a:gd fmla="val 36644" name="adj1"/>
              <a:gd fmla="val 73281"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000">
                <a:latin typeface="Roboto"/>
                <a:ea typeface="Roboto"/>
                <a:cs typeface="Roboto"/>
                <a:sym typeface="Roboto"/>
              </a:rPr>
              <a:t>Avec du recul…</a:t>
            </a:r>
            <a:endParaRPr sz="2000">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662"/>
                                        </p:tgtEl>
                                        <p:attrNameLst>
                                          <p:attrName>style.visibility</p:attrName>
                                        </p:attrNameLst>
                                      </p:cBhvr>
                                      <p:to>
                                        <p:strVal val="visible"/>
                                      </p:to>
                                    </p:set>
                                    <p:anim calcmode="lin" valueType="num">
                                      <p:cBhvr additive="base">
                                        <p:cTn dur="1000"/>
                                        <p:tgtEl>
                                          <p:spTgt spid="66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63"/>
                                        </p:tgtEl>
                                        <p:attrNameLst>
                                          <p:attrName>style.visibility</p:attrName>
                                        </p:attrNameLst>
                                      </p:cBhvr>
                                      <p:to>
                                        <p:strVal val="visible"/>
                                      </p:to>
                                    </p:set>
                                    <p:anim calcmode="lin" valueType="num">
                                      <p:cBhvr additive="base">
                                        <p:cTn dur="1000"/>
                                        <p:tgtEl>
                                          <p:spTgt spid="66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671" name="Shape 671"/>
        <p:cNvGrpSpPr/>
        <p:nvPr/>
      </p:nvGrpSpPr>
      <p:grpSpPr>
        <a:xfrm>
          <a:off x="0" y="0"/>
          <a:ext cx="0" cy="0"/>
          <a:chOff x="0" y="0"/>
          <a:chExt cx="0" cy="0"/>
        </a:xfrm>
      </p:grpSpPr>
      <p:pic>
        <p:nvPicPr>
          <p:cNvPr descr="A picture containing container, square&#10;&#10;Description automatically generated" id="672" name="Google Shape;672;p49"/>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673" name="Google Shape;673;p49"/>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674" name="Google Shape;674;p49"/>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Résultats préliminaires</a:t>
            </a:r>
            <a:endParaRPr sz="3000">
              <a:solidFill>
                <a:srgbClr val="D8D8D8"/>
              </a:solidFill>
              <a:latin typeface="Roboto"/>
              <a:ea typeface="Roboto"/>
              <a:cs typeface="Roboto"/>
              <a:sym typeface="Roboto"/>
            </a:endParaRPr>
          </a:p>
        </p:txBody>
      </p:sp>
      <p:sp>
        <p:nvSpPr>
          <p:cNvPr id="675" name="Google Shape;675;p49"/>
          <p:cNvSpPr txBox="1"/>
          <p:nvPr/>
        </p:nvSpPr>
        <p:spPr>
          <a:xfrm>
            <a:off x="738775" y="1887900"/>
            <a:ext cx="11165100" cy="4294500"/>
          </a:xfrm>
          <a:prstGeom prst="rect">
            <a:avLst/>
          </a:prstGeom>
          <a:noFill/>
          <a:ln>
            <a:noFill/>
          </a:ln>
        </p:spPr>
        <p:txBody>
          <a:bodyPr anchorCtr="0" anchor="t" bIns="45700" lIns="91425" spcFirstLastPara="1" rIns="91425" wrap="square" tIns="45700">
            <a:spAutoFit/>
          </a:bodyPr>
          <a:lstStyle/>
          <a:p>
            <a:pPr indent="0" lvl="0" marL="0" rtl="0" algn="just">
              <a:lnSpc>
                <a:spcPct val="115000"/>
              </a:lnSpc>
              <a:spcBef>
                <a:spcPts val="0"/>
              </a:spcBef>
              <a:spcAft>
                <a:spcPts val="0"/>
              </a:spcAft>
              <a:buNone/>
            </a:pPr>
            <a:r>
              <a:rPr lang="en-US" sz="2000">
                <a:solidFill>
                  <a:schemeClr val="lt1"/>
                </a:solidFill>
                <a:latin typeface="Roboto"/>
                <a:ea typeface="Roboto"/>
                <a:cs typeface="Roboto"/>
                <a:sym typeface="Roboto"/>
              </a:rPr>
              <a:t>FAIT</a:t>
            </a:r>
            <a:endParaRPr sz="2000">
              <a:solidFill>
                <a:schemeClr val="lt1"/>
              </a:solidFill>
              <a:latin typeface="Roboto"/>
              <a:ea typeface="Roboto"/>
              <a:cs typeface="Roboto"/>
              <a:sym typeface="Roboto"/>
            </a:endParaRPr>
          </a:p>
          <a:p>
            <a:pPr indent="-355600" lvl="0" marL="457200" rtl="0" algn="just">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Des compte-rendus ont été rédigés pour les enregistrements des entretiens (12 ens. et CP), des observations en classe (10 classes, 220 élèves) et des groupes de discussion (94 élèves)</a:t>
            </a:r>
            <a:endParaRPr sz="2000">
              <a:solidFill>
                <a:schemeClr val="lt1"/>
              </a:solidFill>
              <a:latin typeface="Roboto"/>
              <a:ea typeface="Roboto"/>
              <a:cs typeface="Roboto"/>
              <a:sym typeface="Roboto"/>
            </a:endParaRPr>
          </a:p>
          <a:p>
            <a:pPr indent="-355600" lvl="0" marL="457200" rtl="0" algn="just">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Analyse des 12 entretiens individuels (8 enseignant·es et 4 CP)</a:t>
            </a:r>
            <a:endParaRPr sz="2000">
              <a:solidFill>
                <a:schemeClr val="lt1"/>
              </a:solidFill>
              <a:latin typeface="Roboto"/>
              <a:ea typeface="Roboto"/>
              <a:cs typeface="Roboto"/>
              <a:sym typeface="Roboto"/>
            </a:endParaRPr>
          </a:p>
          <a:p>
            <a:pPr indent="-355600" lvl="0" marL="457200" rtl="0" algn="just">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Analyse thématique a permis de faire ressortir des thèmes, soit des avantages et défis didactiques… schématisation en construction</a:t>
            </a:r>
            <a:endParaRPr sz="2000">
              <a:solidFill>
                <a:schemeClr val="lt1"/>
              </a:solidFill>
              <a:latin typeface="Roboto"/>
              <a:ea typeface="Roboto"/>
              <a:cs typeface="Roboto"/>
              <a:sym typeface="Roboto"/>
            </a:endParaRPr>
          </a:p>
          <a:p>
            <a:pPr indent="-355600" lvl="0" marL="457200" rtl="0" algn="just">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Présentation scientifique au GDM, puis préparation pour EMF (avec textes dans les actes de colloque)</a:t>
            </a:r>
            <a:endParaRPr sz="2000">
              <a:solidFill>
                <a:schemeClr val="lt1"/>
              </a:solidFill>
              <a:latin typeface="Roboto"/>
              <a:ea typeface="Roboto"/>
              <a:cs typeface="Roboto"/>
              <a:sym typeface="Roboto"/>
            </a:endParaRPr>
          </a:p>
          <a:p>
            <a:pPr indent="0" lvl="0" marL="0" rtl="0" algn="just">
              <a:lnSpc>
                <a:spcPct val="115000"/>
              </a:lnSpc>
              <a:spcBef>
                <a:spcPts val="0"/>
              </a:spcBef>
              <a:spcAft>
                <a:spcPts val="0"/>
              </a:spcAft>
              <a:buNone/>
            </a:pPr>
            <a:r>
              <a:t/>
            </a:r>
            <a:endParaRPr sz="2000">
              <a:solidFill>
                <a:schemeClr val="lt1"/>
              </a:solidFill>
              <a:latin typeface="Roboto"/>
              <a:ea typeface="Roboto"/>
              <a:cs typeface="Roboto"/>
              <a:sym typeface="Roboto"/>
            </a:endParaRPr>
          </a:p>
          <a:p>
            <a:pPr indent="0" lvl="0" marL="0" rtl="0" algn="just">
              <a:lnSpc>
                <a:spcPct val="115000"/>
              </a:lnSpc>
              <a:spcBef>
                <a:spcPts val="0"/>
              </a:spcBef>
              <a:spcAft>
                <a:spcPts val="0"/>
              </a:spcAft>
              <a:buNone/>
            </a:pPr>
            <a:r>
              <a:rPr lang="en-US" sz="2000">
                <a:solidFill>
                  <a:schemeClr val="lt1"/>
                </a:solidFill>
                <a:latin typeface="Roboto"/>
                <a:ea typeface="Roboto"/>
                <a:cs typeface="Roboto"/>
                <a:sym typeface="Roboto"/>
              </a:rPr>
              <a:t>À FAIRE</a:t>
            </a:r>
            <a:endParaRPr sz="2000">
              <a:solidFill>
                <a:schemeClr val="lt1"/>
              </a:solidFill>
              <a:latin typeface="Roboto"/>
              <a:ea typeface="Roboto"/>
              <a:cs typeface="Roboto"/>
              <a:sym typeface="Roboto"/>
            </a:endParaRPr>
          </a:p>
          <a:p>
            <a:pPr indent="-355600" lvl="0" marL="457200" rtl="0" algn="just">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A</a:t>
            </a:r>
            <a:r>
              <a:rPr lang="en-US" sz="2000">
                <a:solidFill>
                  <a:schemeClr val="lt1"/>
                </a:solidFill>
                <a:latin typeface="Roboto"/>
                <a:ea typeface="Roboto"/>
                <a:cs typeface="Roboto"/>
                <a:sym typeface="Roboto"/>
              </a:rPr>
              <a:t>nalyse à venir pour les autres données (incluant les productions des élèves)</a:t>
            </a:r>
            <a:endParaRPr sz="2000">
              <a:solidFill>
                <a:schemeClr val="lt1"/>
              </a:solidFill>
              <a:latin typeface="Roboto"/>
              <a:ea typeface="Roboto"/>
              <a:cs typeface="Roboto"/>
              <a:sym typeface="Roboto"/>
            </a:endParaRPr>
          </a:p>
          <a:p>
            <a:pPr indent="-355600" lvl="0" marL="457200" rtl="0" algn="just">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Autres présentations et articles scientifiques</a:t>
            </a:r>
            <a:endParaRPr sz="2000">
              <a:solidFill>
                <a:schemeClr val="lt1"/>
              </a:solidFill>
              <a:latin typeface="Roboto"/>
              <a:ea typeface="Roboto"/>
              <a:cs typeface="Roboto"/>
              <a:sym typeface="Roboto"/>
            </a:endParaRPr>
          </a:p>
        </p:txBody>
      </p:sp>
      <p:pic>
        <p:nvPicPr>
          <p:cNvPr id="676" name="Google Shape;676;p49"/>
          <p:cNvPicPr preferRelativeResize="0"/>
          <p:nvPr/>
        </p:nvPicPr>
        <p:blipFill>
          <a:blip r:embed="rId4">
            <a:alphaModFix/>
          </a:blip>
          <a:stretch>
            <a:fillRect/>
          </a:stretch>
        </p:blipFill>
        <p:spPr>
          <a:xfrm>
            <a:off x="10629675" y="207587"/>
            <a:ext cx="1496875" cy="1978888"/>
          </a:xfrm>
          <a:prstGeom prst="rect">
            <a:avLst/>
          </a:prstGeom>
          <a:noFill/>
          <a:ln>
            <a:noFill/>
          </a:ln>
        </p:spPr>
      </p:pic>
      <p:sp>
        <p:nvSpPr>
          <p:cNvPr id="677" name="Google Shape;677;p49"/>
          <p:cNvSpPr/>
          <p:nvPr/>
        </p:nvSpPr>
        <p:spPr>
          <a:xfrm>
            <a:off x="6384075" y="1189025"/>
            <a:ext cx="3859500" cy="814500"/>
          </a:xfrm>
          <a:prstGeom prst="wedgeRoundRectCallout">
            <a:avLst>
              <a:gd fmla="val 60876" name="adj1"/>
              <a:gd fmla="val -52228" name="adj2"/>
              <a:gd fmla="val 0" name="adj3"/>
            </a:avLst>
          </a:prstGeom>
          <a:solidFill>
            <a:schemeClr val="lt2"/>
          </a:solid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rPr lang="en-US" sz="2000">
                <a:solidFill>
                  <a:schemeClr val="dk1"/>
                </a:solidFill>
                <a:latin typeface="Roboto"/>
                <a:ea typeface="Roboto"/>
                <a:cs typeface="Roboto"/>
                <a:sym typeface="Roboto"/>
              </a:rPr>
              <a:t>A</a:t>
            </a:r>
            <a:r>
              <a:rPr lang="en-US" sz="2000">
                <a:solidFill>
                  <a:schemeClr val="dk1"/>
                </a:solidFill>
                <a:latin typeface="Roboto"/>
                <a:ea typeface="Roboto"/>
                <a:cs typeface="Roboto"/>
                <a:sym typeface="Roboto"/>
              </a:rPr>
              <a:t>vantages et défis didactiques </a:t>
            </a:r>
            <a:br>
              <a:rPr lang="en-US" sz="2000">
                <a:solidFill>
                  <a:schemeClr val="dk1"/>
                </a:solidFill>
                <a:latin typeface="Roboto"/>
                <a:ea typeface="Roboto"/>
                <a:cs typeface="Roboto"/>
                <a:sym typeface="Roboto"/>
              </a:rPr>
            </a:br>
            <a:r>
              <a:rPr lang="en-US" sz="2000">
                <a:solidFill>
                  <a:schemeClr val="dk1"/>
                </a:solidFill>
                <a:latin typeface="Roboto"/>
                <a:ea typeface="Roboto"/>
                <a:cs typeface="Roboto"/>
                <a:sym typeface="Roboto"/>
              </a:rPr>
              <a:t>de Minecraft</a:t>
            </a:r>
            <a:endParaRPr sz="2000">
              <a:solidFill>
                <a:schemeClr val="dk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672"/>
                                        </p:tgtEl>
                                        <p:attrNameLst>
                                          <p:attrName>style.visibility</p:attrName>
                                        </p:attrNameLst>
                                      </p:cBhvr>
                                      <p:to>
                                        <p:strVal val="visible"/>
                                      </p:to>
                                    </p:set>
                                    <p:anim calcmode="lin" valueType="num">
                                      <p:cBhvr additive="base">
                                        <p:cTn dur="1000"/>
                                        <p:tgtEl>
                                          <p:spTgt spid="67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681" name="Shape 681"/>
        <p:cNvGrpSpPr/>
        <p:nvPr/>
      </p:nvGrpSpPr>
      <p:grpSpPr>
        <a:xfrm>
          <a:off x="0" y="0"/>
          <a:ext cx="0" cy="0"/>
          <a:chOff x="0" y="0"/>
          <a:chExt cx="0" cy="0"/>
        </a:xfrm>
      </p:grpSpPr>
      <p:pic>
        <p:nvPicPr>
          <p:cNvPr descr="A picture containing container, square&#10;&#10;Description automatically generated" id="682" name="Google Shape;682;p50"/>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683" name="Google Shape;683;p50"/>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684" name="Google Shape;684;p50"/>
          <p:cNvSpPr/>
          <p:nvPr/>
        </p:nvSpPr>
        <p:spPr>
          <a:xfrm>
            <a:off x="2344250" y="173950"/>
            <a:ext cx="7404600" cy="118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685" name="Google Shape;685;p50"/>
          <p:cNvSpPr txBox="1"/>
          <p:nvPr/>
        </p:nvSpPr>
        <p:spPr>
          <a:xfrm>
            <a:off x="1734650" y="267650"/>
            <a:ext cx="8689800" cy="1015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Résultats préliminaires</a:t>
            </a:r>
            <a:endParaRPr sz="3000">
              <a:solidFill>
                <a:srgbClr val="D8D8D8"/>
              </a:solidFill>
              <a:latin typeface="Roboto"/>
              <a:ea typeface="Roboto"/>
              <a:cs typeface="Roboto"/>
              <a:sym typeface="Roboto"/>
            </a:endParaRPr>
          </a:p>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Observations globales</a:t>
            </a:r>
            <a:endParaRPr sz="3000">
              <a:solidFill>
                <a:srgbClr val="D8D8D8"/>
              </a:solidFill>
              <a:latin typeface="Roboto"/>
              <a:ea typeface="Roboto"/>
              <a:cs typeface="Roboto"/>
              <a:sym typeface="Roboto"/>
            </a:endParaRPr>
          </a:p>
        </p:txBody>
      </p:sp>
      <p:sp>
        <p:nvSpPr>
          <p:cNvPr id="686" name="Google Shape;686;p50"/>
          <p:cNvSpPr txBox="1"/>
          <p:nvPr/>
        </p:nvSpPr>
        <p:spPr>
          <a:xfrm>
            <a:off x="662575" y="1443125"/>
            <a:ext cx="11311500" cy="5467200"/>
          </a:xfrm>
          <a:prstGeom prst="rect">
            <a:avLst/>
          </a:prstGeom>
          <a:noFill/>
          <a:ln>
            <a:noFill/>
          </a:ln>
        </p:spPr>
        <p:txBody>
          <a:bodyPr anchorCtr="0" anchor="t" bIns="45700" lIns="91425" spcFirstLastPara="1" rIns="91425" wrap="square" tIns="45700">
            <a:spAutoFit/>
          </a:bodyPr>
          <a:lstStyle/>
          <a:p>
            <a:pPr indent="-342900" lvl="0" marL="457200" marR="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Activité mathématique des élèves influencée par l’intention de la tâche</a:t>
            </a:r>
            <a:endParaRPr sz="1800">
              <a:solidFill>
                <a:schemeClr val="lt1"/>
              </a:solidFill>
              <a:latin typeface="Roboto"/>
              <a:ea typeface="Roboto"/>
              <a:cs typeface="Roboto"/>
              <a:sym typeface="Roboto"/>
            </a:endParaRPr>
          </a:p>
          <a:p>
            <a:pPr indent="-342900" lvl="1" marL="914400" marR="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Potentiel plus grand pour une intention d’exploration</a:t>
            </a:r>
            <a:endParaRPr sz="1800">
              <a:solidFill>
                <a:schemeClr val="lt1"/>
              </a:solidFill>
              <a:latin typeface="Roboto"/>
              <a:ea typeface="Roboto"/>
              <a:cs typeface="Roboto"/>
              <a:sym typeface="Roboto"/>
            </a:endParaRPr>
          </a:p>
          <a:p>
            <a:pPr indent="-342900" lvl="0" marL="457200" marR="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Potentiel pour travailler divers concepts mathématiques</a:t>
            </a:r>
            <a:endParaRPr sz="1800">
              <a:solidFill>
                <a:schemeClr val="lt1"/>
              </a:solidFill>
              <a:latin typeface="Roboto"/>
              <a:ea typeface="Roboto"/>
              <a:cs typeface="Roboto"/>
              <a:sym typeface="Roboto"/>
            </a:endParaRPr>
          </a:p>
          <a:p>
            <a:pPr indent="-342900" lvl="0" marL="457200" marR="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Difficile de préparer une tâche claire et réalisable du premier coup, d’anticiper les difficultés et les actions des élèves, puis de terminer dans les temps demandés</a:t>
            </a:r>
            <a:endParaRPr sz="1800">
              <a:solidFill>
                <a:schemeClr val="lt1"/>
              </a:solidFill>
              <a:latin typeface="Roboto"/>
              <a:ea typeface="Roboto"/>
              <a:cs typeface="Roboto"/>
              <a:sym typeface="Roboto"/>
            </a:endParaRPr>
          </a:p>
          <a:p>
            <a:pPr indent="-342900" lvl="0" marL="457200" marR="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Choix didactiques différents de piloter une même tâche, qui ont influencé l’apprentissage des élèves, par exemple le choix de r</a:t>
            </a:r>
            <a:r>
              <a:rPr lang="en-US" sz="1800">
                <a:solidFill>
                  <a:schemeClr val="lt1"/>
                </a:solidFill>
                <a:latin typeface="Roboto"/>
                <a:ea typeface="Roboto"/>
                <a:cs typeface="Roboto"/>
                <a:sym typeface="Roboto"/>
              </a:rPr>
              <a:t>eprésentation de Marie par rapport au plan à l’échelle de Sophie</a:t>
            </a:r>
            <a:endParaRPr sz="1800">
              <a:solidFill>
                <a:schemeClr val="lt1"/>
              </a:solidFill>
              <a:latin typeface="Roboto"/>
              <a:ea typeface="Roboto"/>
              <a:cs typeface="Roboto"/>
              <a:sym typeface="Roboto"/>
            </a:endParaRPr>
          </a:p>
          <a:p>
            <a:pPr indent="-342900" lvl="2" marL="1371600" marR="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Marie</a:t>
            </a:r>
            <a:r>
              <a:rPr lang="en-US" sz="1800">
                <a:solidFill>
                  <a:schemeClr val="lt1"/>
                </a:solidFill>
                <a:latin typeface="Roboto"/>
                <a:ea typeface="Roboto"/>
                <a:cs typeface="Roboto"/>
                <a:sym typeface="Roboto"/>
              </a:rPr>
              <a:t> (entretien) : </a:t>
            </a:r>
            <a:endParaRPr sz="1800">
              <a:solidFill>
                <a:schemeClr val="lt1"/>
              </a:solidFill>
              <a:latin typeface="Roboto"/>
              <a:ea typeface="Roboto"/>
              <a:cs typeface="Roboto"/>
              <a:sym typeface="Roboto"/>
            </a:endParaRPr>
          </a:p>
          <a:p>
            <a:pPr indent="-342900" lvl="3" marL="1828800" marR="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 J’ai fait faire une représentation de ce qu’ils comprenaient de la situation, mais je n’ai pas obligé un plan nécessairement. On l’avait prévu dans notre façon de faire. Je sais que [Sophie] leur a fait faire un plan vraiment à l’échelle. Moi, je suis du type improvisation. Je suis allée avec le « beat » de la classe et ils ne s’en allaient pas vers le fait de faire un plan. On a représenté notre situation. On s’est assuré que l’on comprenait nos concepts mathématiques, qu’on savait où on s’en allait, dans quelles étapes il fallait faire les </a:t>
            </a:r>
            <a:br>
              <a:rPr lang="en-US" sz="1800">
                <a:solidFill>
                  <a:schemeClr val="lt1"/>
                </a:solidFill>
                <a:latin typeface="Roboto"/>
                <a:ea typeface="Roboto"/>
                <a:cs typeface="Roboto"/>
                <a:sym typeface="Roboto"/>
              </a:rPr>
            </a:br>
            <a:r>
              <a:rPr lang="en-US" sz="1800">
                <a:solidFill>
                  <a:schemeClr val="lt1"/>
                </a:solidFill>
                <a:latin typeface="Roboto"/>
                <a:ea typeface="Roboto"/>
                <a:cs typeface="Roboto"/>
                <a:sym typeface="Roboto"/>
              </a:rPr>
              <a:t>choses et ce qu’il ne fallait pas oublier. Après, </a:t>
            </a:r>
            <a:r>
              <a:rPr b="1" lang="en-US" sz="1800">
                <a:solidFill>
                  <a:schemeClr val="lt1"/>
                </a:solidFill>
                <a:latin typeface="Roboto"/>
                <a:ea typeface="Roboto"/>
                <a:cs typeface="Roboto"/>
                <a:sym typeface="Roboto"/>
              </a:rPr>
              <a:t>je les ai lancés direct dans </a:t>
            </a:r>
            <a:br>
              <a:rPr b="1" lang="en-US" sz="1800">
                <a:solidFill>
                  <a:schemeClr val="lt1"/>
                </a:solidFill>
                <a:latin typeface="Roboto"/>
                <a:ea typeface="Roboto"/>
                <a:cs typeface="Roboto"/>
                <a:sym typeface="Roboto"/>
              </a:rPr>
            </a:br>
            <a:r>
              <a:rPr b="1" lang="en-US" sz="1800">
                <a:solidFill>
                  <a:schemeClr val="lt1"/>
                </a:solidFill>
                <a:latin typeface="Roboto"/>
                <a:ea typeface="Roboto"/>
                <a:cs typeface="Roboto"/>
                <a:sym typeface="Roboto"/>
              </a:rPr>
              <a:t>Minecraft pour qu’ils aillent construire</a:t>
            </a:r>
            <a:r>
              <a:rPr lang="en-US" sz="1800">
                <a:solidFill>
                  <a:schemeClr val="lt1"/>
                </a:solidFill>
                <a:latin typeface="Roboto"/>
                <a:ea typeface="Roboto"/>
                <a:cs typeface="Roboto"/>
                <a:sym typeface="Roboto"/>
              </a:rPr>
              <a:t>. [...] Je trouve qu’au niveau créatif, cela </a:t>
            </a:r>
            <a:br>
              <a:rPr lang="en-US" sz="1800">
                <a:solidFill>
                  <a:schemeClr val="lt1"/>
                </a:solidFill>
                <a:latin typeface="Roboto"/>
                <a:ea typeface="Roboto"/>
                <a:cs typeface="Roboto"/>
                <a:sym typeface="Roboto"/>
              </a:rPr>
            </a:br>
            <a:r>
              <a:rPr lang="en-US" sz="1800">
                <a:solidFill>
                  <a:schemeClr val="lt1"/>
                </a:solidFill>
                <a:latin typeface="Roboto"/>
                <a:ea typeface="Roboto"/>
                <a:cs typeface="Roboto"/>
                <a:sym typeface="Roboto"/>
              </a:rPr>
              <a:t>les aurait un peu plus contraints sur le plan. »</a:t>
            </a:r>
            <a:endParaRPr sz="1800">
              <a:solidFill>
                <a:schemeClr val="lt1"/>
              </a:solidFill>
              <a:latin typeface="Roboto"/>
              <a:ea typeface="Roboto"/>
              <a:cs typeface="Roboto"/>
              <a:sym typeface="Roboto"/>
            </a:endParaRPr>
          </a:p>
        </p:txBody>
      </p:sp>
      <p:pic>
        <p:nvPicPr>
          <p:cNvPr id="687" name="Google Shape;687;p50"/>
          <p:cNvPicPr preferRelativeResize="0"/>
          <p:nvPr/>
        </p:nvPicPr>
        <p:blipFill>
          <a:blip r:embed="rId4">
            <a:alphaModFix/>
          </a:blip>
          <a:stretch>
            <a:fillRect/>
          </a:stretch>
        </p:blipFill>
        <p:spPr>
          <a:xfrm>
            <a:off x="10855475" y="5521475"/>
            <a:ext cx="1336525" cy="1336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682"/>
                                        </p:tgtEl>
                                        <p:attrNameLst>
                                          <p:attrName>style.visibility</p:attrName>
                                        </p:attrNameLst>
                                      </p:cBhvr>
                                      <p:to>
                                        <p:strVal val="visible"/>
                                      </p:to>
                                    </p:set>
                                    <p:anim calcmode="lin" valueType="num">
                                      <p:cBhvr additive="base">
                                        <p:cTn dur="1000"/>
                                        <p:tgtEl>
                                          <p:spTgt spid="68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83"/>
                                        </p:tgtEl>
                                        <p:attrNameLst>
                                          <p:attrName>style.visibility</p:attrName>
                                        </p:attrNameLst>
                                      </p:cBhvr>
                                      <p:to>
                                        <p:strVal val="visible"/>
                                      </p:to>
                                    </p:set>
                                    <p:anim calcmode="lin" valueType="num">
                                      <p:cBhvr additive="base">
                                        <p:cTn dur="1000"/>
                                        <p:tgtEl>
                                          <p:spTgt spid="68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691" name="Shape 691"/>
        <p:cNvGrpSpPr/>
        <p:nvPr/>
      </p:nvGrpSpPr>
      <p:grpSpPr>
        <a:xfrm>
          <a:off x="0" y="0"/>
          <a:ext cx="0" cy="0"/>
          <a:chOff x="0" y="0"/>
          <a:chExt cx="0" cy="0"/>
        </a:xfrm>
      </p:grpSpPr>
      <p:sp>
        <p:nvSpPr>
          <p:cNvPr id="692" name="Google Shape;692;p51"/>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pic>
        <p:nvPicPr>
          <p:cNvPr id="693" name="Google Shape;693;p51"/>
          <p:cNvPicPr preferRelativeResize="0"/>
          <p:nvPr/>
        </p:nvPicPr>
        <p:blipFill rotWithShape="1">
          <a:blip r:embed="rId3">
            <a:alphaModFix/>
          </a:blip>
          <a:srcRect b="8910" l="0" r="19270" t="3813"/>
          <a:stretch/>
        </p:blipFill>
        <p:spPr>
          <a:xfrm rot="-5400000">
            <a:off x="6597288" y="1669164"/>
            <a:ext cx="6093348" cy="4284325"/>
          </a:xfrm>
          <a:prstGeom prst="rect">
            <a:avLst/>
          </a:prstGeom>
          <a:noFill/>
          <a:ln>
            <a:noFill/>
          </a:ln>
        </p:spPr>
      </p:pic>
      <p:pic>
        <p:nvPicPr>
          <p:cNvPr descr="A picture containing container, square&#10;&#10;Description automatically generated" id="694" name="Google Shape;694;p51"/>
          <p:cNvPicPr preferRelativeResize="0"/>
          <p:nvPr/>
        </p:nvPicPr>
        <p:blipFill rotWithShape="1">
          <a:blip r:embed="rId4">
            <a:alphaModFix/>
          </a:blip>
          <a:srcRect b="0" l="0" r="0" t="0"/>
          <a:stretch/>
        </p:blipFill>
        <p:spPr>
          <a:xfrm>
            <a:off x="10674075" y="261722"/>
            <a:ext cx="1300063" cy="1300063"/>
          </a:xfrm>
          <a:prstGeom prst="rect">
            <a:avLst/>
          </a:prstGeom>
          <a:noFill/>
          <a:ln>
            <a:noFill/>
          </a:ln>
        </p:spPr>
      </p:pic>
      <p:pic>
        <p:nvPicPr>
          <p:cNvPr descr="A picture containing container, square&#10;&#10;Description automatically generated" id="695" name="Google Shape;695;p51"/>
          <p:cNvPicPr preferRelativeResize="0"/>
          <p:nvPr/>
        </p:nvPicPr>
        <p:blipFill rotWithShape="1">
          <a:blip r:embed="rId4">
            <a:alphaModFix/>
          </a:blip>
          <a:srcRect b="0" l="0" r="0" t="0"/>
          <a:stretch/>
        </p:blipFill>
        <p:spPr>
          <a:xfrm>
            <a:off x="239558" y="185522"/>
            <a:ext cx="1300063" cy="1300063"/>
          </a:xfrm>
          <a:prstGeom prst="rect">
            <a:avLst/>
          </a:prstGeom>
          <a:noFill/>
          <a:ln>
            <a:noFill/>
          </a:ln>
        </p:spPr>
      </p:pic>
      <p:sp>
        <p:nvSpPr>
          <p:cNvPr id="696" name="Google Shape;696;p51"/>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Résultats préliminaires</a:t>
            </a:r>
            <a:endParaRPr sz="3000">
              <a:solidFill>
                <a:srgbClr val="D8D8D8"/>
              </a:solidFill>
              <a:latin typeface="Roboto"/>
              <a:ea typeface="Roboto"/>
              <a:cs typeface="Roboto"/>
              <a:sym typeface="Roboto"/>
            </a:endParaRPr>
          </a:p>
        </p:txBody>
      </p:sp>
      <p:sp>
        <p:nvSpPr>
          <p:cNvPr id="697" name="Google Shape;697;p51"/>
          <p:cNvSpPr/>
          <p:nvPr/>
        </p:nvSpPr>
        <p:spPr>
          <a:xfrm>
            <a:off x="5127150" y="3830200"/>
            <a:ext cx="2309400" cy="1552200"/>
          </a:xfrm>
          <a:prstGeom prst="roundRect">
            <a:avLst>
              <a:gd fmla="val 16667" name="adj"/>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latin typeface="Roboto"/>
                <a:ea typeface="Roboto"/>
                <a:cs typeface="Roboto"/>
                <a:sym typeface="Roboto"/>
              </a:rPr>
              <a:t>Permet aux élèves d'explorer et de réaliser la tâche intuitivement, de manière autonome</a:t>
            </a:r>
            <a:endParaRPr sz="1800">
              <a:latin typeface="Roboto"/>
              <a:ea typeface="Roboto"/>
              <a:cs typeface="Roboto"/>
              <a:sym typeface="Roboto"/>
            </a:endParaRPr>
          </a:p>
        </p:txBody>
      </p:sp>
      <p:pic>
        <p:nvPicPr>
          <p:cNvPr id="698" name="Google Shape;698;p51"/>
          <p:cNvPicPr preferRelativeResize="0"/>
          <p:nvPr/>
        </p:nvPicPr>
        <p:blipFill>
          <a:blip r:embed="rId5">
            <a:alphaModFix/>
          </a:blip>
          <a:stretch>
            <a:fillRect/>
          </a:stretch>
        </p:blipFill>
        <p:spPr>
          <a:xfrm>
            <a:off x="1389450" y="923652"/>
            <a:ext cx="5973978" cy="2778262"/>
          </a:xfrm>
          <a:prstGeom prst="rect">
            <a:avLst/>
          </a:prstGeom>
          <a:noFill/>
          <a:ln>
            <a:noFill/>
          </a:ln>
        </p:spPr>
      </p:pic>
      <p:pic>
        <p:nvPicPr>
          <p:cNvPr id="699" name="Google Shape;699;p51"/>
          <p:cNvPicPr preferRelativeResize="0"/>
          <p:nvPr/>
        </p:nvPicPr>
        <p:blipFill>
          <a:blip r:embed="rId6">
            <a:alphaModFix/>
          </a:blip>
          <a:stretch>
            <a:fillRect/>
          </a:stretch>
        </p:blipFill>
        <p:spPr>
          <a:xfrm>
            <a:off x="1371600" y="3930514"/>
            <a:ext cx="2771962" cy="2851287"/>
          </a:xfrm>
          <a:prstGeom prst="rect">
            <a:avLst/>
          </a:prstGeom>
          <a:solidFill>
            <a:schemeClr val="accent6"/>
          </a:solid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694"/>
                                        </p:tgtEl>
                                        <p:attrNameLst>
                                          <p:attrName>style.visibility</p:attrName>
                                        </p:attrNameLst>
                                      </p:cBhvr>
                                      <p:to>
                                        <p:strVal val="visible"/>
                                      </p:to>
                                    </p:set>
                                    <p:anim calcmode="lin" valueType="num">
                                      <p:cBhvr additive="base">
                                        <p:cTn dur="1000"/>
                                        <p:tgtEl>
                                          <p:spTgt spid="69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95"/>
                                        </p:tgtEl>
                                        <p:attrNameLst>
                                          <p:attrName>style.visibility</p:attrName>
                                        </p:attrNameLst>
                                      </p:cBhvr>
                                      <p:to>
                                        <p:strVal val="visible"/>
                                      </p:to>
                                    </p:set>
                                    <p:anim calcmode="lin" valueType="num">
                                      <p:cBhvr additive="base">
                                        <p:cTn dur="1000"/>
                                        <p:tgtEl>
                                          <p:spTgt spid="69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703" name="Shape 703"/>
        <p:cNvGrpSpPr/>
        <p:nvPr/>
      </p:nvGrpSpPr>
      <p:grpSpPr>
        <a:xfrm>
          <a:off x="0" y="0"/>
          <a:ext cx="0" cy="0"/>
          <a:chOff x="0" y="0"/>
          <a:chExt cx="0" cy="0"/>
        </a:xfrm>
      </p:grpSpPr>
      <p:pic>
        <p:nvPicPr>
          <p:cNvPr descr="A picture containing container, square&#10;&#10;Description automatically generated" id="704" name="Google Shape;704;p52"/>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705" name="Google Shape;705;p52"/>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706" name="Google Shape;706;p52"/>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707" name="Google Shape;707;p52"/>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Résultats préliminaires</a:t>
            </a:r>
            <a:endParaRPr sz="3000">
              <a:solidFill>
                <a:srgbClr val="D8D8D8"/>
              </a:solidFill>
              <a:latin typeface="Roboto"/>
              <a:ea typeface="Roboto"/>
              <a:cs typeface="Roboto"/>
              <a:sym typeface="Roboto"/>
            </a:endParaRPr>
          </a:p>
        </p:txBody>
      </p:sp>
      <p:sp>
        <p:nvSpPr>
          <p:cNvPr id="708" name="Google Shape;708;p52"/>
          <p:cNvSpPr txBox="1"/>
          <p:nvPr/>
        </p:nvSpPr>
        <p:spPr>
          <a:xfrm>
            <a:off x="662575" y="2052725"/>
            <a:ext cx="11165100" cy="3232500"/>
          </a:xfrm>
          <a:prstGeom prst="rect">
            <a:avLst/>
          </a:prstGeom>
          <a:noFill/>
          <a:ln>
            <a:noFill/>
          </a:ln>
        </p:spPr>
        <p:txBody>
          <a:bodyPr anchorCtr="0" anchor="t" bIns="45700" lIns="91425" spcFirstLastPara="1" rIns="91425" wrap="square" tIns="45700">
            <a:spAutoFit/>
          </a:bodyPr>
          <a:lstStyle/>
          <a:p>
            <a:pPr indent="0" lvl="0" marL="0" rtl="0" algn="just">
              <a:lnSpc>
                <a:spcPct val="115000"/>
              </a:lnSpc>
              <a:spcBef>
                <a:spcPts val="0"/>
              </a:spcBef>
              <a:spcAft>
                <a:spcPts val="0"/>
              </a:spcAft>
              <a:buNone/>
            </a:pPr>
            <a:r>
              <a:rPr lang="en-US" sz="2000">
                <a:solidFill>
                  <a:schemeClr val="lt1"/>
                </a:solidFill>
                <a:latin typeface="Roboto"/>
                <a:ea typeface="Roboto"/>
                <a:cs typeface="Roboto"/>
                <a:sym typeface="Roboto"/>
              </a:rPr>
              <a:t>Analyse ciblée sur 12</a:t>
            </a:r>
            <a:r>
              <a:rPr lang="en-US" sz="2000">
                <a:solidFill>
                  <a:schemeClr val="lt1"/>
                </a:solidFill>
                <a:latin typeface="Roboto"/>
                <a:ea typeface="Roboto"/>
                <a:cs typeface="Roboto"/>
                <a:sym typeface="Roboto"/>
              </a:rPr>
              <a:t> entretien</a:t>
            </a:r>
            <a:r>
              <a:rPr lang="en-US" sz="2000">
                <a:solidFill>
                  <a:schemeClr val="lt1"/>
                </a:solidFill>
                <a:latin typeface="Roboto"/>
                <a:ea typeface="Roboto"/>
                <a:cs typeface="Roboto"/>
                <a:sym typeface="Roboto"/>
              </a:rPr>
              <a:t>s : q</a:t>
            </a:r>
            <a:r>
              <a:rPr lang="en-US" sz="2000">
                <a:solidFill>
                  <a:schemeClr val="lt1"/>
                </a:solidFill>
                <a:latin typeface="Roboto"/>
                <a:ea typeface="Roboto"/>
                <a:cs typeface="Roboto"/>
                <a:sym typeface="Roboto"/>
              </a:rPr>
              <a:t>uelques avantages et défis didactiques à exemplifier</a:t>
            </a:r>
            <a:endParaRPr sz="2000">
              <a:solidFill>
                <a:schemeClr val="lt1"/>
              </a:solidFill>
              <a:latin typeface="Roboto"/>
              <a:ea typeface="Roboto"/>
              <a:cs typeface="Roboto"/>
              <a:sym typeface="Roboto"/>
            </a:endParaRPr>
          </a:p>
          <a:p>
            <a:pPr indent="-355600" lvl="1" marL="914400" marR="0" rtl="0" algn="just">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Avantages didactiques</a:t>
            </a:r>
            <a:endParaRPr sz="2000">
              <a:solidFill>
                <a:schemeClr val="lt1"/>
              </a:solidFill>
              <a:latin typeface="Roboto"/>
              <a:ea typeface="Roboto"/>
              <a:cs typeface="Roboto"/>
              <a:sym typeface="Roboto"/>
            </a:endParaRPr>
          </a:p>
          <a:p>
            <a:pPr indent="-355600" lvl="2" marL="1371600" marR="0" rtl="0" algn="just">
              <a:lnSpc>
                <a:spcPct val="115000"/>
              </a:lnSpc>
              <a:spcBef>
                <a:spcPts val="0"/>
              </a:spcBef>
              <a:spcAft>
                <a:spcPts val="0"/>
              </a:spcAft>
              <a:buClr>
                <a:schemeClr val="lt1"/>
              </a:buClr>
              <a:buSzPts val="2000"/>
              <a:buFont typeface="Roboto"/>
              <a:buAutoNum type="arabicPeriod"/>
            </a:pPr>
            <a:r>
              <a:rPr lang="en-US" sz="2000">
                <a:solidFill>
                  <a:schemeClr val="lt1"/>
                </a:solidFill>
                <a:latin typeface="Roboto"/>
                <a:ea typeface="Roboto"/>
                <a:cs typeface="Roboto"/>
                <a:sym typeface="Roboto"/>
              </a:rPr>
              <a:t>La vision spatiale est mobilisée</a:t>
            </a:r>
            <a:endParaRPr sz="2000">
              <a:solidFill>
                <a:srgbClr val="FF9900"/>
              </a:solidFill>
              <a:latin typeface="Roboto"/>
              <a:ea typeface="Roboto"/>
              <a:cs typeface="Roboto"/>
              <a:sym typeface="Roboto"/>
            </a:endParaRPr>
          </a:p>
          <a:p>
            <a:pPr indent="-355600" lvl="2" marL="1371600" marR="0" rtl="0" algn="just">
              <a:lnSpc>
                <a:spcPct val="115000"/>
              </a:lnSpc>
              <a:spcBef>
                <a:spcPts val="0"/>
              </a:spcBef>
              <a:spcAft>
                <a:spcPts val="0"/>
              </a:spcAft>
              <a:buClr>
                <a:schemeClr val="lt1"/>
              </a:buClr>
              <a:buSzPts val="2000"/>
              <a:buFont typeface="Roboto"/>
              <a:buAutoNum type="arabicPeriod"/>
            </a:pPr>
            <a:r>
              <a:rPr lang="en-US" sz="2000">
                <a:solidFill>
                  <a:schemeClr val="lt1"/>
                </a:solidFill>
                <a:latin typeface="Roboto"/>
                <a:ea typeface="Roboto"/>
                <a:cs typeface="Roboto"/>
                <a:sym typeface="Roboto"/>
              </a:rPr>
              <a:t>La tâche peut bénéficier d’une d</a:t>
            </a:r>
            <a:r>
              <a:rPr lang="en-US" sz="2000">
                <a:solidFill>
                  <a:schemeClr val="lt1"/>
                </a:solidFill>
                <a:latin typeface="Roboto"/>
                <a:ea typeface="Roboto"/>
                <a:cs typeface="Roboto"/>
                <a:sym typeface="Roboto"/>
              </a:rPr>
              <a:t>ifférenciation didactique</a:t>
            </a:r>
            <a:endParaRPr sz="2000">
              <a:solidFill>
                <a:schemeClr val="lt1"/>
              </a:solidFill>
              <a:latin typeface="Roboto"/>
              <a:ea typeface="Roboto"/>
              <a:cs typeface="Roboto"/>
              <a:sym typeface="Roboto"/>
            </a:endParaRPr>
          </a:p>
          <a:p>
            <a:pPr indent="-355600" lvl="2" marL="1371600" rtl="0" algn="just">
              <a:lnSpc>
                <a:spcPct val="115000"/>
              </a:lnSpc>
              <a:spcBef>
                <a:spcPts val="0"/>
              </a:spcBef>
              <a:spcAft>
                <a:spcPts val="0"/>
              </a:spcAft>
              <a:buClr>
                <a:schemeClr val="lt1"/>
              </a:buClr>
              <a:buSzPts val="2000"/>
              <a:buFont typeface="Roboto"/>
              <a:buAutoNum type="arabicPeriod"/>
            </a:pPr>
            <a:r>
              <a:rPr lang="en-US" sz="2000">
                <a:solidFill>
                  <a:schemeClr val="lt1"/>
                </a:solidFill>
                <a:latin typeface="Roboto"/>
                <a:ea typeface="Roboto"/>
                <a:cs typeface="Roboto"/>
                <a:sym typeface="Roboto"/>
              </a:rPr>
              <a:t>Le matériel de manipulation virtuel soutient l’apprentissage</a:t>
            </a:r>
            <a:endParaRPr sz="2000">
              <a:solidFill>
                <a:schemeClr val="lt1"/>
              </a:solidFill>
              <a:latin typeface="Roboto"/>
              <a:ea typeface="Roboto"/>
              <a:cs typeface="Roboto"/>
              <a:sym typeface="Roboto"/>
            </a:endParaRPr>
          </a:p>
          <a:p>
            <a:pPr indent="-355600" lvl="2" marL="1371600" rtl="0" algn="just">
              <a:lnSpc>
                <a:spcPct val="115000"/>
              </a:lnSpc>
              <a:spcBef>
                <a:spcPts val="0"/>
              </a:spcBef>
              <a:spcAft>
                <a:spcPts val="0"/>
              </a:spcAft>
              <a:buClr>
                <a:schemeClr val="lt1"/>
              </a:buClr>
              <a:buSzPts val="2000"/>
              <a:buFont typeface="Roboto"/>
              <a:buAutoNum type="arabicPeriod"/>
            </a:pPr>
            <a:r>
              <a:rPr lang="en-US" sz="2000">
                <a:solidFill>
                  <a:schemeClr val="lt1"/>
                </a:solidFill>
                <a:latin typeface="Roboto"/>
                <a:ea typeface="Roboto"/>
                <a:cs typeface="Roboto"/>
                <a:sym typeface="Roboto"/>
              </a:rPr>
              <a:t>Le statut de l’erreur est modifié</a:t>
            </a:r>
            <a:endParaRPr sz="2000">
              <a:solidFill>
                <a:schemeClr val="lt1"/>
              </a:solidFill>
              <a:latin typeface="Roboto"/>
              <a:ea typeface="Roboto"/>
              <a:cs typeface="Roboto"/>
              <a:sym typeface="Roboto"/>
            </a:endParaRPr>
          </a:p>
          <a:p>
            <a:pPr indent="-355600" lvl="1" marL="914400" marR="0" rtl="0" algn="just">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Défis didactiques</a:t>
            </a:r>
            <a:endParaRPr sz="2000">
              <a:solidFill>
                <a:schemeClr val="lt1"/>
              </a:solidFill>
              <a:latin typeface="Roboto"/>
              <a:ea typeface="Roboto"/>
              <a:cs typeface="Roboto"/>
              <a:sym typeface="Roboto"/>
            </a:endParaRPr>
          </a:p>
          <a:p>
            <a:pPr indent="-355600" lvl="2" marL="1371600" rtl="0" algn="just">
              <a:lnSpc>
                <a:spcPct val="115000"/>
              </a:lnSpc>
              <a:spcBef>
                <a:spcPts val="0"/>
              </a:spcBef>
              <a:spcAft>
                <a:spcPts val="0"/>
              </a:spcAft>
              <a:buClr>
                <a:schemeClr val="lt1"/>
              </a:buClr>
              <a:buSzPts val="2000"/>
              <a:buFont typeface="Roboto"/>
              <a:buAutoNum type="arabicPeriod"/>
            </a:pPr>
            <a:r>
              <a:rPr lang="en-US" sz="2000">
                <a:solidFill>
                  <a:schemeClr val="lt1"/>
                </a:solidFill>
                <a:latin typeface="Roboto"/>
                <a:ea typeface="Roboto"/>
                <a:cs typeface="Roboto"/>
                <a:sym typeface="Roboto"/>
              </a:rPr>
              <a:t>La construction est limitée par la forme et la taille des blocs</a:t>
            </a:r>
            <a:endParaRPr sz="2000">
              <a:solidFill>
                <a:schemeClr val="lt1"/>
              </a:solidFill>
              <a:latin typeface="Roboto"/>
              <a:ea typeface="Roboto"/>
              <a:cs typeface="Roboto"/>
              <a:sym typeface="Roboto"/>
            </a:endParaRPr>
          </a:p>
          <a:p>
            <a:pPr indent="-355600" lvl="2" marL="1371600" rtl="0" algn="just">
              <a:lnSpc>
                <a:spcPct val="115000"/>
              </a:lnSpc>
              <a:spcBef>
                <a:spcPts val="0"/>
              </a:spcBef>
              <a:spcAft>
                <a:spcPts val="0"/>
              </a:spcAft>
              <a:buClr>
                <a:schemeClr val="lt1"/>
              </a:buClr>
              <a:buSzPts val="2000"/>
              <a:buFont typeface="Roboto"/>
              <a:buAutoNum type="arabicPeriod"/>
            </a:pPr>
            <a:r>
              <a:rPr lang="en-US" sz="2000">
                <a:solidFill>
                  <a:schemeClr val="lt1"/>
                </a:solidFill>
                <a:latin typeface="Roboto"/>
                <a:ea typeface="Roboto"/>
                <a:cs typeface="Roboto"/>
                <a:sym typeface="Roboto"/>
              </a:rPr>
              <a:t>L’artefact pour laisser des traces du raisonnement est limité</a:t>
            </a:r>
            <a:endParaRPr sz="2000">
              <a:solidFill>
                <a:schemeClr val="lt1"/>
              </a:solidFill>
              <a:latin typeface="Roboto"/>
              <a:ea typeface="Roboto"/>
              <a:cs typeface="Roboto"/>
              <a:sym typeface="Roboto"/>
            </a:endParaRPr>
          </a:p>
        </p:txBody>
      </p:sp>
      <p:pic>
        <p:nvPicPr>
          <p:cNvPr id="709" name="Google Shape;709;p52"/>
          <p:cNvPicPr preferRelativeResize="0"/>
          <p:nvPr/>
        </p:nvPicPr>
        <p:blipFill>
          <a:blip r:embed="rId4">
            <a:alphaModFix/>
          </a:blip>
          <a:stretch>
            <a:fillRect/>
          </a:stretch>
        </p:blipFill>
        <p:spPr>
          <a:xfrm>
            <a:off x="10855475" y="5521475"/>
            <a:ext cx="1336525" cy="1336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704"/>
                                        </p:tgtEl>
                                        <p:attrNameLst>
                                          <p:attrName>style.visibility</p:attrName>
                                        </p:attrNameLst>
                                      </p:cBhvr>
                                      <p:to>
                                        <p:strVal val="visible"/>
                                      </p:to>
                                    </p:set>
                                    <p:anim calcmode="lin" valueType="num">
                                      <p:cBhvr additive="base">
                                        <p:cTn dur="1000"/>
                                        <p:tgtEl>
                                          <p:spTgt spid="70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05"/>
                                        </p:tgtEl>
                                        <p:attrNameLst>
                                          <p:attrName>style.visibility</p:attrName>
                                        </p:attrNameLst>
                                      </p:cBhvr>
                                      <p:to>
                                        <p:strVal val="visible"/>
                                      </p:to>
                                    </p:set>
                                    <p:anim calcmode="lin" valueType="num">
                                      <p:cBhvr additive="base">
                                        <p:cTn dur="1000"/>
                                        <p:tgtEl>
                                          <p:spTgt spid="70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713" name="Shape 713"/>
        <p:cNvGrpSpPr/>
        <p:nvPr/>
      </p:nvGrpSpPr>
      <p:grpSpPr>
        <a:xfrm>
          <a:off x="0" y="0"/>
          <a:ext cx="0" cy="0"/>
          <a:chOff x="0" y="0"/>
          <a:chExt cx="0" cy="0"/>
        </a:xfrm>
      </p:grpSpPr>
      <p:pic>
        <p:nvPicPr>
          <p:cNvPr descr="A picture containing container, square&#10;&#10;Description automatically generated" id="714" name="Google Shape;714;p53"/>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715" name="Google Shape;715;p53"/>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716" name="Google Shape;716;p53"/>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717" name="Google Shape;717;p53"/>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Résultats préliminaires</a:t>
            </a:r>
            <a:endParaRPr sz="3000">
              <a:solidFill>
                <a:srgbClr val="D8D8D8"/>
              </a:solidFill>
              <a:latin typeface="Roboto"/>
              <a:ea typeface="Roboto"/>
              <a:cs typeface="Roboto"/>
              <a:sym typeface="Roboto"/>
            </a:endParaRPr>
          </a:p>
        </p:txBody>
      </p:sp>
      <p:sp>
        <p:nvSpPr>
          <p:cNvPr id="718" name="Google Shape;718;p53"/>
          <p:cNvSpPr txBox="1"/>
          <p:nvPr/>
        </p:nvSpPr>
        <p:spPr>
          <a:xfrm>
            <a:off x="662575" y="1693500"/>
            <a:ext cx="11165100" cy="5148600"/>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lang="en-US" sz="1800">
                <a:solidFill>
                  <a:schemeClr val="lt1"/>
                </a:solidFill>
                <a:latin typeface="Roboto"/>
                <a:ea typeface="Roboto"/>
                <a:cs typeface="Roboto"/>
                <a:sym typeface="Roboto"/>
              </a:rPr>
              <a:t>Avantage</a:t>
            </a:r>
            <a:r>
              <a:rPr lang="en-US" sz="1800">
                <a:solidFill>
                  <a:schemeClr val="lt1"/>
                </a:solidFill>
                <a:latin typeface="Roboto"/>
                <a:ea typeface="Roboto"/>
                <a:cs typeface="Roboto"/>
                <a:sym typeface="Roboto"/>
              </a:rPr>
              <a:t> didactique #1 : La v</a:t>
            </a:r>
            <a:r>
              <a:rPr lang="en-US" sz="1800">
                <a:solidFill>
                  <a:schemeClr val="lt1"/>
                </a:solidFill>
                <a:latin typeface="Roboto"/>
                <a:ea typeface="Roboto"/>
                <a:cs typeface="Roboto"/>
                <a:sym typeface="Roboto"/>
              </a:rPr>
              <a:t>ision spatiale est mobilisée (9/12)</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Environnement immersif pour voir selon tous les angles</a:t>
            </a:r>
            <a:endParaRPr sz="1800">
              <a:solidFill>
                <a:schemeClr val="lt1"/>
              </a:solidFill>
              <a:latin typeface="Roboto"/>
              <a:ea typeface="Roboto"/>
              <a:cs typeface="Roboto"/>
              <a:sym typeface="Roboto"/>
            </a:endParaRPr>
          </a:p>
          <a:p>
            <a:pPr indent="-342900" lvl="0" marL="457200" marR="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Laurent : « Le gros avantage que j’aime, c’est la partie 3D. La partie </a:t>
            </a:r>
            <a:br>
              <a:rPr lang="en-US" sz="1800">
                <a:solidFill>
                  <a:schemeClr val="lt1"/>
                </a:solidFill>
                <a:latin typeface="Roboto"/>
                <a:ea typeface="Roboto"/>
                <a:cs typeface="Roboto"/>
                <a:sym typeface="Roboto"/>
              </a:rPr>
            </a:br>
            <a:r>
              <a:rPr lang="en-US" sz="1800">
                <a:solidFill>
                  <a:schemeClr val="lt1"/>
                </a:solidFill>
                <a:latin typeface="Roboto"/>
                <a:ea typeface="Roboto"/>
                <a:cs typeface="Roboto"/>
                <a:sym typeface="Roboto"/>
              </a:rPr>
              <a:t>de </a:t>
            </a:r>
            <a:r>
              <a:rPr b="1" lang="en-US" sz="1800">
                <a:solidFill>
                  <a:schemeClr val="lt1"/>
                </a:solidFill>
                <a:latin typeface="Roboto"/>
                <a:ea typeface="Roboto"/>
                <a:cs typeface="Roboto"/>
                <a:sym typeface="Roboto"/>
              </a:rPr>
              <a:t>voir en 3D</a:t>
            </a:r>
            <a:r>
              <a:rPr lang="en-US" sz="1800">
                <a:solidFill>
                  <a:schemeClr val="lt1"/>
                </a:solidFill>
                <a:latin typeface="Roboto"/>
                <a:ea typeface="Roboto"/>
                <a:cs typeface="Roboto"/>
                <a:sym typeface="Roboto"/>
              </a:rPr>
              <a:t> une réalité qui des fois est extrêmement floue et imprécise. »</a:t>
            </a:r>
            <a:endParaRPr sz="1800">
              <a:solidFill>
                <a:schemeClr val="lt1"/>
              </a:solidFill>
              <a:latin typeface="Roboto"/>
              <a:ea typeface="Roboto"/>
              <a:cs typeface="Roboto"/>
              <a:sym typeface="Roboto"/>
            </a:endParaRPr>
          </a:p>
          <a:p>
            <a:pPr indent="-342900" lvl="0" marL="457200" marR="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Marie : « capables de voir leurs aires de restauration </a:t>
            </a:r>
            <a:r>
              <a:rPr b="1" lang="en-US" sz="1800">
                <a:solidFill>
                  <a:schemeClr val="lt1"/>
                </a:solidFill>
                <a:latin typeface="Roboto"/>
                <a:ea typeface="Roboto"/>
                <a:cs typeface="Roboto"/>
                <a:sym typeface="Roboto"/>
              </a:rPr>
              <a:t>en 3D, contrairement au plan où ils le font en 2D</a:t>
            </a:r>
            <a:r>
              <a:rPr lang="en-US" sz="1800">
                <a:solidFill>
                  <a:schemeClr val="lt1"/>
                </a:solidFill>
                <a:latin typeface="Roboto"/>
                <a:ea typeface="Roboto"/>
                <a:cs typeface="Roboto"/>
                <a:sym typeface="Roboto"/>
              </a:rPr>
              <a:t>. »</a:t>
            </a:r>
            <a:endParaRPr sz="1800">
              <a:solidFill>
                <a:schemeClr val="lt1"/>
              </a:solidFill>
              <a:latin typeface="Roboto"/>
              <a:ea typeface="Roboto"/>
              <a:cs typeface="Roboto"/>
              <a:sym typeface="Roboto"/>
            </a:endParaRPr>
          </a:p>
          <a:p>
            <a:pPr indent="-342900" lvl="0" marL="457200" marR="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Patricia : « tout ce qui est spatial, être capable de </a:t>
            </a:r>
            <a:r>
              <a:rPr b="1" lang="en-US" sz="1800">
                <a:solidFill>
                  <a:schemeClr val="lt1"/>
                </a:solidFill>
                <a:latin typeface="Roboto"/>
                <a:ea typeface="Roboto"/>
                <a:cs typeface="Roboto"/>
                <a:sym typeface="Roboto"/>
              </a:rPr>
              <a:t>se représenter</a:t>
            </a:r>
            <a:r>
              <a:rPr lang="en-US" sz="1800">
                <a:solidFill>
                  <a:schemeClr val="lt1"/>
                </a:solidFill>
                <a:latin typeface="Roboto"/>
                <a:ea typeface="Roboto"/>
                <a:cs typeface="Roboto"/>
                <a:sym typeface="Roboto"/>
              </a:rPr>
              <a:t> »</a:t>
            </a:r>
            <a:endParaRPr sz="1800">
              <a:solidFill>
                <a:schemeClr val="lt1"/>
              </a:solidFill>
              <a:latin typeface="Roboto"/>
              <a:ea typeface="Roboto"/>
              <a:cs typeface="Roboto"/>
              <a:sym typeface="Roboto"/>
            </a:endParaRPr>
          </a:p>
          <a:p>
            <a:pPr indent="-342900" lvl="0" marL="457200" marR="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Rosalie : « On est capable de déjà développer une espèce de </a:t>
            </a:r>
            <a:r>
              <a:rPr b="1" lang="en-US" sz="1800">
                <a:solidFill>
                  <a:schemeClr val="lt1"/>
                </a:solidFill>
                <a:latin typeface="Roboto"/>
                <a:ea typeface="Roboto"/>
                <a:cs typeface="Roboto"/>
                <a:sym typeface="Roboto"/>
              </a:rPr>
              <a:t>conscience spatiale</a:t>
            </a:r>
            <a:r>
              <a:rPr lang="en-US" sz="1800">
                <a:solidFill>
                  <a:schemeClr val="lt1"/>
                </a:solidFill>
                <a:latin typeface="Roboto"/>
                <a:ea typeface="Roboto"/>
                <a:cs typeface="Roboto"/>
                <a:sym typeface="Roboto"/>
              </a:rPr>
              <a:t> qu’on ne pourrait pas avec papier-crayon. Ça, c’est certain que c’est gagnant. On miserait à varier plus souvent comme ça. »</a:t>
            </a:r>
            <a:endParaRPr sz="1800">
              <a:solidFill>
                <a:schemeClr val="lt1"/>
              </a:solidFill>
              <a:latin typeface="Roboto"/>
              <a:ea typeface="Roboto"/>
              <a:cs typeface="Roboto"/>
              <a:sym typeface="Roboto"/>
            </a:endParaRPr>
          </a:p>
          <a:p>
            <a:pPr indent="-342900" lvl="0" marL="457200" marR="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Myriam : « les élèves ont parfois des difficultés à voir en 3D au tableau. Avec Minecraft, « ils peuvent vraiment </a:t>
            </a:r>
            <a:r>
              <a:rPr b="1" lang="en-US" sz="1800">
                <a:solidFill>
                  <a:schemeClr val="lt1"/>
                </a:solidFill>
                <a:latin typeface="Roboto"/>
                <a:ea typeface="Roboto"/>
                <a:cs typeface="Roboto"/>
                <a:sym typeface="Roboto"/>
              </a:rPr>
              <a:t>faire le tour, toucher et compter</a:t>
            </a:r>
            <a:r>
              <a:rPr lang="en-US" sz="1800">
                <a:solidFill>
                  <a:schemeClr val="lt1"/>
                </a:solidFill>
                <a:latin typeface="Roboto"/>
                <a:ea typeface="Roboto"/>
                <a:cs typeface="Roboto"/>
                <a:sym typeface="Roboto"/>
              </a:rPr>
              <a:t> le nombre de carrés qu’il y avait. »</a:t>
            </a:r>
            <a:endParaRPr sz="1800">
              <a:solidFill>
                <a:schemeClr val="lt1"/>
              </a:solidFill>
              <a:latin typeface="Roboto"/>
              <a:ea typeface="Roboto"/>
              <a:cs typeface="Roboto"/>
              <a:sym typeface="Roboto"/>
            </a:endParaRPr>
          </a:p>
          <a:p>
            <a:pPr indent="-342900" lvl="0" marL="457200" marR="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Isabelle : « les élèves peuvent voir les solides vraiment en 3D [...] On pouvait voir vraiment sur le dessus et voir la tâche </a:t>
            </a:r>
            <a:r>
              <a:rPr b="1" lang="en-US" sz="1800">
                <a:solidFill>
                  <a:schemeClr val="lt1"/>
                </a:solidFill>
                <a:latin typeface="Roboto"/>
                <a:ea typeface="Roboto"/>
                <a:cs typeface="Roboto"/>
                <a:sym typeface="Roboto"/>
              </a:rPr>
              <a:t>en entier</a:t>
            </a:r>
            <a:r>
              <a:rPr lang="en-US" sz="1800">
                <a:solidFill>
                  <a:schemeClr val="lt1"/>
                </a:solidFill>
                <a:latin typeface="Roboto"/>
                <a:ea typeface="Roboto"/>
                <a:cs typeface="Roboto"/>
                <a:sym typeface="Roboto"/>
              </a:rPr>
              <a:t>. On dirait que pour certains, c’était </a:t>
            </a:r>
            <a:r>
              <a:rPr b="1" lang="en-US" sz="1800">
                <a:solidFill>
                  <a:schemeClr val="lt1"/>
                </a:solidFill>
                <a:latin typeface="Roboto"/>
                <a:ea typeface="Roboto"/>
                <a:cs typeface="Roboto"/>
                <a:sym typeface="Roboto"/>
              </a:rPr>
              <a:t>plus visuel</a:t>
            </a:r>
            <a:r>
              <a:rPr lang="en-US" sz="1800">
                <a:solidFill>
                  <a:schemeClr val="lt1"/>
                </a:solidFill>
                <a:latin typeface="Roboto"/>
                <a:ea typeface="Roboto"/>
                <a:cs typeface="Roboto"/>
                <a:sym typeface="Roboto"/>
              </a:rPr>
              <a:t> et ils préféraient cela. »</a:t>
            </a:r>
            <a:endParaRPr sz="1800">
              <a:solidFill>
                <a:schemeClr val="lt1"/>
              </a:solidFill>
              <a:latin typeface="Roboto"/>
              <a:ea typeface="Roboto"/>
              <a:cs typeface="Roboto"/>
              <a:sym typeface="Roboto"/>
            </a:endParaRPr>
          </a:p>
          <a:p>
            <a:pPr indent="-342900" lvl="0" marL="457200" marR="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Carl : « J’ai tellement trouvé que c’était </a:t>
            </a:r>
            <a:r>
              <a:rPr b="1" lang="en-US" sz="1800">
                <a:solidFill>
                  <a:schemeClr val="lt1"/>
                </a:solidFill>
                <a:latin typeface="Roboto"/>
                <a:ea typeface="Roboto"/>
                <a:cs typeface="Roboto"/>
                <a:sym typeface="Roboto"/>
              </a:rPr>
              <a:t>en profondeur comme compréhension des élèves</a:t>
            </a:r>
            <a:r>
              <a:rPr lang="en-US" sz="1800">
                <a:solidFill>
                  <a:schemeClr val="lt1"/>
                </a:solidFill>
                <a:latin typeface="Roboto"/>
                <a:ea typeface="Roboto"/>
                <a:cs typeface="Roboto"/>
                <a:sym typeface="Roboto"/>
              </a:rPr>
              <a:t>, comme observations de pouvoir voir en vrai, passer </a:t>
            </a:r>
            <a:r>
              <a:rPr b="1" lang="en-US" sz="1800">
                <a:solidFill>
                  <a:schemeClr val="lt1"/>
                </a:solidFill>
                <a:latin typeface="Roboto"/>
                <a:ea typeface="Roboto"/>
                <a:cs typeface="Roboto"/>
                <a:sym typeface="Roboto"/>
              </a:rPr>
              <a:t>tous les côtés</a:t>
            </a:r>
            <a:r>
              <a:rPr lang="en-US" sz="1800">
                <a:solidFill>
                  <a:schemeClr val="lt1"/>
                </a:solidFill>
                <a:latin typeface="Roboto"/>
                <a:ea typeface="Roboto"/>
                <a:cs typeface="Roboto"/>
                <a:sym typeface="Roboto"/>
              </a:rPr>
              <a:t> de la construction en 3D sur les solides. »</a:t>
            </a:r>
            <a:endParaRPr sz="1800">
              <a:solidFill>
                <a:schemeClr val="lt1"/>
              </a:solidFill>
              <a:latin typeface="Roboto"/>
              <a:ea typeface="Roboto"/>
              <a:cs typeface="Roboto"/>
              <a:sym typeface="Roboto"/>
            </a:endParaRPr>
          </a:p>
          <a:p>
            <a:pPr indent="-342900" lvl="0" marL="457200" marR="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Noémie : « L’avantage, ils peuvent </a:t>
            </a:r>
            <a:r>
              <a:rPr b="1" lang="en-US" sz="1800">
                <a:solidFill>
                  <a:schemeClr val="lt1"/>
                </a:solidFill>
                <a:latin typeface="Roboto"/>
                <a:ea typeface="Roboto"/>
                <a:cs typeface="Roboto"/>
                <a:sym typeface="Roboto"/>
              </a:rPr>
              <a:t>bouger,</a:t>
            </a:r>
            <a:r>
              <a:rPr lang="en-US" sz="1800">
                <a:solidFill>
                  <a:schemeClr val="lt1"/>
                </a:solidFill>
                <a:latin typeface="Roboto"/>
                <a:ea typeface="Roboto"/>
                <a:cs typeface="Roboto"/>
                <a:sym typeface="Roboto"/>
              </a:rPr>
              <a:t> ils voient les </a:t>
            </a:r>
            <a:r>
              <a:rPr b="1" lang="en-US" sz="1800">
                <a:solidFill>
                  <a:schemeClr val="lt1"/>
                </a:solidFill>
                <a:latin typeface="Roboto"/>
                <a:ea typeface="Roboto"/>
                <a:cs typeface="Roboto"/>
                <a:sym typeface="Roboto"/>
              </a:rPr>
              <a:t>différentes vues</a:t>
            </a:r>
            <a:r>
              <a:rPr lang="en-US" sz="1800">
                <a:solidFill>
                  <a:schemeClr val="lt1"/>
                </a:solidFill>
                <a:latin typeface="Roboto"/>
                <a:ea typeface="Roboto"/>
                <a:cs typeface="Roboto"/>
                <a:sym typeface="Roboto"/>
              </a:rPr>
              <a:t>. Je trouve ça vraiment fantastique pour découvrir sur les solides. C’est </a:t>
            </a:r>
            <a:r>
              <a:rPr b="1" lang="en-US" sz="1800">
                <a:solidFill>
                  <a:schemeClr val="lt1"/>
                </a:solidFill>
                <a:latin typeface="Roboto"/>
                <a:ea typeface="Roboto"/>
                <a:cs typeface="Roboto"/>
                <a:sym typeface="Roboto"/>
              </a:rPr>
              <a:t>mieux que sur papier</a:t>
            </a:r>
            <a:r>
              <a:rPr lang="en-US" sz="1800">
                <a:solidFill>
                  <a:schemeClr val="lt1"/>
                </a:solidFill>
                <a:latin typeface="Roboto"/>
                <a:ea typeface="Roboto"/>
                <a:cs typeface="Roboto"/>
                <a:sym typeface="Roboto"/>
              </a:rPr>
              <a:t> à mon avis. »</a:t>
            </a:r>
            <a:endParaRPr sz="1800">
              <a:solidFill>
                <a:schemeClr val="lt1"/>
              </a:solidFill>
              <a:latin typeface="Roboto"/>
              <a:ea typeface="Roboto"/>
              <a:cs typeface="Roboto"/>
              <a:sym typeface="Roboto"/>
            </a:endParaRPr>
          </a:p>
        </p:txBody>
      </p:sp>
      <p:pic>
        <p:nvPicPr>
          <p:cNvPr id="719" name="Google Shape;719;p53"/>
          <p:cNvPicPr preferRelativeResize="0"/>
          <p:nvPr/>
        </p:nvPicPr>
        <p:blipFill rotWithShape="1">
          <a:blip r:embed="rId4">
            <a:alphaModFix/>
          </a:blip>
          <a:srcRect b="0" l="7315" r="9834" t="6068"/>
          <a:stretch/>
        </p:blipFill>
        <p:spPr>
          <a:xfrm>
            <a:off x="8225025" y="975050"/>
            <a:ext cx="2290576" cy="16981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714"/>
                                        </p:tgtEl>
                                        <p:attrNameLst>
                                          <p:attrName>style.visibility</p:attrName>
                                        </p:attrNameLst>
                                      </p:cBhvr>
                                      <p:to>
                                        <p:strVal val="visible"/>
                                      </p:to>
                                    </p:set>
                                    <p:anim calcmode="lin" valueType="num">
                                      <p:cBhvr additive="base">
                                        <p:cTn dur="1000"/>
                                        <p:tgtEl>
                                          <p:spTgt spid="71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15"/>
                                        </p:tgtEl>
                                        <p:attrNameLst>
                                          <p:attrName>style.visibility</p:attrName>
                                        </p:attrNameLst>
                                      </p:cBhvr>
                                      <p:to>
                                        <p:strVal val="visible"/>
                                      </p:to>
                                    </p:set>
                                    <p:anim calcmode="lin" valueType="num">
                                      <p:cBhvr additive="base">
                                        <p:cTn dur="1000"/>
                                        <p:tgtEl>
                                          <p:spTgt spid="71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723" name="Shape 723"/>
        <p:cNvGrpSpPr/>
        <p:nvPr/>
      </p:nvGrpSpPr>
      <p:grpSpPr>
        <a:xfrm>
          <a:off x="0" y="0"/>
          <a:ext cx="0" cy="0"/>
          <a:chOff x="0" y="0"/>
          <a:chExt cx="0" cy="0"/>
        </a:xfrm>
      </p:grpSpPr>
      <p:pic>
        <p:nvPicPr>
          <p:cNvPr descr="A picture containing container, square&#10;&#10;Description automatically generated" id="724" name="Google Shape;724;p54"/>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725" name="Google Shape;725;p54"/>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726" name="Google Shape;726;p54"/>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727" name="Google Shape;727;p54"/>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Résultats préliminaires</a:t>
            </a:r>
            <a:endParaRPr sz="3000">
              <a:solidFill>
                <a:srgbClr val="D8D8D8"/>
              </a:solidFill>
              <a:latin typeface="Roboto"/>
              <a:ea typeface="Roboto"/>
              <a:cs typeface="Roboto"/>
              <a:sym typeface="Roboto"/>
            </a:endParaRPr>
          </a:p>
        </p:txBody>
      </p:sp>
      <p:sp>
        <p:nvSpPr>
          <p:cNvPr id="728" name="Google Shape;728;p54"/>
          <p:cNvSpPr txBox="1"/>
          <p:nvPr/>
        </p:nvSpPr>
        <p:spPr>
          <a:xfrm>
            <a:off x="461875" y="1714175"/>
            <a:ext cx="11602500" cy="4830000"/>
          </a:xfrm>
          <a:prstGeom prst="rect">
            <a:avLst/>
          </a:prstGeom>
          <a:noFill/>
          <a:ln>
            <a:noFill/>
          </a:ln>
        </p:spPr>
        <p:txBody>
          <a:bodyPr anchorCtr="0" anchor="t" bIns="45700" lIns="91425" spcFirstLastPara="1" rIns="91425" wrap="square" tIns="45700">
            <a:spAutoFit/>
          </a:bodyPr>
          <a:lstStyle/>
          <a:p>
            <a:pPr indent="0" lvl="0" marL="0" rtl="0" algn="just">
              <a:lnSpc>
                <a:spcPct val="115000"/>
              </a:lnSpc>
              <a:spcBef>
                <a:spcPts val="0"/>
              </a:spcBef>
              <a:spcAft>
                <a:spcPts val="0"/>
              </a:spcAft>
              <a:buNone/>
            </a:pPr>
            <a:r>
              <a:rPr lang="en-US" sz="1800">
                <a:solidFill>
                  <a:schemeClr val="lt1"/>
                </a:solidFill>
                <a:latin typeface="Roboto"/>
                <a:ea typeface="Roboto"/>
                <a:cs typeface="Roboto"/>
                <a:sym typeface="Roboto"/>
              </a:rPr>
              <a:t>Avantage didactique #2 : La tâche peut bénéficier d’une différenciation didactique (7/12)</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Gabriel : « leur permettre d’y aller à leur rythme, de différencier les élèves, ça nous a permis de </a:t>
            </a:r>
            <a:r>
              <a:rPr b="1" lang="en-US" sz="1800">
                <a:solidFill>
                  <a:schemeClr val="lt1"/>
                </a:solidFill>
                <a:latin typeface="Roboto"/>
                <a:ea typeface="Roboto"/>
                <a:cs typeface="Roboto"/>
                <a:sym typeface="Roboto"/>
              </a:rPr>
              <a:t>créer trois mondes de trois niveaux différents</a:t>
            </a:r>
            <a:r>
              <a:rPr lang="en-US" sz="1800">
                <a:solidFill>
                  <a:schemeClr val="lt1"/>
                </a:solidFill>
                <a:latin typeface="Roboto"/>
                <a:ea typeface="Roboto"/>
                <a:cs typeface="Roboto"/>
                <a:sym typeface="Roboto"/>
              </a:rPr>
              <a:t> […] et ça nous permettait de </a:t>
            </a:r>
            <a:r>
              <a:rPr b="1" lang="en-US" sz="1800">
                <a:solidFill>
                  <a:schemeClr val="lt1"/>
                </a:solidFill>
                <a:latin typeface="Roboto"/>
                <a:ea typeface="Roboto"/>
                <a:cs typeface="Roboto"/>
                <a:sym typeface="Roboto"/>
              </a:rPr>
              <a:t>voir la compréhension individuelle de chaque élève</a:t>
            </a:r>
            <a:r>
              <a:rPr lang="en-US" sz="1800">
                <a:solidFill>
                  <a:schemeClr val="lt1"/>
                </a:solidFill>
                <a:latin typeface="Roboto"/>
                <a:ea typeface="Roboto"/>
                <a:cs typeface="Roboto"/>
                <a:sym typeface="Roboto"/>
              </a:rPr>
              <a:t> »</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Laurent : « on travaille avec </a:t>
            </a:r>
            <a:r>
              <a:rPr b="1" lang="en-US" sz="1800">
                <a:solidFill>
                  <a:schemeClr val="lt1"/>
                </a:solidFill>
                <a:latin typeface="Roboto"/>
                <a:ea typeface="Roboto"/>
                <a:cs typeface="Roboto"/>
                <a:sym typeface="Roboto"/>
              </a:rPr>
              <a:t>plusieurs niveaux</a:t>
            </a:r>
            <a:r>
              <a:rPr lang="en-US" sz="1800">
                <a:solidFill>
                  <a:schemeClr val="lt1"/>
                </a:solidFill>
                <a:latin typeface="Roboto"/>
                <a:ea typeface="Roboto"/>
                <a:cs typeface="Roboto"/>
                <a:sym typeface="Roboto"/>
              </a:rPr>
              <a:t>. Mes élèves qui sont très rapides, qui ont des habiletés, qui ont compris la matière, il y a quand même un intérêt d’</a:t>
            </a:r>
            <a:r>
              <a:rPr b="1" lang="en-US" sz="1800">
                <a:solidFill>
                  <a:schemeClr val="lt1"/>
                </a:solidFill>
                <a:latin typeface="Roboto"/>
                <a:ea typeface="Roboto"/>
                <a:cs typeface="Roboto"/>
                <a:sym typeface="Roboto"/>
              </a:rPr>
              <a:t>aller plus loin</a:t>
            </a:r>
            <a:r>
              <a:rPr lang="en-US" sz="1800">
                <a:solidFill>
                  <a:schemeClr val="lt1"/>
                </a:solidFill>
                <a:latin typeface="Roboto"/>
                <a:ea typeface="Roboto"/>
                <a:cs typeface="Roboto"/>
                <a:sym typeface="Roboto"/>
              </a:rPr>
              <a:t> »</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Rosalie : « C’est un outil pour différencier l’apprentissage des maths qui est rapide à s’approprier par l’existence de toute cette communauté-là [...] Minecraft est un </a:t>
            </a:r>
            <a:r>
              <a:rPr b="1" lang="en-US" sz="1800">
                <a:solidFill>
                  <a:schemeClr val="lt1"/>
                </a:solidFill>
                <a:latin typeface="Roboto"/>
                <a:ea typeface="Roboto"/>
                <a:cs typeface="Roboto"/>
                <a:sym typeface="Roboto"/>
              </a:rPr>
              <a:t>bel outil de différenciation</a:t>
            </a:r>
            <a:r>
              <a:rPr lang="en-US" sz="1800">
                <a:solidFill>
                  <a:schemeClr val="lt1"/>
                </a:solidFill>
                <a:latin typeface="Roboto"/>
                <a:ea typeface="Roboto"/>
                <a:cs typeface="Roboto"/>
                <a:sym typeface="Roboto"/>
              </a:rPr>
              <a:t>. S’en servir de A à Z, de la même façon pour tous les élèves, ça ne répond peut-être pas à tous les besoins. »</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Sophie : « permet vraiment d’</a:t>
            </a:r>
            <a:r>
              <a:rPr b="1" lang="en-US" sz="1800">
                <a:solidFill>
                  <a:schemeClr val="lt1"/>
                </a:solidFill>
                <a:latin typeface="Roboto"/>
                <a:ea typeface="Roboto"/>
                <a:cs typeface="Roboto"/>
                <a:sym typeface="Roboto"/>
              </a:rPr>
              <a:t>avoir une autre vision des mathématiques</a:t>
            </a:r>
            <a:r>
              <a:rPr lang="en-US" sz="1800">
                <a:solidFill>
                  <a:schemeClr val="lt1"/>
                </a:solidFill>
                <a:latin typeface="Roboto"/>
                <a:ea typeface="Roboto"/>
                <a:cs typeface="Roboto"/>
                <a:sym typeface="Roboto"/>
              </a:rPr>
              <a:t> […] Ça peut apporter d’autres outils à leur petit sac pour mieux comprendre la matière, des façons de voir la matière de plusieurs façons »</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Alicia : « oser faire différent, de sortir des cahiers ou des tâches plus traditionnelles [...] ça permet de </a:t>
            </a:r>
            <a:r>
              <a:rPr b="1" lang="en-US" sz="1800">
                <a:solidFill>
                  <a:schemeClr val="lt1"/>
                </a:solidFill>
                <a:latin typeface="Roboto"/>
                <a:ea typeface="Roboto"/>
                <a:cs typeface="Roboto"/>
                <a:sym typeface="Roboto"/>
              </a:rPr>
              <a:t>développer les maths autrement</a:t>
            </a:r>
            <a:r>
              <a:rPr lang="en-US" sz="1800">
                <a:solidFill>
                  <a:schemeClr val="lt1"/>
                </a:solidFill>
                <a:latin typeface="Roboto"/>
                <a:ea typeface="Roboto"/>
                <a:cs typeface="Roboto"/>
                <a:sym typeface="Roboto"/>
              </a:rPr>
              <a:t> [...] Ça permet vraiment la différenciation, dans le sens que, ceux qui ont terminé, les plus rapides peu importe, peuvent après ça aller </a:t>
            </a:r>
            <a:r>
              <a:rPr b="1" lang="en-US" sz="1800">
                <a:solidFill>
                  <a:schemeClr val="lt1"/>
                </a:solidFill>
                <a:latin typeface="Roboto"/>
                <a:ea typeface="Roboto"/>
                <a:cs typeface="Roboto"/>
                <a:sym typeface="Roboto"/>
              </a:rPr>
              <a:t>prolonger leur projet, l’enrichir, le développer davantage</a:t>
            </a:r>
            <a:r>
              <a:rPr lang="en-US" sz="1800">
                <a:solidFill>
                  <a:schemeClr val="lt1"/>
                </a:solidFill>
                <a:latin typeface="Roboto"/>
                <a:ea typeface="Roboto"/>
                <a:cs typeface="Roboto"/>
                <a:sym typeface="Roboto"/>
              </a:rPr>
              <a:t>. Il y a vraiment place à ce que tout le monde soit vraiment centré sur la tâche. »</a:t>
            </a:r>
            <a:endParaRPr sz="1800">
              <a:solidFill>
                <a:schemeClr val="lt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724"/>
                                        </p:tgtEl>
                                        <p:attrNameLst>
                                          <p:attrName>style.visibility</p:attrName>
                                        </p:attrNameLst>
                                      </p:cBhvr>
                                      <p:to>
                                        <p:strVal val="visible"/>
                                      </p:to>
                                    </p:set>
                                    <p:anim calcmode="lin" valueType="num">
                                      <p:cBhvr additive="base">
                                        <p:cTn dur="1000"/>
                                        <p:tgtEl>
                                          <p:spTgt spid="72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25"/>
                                        </p:tgtEl>
                                        <p:attrNameLst>
                                          <p:attrName>style.visibility</p:attrName>
                                        </p:attrNameLst>
                                      </p:cBhvr>
                                      <p:to>
                                        <p:strVal val="visible"/>
                                      </p:to>
                                    </p:set>
                                    <p:anim calcmode="lin" valueType="num">
                                      <p:cBhvr additive="base">
                                        <p:cTn dur="1000"/>
                                        <p:tgtEl>
                                          <p:spTgt spid="72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732" name="Shape 732"/>
        <p:cNvGrpSpPr/>
        <p:nvPr/>
      </p:nvGrpSpPr>
      <p:grpSpPr>
        <a:xfrm>
          <a:off x="0" y="0"/>
          <a:ext cx="0" cy="0"/>
          <a:chOff x="0" y="0"/>
          <a:chExt cx="0" cy="0"/>
        </a:xfrm>
      </p:grpSpPr>
      <p:pic>
        <p:nvPicPr>
          <p:cNvPr descr="A picture containing container, square&#10;&#10;Description automatically generated" id="733" name="Google Shape;733;p55"/>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734" name="Google Shape;734;p55"/>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735" name="Google Shape;735;p55"/>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736" name="Google Shape;736;p55"/>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Résultats préliminaires</a:t>
            </a:r>
            <a:endParaRPr sz="3000">
              <a:solidFill>
                <a:srgbClr val="D8D8D8"/>
              </a:solidFill>
              <a:latin typeface="Roboto"/>
              <a:ea typeface="Roboto"/>
              <a:cs typeface="Roboto"/>
              <a:sym typeface="Roboto"/>
            </a:endParaRPr>
          </a:p>
        </p:txBody>
      </p:sp>
      <p:sp>
        <p:nvSpPr>
          <p:cNvPr id="737" name="Google Shape;737;p55"/>
          <p:cNvSpPr txBox="1"/>
          <p:nvPr/>
        </p:nvSpPr>
        <p:spPr>
          <a:xfrm>
            <a:off x="510175" y="1638063"/>
            <a:ext cx="11596200" cy="5148600"/>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lang="en-US" sz="1800">
                <a:solidFill>
                  <a:schemeClr val="lt1"/>
                </a:solidFill>
                <a:latin typeface="Roboto"/>
                <a:ea typeface="Roboto"/>
                <a:cs typeface="Roboto"/>
                <a:sym typeface="Roboto"/>
              </a:rPr>
              <a:t>Avantage didactique #3 : </a:t>
            </a:r>
            <a:r>
              <a:rPr lang="en-US" sz="1800">
                <a:solidFill>
                  <a:schemeClr val="lt1"/>
                </a:solidFill>
                <a:latin typeface="Roboto"/>
                <a:ea typeface="Roboto"/>
                <a:cs typeface="Roboto"/>
                <a:sym typeface="Roboto"/>
              </a:rPr>
              <a:t>Le matériel de manipulation virtuel soutient l’apprentissage (8/12)</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Laurent : « </a:t>
            </a:r>
            <a:r>
              <a:rPr b="1" lang="en-US" sz="1800">
                <a:solidFill>
                  <a:schemeClr val="lt1"/>
                </a:solidFill>
                <a:latin typeface="Roboto"/>
                <a:ea typeface="Roboto"/>
                <a:cs typeface="Roboto"/>
                <a:sym typeface="Roboto"/>
              </a:rPr>
              <a:t>Ça devient de la manipulation quand même, même si c’est de l’écran ou de la souris</a:t>
            </a:r>
            <a:r>
              <a:rPr lang="en-US" sz="1800">
                <a:solidFill>
                  <a:schemeClr val="lt1"/>
                </a:solidFill>
                <a:latin typeface="Roboto"/>
                <a:ea typeface="Roboto"/>
                <a:cs typeface="Roboto"/>
                <a:sym typeface="Roboto"/>
              </a:rPr>
              <a:t>. Ça revient au même que de faire le geste de prendre mes </a:t>
            </a:r>
            <a:r>
              <a:rPr b="1" lang="en-US" sz="1800">
                <a:solidFill>
                  <a:schemeClr val="lt1"/>
                </a:solidFill>
                <a:latin typeface="Roboto"/>
                <a:ea typeface="Roboto"/>
                <a:cs typeface="Roboto"/>
                <a:sym typeface="Roboto"/>
              </a:rPr>
              <a:t>Legos</a:t>
            </a:r>
            <a:r>
              <a:rPr lang="en-US" sz="1800">
                <a:solidFill>
                  <a:schemeClr val="lt1"/>
                </a:solidFill>
                <a:latin typeface="Roboto"/>
                <a:ea typeface="Roboto"/>
                <a:cs typeface="Roboto"/>
                <a:sym typeface="Roboto"/>
              </a:rPr>
              <a:t>. »</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Josiane : « Surtout au 3</a:t>
            </a:r>
            <a:r>
              <a:rPr baseline="30000" lang="en-US" sz="1800">
                <a:solidFill>
                  <a:schemeClr val="lt1"/>
                </a:solidFill>
                <a:latin typeface="Roboto"/>
                <a:ea typeface="Roboto"/>
                <a:cs typeface="Roboto"/>
                <a:sym typeface="Roboto"/>
              </a:rPr>
              <a:t>e</a:t>
            </a:r>
            <a:r>
              <a:rPr lang="en-US" sz="1800">
                <a:solidFill>
                  <a:schemeClr val="lt1"/>
                </a:solidFill>
                <a:latin typeface="Roboto"/>
                <a:ea typeface="Roboto"/>
                <a:cs typeface="Roboto"/>
                <a:sym typeface="Roboto"/>
              </a:rPr>
              <a:t> cycle, ça devient difficile la manipulation. Les élèves sont moins portés à aller chercher [du matériel]. Là-dedans [dans Minecraft], c’est plus concret je trouve. On est beaucoup dans l’abstrait, ça </a:t>
            </a:r>
            <a:r>
              <a:rPr b="1" lang="en-US" sz="1800">
                <a:solidFill>
                  <a:schemeClr val="lt1"/>
                </a:solidFill>
                <a:latin typeface="Roboto"/>
                <a:ea typeface="Roboto"/>
                <a:cs typeface="Roboto"/>
                <a:sym typeface="Roboto"/>
              </a:rPr>
              <a:t>[Minecraft], ça vient concrétiser les notions</a:t>
            </a:r>
            <a:r>
              <a:rPr lang="en-US" sz="1800">
                <a:solidFill>
                  <a:schemeClr val="lt1"/>
                </a:solidFill>
                <a:latin typeface="Roboto"/>
                <a:ea typeface="Roboto"/>
                <a:cs typeface="Roboto"/>
                <a:sym typeface="Roboto"/>
              </a:rPr>
              <a:t>. Ça vient appuyer nos enseignements. »</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Marie : « Avec le matériel, [...] si j’avais voulu travailler avec des blocs, avec [l’ordre de grandeur des nombres] qu’on travaille en 5</a:t>
            </a:r>
            <a:r>
              <a:rPr baseline="30000" lang="en-US" sz="1800">
                <a:solidFill>
                  <a:schemeClr val="lt1"/>
                </a:solidFill>
                <a:latin typeface="Roboto"/>
                <a:ea typeface="Roboto"/>
                <a:cs typeface="Roboto"/>
                <a:sym typeface="Roboto"/>
              </a:rPr>
              <a:t>e</a:t>
            </a:r>
            <a:r>
              <a:rPr lang="en-US" sz="1800">
                <a:solidFill>
                  <a:schemeClr val="lt1"/>
                </a:solidFill>
                <a:latin typeface="Roboto"/>
                <a:ea typeface="Roboto"/>
                <a:cs typeface="Roboto"/>
                <a:sym typeface="Roboto"/>
              </a:rPr>
              <a:t> année, je n’y serais pas arrivée. Je n’ai </a:t>
            </a:r>
            <a:r>
              <a:rPr b="1" lang="en-US" sz="1800">
                <a:solidFill>
                  <a:schemeClr val="lt1"/>
                </a:solidFill>
                <a:latin typeface="Roboto"/>
                <a:ea typeface="Roboto"/>
                <a:cs typeface="Roboto"/>
                <a:sym typeface="Roboto"/>
              </a:rPr>
              <a:t>pas assez de blocs pour cela</a:t>
            </a:r>
            <a:r>
              <a:rPr lang="en-US" sz="1800">
                <a:solidFill>
                  <a:schemeClr val="lt1"/>
                </a:solidFill>
                <a:latin typeface="Roboto"/>
                <a:ea typeface="Roboto"/>
                <a:cs typeface="Roboto"/>
                <a:sym typeface="Roboto"/>
              </a:rPr>
              <a:t>. » </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Gabriel : « Ça vient chercher une </a:t>
            </a:r>
            <a:r>
              <a:rPr b="1" lang="en-US" sz="1800">
                <a:solidFill>
                  <a:schemeClr val="lt1"/>
                </a:solidFill>
                <a:latin typeface="Roboto"/>
                <a:ea typeface="Roboto"/>
                <a:cs typeface="Roboto"/>
                <a:sym typeface="Roboto"/>
              </a:rPr>
              <a:t>compréhension qui est différente, qui est visuelle</a:t>
            </a:r>
            <a:r>
              <a:rPr lang="en-US" sz="1800">
                <a:solidFill>
                  <a:schemeClr val="lt1"/>
                </a:solidFill>
                <a:latin typeface="Roboto"/>
                <a:ea typeface="Roboto"/>
                <a:cs typeface="Roboto"/>
                <a:sym typeface="Roboto"/>
              </a:rPr>
              <a:t>. Pour les </a:t>
            </a:r>
            <a:r>
              <a:rPr b="1" lang="en-US" sz="1800">
                <a:solidFill>
                  <a:schemeClr val="lt1"/>
                </a:solidFill>
                <a:latin typeface="Roboto"/>
                <a:ea typeface="Roboto"/>
                <a:cs typeface="Roboto"/>
                <a:sym typeface="Roboto"/>
              </a:rPr>
              <a:t>fractions, c’est facile, car ils manipulent</a:t>
            </a:r>
            <a:r>
              <a:rPr lang="en-US" sz="1800">
                <a:solidFill>
                  <a:schemeClr val="lt1"/>
                </a:solidFill>
                <a:latin typeface="Roboto"/>
                <a:ea typeface="Roboto"/>
                <a:cs typeface="Roboto"/>
                <a:sym typeface="Roboto"/>
              </a:rPr>
              <a:t>. Au lieu d’être dans un côté un peu abstrait de la fraction, la pose de blocs les amène à bien comprendre ce que la fraction représente [...] va vraiment aider et débloquer plusieurs élèves »</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Carl : « Minecraft offre la possibilité, avec juste l’application, de </a:t>
            </a:r>
            <a:r>
              <a:rPr b="1" lang="en-US" sz="1800">
                <a:solidFill>
                  <a:schemeClr val="lt1"/>
                </a:solidFill>
                <a:latin typeface="Roboto"/>
                <a:ea typeface="Roboto"/>
                <a:cs typeface="Roboto"/>
                <a:sym typeface="Roboto"/>
              </a:rPr>
              <a:t>faire en vrai </a:t>
            </a:r>
            <a:r>
              <a:rPr lang="en-US" sz="1800">
                <a:solidFill>
                  <a:schemeClr val="lt1"/>
                </a:solidFill>
                <a:latin typeface="Roboto"/>
                <a:ea typeface="Roboto"/>
                <a:cs typeface="Roboto"/>
                <a:sym typeface="Roboto"/>
              </a:rPr>
              <a:t>ce qu’on voulait. »</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Alicia : « Ils ont </a:t>
            </a:r>
            <a:r>
              <a:rPr b="1" lang="en-US" sz="1800">
                <a:solidFill>
                  <a:schemeClr val="lt1"/>
                </a:solidFill>
                <a:latin typeface="Roboto"/>
                <a:ea typeface="Roboto"/>
                <a:cs typeface="Roboto"/>
                <a:sym typeface="Roboto"/>
              </a:rPr>
              <a:t>représenté avec du matériel qu’ils n’auraient peut-être pas eu dans la classe</a:t>
            </a:r>
            <a:r>
              <a:rPr lang="en-US" sz="1800">
                <a:solidFill>
                  <a:schemeClr val="lt1"/>
                </a:solidFill>
                <a:latin typeface="Roboto"/>
                <a:ea typeface="Roboto"/>
                <a:cs typeface="Roboto"/>
                <a:sym typeface="Roboto"/>
              </a:rPr>
              <a:t> »</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Patricia : « Souvent il va y avoir la manipulation, il va y avoir les outils, les objets pour </a:t>
            </a:r>
            <a:r>
              <a:rPr b="1" lang="en-US" sz="1800">
                <a:solidFill>
                  <a:schemeClr val="lt1"/>
                </a:solidFill>
                <a:latin typeface="Roboto"/>
                <a:ea typeface="Roboto"/>
                <a:cs typeface="Roboto"/>
                <a:sym typeface="Roboto"/>
              </a:rPr>
              <a:t>manipuler en classe</a:t>
            </a:r>
            <a:r>
              <a:rPr lang="en-US" sz="1800">
                <a:solidFill>
                  <a:schemeClr val="lt1"/>
                </a:solidFill>
                <a:latin typeface="Roboto"/>
                <a:ea typeface="Roboto"/>
                <a:cs typeface="Roboto"/>
                <a:sym typeface="Roboto"/>
              </a:rPr>
              <a:t> [...] De se représenter physiquement l’addition que l’élève doit faire, la soustraction, la fraction, l’aire, le volume, le périmètre, </a:t>
            </a:r>
            <a:r>
              <a:rPr b="1" lang="en-US" sz="1800">
                <a:solidFill>
                  <a:schemeClr val="lt1"/>
                </a:solidFill>
                <a:latin typeface="Roboto"/>
                <a:ea typeface="Roboto"/>
                <a:cs typeface="Roboto"/>
                <a:sym typeface="Roboto"/>
              </a:rPr>
              <a:t>tout ça c’est extrêmement facile</a:t>
            </a:r>
            <a:r>
              <a:rPr lang="en-US" sz="1800">
                <a:solidFill>
                  <a:schemeClr val="lt1"/>
                </a:solidFill>
                <a:latin typeface="Roboto"/>
                <a:ea typeface="Roboto"/>
                <a:cs typeface="Roboto"/>
                <a:sym typeface="Roboto"/>
              </a:rPr>
              <a:t>, selon moi, à faire en utilisant Minecraft »</a:t>
            </a:r>
            <a:endParaRPr sz="1800">
              <a:solidFill>
                <a:schemeClr val="lt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733"/>
                                        </p:tgtEl>
                                        <p:attrNameLst>
                                          <p:attrName>style.visibility</p:attrName>
                                        </p:attrNameLst>
                                      </p:cBhvr>
                                      <p:to>
                                        <p:strVal val="visible"/>
                                      </p:to>
                                    </p:set>
                                    <p:anim calcmode="lin" valueType="num">
                                      <p:cBhvr additive="base">
                                        <p:cTn dur="1000"/>
                                        <p:tgtEl>
                                          <p:spTgt spid="73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34"/>
                                        </p:tgtEl>
                                        <p:attrNameLst>
                                          <p:attrName>style.visibility</p:attrName>
                                        </p:attrNameLst>
                                      </p:cBhvr>
                                      <p:to>
                                        <p:strVal val="visible"/>
                                      </p:to>
                                    </p:set>
                                    <p:anim calcmode="lin" valueType="num">
                                      <p:cBhvr additive="base">
                                        <p:cTn dur="1000"/>
                                        <p:tgtEl>
                                          <p:spTgt spid="73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741" name="Shape 741"/>
        <p:cNvGrpSpPr/>
        <p:nvPr/>
      </p:nvGrpSpPr>
      <p:grpSpPr>
        <a:xfrm>
          <a:off x="0" y="0"/>
          <a:ext cx="0" cy="0"/>
          <a:chOff x="0" y="0"/>
          <a:chExt cx="0" cy="0"/>
        </a:xfrm>
      </p:grpSpPr>
      <p:pic>
        <p:nvPicPr>
          <p:cNvPr descr="A picture containing container, square&#10;&#10;Description automatically generated" id="742" name="Google Shape;742;p56"/>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743" name="Google Shape;743;p56"/>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744" name="Google Shape;744;p56"/>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745" name="Google Shape;745;p56"/>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Résultats préliminaires</a:t>
            </a:r>
            <a:endParaRPr sz="3000">
              <a:solidFill>
                <a:srgbClr val="D8D8D8"/>
              </a:solidFill>
              <a:latin typeface="Roboto"/>
              <a:ea typeface="Roboto"/>
              <a:cs typeface="Roboto"/>
              <a:sym typeface="Roboto"/>
            </a:endParaRPr>
          </a:p>
        </p:txBody>
      </p:sp>
      <p:sp>
        <p:nvSpPr>
          <p:cNvPr id="746" name="Google Shape;746;p56"/>
          <p:cNvSpPr txBox="1"/>
          <p:nvPr/>
        </p:nvSpPr>
        <p:spPr>
          <a:xfrm>
            <a:off x="510175" y="2019063"/>
            <a:ext cx="11596200" cy="3232500"/>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lang="en-US" sz="2000">
                <a:solidFill>
                  <a:schemeClr val="lt1"/>
                </a:solidFill>
                <a:latin typeface="Roboto"/>
                <a:ea typeface="Roboto"/>
                <a:cs typeface="Roboto"/>
                <a:sym typeface="Roboto"/>
              </a:rPr>
              <a:t>Avantage didactique #4 : </a:t>
            </a:r>
            <a:r>
              <a:rPr lang="en-US" sz="2000">
                <a:solidFill>
                  <a:schemeClr val="lt1"/>
                </a:solidFill>
                <a:latin typeface="Roboto"/>
                <a:ea typeface="Roboto"/>
                <a:cs typeface="Roboto"/>
                <a:sym typeface="Roboto"/>
              </a:rPr>
              <a:t>Le statut de l’erreur est modifié (2/12)</a:t>
            </a:r>
            <a:endParaRPr sz="2000">
              <a:solidFill>
                <a:schemeClr val="lt1"/>
              </a:solidFill>
              <a:latin typeface="Roboto"/>
              <a:ea typeface="Roboto"/>
              <a:cs typeface="Roboto"/>
              <a:sym typeface="Roboto"/>
            </a:endParaRPr>
          </a:p>
          <a:p>
            <a:pPr indent="-355600" lvl="0" marL="457200" rtl="0" algn="just">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Isabelle : « Je trouve que Minecraft c’est une belle façon [...] d’amener les élèves à faire des choix, à </a:t>
            </a:r>
            <a:r>
              <a:rPr b="1" lang="en-US" sz="2000">
                <a:solidFill>
                  <a:schemeClr val="lt1"/>
                </a:solidFill>
                <a:latin typeface="Roboto"/>
                <a:ea typeface="Roboto"/>
                <a:cs typeface="Roboto"/>
                <a:sym typeface="Roboto"/>
              </a:rPr>
              <a:t>faire des essais, des erreurs</a:t>
            </a:r>
            <a:r>
              <a:rPr lang="en-US" sz="2000">
                <a:solidFill>
                  <a:schemeClr val="lt1"/>
                </a:solidFill>
                <a:latin typeface="Roboto"/>
                <a:ea typeface="Roboto"/>
                <a:cs typeface="Roboto"/>
                <a:sym typeface="Roboto"/>
              </a:rPr>
              <a:t>, à faire des retours autres que sur une tâche papier. [...] Pour eux c’était </a:t>
            </a:r>
            <a:r>
              <a:rPr b="1" lang="en-US" sz="2000">
                <a:solidFill>
                  <a:schemeClr val="lt1"/>
                </a:solidFill>
                <a:latin typeface="Roboto"/>
                <a:ea typeface="Roboto"/>
                <a:cs typeface="Roboto"/>
                <a:sym typeface="Roboto"/>
              </a:rPr>
              <a:t>plus facile de l’effacer</a:t>
            </a:r>
            <a:r>
              <a:rPr lang="en-US" sz="2000">
                <a:solidFill>
                  <a:schemeClr val="lt1"/>
                </a:solidFill>
                <a:latin typeface="Roboto"/>
                <a:ea typeface="Roboto"/>
                <a:cs typeface="Roboto"/>
                <a:sym typeface="Roboto"/>
              </a:rPr>
              <a:t> [une erreur] dans Minecraft »</a:t>
            </a:r>
            <a:endParaRPr sz="2000">
              <a:solidFill>
                <a:schemeClr val="lt1"/>
              </a:solidFill>
              <a:latin typeface="Roboto"/>
              <a:ea typeface="Roboto"/>
              <a:cs typeface="Roboto"/>
              <a:sym typeface="Roboto"/>
            </a:endParaRPr>
          </a:p>
          <a:p>
            <a:pPr indent="-355600" lvl="0" marL="457200" rtl="0" algn="just">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Gabriel : « beaucoup </a:t>
            </a:r>
            <a:r>
              <a:rPr b="1" lang="en-US" sz="2000">
                <a:solidFill>
                  <a:schemeClr val="lt1"/>
                </a:solidFill>
                <a:latin typeface="Roboto"/>
                <a:ea typeface="Roboto"/>
                <a:cs typeface="Roboto"/>
                <a:sym typeface="Roboto"/>
              </a:rPr>
              <a:t>plus efficace du côté de la correction d’erreurs</a:t>
            </a:r>
            <a:r>
              <a:rPr lang="en-US" sz="2000">
                <a:solidFill>
                  <a:schemeClr val="lt1"/>
                </a:solidFill>
                <a:latin typeface="Roboto"/>
                <a:ea typeface="Roboto"/>
                <a:cs typeface="Roboto"/>
                <a:sym typeface="Roboto"/>
              </a:rPr>
              <a:t> »</a:t>
            </a:r>
            <a:endParaRPr sz="2000">
              <a:solidFill>
                <a:schemeClr val="lt1"/>
              </a:solidFill>
              <a:latin typeface="Roboto"/>
              <a:ea typeface="Roboto"/>
              <a:cs typeface="Roboto"/>
              <a:sym typeface="Roboto"/>
            </a:endParaRPr>
          </a:p>
          <a:p>
            <a:pPr indent="-355600" lvl="0" marL="457200" rtl="0" algn="just">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Élèves plus enclins à </a:t>
            </a:r>
            <a:r>
              <a:rPr b="1" lang="en-US" sz="2000">
                <a:solidFill>
                  <a:schemeClr val="lt1"/>
                </a:solidFill>
                <a:latin typeface="Roboto"/>
                <a:ea typeface="Roboto"/>
                <a:cs typeface="Roboto"/>
                <a:sym typeface="Roboto"/>
              </a:rPr>
              <a:t>prendre des risques</a:t>
            </a:r>
            <a:r>
              <a:rPr lang="en-US" sz="2000">
                <a:solidFill>
                  <a:schemeClr val="lt1"/>
                </a:solidFill>
                <a:latin typeface="Roboto"/>
                <a:ea typeface="Roboto"/>
                <a:cs typeface="Roboto"/>
                <a:sym typeface="Roboto"/>
              </a:rPr>
              <a:t> dans l’environnement Minecraft : une erreur de construction peut facilement être réparée, en construisant ou en détruisant des blocs</a:t>
            </a:r>
            <a:endParaRPr sz="2000">
              <a:solidFill>
                <a:schemeClr val="lt1"/>
              </a:solidFill>
              <a:latin typeface="Roboto"/>
              <a:ea typeface="Roboto"/>
              <a:cs typeface="Roboto"/>
              <a:sym typeface="Roboto"/>
            </a:endParaRPr>
          </a:p>
          <a:p>
            <a:pPr indent="-355600" lvl="0" marL="457200" rtl="0" algn="just">
              <a:lnSpc>
                <a:spcPct val="115000"/>
              </a:lnSpc>
              <a:spcBef>
                <a:spcPts val="0"/>
              </a:spcBef>
              <a:spcAft>
                <a:spcPts val="0"/>
              </a:spcAft>
              <a:buClr>
                <a:schemeClr val="lt1"/>
              </a:buClr>
              <a:buSzPts val="2000"/>
              <a:buFont typeface="Roboto"/>
              <a:buChar char="■"/>
            </a:pPr>
            <a:r>
              <a:rPr lang="en-US" sz="2000">
                <a:solidFill>
                  <a:schemeClr val="lt1"/>
                </a:solidFill>
                <a:latin typeface="Roboto"/>
                <a:ea typeface="Roboto"/>
                <a:cs typeface="Roboto"/>
                <a:sym typeface="Roboto"/>
              </a:rPr>
              <a:t>Au lieu de percevoir l’erreur comme quelque chose de nuisible à éviter, l'erreur peut alors être considérée comme un </a:t>
            </a:r>
            <a:r>
              <a:rPr b="1" lang="en-US" sz="2000">
                <a:solidFill>
                  <a:schemeClr val="lt1"/>
                </a:solidFill>
                <a:latin typeface="Roboto"/>
                <a:ea typeface="Roboto"/>
                <a:cs typeface="Roboto"/>
                <a:sym typeface="Roboto"/>
              </a:rPr>
              <a:t>levier d'apprentissage</a:t>
            </a:r>
            <a:r>
              <a:rPr lang="en-US" sz="2000">
                <a:solidFill>
                  <a:schemeClr val="lt1"/>
                </a:solidFill>
                <a:latin typeface="Roboto"/>
                <a:ea typeface="Roboto"/>
                <a:cs typeface="Roboto"/>
                <a:sym typeface="Roboto"/>
              </a:rPr>
              <a:t> dans Minecraft</a:t>
            </a:r>
            <a:endParaRPr sz="2000">
              <a:solidFill>
                <a:schemeClr val="lt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742"/>
                                        </p:tgtEl>
                                        <p:attrNameLst>
                                          <p:attrName>style.visibility</p:attrName>
                                        </p:attrNameLst>
                                      </p:cBhvr>
                                      <p:to>
                                        <p:strVal val="visible"/>
                                      </p:to>
                                    </p:set>
                                    <p:anim calcmode="lin" valueType="num">
                                      <p:cBhvr additive="base">
                                        <p:cTn dur="1000"/>
                                        <p:tgtEl>
                                          <p:spTgt spid="74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43"/>
                                        </p:tgtEl>
                                        <p:attrNameLst>
                                          <p:attrName>style.visibility</p:attrName>
                                        </p:attrNameLst>
                                      </p:cBhvr>
                                      <p:to>
                                        <p:strVal val="visible"/>
                                      </p:to>
                                    </p:set>
                                    <p:anim calcmode="lin" valueType="num">
                                      <p:cBhvr additive="base">
                                        <p:cTn dur="1000"/>
                                        <p:tgtEl>
                                          <p:spTgt spid="74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8" name="Shape 158"/>
        <p:cNvGrpSpPr/>
        <p:nvPr/>
      </p:nvGrpSpPr>
      <p:grpSpPr>
        <a:xfrm>
          <a:off x="0" y="0"/>
          <a:ext cx="0" cy="0"/>
          <a:chOff x="0" y="0"/>
          <a:chExt cx="0" cy="0"/>
        </a:xfrm>
      </p:grpSpPr>
      <p:sp>
        <p:nvSpPr>
          <p:cNvPr id="159" name="Google Shape;159;p21"/>
          <p:cNvSpPr/>
          <p:nvPr/>
        </p:nvSpPr>
        <p:spPr>
          <a:xfrm>
            <a:off x="1834000" y="185625"/>
            <a:ext cx="8399400" cy="733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0" name="Google Shape;160;p21"/>
          <p:cNvSpPr txBox="1"/>
          <p:nvPr/>
        </p:nvSpPr>
        <p:spPr>
          <a:xfrm>
            <a:off x="1915425" y="367775"/>
            <a:ext cx="8194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Qu’est-ce que Minecraft Education ?</a:t>
            </a:r>
            <a:endParaRPr/>
          </a:p>
        </p:txBody>
      </p:sp>
      <p:pic>
        <p:nvPicPr>
          <p:cNvPr id="161" name="Google Shape;161;p21" title="Représenter des frises et des dallages">
            <a:hlinkClick r:id="rId4"/>
          </p:cNvPr>
          <p:cNvPicPr preferRelativeResize="0"/>
          <p:nvPr/>
        </p:nvPicPr>
        <p:blipFill>
          <a:blip r:embed="rId5">
            <a:alphaModFix/>
          </a:blip>
          <a:stretch>
            <a:fillRect/>
          </a:stretch>
        </p:blipFill>
        <p:spPr>
          <a:xfrm>
            <a:off x="2318738" y="1038075"/>
            <a:ext cx="7554524" cy="56659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gtEl>
                                        <p:attrNameLst>
                                          <p:attrName>style.visibility</p:attrName>
                                        </p:attrNameLst>
                                      </p:cBhvr>
                                      <p:to>
                                        <p:strVal val="visible"/>
                                      </p:to>
                                    </p:set>
                                    <p:animEffect filter="fade" transition="in">
                                      <p:cBhvr>
                                        <p:cTn dur="1000"/>
                                        <p:tgtEl>
                                          <p:spTgt spid="1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750" name="Shape 750"/>
        <p:cNvGrpSpPr/>
        <p:nvPr/>
      </p:nvGrpSpPr>
      <p:grpSpPr>
        <a:xfrm>
          <a:off x="0" y="0"/>
          <a:ext cx="0" cy="0"/>
          <a:chOff x="0" y="0"/>
          <a:chExt cx="0" cy="0"/>
        </a:xfrm>
      </p:grpSpPr>
      <p:pic>
        <p:nvPicPr>
          <p:cNvPr descr="A picture containing container, square&#10;&#10;Description automatically generated" id="751" name="Google Shape;751;p57"/>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752" name="Google Shape;752;p57"/>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753" name="Google Shape;753;p57"/>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754" name="Google Shape;754;p57"/>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Résultats préliminaires</a:t>
            </a:r>
            <a:endParaRPr sz="3000">
              <a:solidFill>
                <a:srgbClr val="D8D8D8"/>
              </a:solidFill>
              <a:latin typeface="Roboto"/>
              <a:ea typeface="Roboto"/>
              <a:cs typeface="Roboto"/>
              <a:sym typeface="Roboto"/>
            </a:endParaRPr>
          </a:p>
        </p:txBody>
      </p:sp>
      <p:sp>
        <p:nvSpPr>
          <p:cNvPr id="755" name="Google Shape;755;p57"/>
          <p:cNvSpPr txBox="1"/>
          <p:nvPr/>
        </p:nvSpPr>
        <p:spPr>
          <a:xfrm>
            <a:off x="662575" y="1671725"/>
            <a:ext cx="11165100" cy="4830000"/>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lang="en-US" sz="1800">
                <a:solidFill>
                  <a:schemeClr val="lt1"/>
                </a:solidFill>
                <a:latin typeface="Roboto"/>
                <a:ea typeface="Roboto"/>
                <a:cs typeface="Roboto"/>
                <a:sym typeface="Roboto"/>
              </a:rPr>
              <a:t>Défi didactique #1 : </a:t>
            </a:r>
            <a:r>
              <a:rPr lang="en-US" sz="1800">
                <a:solidFill>
                  <a:schemeClr val="lt1"/>
                </a:solidFill>
                <a:latin typeface="Roboto"/>
                <a:ea typeface="Roboto"/>
                <a:cs typeface="Roboto"/>
                <a:sym typeface="Roboto"/>
              </a:rPr>
              <a:t>La construction est limitée par la forme et la taille des blocs (11/12)</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Marie : « C’est sûr que </a:t>
            </a:r>
            <a:r>
              <a:rPr b="1" lang="en-US" sz="1800">
                <a:solidFill>
                  <a:schemeClr val="lt1"/>
                </a:solidFill>
                <a:latin typeface="Roboto"/>
                <a:ea typeface="Roboto"/>
                <a:cs typeface="Roboto"/>
                <a:sym typeface="Roboto"/>
              </a:rPr>
              <a:t>Minecraft est carré</a:t>
            </a:r>
            <a:r>
              <a:rPr lang="en-US" sz="1800">
                <a:solidFill>
                  <a:schemeClr val="lt1"/>
                </a:solidFill>
                <a:latin typeface="Roboto"/>
                <a:ea typeface="Roboto"/>
                <a:cs typeface="Roboto"/>
                <a:sym typeface="Roboto"/>
              </a:rPr>
              <a:t>. Donc, tout ce qui est rond ou triangle, on est contraint un petit peu. »</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Patricia : « on n’est </a:t>
            </a:r>
            <a:r>
              <a:rPr b="1" lang="en-US" sz="1800">
                <a:solidFill>
                  <a:schemeClr val="lt1"/>
                </a:solidFill>
                <a:latin typeface="Roboto"/>
                <a:ea typeface="Roboto"/>
                <a:cs typeface="Roboto"/>
                <a:sym typeface="Roboto"/>
              </a:rPr>
              <a:t>pas capable de couper des blocs</a:t>
            </a:r>
            <a:r>
              <a:rPr lang="en-US" sz="1800">
                <a:solidFill>
                  <a:schemeClr val="lt1"/>
                </a:solidFill>
                <a:latin typeface="Roboto"/>
                <a:ea typeface="Roboto"/>
                <a:cs typeface="Roboto"/>
                <a:sym typeface="Roboto"/>
              </a:rPr>
              <a:t>, on n’est pas capable de faire des </a:t>
            </a:r>
            <a:r>
              <a:rPr b="1" lang="en-US" sz="1800">
                <a:solidFill>
                  <a:schemeClr val="lt1"/>
                </a:solidFill>
                <a:latin typeface="Roboto"/>
                <a:ea typeface="Roboto"/>
                <a:cs typeface="Roboto"/>
                <a:sym typeface="Roboto"/>
              </a:rPr>
              <a:t>rondeurs</a:t>
            </a:r>
            <a:r>
              <a:rPr lang="en-US" sz="1800">
                <a:solidFill>
                  <a:schemeClr val="lt1"/>
                </a:solidFill>
                <a:latin typeface="Roboto"/>
                <a:ea typeface="Roboto"/>
                <a:cs typeface="Roboto"/>
                <a:sym typeface="Roboto"/>
              </a:rPr>
              <a:t>, des sphères »</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Gabriel : « On parle toujours des </a:t>
            </a:r>
            <a:r>
              <a:rPr b="1" lang="en-US" sz="1800">
                <a:solidFill>
                  <a:schemeClr val="lt1"/>
                </a:solidFill>
                <a:latin typeface="Roboto"/>
                <a:ea typeface="Roboto"/>
                <a:cs typeface="Roboto"/>
                <a:sym typeface="Roboto"/>
              </a:rPr>
              <a:t>courbes et des angles</a:t>
            </a:r>
            <a:r>
              <a:rPr lang="en-US" sz="1800">
                <a:solidFill>
                  <a:schemeClr val="lt1"/>
                </a:solidFill>
                <a:latin typeface="Roboto"/>
                <a:ea typeface="Roboto"/>
                <a:cs typeface="Roboto"/>
                <a:sym typeface="Roboto"/>
              </a:rPr>
              <a:t> qui sont plus difficiles à travailler puisque nous sommes limités par la disposition des blocs. »</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Laurent : « C’est sûr qu’en géométrie, tout ce qui est </a:t>
            </a:r>
            <a:r>
              <a:rPr b="1" lang="en-US" sz="1800">
                <a:solidFill>
                  <a:schemeClr val="lt1"/>
                </a:solidFill>
                <a:latin typeface="Roboto"/>
                <a:ea typeface="Roboto"/>
                <a:cs typeface="Roboto"/>
                <a:sym typeface="Roboto"/>
              </a:rPr>
              <a:t>angulaire nous cause problème</a:t>
            </a:r>
            <a:r>
              <a:rPr lang="en-US" sz="1800">
                <a:solidFill>
                  <a:schemeClr val="lt1"/>
                </a:solidFill>
                <a:latin typeface="Roboto"/>
                <a:ea typeface="Roboto"/>
                <a:cs typeface="Roboto"/>
                <a:sym typeface="Roboto"/>
              </a:rPr>
              <a:t>. Et [...] je ne suis pas convaincu de l’utilité en travaillant les </a:t>
            </a:r>
            <a:r>
              <a:rPr b="1" lang="en-US" sz="1800">
                <a:solidFill>
                  <a:schemeClr val="lt1"/>
                </a:solidFill>
                <a:latin typeface="Roboto"/>
                <a:ea typeface="Roboto"/>
                <a:cs typeface="Roboto"/>
                <a:sym typeface="Roboto"/>
              </a:rPr>
              <a:t>solides,</a:t>
            </a:r>
            <a:r>
              <a:rPr lang="en-US" sz="1800">
                <a:solidFill>
                  <a:schemeClr val="lt1"/>
                </a:solidFill>
                <a:latin typeface="Roboto"/>
                <a:ea typeface="Roboto"/>
                <a:cs typeface="Roboto"/>
                <a:sym typeface="Roboto"/>
              </a:rPr>
              <a:t> même si ce sont des prismes qui vont être réguliers [...] Ce bout-là, j’ai de la </a:t>
            </a:r>
            <a:r>
              <a:rPr b="1" lang="en-US" sz="1800">
                <a:solidFill>
                  <a:schemeClr val="lt1"/>
                </a:solidFill>
                <a:latin typeface="Roboto"/>
                <a:ea typeface="Roboto"/>
                <a:cs typeface="Roboto"/>
                <a:sym typeface="Roboto"/>
              </a:rPr>
              <a:t>[difficulté] à voir ma plus-value, versus prendre du matériel de manipulation</a:t>
            </a:r>
            <a:r>
              <a:rPr lang="en-US" sz="1800">
                <a:solidFill>
                  <a:schemeClr val="lt1"/>
                </a:solidFill>
                <a:latin typeface="Roboto"/>
                <a:ea typeface="Roboto"/>
                <a:cs typeface="Roboto"/>
                <a:sym typeface="Roboto"/>
              </a:rPr>
              <a:t> »</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Noémie : « On a vu beaucoup de limites, on était bien déçues. Les </a:t>
            </a:r>
            <a:r>
              <a:rPr b="1" lang="en-US" sz="1800">
                <a:solidFill>
                  <a:schemeClr val="lt1"/>
                </a:solidFill>
                <a:latin typeface="Roboto"/>
                <a:ea typeface="Roboto"/>
                <a:cs typeface="Roboto"/>
                <a:sym typeface="Roboto"/>
              </a:rPr>
              <a:t>pyramides</a:t>
            </a:r>
            <a:r>
              <a:rPr lang="en-US" sz="1800">
                <a:solidFill>
                  <a:schemeClr val="lt1"/>
                </a:solidFill>
                <a:latin typeface="Roboto"/>
                <a:ea typeface="Roboto"/>
                <a:cs typeface="Roboto"/>
                <a:sym typeface="Roboto"/>
              </a:rPr>
              <a:t>, les </a:t>
            </a:r>
            <a:r>
              <a:rPr b="1" lang="en-US" sz="1800">
                <a:solidFill>
                  <a:schemeClr val="lt1"/>
                </a:solidFill>
                <a:latin typeface="Roboto"/>
                <a:ea typeface="Roboto"/>
                <a:cs typeface="Roboto"/>
                <a:sym typeface="Roboto"/>
              </a:rPr>
              <a:t>cylindres</a:t>
            </a:r>
            <a:r>
              <a:rPr lang="en-US" sz="1800">
                <a:solidFill>
                  <a:schemeClr val="lt1"/>
                </a:solidFill>
                <a:latin typeface="Roboto"/>
                <a:ea typeface="Roboto"/>
                <a:cs typeface="Roboto"/>
                <a:sym typeface="Roboto"/>
              </a:rPr>
              <a:t>… » </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Carl : « il a fallu casser le fait que, non, ce n’était pas une pyramide. [...] Donc, l’élève pourrait construire une </a:t>
            </a:r>
            <a:r>
              <a:rPr b="1" lang="en-US" sz="1800">
                <a:solidFill>
                  <a:schemeClr val="lt1"/>
                </a:solidFill>
                <a:latin typeface="Roboto"/>
                <a:ea typeface="Roboto"/>
                <a:cs typeface="Roboto"/>
                <a:sym typeface="Roboto"/>
              </a:rPr>
              <a:t>mauvaise conceptualisation de la pyramide</a:t>
            </a:r>
            <a:r>
              <a:rPr lang="en-US" sz="1800">
                <a:solidFill>
                  <a:schemeClr val="lt1"/>
                </a:solidFill>
                <a:latin typeface="Roboto"/>
                <a:ea typeface="Roboto"/>
                <a:cs typeface="Roboto"/>
                <a:sym typeface="Roboto"/>
              </a:rPr>
              <a:t> à ce moment-là »</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Josiane : </a:t>
            </a:r>
            <a:r>
              <a:rPr b="1" lang="en-US" sz="1800">
                <a:solidFill>
                  <a:schemeClr val="lt1"/>
                </a:solidFill>
                <a:latin typeface="Roboto"/>
                <a:ea typeface="Roboto"/>
                <a:cs typeface="Roboto"/>
                <a:sym typeface="Roboto"/>
              </a:rPr>
              <a:t>Complexité de l’échelle</a:t>
            </a:r>
            <a:r>
              <a:rPr lang="en-US" sz="1800">
                <a:solidFill>
                  <a:schemeClr val="lt1"/>
                </a:solidFill>
                <a:latin typeface="Roboto"/>
                <a:ea typeface="Roboto"/>
                <a:cs typeface="Roboto"/>
                <a:sym typeface="Roboto"/>
              </a:rPr>
              <a:t>, qui défait le </a:t>
            </a:r>
            <a:br>
              <a:rPr lang="en-US" sz="1800">
                <a:solidFill>
                  <a:schemeClr val="lt1"/>
                </a:solidFill>
                <a:latin typeface="Roboto"/>
                <a:ea typeface="Roboto"/>
                <a:cs typeface="Roboto"/>
                <a:sym typeface="Roboto"/>
              </a:rPr>
            </a:br>
            <a:r>
              <a:rPr lang="en-US" sz="1800">
                <a:solidFill>
                  <a:schemeClr val="lt1"/>
                </a:solidFill>
                <a:latin typeface="Roboto"/>
                <a:ea typeface="Roboto"/>
                <a:cs typeface="Roboto"/>
                <a:sym typeface="Roboto"/>
              </a:rPr>
              <a:t>caractère réaliste de Minecraft</a:t>
            </a:r>
            <a:endParaRPr sz="1800">
              <a:solidFill>
                <a:schemeClr val="lt1"/>
              </a:solidFill>
              <a:latin typeface="Roboto"/>
              <a:ea typeface="Roboto"/>
              <a:cs typeface="Roboto"/>
              <a:sym typeface="Roboto"/>
            </a:endParaRPr>
          </a:p>
        </p:txBody>
      </p:sp>
      <p:pic>
        <p:nvPicPr>
          <p:cNvPr id="756" name="Google Shape;756;p57"/>
          <p:cNvPicPr preferRelativeResize="0"/>
          <p:nvPr/>
        </p:nvPicPr>
        <p:blipFill>
          <a:blip r:embed="rId4">
            <a:alphaModFix/>
          </a:blip>
          <a:stretch>
            <a:fillRect/>
          </a:stretch>
        </p:blipFill>
        <p:spPr>
          <a:xfrm>
            <a:off x="6046249" y="5816625"/>
            <a:ext cx="3954674" cy="958950"/>
          </a:xfrm>
          <a:prstGeom prst="rect">
            <a:avLst/>
          </a:prstGeom>
          <a:noFill/>
          <a:ln>
            <a:noFill/>
          </a:ln>
        </p:spPr>
      </p:pic>
      <p:pic>
        <p:nvPicPr>
          <p:cNvPr id="757" name="Google Shape;757;p57"/>
          <p:cNvPicPr preferRelativeResize="0"/>
          <p:nvPr/>
        </p:nvPicPr>
        <p:blipFill rotWithShape="1">
          <a:blip r:embed="rId5">
            <a:alphaModFix/>
          </a:blip>
          <a:srcRect b="0" l="11476" r="2100" t="5338"/>
          <a:stretch/>
        </p:blipFill>
        <p:spPr>
          <a:xfrm>
            <a:off x="10494175" y="5558750"/>
            <a:ext cx="1333500" cy="942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751"/>
                                        </p:tgtEl>
                                        <p:attrNameLst>
                                          <p:attrName>style.visibility</p:attrName>
                                        </p:attrNameLst>
                                      </p:cBhvr>
                                      <p:to>
                                        <p:strVal val="visible"/>
                                      </p:to>
                                    </p:set>
                                    <p:anim calcmode="lin" valueType="num">
                                      <p:cBhvr additive="base">
                                        <p:cTn dur="1000"/>
                                        <p:tgtEl>
                                          <p:spTgt spid="75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52"/>
                                        </p:tgtEl>
                                        <p:attrNameLst>
                                          <p:attrName>style.visibility</p:attrName>
                                        </p:attrNameLst>
                                      </p:cBhvr>
                                      <p:to>
                                        <p:strVal val="visible"/>
                                      </p:to>
                                    </p:set>
                                    <p:anim calcmode="lin" valueType="num">
                                      <p:cBhvr additive="base">
                                        <p:cTn dur="1000"/>
                                        <p:tgtEl>
                                          <p:spTgt spid="75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761" name="Shape 761"/>
        <p:cNvGrpSpPr/>
        <p:nvPr/>
      </p:nvGrpSpPr>
      <p:grpSpPr>
        <a:xfrm>
          <a:off x="0" y="0"/>
          <a:ext cx="0" cy="0"/>
          <a:chOff x="0" y="0"/>
          <a:chExt cx="0" cy="0"/>
        </a:xfrm>
      </p:grpSpPr>
      <p:pic>
        <p:nvPicPr>
          <p:cNvPr descr="A picture containing container, square&#10;&#10;Description automatically generated" id="762" name="Google Shape;762;p58"/>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763" name="Google Shape;763;p58"/>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764" name="Google Shape;764;p58"/>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765" name="Google Shape;765;p58"/>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Résultats préliminaires</a:t>
            </a:r>
            <a:endParaRPr sz="3000">
              <a:solidFill>
                <a:srgbClr val="D8D8D8"/>
              </a:solidFill>
              <a:latin typeface="Roboto"/>
              <a:ea typeface="Roboto"/>
              <a:cs typeface="Roboto"/>
              <a:sym typeface="Roboto"/>
            </a:endParaRPr>
          </a:p>
        </p:txBody>
      </p:sp>
      <p:sp>
        <p:nvSpPr>
          <p:cNvPr id="766" name="Google Shape;766;p58"/>
          <p:cNvSpPr txBox="1"/>
          <p:nvPr/>
        </p:nvSpPr>
        <p:spPr>
          <a:xfrm>
            <a:off x="662575" y="2052725"/>
            <a:ext cx="11165100" cy="3874200"/>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None/>
            </a:pPr>
            <a:r>
              <a:rPr lang="en-US" sz="1800">
                <a:solidFill>
                  <a:schemeClr val="lt1"/>
                </a:solidFill>
                <a:latin typeface="Roboto"/>
                <a:ea typeface="Roboto"/>
                <a:cs typeface="Roboto"/>
                <a:sym typeface="Roboto"/>
              </a:rPr>
              <a:t>Défi didactique #2 : </a:t>
            </a:r>
            <a:r>
              <a:rPr lang="en-US" sz="1800">
                <a:solidFill>
                  <a:schemeClr val="lt1"/>
                </a:solidFill>
                <a:latin typeface="Roboto"/>
                <a:ea typeface="Roboto"/>
                <a:cs typeface="Roboto"/>
                <a:sym typeface="Roboto"/>
              </a:rPr>
              <a:t>L’artefact pour laisser des traces du raisonnement est limité (6/12)</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Rosalie : « Je m’attendais peut-être à avoir de meilleures réponses dans le Livre et la plume. [...] Les </a:t>
            </a:r>
            <a:r>
              <a:rPr b="1" lang="en-US" sz="1800">
                <a:solidFill>
                  <a:schemeClr val="lt1"/>
                </a:solidFill>
                <a:latin typeface="Roboto"/>
                <a:ea typeface="Roboto"/>
                <a:cs typeface="Roboto"/>
                <a:sym typeface="Roboto"/>
              </a:rPr>
              <a:t>élèves semblaient quand même perdus dans l’exploration du Livre et la plume</a:t>
            </a:r>
            <a:r>
              <a:rPr lang="en-US" sz="1800">
                <a:solidFill>
                  <a:schemeClr val="lt1"/>
                </a:solidFill>
                <a:latin typeface="Roboto"/>
                <a:ea typeface="Roboto"/>
                <a:cs typeface="Roboto"/>
                <a:sym typeface="Roboto"/>
              </a:rPr>
              <a:t>. C’était difficile pour eux de mettre des mots sur les transformations ». </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Selon Noémie, la gestion des traces sur Minecraft est moins efficace que sur </a:t>
            </a:r>
            <a:br>
              <a:rPr lang="en-US" sz="1800">
                <a:solidFill>
                  <a:schemeClr val="lt1"/>
                </a:solidFill>
                <a:latin typeface="Roboto"/>
                <a:ea typeface="Roboto"/>
                <a:cs typeface="Roboto"/>
                <a:sym typeface="Roboto"/>
              </a:rPr>
            </a:br>
            <a:r>
              <a:rPr lang="en-US" sz="1800">
                <a:solidFill>
                  <a:schemeClr val="lt1"/>
                </a:solidFill>
                <a:latin typeface="Roboto"/>
                <a:ea typeface="Roboto"/>
                <a:cs typeface="Roboto"/>
                <a:sym typeface="Roboto"/>
              </a:rPr>
              <a:t>papier (tant du point de vue de l'enseignante que des élèves), notamment en </a:t>
            </a:r>
            <a:br>
              <a:rPr lang="en-US" sz="1800">
                <a:solidFill>
                  <a:schemeClr val="lt1"/>
                </a:solidFill>
                <a:latin typeface="Roboto"/>
                <a:ea typeface="Roboto"/>
                <a:cs typeface="Roboto"/>
                <a:sym typeface="Roboto"/>
              </a:rPr>
            </a:br>
            <a:r>
              <a:rPr lang="en-US" sz="1800">
                <a:solidFill>
                  <a:schemeClr val="lt1"/>
                </a:solidFill>
                <a:latin typeface="Roboto"/>
                <a:ea typeface="Roboto"/>
                <a:cs typeface="Roboto"/>
                <a:sym typeface="Roboto"/>
              </a:rPr>
              <a:t>ce qui concerne les enjeux pour les </a:t>
            </a:r>
            <a:r>
              <a:rPr b="1" lang="en-US" sz="1800">
                <a:solidFill>
                  <a:schemeClr val="lt1"/>
                </a:solidFill>
                <a:latin typeface="Roboto"/>
                <a:ea typeface="Roboto"/>
                <a:cs typeface="Roboto"/>
                <a:sym typeface="Roboto"/>
              </a:rPr>
              <a:t>symboles mathématiques</a:t>
            </a:r>
            <a:r>
              <a:rPr lang="en-US" sz="1800">
                <a:solidFill>
                  <a:schemeClr val="lt1"/>
                </a:solidFill>
                <a:latin typeface="Roboto"/>
                <a:ea typeface="Roboto"/>
                <a:cs typeface="Roboto"/>
                <a:sym typeface="Roboto"/>
              </a:rPr>
              <a:t>. </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Myriam a expérimenté des difficultés : puisque l’</a:t>
            </a:r>
            <a:r>
              <a:rPr b="1" lang="en-US" sz="1800">
                <a:solidFill>
                  <a:schemeClr val="lt1"/>
                </a:solidFill>
                <a:latin typeface="Roboto"/>
                <a:ea typeface="Roboto"/>
                <a:cs typeface="Roboto"/>
                <a:sym typeface="Roboto"/>
              </a:rPr>
              <a:t>exposant deux</a:t>
            </a:r>
            <a:r>
              <a:rPr lang="en-US" sz="1800">
                <a:solidFill>
                  <a:schemeClr val="lt1"/>
                </a:solidFill>
                <a:latin typeface="Roboto"/>
                <a:ea typeface="Roboto"/>
                <a:cs typeface="Roboto"/>
                <a:sym typeface="Roboto"/>
              </a:rPr>
              <a:t> ne s’écrit pas, </a:t>
            </a:r>
            <a:br>
              <a:rPr lang="en-US" sz="1800">
                <a:solidFill>
                  <a:schemeClr val="lt1"/>
                </a:solidFill>
                <a:latin typeface="Roboto"/>
                <a:ea typeface="Roboto"/>
                <a:cs typeface="Roboto"/>
                <a:sym typeface="Roboto"/>
              </a:rPr>
            </a:br>
            <a:r>
              <a:rPr lang="en-US" sz="1800">
                <a:solidFill>
                  <a:schemeClr val="lt1"/>
                </a:solidFill>
                <a:latin typeface="Roboto"/>
                <a:ea typeface="Roboto"/>
                <a:cs typeface="Roboto"/>
                <a:sym typeface="Roboto"/>
              </a:rPr>
              <a:t>elle avait peur que ça crée une erreur (faire une multiplication par deux </a:t>
            </a:r>
            <a:br>
              <a:rPr lang="en-US" sz="1800">
                <a:solidFill>
                  <a:schemeClr val="lt1"/>
                </a:solidFill>
                <a:latin typeface="Roboto"/>
                <a:ea typeface="Roboto"/>
                <a:cs typeface="Roboto"/>
                <a:sym typeface="Roboto"/>
              </a:rPr>
            </a:br>
            <a:r>
              <a:rPr lang="en-US" sz="1800">
                <a:solidFill>
                  <a:schemeClr val="lt1"/>
                </a:solidFill>
                <a:latin typeface="Roboto"/>
                <a:ea typeface="Roboto"/>
                <a:cs typeface="Roboto"/>
                <a:sym typeface="Roboto"/>
              </a:rPr>
              <a:t>au lieu d’élever au carré) et les élèves devaient constamment </a:t>
            </a:r>
            <a:r>
              <a:rPr b="1" lang="en-US" sz="1800">
                <a:solidFill>
                  <a:schemeClr val="lt1"/>
                </a:solidFill>
                <a:latin typeface="Roboto"/>
                <a:ea typeface="Roboto"/>
                <a:cs typeface="Roboto"/>
                <a:sym typeface="Roboto"/>
              </a:rPr>
              <a:t>fermer puis ouvrir le Livre et la plume</a:t>
            </a:r>
            <a:r>
              <a:rPr lang="en-US" sz="1800">
                <a:solidFill>
                  <a:schemeClr val="lt1"/>
                </a:solidFill>
                <a:latin typeface="Roboto"/>
                <a:ea typeface="Roboto"/>
                <a:cs typeface="Roboto"/>
                <a:sym typeface="Roboto"/>
              </a:rPr>
              <a:t> pour observer le solide, puis répondre aux questions de la tâche.</a:t>
            </a:r>
            <a:endParaRPr sz="1800">
              <a:solidFill>
                <a:schemeClr val="lt1"/>
              </a:solidFill>
              <a:latin typeface="Roboto"/>
              <a:ea typeface="Roboto"/>
              <a:cs typeface="Roboto"/>
              <a:sym typeface="Roboto"/>
            </a:endParaRPr>
          </a:p>
          <a:p>
            <a:pPr indent="-342900" lvl="0" marL="457200" rtl="0" algn="just">
              <a:lnSpc>
                <a:spcPct val="115000"/>
              </a:lnSpc>
              <a:spcBef>
                <a:spcPts val="0"/>
              </a:spcBef>
              <a:spcAft>
                <a:spcPts val="0"/>
              </a:spcAft>
              <a:buClr>
                <a:schemeClr val="lt1"/>
              </a:buClr>
              <a:buSzPts val="1800"/>
              <a:buFont typeface="Roboto"/>
              <a:buChar char="■"/>
            </a:pPr>
            <a:r>
              <a:rPr lang="en-US" sz="1800">
                <a:solidFill>
                  <a:schemeClr val="lt1"/>
                </a:solidFill>
                <a:latin typeface="Roboto"/>
                <a:ea typeface="Roboto"/>
                <a:cs typeface="Roboto"/>
                <a:sym typeface="Roboto"/>
              </a:rPr>
              <a:t>Sophie a demandé aux élèves de faire un </a:t>
            </a:r>
            <a:r>
              <a:rPr b="1" lang="en-US" sz="1800">
                <a:solidFill>
                  <a:schemeClr val="lt1"/>
                </a:solidFill>
                <a:latin typeface="Roboto"/>
                <a:ea typeface="Roboto"/>
                <a:cs typeface="Roboto"/>
                <a:sym typeface="Roboto"/>
              </a:rPr>
              <a:t>plan à l’échelle</a:t>
            </a:r>
            <a:r>
              <a:rPr lang="en-US" sz="1800">
                <a:solidFill>
                  <a:schemeClr val="lt1"/>
                </a:solidFill>
                <a:latin typeface="Roboto"/>
                <a:ea typeface="Roboto"/>
                <a:cs typeface="Roboto"/>
                <a:sym typeface="Roboto"/>
              </a:rPr>
              <a:t> avant de faire leur construction.</a:t>
            </a:r>
            <a:endParaRPr sz="1800">
              <a:solidFill>
                <a:schemeClr val="lt1"/>
              </a:solidFill>
              <a:latin typeface="Roboto"/>
              <a:ea typeface="Roboto"/>
              <a:cs typeface="Roboto"/>
              <a:sym typeface="Roboto"/>
            </a:endParaRPr>
          </a:p>
        </p:txBody>
      </p:sp>
      <p:pic>
        <p:nvPicPr>
          <p:cNvPr id="767" name="Google Shape;767;p58"/>
          <p:cNvPicPr preferRelativeResize="0"/>
          <p:nvPr/>
        </p:nvPicPr>
        <p:blipFill>
          <a:blip r:embed="rId4">
            <a:alphaModFix/>
          </a:blip>
          <a:stretch>
            <a:fillRect/>
          </a:stretch>
        </p:blipFill>
        <p:spPr>
          <a:xfrm>
            <a:off x="9086525" y="3337250"/>
            <a:ext cx="2989550" cy="1540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762"/>
                                        </p:tgtEl>
                                        <p:attrNameLst>
                                          <p:attrName>style.visibility</p:attrName>
                                        </p:attrNameLst>
                                      </p:cBhvr>
                                      <p:to>
                                        <p:strVal val="visible"/>
                                      </p:to>
                                    </p:set>
                                    <p:anim calcmode="lin" valueType="num">
                                      <p:cBhvr additive="base">
                                        <p:cTn dur="1000"/>
                                        <p:tgtEl>
                                          <p:spTgt spid="76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63"/>
                                        </p:tgtEl>
                                        <p:attrNameLst>
                                          <p:attrName>style.visibility</p:attrName>
                                        </p:attrNameLst>
                                      </p:cBhvr>
                                      <p:to>
                                        <p:strVal val="visible"/>
                                      </p:to>
                                    </p:set>
                                    <p:anim calcmode="lin" valueType="num">
                                      <p:cBhvr additive="base">
                                        <p:cTn dur="1000"/>
                                        <p:tgtEl>
                                          <p:spTgt spid="76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771" name="Shape 771"/>
        <p:cNvGrpSpPr/>
        <p:nvPr/>
      </p:nvGrpSpPr>
      <p:grpSpPr>
        <a:xfrm>
          <a:off x="0" y="0"/>
          <a:ext cx="0" cy="0"/>
          <a:chOff x="0" y="0"/>
          <a:chExt cx="0" cy="0"/>
        </a:xfrm>
      </p:grpSpPr>
      <p:pic>
        <p:nvPicPr>
          <p:cNvPr descr="A picture containing container, square&#10;&#10;Description automatically generated" id="772" name="Google Shape;772;p59"/>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773" name="Google Shape;773;p59"/>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pic>
        <p:nvPicPr>
          <p:cNvPr id="774" name="Google Shape;774;p59"/>
          <p:cNvPicPr preferRelativeResize="0"/>
          <p:nvPr/>
        </p:nvPicPr>
        <p:blipFill>
          <a:blip r:embed="rId4">
            <a:alphaModFix/>
          </a:blip>
          <a:stretch>
            <a:fillRect/>
          </a:stretch>
        </p:blipFill>
        <p:spPr>
          <a:xfrm>
            <a:off x="10855475" y="5521475"/>
            <a:ext cx="1336525" cy="1336525"/>
          </a:xfrm>
          <a:prstGeom prst="rect">
            <a:avLst/>
          </a:prstGeom>
          <a:noFill/>
          <a:ln>
            <a:noFill/>
          </a:ln>
        </p:spPr>
      </p:pic>
      <p:pic>
        <p:nvPicPr>
          <p:cNvPr id="775" name="Google Shape;775;p59"/>
          <p:cNvPicPr preferRelativeResize="0"/>
          <p:nvPr/>
        </p:nvPicPr>
        <p:blipFill>
          <a:blip r:embed="rId5">
            <a:alphaModFix/>
          </a:blip>
          <a:stretch>
            <a:fillRect/>
          </a:stretch>
        </p:blipFill>
        <p:spPr>
          <a:xfrm>
            <a:off x="974000" y="71450"/>
            <a:ext cx="10494025" cy="6786550"/>
          </a:xfrm>
          <a:prstGeom prst="rect">
            <a:avLst/>
          </a:prstGeom>
          <a:noFill/>
          <a:ln>
            <a:noFill/>
          </a:ln>
        </p:spPr>
      </p:pic>
      <p:pic>
        <p:nvPicPr>
          <p:cNvPr id="776" name="Google Shape;776;p59"/>
          <p:cNvPicPr preferRelativeResize="0"/>
          <p:nvPr/>
        </p:nvPicPr>
        <p:blipFill>
          <a:blip r:embed="rId4">
            <a:alphaModFix/>
          </a:blip>
          <a:stretch>
            <a:fillRect/>
          </a:stretch>
        </p:blipFill>
        <p:spPr>
          <a:xfrm>
            <a:off x="10855475" y="5521475"/>
            <a:ext cx="1336525" cy="1336525"/>
          </a:xfrm>
          <a:prstGeom prst="rect">
            <a:avLst/>
          </a:prstGeom>
          <a:noFill/>
          <a:ln>
            <a:noFill/>
          </a:ln>
        </p:spPr>
      </p:pic>
      <p:pic>
        <p:nvPicPr>
          <p:cNvPr descr="A picture containing container, square&#10;&#10;Description automatically generated" id="777" name="Google Shape;777;p59"/>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778" name="Google Shape;778;p59"/>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772"/>
                                        </p:tgtEl>
                                        <p:attrNameLst>
                                          <p:attrName>style.visibility</p:attrName>
                                        </p:attrNameLst>
                                      </p:cBhvr>
                                      <p:to>
                                        <p:strVal val="visible"/>
                                      </p:to>
                                    </p:set>
                                    <p:anim calcmode="lin" valueType="num">
                                      <p:cBhvr additive="base">
                                        <p:cTn dur="1000"/>
                                        <p:tgtEl>
                                          <p:spTgt spid="77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73"/>
                                        </p:tgtEl>
                                        <p:attrNameLst>
                                          <p:attrName>style.visibility</p:attrName>
                                        </p:attrNameLst>
                                      </p:cBhvr>
                                      <p:to>
                                        <p:strVal val="visible"/>
                                      </p:to>
                                    </p:set>
                                    <p:anim calcmode="lin" valueType="num">
                                      <p:cBhvr additive="base">
                                        <p:cTn dur="1000"/>
                                        <p:tgtEl>
                                          <p:spTgt spid="77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782" name="Shape 782"/>
        <p:cNvGrpSpPr/>
        <p:nvPr/>
      </p:nvGrpSpPr>
      <p:grpSpPr>
        <a:xfrm>
          <a:off x="0" y="0"/>
          <a:ext cx="0" cy="0"/>
          <a:chOff x="0" y="0"/>
          <a:chExt cx="0" cy="0"/>
        </a:xfrm>
      </p:grpSpPr>
      <p:pic>
        <p:nvPicPr>
          <p:cNvPr descr="A picture containing container, square&#10;&#10;Description automatically generated" id="783" name="Google Shape;783;p60"/>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784" name="Google Shape;784;p60"/>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785" name="Google Shape;785;p60"/>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786" name="Google Shape;786;p60"/>
          <p:cNvSpPr txBox="1"/>
          <p:nvPr/>
        </p:nvSpPr>
        <p:spPr>
          <a:xfrm>
            <a:off x="1734650" y="343850"/>
            <a:ext cx="8689800" cy="400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2000">
                <a:solidFill>
                  <a:schemeClr val="lt1"/>
                </a:solidFill>
                <a:latin typeface="Press Start 2P"/>
                <a:ea typeface="Press Start 2P"/>
                <a:cs typeface="Press Start 2P"/>
                <a:sym typeface="Press Start 2P"/>
              </a:rPr>
              <a:t>Arrimage avec votre milieu</a:t>
            </a:r>
            <a:endParaRPr sz="2000">
              <a:solidFill>
                <a:schemeClr val="lt1"/>
              </a:solidFill>
              <a:latin typeface="Press Start 2P"/>
              <a:ea typeface="Press Start 2P"/>
              <a:cs typeface="Press Start 2P"/>
              <a:sym typeface="Press Start 2P"/>
            </a:endParaRPr>
          </a:p>
        </p:txBody>
      </p:sp>
      <p:sp>
        <p:nvSpPr>
          <p:cNvPr id="787" name="Google Shape;787;p60"/>
          <p:cNvSpPr txBox="1"/>
          <p:nvPr/>
        </p:nvSpPr>
        <p:spPr>
          <a:xfrm>
            <a:off x="601675" y="2095175"/>
            <a:ext cx="11226000" cy="2970600"/>
          </a:xfrm>
          <a:prstGeom prst="rect">
            <a:avLst/>
          </a:prstGeom>
          <a:noFill/>
          <a:ln>
            <a:noFill/>
          </a:ln>
        </p:spPr>
        <p:txBody>
          <a:bodyPr anchorCtr="0" anchor="t" bIns="45700" lIns="91425" spcFirstLastPara="1" rIns="91425" wrap="square" tIns="45700">
            <a:spAutoFit/>
          </a:bodyPr>
          <a:lstStyle/>
          <a:p>
            <a:pPr indent="0" lvl="0" marL="0" rtl="0" algn="ctr">
              <a:lnSpc>
                <a:spcPct val="200000"/>
              </a:lnSpc>
              <a:spcBef>
                <a:spcPts val="0"/>
              </a:spcBef>
              <a:spcAft>
                <a:spcPts val="0"/>
              </a:spcAft>
              <a:buNone/>
            </a:pPr>
            <a:r>
              <a:rPr lang="en-US" sz="1700">
                <a:solidFill>
                  <a:schemeClr val="lt1"/>
                </a:solidFill>
                <a:latin typeface="Press Start 2P"/>
                <a:ea typeface="Press Start 2P"/>
                <a:cs typeface="Press Start 2P"/>
                <a:sym typeface="Press Start 2P"/>
              </a:rPr>
              <a:t>En quoi que ce nous avons présenté </a:t>
            </a:r>
            <a:br>
              <a:rPr lang="en-US" sz="1700">
                <a:solidFill>
                  <a:schemeClr val="lt1"/>
                </a:solidFill>
                <a:latin typeface="Press Start 2P"/>
                <a:ea typeface="Press Start 2P"/>
                <a:cs typeface="Press Start 2P"/>
                <a:sym typeface="Press Start 2P"/>
              </a:rPr>
            </a:br>
            <a:r>
              <a:rPr lang="en-US" sz="1700">
                <a:solidFill>
                  <a:schemeClr val="lt1"/>
                </a:solidFill>
                <a:latin typeface="Press Start 2P"/>
                <a:ea typeface="Press Start 2P"/>
                <a:cs typeface="Press Start 2P"/>
                <a:sym typeface="Press Start 2P"/>
              </a:rPr>
              <a:t>(intentions didactiques, liens avec le RIM, exploration de tâches, potentiel de travailler différents concepts et processus mathématiques, résultats de recherche)  </a:t>
            </a:r>
            <a:br>
              <a:rPr lang="en-US" sz="1700">
                <a:solidFill>
                  <a:schemeClr val="lt1"/>
                </a:solidFill>
                <a:latin typeface="Press Start 2P"/>
                <a:ea typeface="Press Start 2P"/>
                <a:cs typeface="Press Start 2P"/>
                <a:sym typeface="Press Start 2P"/>
              </a:rPr>
            </a:br>
            <a:r>
              <a:rPr lang="en-US" sz="1700">
                <a:solidFill>
                  <a:schemeClr val="lt1"/>
                </a:solidFill>
                <a:latin typeface="Press Start 2P"/>
                <a:ea typeface="Press Start 2P"/>
                <a:cs typeface="Press Start 2P"/>
                <a:sym typeface="Press Start 2P"/>
              </a:rPr>
              <a:t>s’arrime avec ce que vous mettez en place au CSSDM?</a:t>
            </a:r>
            <a:endParaRPr sz="1700">
              <a:solidFill>
                <a:schemeClr val="lt1"/>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783"/>
                                        </p:tgtEl>
                                        <p:attrNameLst>
                                          <p:attrName>style.visibility</p:attrName>
                                        </p:attrNameLst>
                                      </p:cBhvr>
                                      <p:to>
                                        <p:strVal val="visible"/>
                                      </p:to>
                                    </p:set>
                                    <p:anim calcmode="lin" valueType="num">
                                      <p:cBhvr additive="base">
                                        <p:cTn dur="1000"/>
                                        <p:tgtEl>
                                          <p:spTgt spid="78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84"/>
                                        </p:tgtEl>
                                        <p:attrNameLst>
                                          <p:attrName>style.visibility</p:attrName>
                                        </p:attrNameLst>
                                      </p:cBhvr>
                                      <p:to>
                                        <p:strVal val="visible"/>
                                      </p:to>
                                    </p:set>
                                    <p:anim calcmode="lin" valueType="num">
                                      <p:cBhvr additive="base">
                                        <p:cTn dur="1000"/>
                                        <p:tgtEl>
                                          <p:spTgt spid="78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791" name="Shape 791"/>
        <p:cNvGrpSpPr/>
        <p:nvPr/>
      </p:nvGrpSpPr>
      <p:grpSpPr>
        <a:xfrm>
          <a:off x="0" y="0"/>
          <a:ext cx="0" cy="0"/>
          <a:chOff x="0" y="0"/>
          <a:chExt cx="0" cy="0"/>
        </a:xfrm>
      </p:grpSpPr>
      <p:pic>
        <p:nvPicPr>
          <p:cNvPr descr="A picture containing container, square&#10;&#10;Description automatically generated" id="792" name="Google Shape;792;p61"/>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793" name="Google Shape;793;p61"/>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794" name="Google Shape;794;p61"/>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795" name="Google Shape;795;p61"/>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La suite du projet</a:t>
            </a:r>
            <a:endParaRPr sz="3000">
              <a:solidFill>
                <a:srgbClr val="D8D8D8"/>
              </a:solidFill>
              <a:latin typeface="Roboto"/>
              <a:ea typeface="Roboto"/>
              <a:cs typeface="Roboto"/>
              <a:sym typeface="Roboto"/>
            </a:endParaRPr>
          </a:p>
        </p:txBody>
      </p:sp>
      <p:sp>
        <p:nvSpPr>
          <p:cNvPr id="796" name="Google Shape;796;p61"/>
          <p:cNvSpPr txBox="1"/>
          <p:nvPr/>
        </p:nvSpPr>
        <p:spPr>
          <a:xfrm>
            <a:off x="601675" y="2095175"/>
            <a:ext cx="11226000" cy="3817200"/>
          </a:xfrm>
          <a:prstGeom prst="rect">
            <a:avLst/>
          </a:prstGeom>
          <a:noFill/>
          <a:ln>
            <a:noFill/>
          </a:ln>
        </p:spPr>
        <p:txBody>
          <a:bodyPr anchorCtr="0" anchor="t" bIns="45700" lIns="91425" spcFirstLastPara="1" rIns="91425" wrap="square" tIns="45700">
            <a:spAutoFit/>
          </a:bodyPr>
          <a:lstStyle/>
          <a:p>
            <a:pPr indent="-368300" lvl="0" marL="457200" rtl="0" algn="just">
              <a:lnSpc>
                <a:spcPct val="200000"/>
              </a:lnSpc>
              <a:spcBef>
                <a:spcPts val="0"/>
              </a:spcBef>
              <a:spcAft>
                <a:spcPts val="0"/>
              </a:spcAft>
              <a:buClr>
                <a:schemeClr val="lt1"/>
              </a:buClr>
              <a:buSzPts val="2200"/>
              <a:buFont typeface="Roboto"/>
              <a:buChar char="■"/>
            </a:pPr>
            <a:r>
              <a:rPr lang="en-US" sz="2200">
                <a:solidFill>
                  <a:schemeClr val="lt1"/>
                </a:solidFill>
                <a:latin typeface="Roboto"/>
                <a:ea typeface="Roboto"/>
                <a:cs typeface="Roboto"/>
                <a:sym typeface="Roboto"/>
              </a:rPr>
              <a:t>Pour être tenus au courant de nos publications et productions : </a:t>
            </a:r>
            <a:r>
              <a:rPr lang="en-US" sz="2200" u="sng">
                <a:solidFill>
                  <a:srgbClr val="00FF00"/>
                </a:solidFill>
                <a:latin typeface="Roboto"/>
                <a:ea typeface="Roboto"/>
                <a:cs typeface="Roboto"/>
                <a:sym typeface="Roboto"/>
                <a:hlinkClick r:id="rId4">
                  <a:extLst>
                    <a:ext uri="{A12FA001-AC4F-418D-AE19-62706E023703}">
                      <ahyp:hlinkClr val="tx"/>
                    </a:ext>
                  </a:extLst>
                </a:hlinkClick>
              </a:rPr>
              <a:t>Page sur Campus</a:t>
            </a:r>
            <a:endParaRPr sz="2200">
              <a:solidFill>
                <a:srgbClr val="00FF00"/>
              </a:solidFill>
              <a:latin typeface="Roboto"/>
              <a:ea typeface="Roboto"/>
              <a:cs typeface="Roboto"/>
              <a:sym typeface="Roboto"/>
            </a:endParaRPr>
          </a:p>
          <a:p>
            <a:pPr indent="-368300" lvl="0" marL="457200" rtl="0" algn="just">
              <a:lnSpc>
                <a:spcPct val="200000"/>
              </a:lnSpc>
              <a:spcBef>
                <a:spcPts val="0"/>
              </a:spcBef>
              <a:spcAft>
                <a:spcPts val="0"/>
              </a:spcAft>
              <a:buClr>
                <a:schemeClr val="lt1"/>
              </a:buClr>
              <a:buSzPts val="2200"/>
              <a:buFont typeface="Roboto"/>
              <a:buChar char="■"/>
            </a:pPr>
            <a:r>
              <a:rPr lang="en-US" sz="2200">
                <a:solidFill>
                  <a:schemeClr val="lt1"/>
                </a:solidFill>
                <a:latin typeface="Roboto"/>
                <a:ea typeface="Roboto"/>
                <a:cs typeface="Roboto"/>
                <a:sym typeface="Roboto"/>
              </a:rPr>
              <a:t>Diffusions professionnelles et scientifiques</a:t>
            </a:r>
            <a:endParaRPr sz="2200">
              <a:solidFill>
                <a:schemeClr val="lt1"/>
              </a:solidFill>
              <a:latin typeface="Roboto"/>
              <a:ea typeface="Roboto"/>
              <a:cs typeface="Roboto"/>
              <a:sym typeface="Roboto"/>
            </a:endParaRPr>
          </a:p>
          <a:p>
            <a:pPr indent="-368300" lvl="1" marL="914400" rtl="0" algn="just">
              <a:lnSpc>
                <a:spcPct val="200000"/>
              </a:lnSpc>
              <a:spcBef>
                <a:spcPts val="0"/>
              </a:spcBef>
              <a:spcAft>
                <a:spcPts val="0"/>
              </a:spcAft>
              <a:buClr>
                <a:schemeClr val="lt1"/>
              </a:buClr>
              <a:buSzPts val="2200"/>
              <a:buFont typeface="Roboto"/>
              <a:buChar char="✓"/>
            </a:pPr>
            <a:r>
              <a:rPr lang="en-US" sz="2200">
                <a:solidFill>
                  <a:schemeClr val="lt1"/>
                </a:solidFill>
                <a:latin typeface="Roboto"/>
                <a:ea typeface="Roboto"/>
                <a:cs typeface="Roboto"/>
                <a:sym typeface="Roboto"/>
              </a:rPr>
              <a:t>Présentations dans des colloques professionnels (AQUOPS et AQEP)</a:t>
            </a:r>
            <a:endParaRPr sz="2200">
              <a:solidFill>
                <a:schemeClr val="lt1"/>
              </a:solidFill>
              <a:latin typeface="Roboto"/>
              <a:ea typeface="Roboto"/>
              <a:cs typeface="Roboto"/>
              <a:sym typeface="Roboto"/>
            </a:endParaRPr>
          </a:p>
          <a:p>
            <a:pPr indent="-368300" lvl="1" marL="914400" rtl="0" algn="just">
              <a:lnSpc>
                <a:spcPct val="200000"/>
              </a:lnSpc>
              <a:spcBef>
                <a:spcPts val="0"/>
              </a:spcBef>
              <a:spcAft>
                <a:spcPts val="0"/>
              </a:spcAft>
              <a:buClr>
                <a:schemeClr val="lt1"/>
              </a:buClr>
              <a:buSzPts val="2200"/>
              <a:buFont typeface="Roboto"/>
              <a:buChar char="✓"/>
            </a:pPr>
            <a:r>
              <a:rPr lang="en-US" sz="2200">
                <a:solidFill>
                  <a:schemeClr val="lt1"/>
                </a:solidFill>
                <a:latin typeface="Roboto"/>
                <a:ea typeface="Roboto"/>
                <a:cs typeface="Roboto"/>
                <a:sym typeface="Roboto"/>
              </a:rPr>
              <a:t>Présentations dans des colloques scientifiques (Sommet, EMF et GDM)</a:t>
            </a:r>
            <a:endParaRPr sz="2200">
              <a:solidFill>
                <a:schemeClr val="lt1"/>
              </a:solidFill>
              <a:latin typeface="Roboto"/>
              <a:ea typeface="Roboto"/>
              <a:cs typeface="Roboto"/>
              <a:sym typeface="Roboto"/>
            </a:endParaRPr>
          </a:p>
          <a:p>
            <a:pPr indent="-368300" lvl="1" marL="914400" rtl="0" algn="just">
              <a:lnSpc>
                <a:spcPct val="200000"/>
              </a:lnSpc>
              <a:spcBef>
                <a:spcPts val="0"/>
              </a:spcBef>
              <a:spcAft>
                <a:spcPts val="0"/>
              </a:spcAft>
              <a:buClr>
                <a:schemeClr val="lt1"/>
              </a:buClr>
              <a:buSzPts val="2200"/>
              <a:buFont typeface="Roboto"/>
              <a:buChar char="✓"/>
            </a:pPr>
            <a:r>
              <a:rPr lang="en-US" sz="2200">
                <a:solidFill>
                  <a:schemeClr val="lt1"/>
                </a:solidFill>
                <a:latin typeface="Roboto"/>
                <a:ea typeface="Roboto"/>
                <a:cs typeface="Roboto"/>
                <a:sym typeface="Roboto"/>
              </a:rPr>
              <a:t>Articles dans une revue professionnelle à surveiller (VLP et/ou École Branchée)</a:t>
            </a:r>
            <a:endParaRPr sz="2200">
              <a:solidFill>
                <a:schemeClr val="lt1"/>
              </a:solidFill>
              <a:latin typeface="Roboto"/>
              <a:ea typeface="Roboto"/>
              <a:cs typeface="Roboto"/>
              <a:sym typeface="Roboto"/>
            </a:endParaRPr>
          </a:p>
          <a:p>
            <a:pPr indent="-368300" lvl="1" marL="914400" rtl="0" algn="just">
              <a:lnSpc>
                <a:spcPct val="200000"/>
              </a:lnSpc>
              <a:spcBef>
                <a:spcPts val="0"/>
              </a:spcBef>
              <a:spcAft>
                <a:spcPts val="0"/>
              </a:spcAft>
              <a:buClr>
                <a:schemeClr val="lt1"/>
              </a:buClr>
              <a:buSzPts val="2200"/>
              <a:buFont typeface="Roboto"/>
              <a:buChar char="✓"/>
            </a:pPr>
            <a:r>
              <a:rPr lang="en-US" sz="2200">
                <a:solidFill>
                  <a:schemeClr val="lt1"/>
                </a:solidFill>
                <a:latin typeface="Roboto"/>
                <a:ea typeface="Roboto"/>
                <a:cs typeface="Roboto"/>
                <a:sym typeface="Roboto"/>
              </a:rPr>
              <a:t>Textes des actes du GDM et EMF (à venir)</a:t>
            </a:r>
            <a:endParaRPr sz="2200">
              <a:solidFill>
                <a:schemeClr val="lt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792"/>
                                        </p:tgtEl>
                                        <p:attrNameLst>
                                          <p:attrName>style.visibility</p:attrName>
                                        </p:attrNameLst>
                                      </p:cBhvr>
                                      <p:to>
                                        <p:strVal val="visible"/>
                                      </p:to>
                                    </p:set>
                                    <p:anim calcmode="lin" valueType="num">
                                      <p:cBhvr additive="base">
                                        <p:cTn dur="1000"/>
                                        <p:tgtEl>
                                          <p:spTgt spid="79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793"/>
                                        </p:tgtEl>
                                        <p:attrNameLst>
                                          <p:attrName>style.visibility</p:attrName>
                                        </p:attrNameLst>
                                      </p:cBhvr>
                                      <p:to>
                                        <p:strVal val="visible"/>
                                      </p:to>
                                    </p:set>
                                    <p:anim calcmode="lin" valueType="num">
                                      <p:cBhvr additive="base">
                                        <p:cTn dur="1000"/>
                                        <p:tgtEl>
                                          <p:spTgt spid="79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800" name="Shape 800"/>
        <p:cNvGrpSpPr/>
        <p:nvPr/>
      </p:nvGrpSpPr>
      <p:grpSpPr>
        <a:xfrm>
          <a:off x="0" y="0"/>
          <a:ext cx="0" cy="0"/>
          <a:chOff x="0" y="0"/>
          <a:chExt cx="0" cy="0"/>
        </a:xfrm>
      </p:grpSpPr>
      <p:pic>
        <p:nvPicPr>
          <p:cNvPr descr="A picture containing container, square&#10;&#10;Description automatically generated" id="801" name="Google Shape;801;p62"/>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802" name="Google Shape;802;p62"/>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803" name="Google Shape;803;p62"/>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804" name="Google Shape;804;p62"/>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Développement professionnel</a:t>
            </a:r>
            <a:endParaRPr sz="3000">
              <a:solidFill>
                <a:srgbClr val="D8D8D8"/>
              </a:solidFill>
              <a:latin typeface="Roboto"/>
              <a:ea typeface="Roboto"/>
              <a:cs typeface="Roboto"/>
              <a:sym typeface="Roboto"/>
            </a:endParaRPr>
          </a:p>
        </p:txBody>
      </p:sp>
      <p:sp>
        <p:nvSpPr>
          <p:cNvPr id="805" name="Google Shape;805;p62"/>
          <p:cNvSpPr txBox="1"/>
          <p:nvPr/>
        </p:nvSpPr>
        <p:spPr>
          <a:xfrm>
            <a:off x="1928050" y="1486275"/>
            <a:ext cx="8689800" cy="5048700"/>
          </a:xfrm>
          <a:prstGeom prst="rect">
            <a:avLst/>
          </a:prstGeom>
          <a:noFill/>
          <a:ln>
            <a:noFill/>
          </a:ln>
        </p:spPr>
        <p:txBody>
          <a:bodyPr anchorCtr="0" anchor="t" bIns="45700" lIns="91425" spcFirstLastPara="1" rIns="91425" wrap="square" tIns="45700">
            <a:spAutoFit/>
          </a:bodyPr>
          <a:lstStyle/>
          <a:p>
            <a:pPr indent="0" lvl="0" marL="0" rtl="0" algn="just">
              <a:lnSpc>
                <a:spcPct val="100000"/>
              </a:lnSpc>
              <a:spcBef>
                <a:spcPts val="0"/>
              </a:spcBef>
              <a:spcAft>
                <a:spcPts val="0"/>
              </a:spcAft>
              <a:buNone/>
            </a:pPr>
            <a:r>
              <a:rPr b="1" lang="en-US" sz="2300">
                <a:solidFill>
                  <a:schemeClr val="lt1"/>
                </a:solidFill>
                <a:latin typeface="Roboto"/>
                <a:ea typeface="Roboto"/>
                <a:cs typeface="Roboto"/>
                <a:sym typeface="Roboto"/>
              </a:rPr>
              <a:t>Modalités:</a:t>
            </a:r>
            <a:endParaRPr b="1" sz="2300">
              <a:solidFill>
                <a:schemeClr val="lt1"/>
              </a:solidFill>
              <a:latin typeface="Roboto"/>
              <a:ea typeface="Roboto"/>
              <a:cs typeface="Roboto"/>
              <a:sym typeface="Roboto"/>
            </a:endParaRPr>
          </a:p>
          <a:p>
            <a:pPr indent="-374650" lvl="0" marL="457200" rtl="0" algn="just">
              <a:lnSpc>
                <a:spcPct val="100000"/>
              </a:lnSpc>
              <a:spcBef>
                <a:spcPts val="0"/>
              </a:spcBef>
              <a:spcAft>
                <a:spcPts val="0"/>
              </a:spcAft>
              <a:buClr>
                <a:schemeClr val="lt1"/>
              </a:buClr>
              <a:buSzPts val="2300"/>
              <a:buFont typeface="Roboto"/>
              <a:buChar char="■"/>
            </a:pPr>
            <a:r>
              <a:rPr lang="en-US" sz="2300">
                <a:solidFill>
                  <a:schemeClr val="lt1"/>
                </a:solidFill>
                <a:latin typeface="Roboto"/>
                <a:ea typeface="Roboto"/>
                <a:cs typeface="Roboto"/>
                <a:sym typeface="Roboto"/>
              </a:rPr>
              <a:t>Campus RÉCIT : </a:t>
            </a:r>
            <a:r>
              <a:rPr lang="en-US" sz="2300" u="sng">
                <a:solidFill>
                  <a:srgbClr val="00FF00"/>
                </a:solidFill>
                <a:latin typeface="Roboto"/>
                <a:ea typeface="Roboto"/>
                <a:cs typeface="Roboto"/>
                <a:sym typeface="Roboto"/>
                <a:hlinkClick r:id="rId4">
                  <a:extLst>
                    <a:ext uri="{A12FA001-AC4F-418D-AE19-62706E023703}">
                      <ahyp:hlinkClr val="tx"/>
                    </a:ext>
                  </a:extLst>
                </a:hlinkClick>
              </a:rPr>
              <a:t>Minecraft Education en MST</a:t>
            </a:r>
            <a:endParaRPr sz="2300">
              <a:solidFill>
                <a:srgbClr val="00FF00"/>
              </a:solidFill>
              <a:latin typeface="Roboto"/>
              <a:ea typeface="Roboto"/>
              <a:cs typeface="Roboto"/>
              <a:sym typeface="Roboto"/>
            </a:endParaRPr>
          </a:p>
          <a:p>
            <a:pPr indent="-374650" lvl="0" marL="457200" rtl="0" algn="just">
              <a:lnSpc>
                <a:spcPct val="100000"/>
              </a:lnSpc>
              <a:spcBef>
                <a:spcPts val="0"/>
              </a:spcBef>
              <a:spcAft>
                <a:spcPts val="0"/>
              </a:spcAft>
              <a:buClr>
                <a:schemeClr val="lt1"/>
              </a:buClr>
              <a:buSzPts val="2300"/>
              <a:buFont typeface="Roboto"/>
              <a:buChar char="■"/>
            </a:pPr>
            <a:r>
              <a:rPr lang="en-US" sz="2300">
                <a:solidFill>
                  <a:schemeClr val="lt1"/>
                </a:solidFill>
                <a:latin typeface="Roboto"/>
                <a:ea typeface="Roboto"/>
                <a:cs typeface="Roboto"/>
                <a:sym typeface="Roboto"/>
              </a:rPr>
              <a:t>Formation/accompagnement dans vos milieux (durée variée)</a:t>
            </a:r>
            <a:endParaRPr sz="2300">
              <a:solidFill>
                <a:schemeClr val="lt1"/>
              </a:solidFill>
              <a:latin typeface="Roboto"/>
              <a:ea typeface="Roboto"/>
              <a:cs typeface="Roboto"/>
              <a:sym typeface="Roboto"/>
            </a:endParaRPr>
          </a:p>
          <a:p>
            <a:pPr indent="-374650" lvl="0" marL="457200" rtl="0" algn="just">
              <a:lnSpc>
                <a:spcPct val="100000"/>
              </a:lnSpc>
              <a:spcBef>
                <a:spcPts val="0"/>
              </a:spcBef>
              <a:spcAft>
                <a:spcPts val="0"/>
              </a:spcAft>
              <a:buClr>
                <a:schemeClr val="lt1"/>
              </a:buClr>
              <a:buSzPts val="2300"/>
              <a:buFont typeface="Roboto"/>
              <a:buChar char="■"/>
            </a:pPr>
            <a:r>
              <a:rPr lang="en-US" sz="2300">
                <a:solidFill>
                  <a:schemeClr val="lt1"/>
                </a:solidFill>
                <a:latin typeface="Roboto"/>
                <a:ea typeface="Roboto"/>
                <a:cs typeface="Roboto"/>
                <a:sym typeface="Roboto"/>
              </a:rPr>
              <a:t>Colloques et congrès (locaux ou provinciaux)</a:t>
            </a:r>
            <a:endParaRPr sz="2300">
              <a:solidFill>
                <a:schemeClr val="lt1"/>
              </a:solidFill>
              <a:latin typeface="Roboto"/>
              <a:ea typeface="Roboto"/>
              <a:cs typeface="Roboto"/>
              <a:sym typeface="Roboto"/>
            </a:endParaRPr>
          </a:p>
          <a:p>
            <a:pPr indent="0" lvl="0" marL="457200" rtl="0" algn="just">
              <a:lnSpc>
                <a:spcPct val="100000"/>
              </a:lnSpc>
              <a:spcBef>
                <a:spcPts val="0"/>
              </a:spcBef>
              <a:spcAft>
                <a:spcPts val="0"/>
              </a:spcAft>
              <a:buNone/>
            </a:pPr>
            <a:r>
              <a:t/>
            </a:r>
            <a:endParaRPr sz="2300">
              <a:solidFill>
                <a:schemeClr val="lt1"/>
              </a:solidFill>
              <a:latin typeface="Roboto"/>
              <a:ea typeface="Roboto"/>
              <a:cs typeface="Roboto"/>
              <a:sym typeface="Roboto"/>
            </a:endParaRPr>
          </a:p>
          <a:p>
            <a:pPr indent="0" lvl="0" marL="0" rtl="0" algn="just">
              <a:lnSpc>
                <a:spcPct val="100000"/>
              </a:lnSpc>
              <a:spcBef>
                <a:spcPts val="0"/>
              </a:spcBef>
              <a:spcAft>
                <a:spcPts val="0"/>
              </a:spcAft>
              <a:buNone/>
            </a:pPr>
            <a:r>
              <a:rPr b="1" lang="en-US" sz="2300">
                <a:solidFill>
                  <a:schemeClr val="lt1"/>
                </a:solidFill>
                <a:latin typeface="Roboto"/>
                <a:ea typeface="Roboto"/>
                <a:cs typeface="Roboto"/>
                <a:sym typeface="Roboto"/>
              </a:rPr>
              <a:t>Contenu:</a:t>
            </a:r>
            <a:endParaRPr b="1" sz="2300">
              <a:solidFill>
                <a:schemeClr val="lt1"/>
              </a:solidFill>
              <a:latin typeface="Roboto"/>
              <a:ea typeface="Roboto"/>
              <a:cs typeface="Roboto"/>
              <a:sym typeface="Roboto"/>
            </a:endParaRPr>
          </a:p>
          <a:p>
            <a:pPr indent="-374650" lvl="0" marL="457200" rtl="0" algn="just">
              <a:lnSpc>
                <a:spcPct val="100000"/>
              </a:lnSpc>
              <a:spcBef>
                <a:spcPts val="0"/>
              </a:spcBef>
              <a:spcAft>
                <a:spcPts val="0"/>
              </a:spcAft>
              <a:buClr>
                <a:schemeClr val="lt1"/>
              </a:buClr>
              <a:buSzPts val="2300"/>
              <a:buFont typeface="Roboto"/>
              <a:buChar char="■"/>
            </a:pPr>
            <a:r>
              <a:rPr lang="en-US" sz="2300">
                <a:solidFill>
                  <a:schemeClr val="lt1"/>
                </a:solidFill>
                <a:latin typeface="Roboto"/>
                <a:ea typeface="Roboto"/>
                <a:cs typeface="Roboto"/>
                <a:sym typeface="Roboto"/>
              </a:rPr>
              <a:t>Initiation à Minecraft</a:t>
            </a:r>
            <a:endParaRPr sz="2300">
              <a:solidFill>
                <a:schemeClr val="lt1"/>
              </a:solidFill>
              <a:latin typeface="Roboto"/>
              <a:ea typeface="Roboto"/>
              <a:cs typeface="Roboto"/>
              <a:sym typeface="Roboto"/>
            </a:endParaRPr>
          </a:p>
          <a:p>
            <a:pPr indent="-374650" lvl="0" marL="457200" rtl="0" algn="just">
              <a:lnSpc>
                <a:spcPct val="100000"/>
              </a:lnSpc>
              <a:spcBef>
                <a:spcPts val="0"/>
              </a:spcBef>
              <a:spcAft>
                <a:spcPts val="0"/>
              </a:spcAft>
              <a:buClr>
                <a:schemeClr val="lt1"/>
              </a:buClr>
              <a:buSzPts val="2300"/>
              <a:buFont typeface="Roboto"/>
              <a:buChar char="■"/>
            </a:pPr>
            <a:r>
              <a:rPr lang="en-US" sz="2300">
                <a:solidFill>
                  <a:schemeClr val="lt1"/>
                </a:solidFill>
                <a:latin typeface="Roboto"/>
                <a:ea typeface="Roboto"/>
                <a:cs typeface="Roboto"/>
                <a:sym typeface="Roboto"/>
              </a:rPr>
              <a:t>Minecraft en mathématique</a:t>
            </a:r>
            <a:endParaRPr sz="2300">
              <a:solidFill>
                <a:schemeClr val="lt1"/>
              </a:solidFill>
              <a:latin typeface="Roboto"/>
              <a:ea typeface="Roboto"/>
              <a:cs typeface="Roboto"/>
              <a:sym typeface="Roboto"/>
            </a:endParaRPr>
          </a:p>
          <a:p>
            <a:pPr indent="-374650" lvl="0" marL="457200" rtl="0" algn="just">
              <a:lnSpc>
                <a:spcPct val="100000"/>
              </a:lnSpc>
              <a:spcBef>
                <a:spcPts val="0"/>
              </a:spcBef>
              <a:spcAft>
                <a:spcPts val="0"/>
              </a:spcAft>
              <a:buClr>
                <a:schemeClr val="lt1"/>
              </a:buClr>
              <a:buSzPts val="2300"/>
              <a:buFont typeface="Roboto"/>
              <a:buChar char="■"/>
            </a:pPr>
            <a:r>
              <a:rPr lang="en-US" sz="2300">
                <a:solidFill>
                  <a:schemeClr val="lt1"/>
                </a:solidFill>
                <a:latin typeface="Roboto"/>
                <a:ea typeface="Roboto"/>
                <a:cs typeface="Roboto"/>
                <a:sym typeface="Roboto"/>
              </a:rPr>
              <a:t>Intentions didactiques/Liens avec le RIM</a:t>
            </a:r>
            <a:endParaRPr sz="2300">
              <a:solidFill>
                <a:schemeClr val="lt1"/>
              </a:solidFill>
              <a:latin typeface="Roboto"/>
              <a:ea typeface="Roboto"/>
              <a:cs typeface="Roboto"/>
              <a:sym typeface="Roboto"/>
            </a:endParaRPr>
          </a:p>
          <a:p>
            <a:pPr indent="-374650" lvl="0" marL="457200" rtl="0" algn="just">
              <a:lnSpc>
                <a:spcPct val="100000"/>
              </a:lnSpc>
              <a:spcBef>
                <a:spcPts val="0"/>
              </a:spcBef>
              <a:spcAft>
                <a:spcPts val="0"/>
              </a:spcAft>
              <a:buClr>
                <a:schemeClr val="lt1"/>
              </a:buClr>
              <a:buSzPts val="2300"/>
              <a:buFont typeface="Roboto"/>
              <a:buChar char="■"/>
            </a:pPr>
            <a:r>
              <a:rPr lang="en-US" sz="2300">
                <a:solidFill>
                  <a:schemeClr val="lt1"/>
                </a:solidFill>
                <a:latin typeface="Roboto"/>
                <a:ea typeface="Roboto"/>
                <a:cs typeface="Roboto"/>
                <a:sym typeface="Roboto"/>
              </a:rPr>
              <a:t>Recherche : résultats préliminaires</a:t>
            </a:r>
            <a:endParaRPr sz="2300">
              <a:solidFill>
                <a:schemeClr val="lt1"/>
              </a:solidFill>
              <a:latin typeface="Roboto"/>
              <a:ea typeface="Roboto"/>
              <a:cs typeface="Roboto"/>
              <a:sym typeface="Roboto"/>
            </a:endParaRPr>
          </a:p>
          <a:p>
            <a:pPr indent="0" lvl="0" marL="457200" rtl="0" algn="just">
              <a:lnSpc>
                <a:spcPct val="100000"/>
              </a:lnSpc>
              <a:spcBef>
                <a:spcPts val="0"/>
              </a:spcBef>
              <a:spcAft>
                <a:spcPts val="0"/>
              </a:spcAft>
              <a:buNone/>
            </a:pPr>
            <a:r>
              <a:t/>
            </a:r>
            <a:endParaRPr sz="2300">
              <a:solidFill>
                <a:schemeClr val="lt1"/>
              </a:solidFill>
              <a:latin typeface="Roboto"/>
              <a:ea typeface="Roboto"/>
              <a:cs typeface="Roboto"/>
              <a:sym typeface="Roboto"/>
            </a:endParaRPr>
          </a:p>
          <a:p>
            <a:pPr indent="0" lvl="0" marL="0" rtl="0" algn="just">
              <a:lnSpc>
                <a:spcPct val="100000"/>
              </a:lnSpc>
              <a:spcBef>
                <a:spcPts val="0"/>
              </a:spcBef>
              <a:spcAft>
                <a:spcPts val="0"/>
              </a:spcAft>
              <a:buNone/>
            </a:pPr>
            <a:r>
              <a:rPr b="1" lang="en-US" sz="2300">
                <a:solidFill>
                  <a:schemeClr val="lt1"/>
                </a:solidFill>
                <a:latin typeface="Roboto"/>
                <a:ea typeface="Roboto"/>
                <a:cs typeface="Roboto"/>
                <a:sym typeface="Roboto"/>
              </a:rPr>
              <a:t>Clientèle:</a:t>
            </a:r>
            <a:endParaRPr b="1" sz="2300">
              <a:solidFill>
                <a:schemeClr val="lt1"/>
              </a:solidFill>
              <a:latin typeface="Roboto"/>
              <a:ea typeface="Roboto"/>
              <a:cs typeface="Roboto"/>
              <a:sym typeface="Roboto"/>
            </a:endParaRPr>
          </a:p>
          <a:p>
            <a:pPr indent="-374650" lvl="0" marL="457200" rtl="0" algn="just">
              <a:lnSpc>
                <a:spcPct val="100000"/>
              </a:lnSpc>
              <a:spcBef>
                <a:spcPts val="0"/>
              </a:spcBef>
              <a:spcAft>
                <a:spcPts val="0"/>
              </a:spcAft>
              <a:buClr>
                <a:schemeClr val="lt1"/>
              </a:buClr>
              <a:buSzPts val="2300"/>
              <a:buFont typeface="Roboto"/>
              <a:buChar char="■"/>
            </a:pPr>
            <a:r>
              <a:rPr lang="en-US" sz="2300">
                <a:solidFill>
                  <a:schemeClr val="lt1"/>
                </a:solidFill>
                <a:latin typeface="Roboto"/>
                <a:ea typeface="Roboto"/>
                <a:cs typeface="Roboto"/>
                <a:sym typeface="Roboto"/>
              </a:rPr>
              <a:t>Enseignant·es</a:t>
            </a:r>
            <a:endParaRPr sz="2300">
              <a:solidFill>
                <a:schemeClr val="lt1"/>
              </a:solidFill>
              <a:latin typeface="Roboto"/>
              <a:ea typeface="Roboto"/>
              <a:cs typeface="Roboto"/>
              <a:sym typeface="Roboto"/>
            </a:endParaRPr>
          </a:p>
          <a:p>
            <a:pPr indent="-374650" lvl="0" marL="457200" rtl="0" algn="just">
              <a:lnSpc>
                <a:spcPct val="100000"/>
              </a:lnSpc>
              <a:spcBef>
                <a:spcPts val="0"/>
              </a:spcBef>
              <a:spcAft>
                <a:spcPts val="0"/>
              </a:spcAft>
              <a:buClr>
                <a:schemeClr val="lt1"/>
              </a:buClr>
              <a:buSzPts val="2300"/>
              <a:buFont typeface="Roboto"/>
              <a:buChar char="■"/>
            </a:pPr>
            <a:r>
              <a:rPr lang="en-US" sz="2300">
                <a:solidFill>
                  <a:schemeClr val="lt1"/>
                </a:solidFill>
                <a:latin typeface="Roboto"/>
                <a:ea typeface="Roboto"/>
                <a:cs typeface="Roboto"/>
                <a:sym typeface="Roboto"/>
              </a:rPr>
              <a:t>Conseiller·ères </a:t>
            </a:r>
            <a:r>
              <a:rPr lang="en-US" sz="2300">
                <a:solidFill>
                  <a:schemeClr val="lt1"/>
                </a:solidFill>
                <a:latin typeface="Roboto"/>
                <a:ea typeface="Roboto"/>
                <a:cs typeface="Roboto"/>
                <a:sym typeface="Roboto"/>
              </a:rPr>
              <a:t>pédagogiques en mathématique</a:t>
            </a:r>
            <a:endParaRPr sz="2300">
              <a:solidFill>
                <a:schemeClr val="lt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801"/>
                                        </p:tgtEl>
                                        <p:attrNameLst>
                                          <p:attrName>style.visibility</p:attrName>
                                        </p:attrNameLst>
                                      </p:cBhvr>
                                      <p:to>
                                        <p:strVal val="visible"/>
                                      </p:to>
                                    </p:set>
                                    <p:anim calcmode="lin" valueType="num">
                                      <p:cBhvr additive="base">
                                        <p:cTn dur="1000"/>
                                        <p:tgtEl>
                                          <p:spTgt spid="80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02"/>
                                        </p:tgtEl>
                                        <p:attrNameLst>
                                          <p:attrName>style.visibility</p:attrName>
                                        </p:attrNameLst>
                                      </p:cBhvr>
                                      <p:to>
                                        <p:strVal val="visible"/>
                                      </p:to>
                                    </p:set>
                                    <p:anim calcmode="lin" valueType="num">
                                      <p:cBhvr additive="base">
                                        <p:cTn dur="1000"/>
                                        <p:tgtEl>
                                          <p:spTgt spid="80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809" name="Shape 809"/>
        <p:cNvGrpSpPr/>
        <p:nvPr/>
      </p:nvGrpSpPr>
      <p:grpSpPr>
        <a:xfrm>
          <a:off x="0" y="0"/>
          <a:ext cx="0" cy="0"/>
          <a:chOff x="0" y="0"/>
          <a:chExt cx="0" cy="0"/>
        </a:xfrm>
      </p:grpSpPr>
      <p:sp>
        <p:nvSpPr>
          <p:cNvPr id="810" name="Google Shape;810;p63"/>
          <p:cNvSpPr/>
          <p:nvPr/>
        </p:nvSpPr>
        <p:spPr>
          <a:xfrm>
            <a:off x="4032750" y="783623"/>
            <a:ext cx="3963300" cy="991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11" name="Google Shape;811;p63"/>
          <p:cNvSpPr txBox="1"/>
          <p:nvPr/>
        </p:nvSpPr>
        <p:spPr>
          <a:xfrm>
            <a:off x="4107300" y="966856"/>
            <a:ext cx="3814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Badge «Découverte»</a:t>
            </a:r>
            <a:endParaRPr/>
          </a:p>
        </p:txBody>
      </p:sp>
      <p:sp>
        <p:nvSpPr>
          <p:cNvPr id="812" name="Google Shape;812;p63"/>
          <p:cNvSpPr txBox="1"/>
          <p:nvPr/>
        </p:nvSpPr>
        <p:spPr>
          <a:xfrm>
            <a:off x="2009850" y="2242450"/>
            <a:ext cx="8009100" cy="3637800"/>
          </a:xfrm>
          <a:prstGeom prst="rect">
            <a:avLst/>
          </a:prstGeom>
          <a:solidFill>
            <a:srgbClr val="000000"/>
          </a:solidFill>
          <a:ln>
            <a:noFill/>
          </a:ln>
        </p:spPr>
        <p:txBody>
          <a:bodyPr anchorCtr="0" anchor="ctr" bIns="91425" lIns="91425" spcFirstLastPara="1" rIns="91425" wrap="square" tIns="91425">
            <a:noAutofit/>
          </a:bodyPr>
          <a:lstStyle/>
          <a:p>
            <a:pPr indent="-374650" lvl="0" marL="457200" rtl="0" algn="l">
              <a:lnSpc>
                <a:spcPct val="80000"/>
              </a:lnSpc>
              <a:spcBef>
                <a:spcPts val="0"/>
              </a:spcBef>
              <a:spcAft>
                <a:spcPts val="0"/>
              </a:spcAft>
              <a:buClr>
                <a:srgbClr val="FFFFFF"/>
              </a:buClr>
              <a:buSzPts val="2300"/>
              <a:buFont typeface="Century Gothic"/>
              <a:buChar char="■"/>
            </a:pPr>
            <a:r>
              <a:rPr lang="en-US" sz="2300">
                <a:solidFill>
                  <a:srgbClr val="FFFFFF"/>
                </a:solidFill>
                <a:latin typeface="Century Gothic"/>
                <a:ea typeface="Century Gothic"/>
                <a:cs typeface="Century Gothic"/>
                <a:sym typeface="Century Gothic"/>
              </a:rPr>
              <a:t>Se créer un compte gratuit sur </a:t>
            </a:r>
            <a:r>
              <a:rPr lang="en-US" sz="2300" u="sng">
                <a:solidFill>
                  <a:srgbClr val="00FF00"/>
                </a:solidFill>
                <a:latin typeface="Century Gothic"/>
                <a:ea typeface="Century Gothic"/>
                <a:cs typeface="Century Gothic"/>
                <a:sym typeface="Century Gothic"/>
                <a:hlinkClick r:id="rId3">
                  <a:extLst>
                    <a:ext uri="{A12FA001-AC4F-418D-AE19-62706E023703}">
                      <ahyp:hlinkClr val="tx"/>
                    </a:ext>
                  </a:extLst>
                </a:hlinkClick>
              </a:rPr>
              <a:t>Campus RÉCIT</a:t>
            </a:r>
            <a:r>
              <a:rPr lang="en-US" sz="2300">
                <a:solidFill>
                  <a:srgbClr val="FFFFFF"/>
                </a:solidFill>
                <a:latin typeface="Century Gothic"/>
                <a:ea typeface="Century Gothic"/>
                <a:cs typeface="Century Gothic"/>
                <a:sym typeface="Century Gothic"/>
              </a:rPr>
              <a:t>;</a:t>
            </a:r>
            <a:endParaRPr sz="2300">
              <a:solidFill>
                <a:srgbClr val="FFFFFF"/>
              </a:solidFill>
              <a:latin typeface="Century Gothic"/>
              <a:ea typeface="Century Gothic"/>
              <a:cs typeface="Century Gothic"/>
              <a:sym typeface="Century Gothic"/>
            </a:endParaRPr>
          </a:p>
          <a:p>
            <a:pPr indent="-374650" lvl="1" marL="914400" rtl="0" algn="l">
              <a:lnSpc>
                <a:spcPct val="80000"/>
              </a:lnSpc>
              <a:spcBef>
                <a:spcPts val="0"/>
              </a:spcBef>
              <a:spcAft>
                <a:spcPts val="0"/>
              </a:spcAft>
              <a:buClr>
                <a:srgbClr val="FFFFFF"/>
              </a:buClr>
              <a:buSzPts val="2300"/>
              <a:buFont typeface="Century Gothic"/>
              <a:buChar char="✓"/>
            </a:pPr>
            <a:r>
              <a:rPr lang="en-US" sz="2300">
                <a:solidFill>
                  <a:srgbClr val="FFFFFF"/>
                </a:solidFill>
                <a:latin typeface="Century Gothic"/>
                <a:ea typeface="Century Gothic"/>
                <a:cs typeface="Century Gothic"/>
                <a:sym typeface="Century Gothic"/>
              </a:rPr>
              <a:t>Valider le courriel, se connecter;</a:t>
            </a:r>
            <a:endParaRPr sz="2300">
              <a:solidFill>
                <a:srgbClr val="FFFFFF"/>
              </a:solidFill>
              <a:latin typeface="Century Gothic"/>
              <a:ea typeface="Century Gothic"/>
              <a:cs typeface="Century Gothic"/>
              <a:sym typeface="Century Gothic"/>
            </a:endParaRPr>
          </a:p>
          <a:p>
            <a:pPr indent="0" lvl="0" marL="914400" rtl="0" algn="l">
              <a:lnSpc>
                <a:spcPct val="80000"/>
              </a:lnSpc>
              <a:spcBef>
                <a:spcPts val="0"/>
              </a:spcBef>
              <a:spcAft>
                <a:spcPts val="0"/>
              </a:spcAft>
              <a:buNone/>
            </a:pPr>
            <a:r>
              <a:t/>
            </a:r>
            <a:endParaRPr sz="2300">
              <a:solidFill>
                <a:srgbClr val="FFFFFF"/>
              </a:solidFill>
              <a:latin typeface="Century Gothic"/>
              <a:ea typeface="Century Gothic"/>
              <a:cs typeface="Century Gothic"/>
              <a:sym typeface="Century Gothic"/>
            </a:endParaRPr>
          </a:p>
          <a:p>
            <a:pPr indent="-374650" lvl="0" marL="457200" rtl="0" algn="l">
              <a:lnSpc>
                <a:spcPct val="80000"/>
              </a:lnSpc>
              <a:spcBef>
                <a:spcPts val="0"/>
              </a:spcBef>
              <a:spcAft>
                <a:spcPts val="0"/>
              </a:spcAft>
              <a:buClr>
                <a:srgbClr val="FFFFFF"/>
              </a:buClr>
              <a:buSzPts val="2300"/>
              <a:buFont typeface="Century Gothic"/>
              <a:buChar char="■"/>
            </a:pPr>
            <a:r>
              <a:rPr lang="en-US" sz="2300">
                <a:solidFill>
                  <a:srgbClr val="FFFFFF"/>
                </a:solidFill>
                <a:latin typeface="Century Gothic"/>
                <a:ea typeface="Century Gothic"/>
                <a:cs typeface="Century Gothic"/>
                <a:sym typeface="Century Gothic"/>
              </a:rPr>
              <a:t>S’inscrire à l’autoformation </a:t>
            </a:r>
            <a:endParaRPr sz="2300">
              <a:solidFill>
                <a:srgbClr val="FFFFFF"/>
              </a:solidFill>
              <a:latin typeface="Century Gothic"/>
              <a:ea typeface="Century Gothic"/>
              <a:cs typeface="Century Gothic"/>
              <a:sym typeface="Century Gothic"/>
            </a:endParaRPr>
          </a:p>
          <a:p>
            <a:pPr indent="-374650" lvl="1" marL="914400" rtl="0" algn="l">
              <a:lnSpc>
                <a:spcPct val="80000"/>
              </a:lnSpc>
              <a:spcBef>
                <a:spcPts val="0"/>
              </a:spcBef>
              <a:spcAft>
                <a:spcPts val="0"/>
              </a:spcAft>
              <a:buClr>
                <a:srgbClr val="FFFFFF"/>
              </a:buClr>
              <a:buSzPts val="2300"/>
              <a:buFont typeface="Century Gothic"/>
              <a:buChar char="✓"/>
            </a:pPr>
            <a:r>
              <a:rPr lang="en-US" sz="2300">
                <a:solidFill>
                  <a:srgbClr val="FFFFFF"/>
                </a:solidFill>
                <a:latin typeface="Century Gothic"/>
                <a:ea typeface="Century Gothic"/>
                <a:cs typeface="Century Gothic"/>
                <a:sym typeface="Century Gothic"/>
              </a:rPr>
              <a:t>«</a:t>
            </a:r>
            <a:r>
              <a:rPr lang="en-US" sz="2300" u="sng">
                <a:solidFill>
                  <a:srgbClr val="00FF00"/>
                </a:solidFill>
                <a:latin typeface="Century Gothic"/>
                <a:ea typeface="Century Gothic"/>
                <a:cs typeface="Century Gothic"/>
                <a:sym typeface="Century Gothic"/>
                <a:hlinkClick r:id="rId4">
                  <a:extLst>
                    <a:ext uri="{A12FA001-AC4F-418D-AE19-62706E023703}">
                      <ahyp:hlinkClr val="tx"/>
                    </a:ext>
                  </a:extLst>
                </a:hlinkClick>
              </a:rPr>
              <a:t>Minecraft Education en MST</a:t>
            </a:r>
            <a:r>
              <a:rPr lang="en-US" sz="2300">
                <a:solidFill>
                  <a:srgbClr val="FFFFFF"/>
                </a:solidFill>
                <a:latin typeface="Century Gothic"/>
                <a:ea typeface="Century Gothic"/>
                <a:cs typeface="Century Gothic"/>
                <a:sym typeface="Century Gothic"/>
              </a:rPr>
              <a:t>»; </a:t>
            </a:r>
            <a:endParaRPr sz="2300">
              <a:solidFill>
                <a:srgbClr val="FFFFFF"/>
              </a:solidFill>
              <a:latin typeface="Century Gothic"/>
              <a:ea typeface="Century Gothic"/>
              <a:cs typeface="Century Gothic"/>
              <a:sym typeface="Century Gothic"/>
            </a:endParaRPr>
          </a:p>
          <a:p>
            <a:pPr indent="0" lvl="0" marL="457200" rtl="0" algn="l">
              <a:lnSpc>
                <a:spcPct val="80000"/>
              </a:lnSpc>
              <a:spcBef>
                <a:spcPts val="0"/>
              </a:spcBef>
              <a:spcAft>
                <a:spcPts val="0"/>
              </a:spcAft>
              <a:buNone/>
            </a:pPr>
            <a:r>
              <a:t/>
            </a:r>
            <a:endParaRPr sz="2300">
              <a:solidFill>
                <a:srgbClr val="FFFFFF"/>
              </a:solidFill>
              <a:latin typeface="Century Gothic"/>
              <a:ea typeface="Century Gothic"/>
              <a:cs typeface="Century Gothic"/>
              <a:sym typeface="Century Gothic"/>
            </a:endParaRPr>
          </a:p>
          <a:p>
            <a:pPr indent="-374650" lvl="0" marL="457200" rtl="0" algn="l">
              <a:lnSpc>
                <a:spcPct val="80000"/>
              </a:lnSpc>
              <a:spcBef>
                <a:spcPts val="0"/>
              </a:spcBef>
              <a:spcAft>
                <a:spcPts val="0"/>
              </a:spcAft>
              <a:buClr>
                <a:srgbClr val="FFFFFF"/>
              </a:buClr>
              <a:buSzPts val="2300"/>
              <a:buFont typeface="Century Gothic"/>
              <a:buChar char="■"/>
            </a:pPr>
            <a:r>
              <a:rPr lang="en-US" sz="2300">
                <a:solidFill>
                  <a:srgbClr val="FFFFFF"/>
                </a:solidFill>
                <a:latin typeface="Century Gothic"/>
                <a:ea typeface="Century Gothic"/>
                <a:cs typeface="Century Gothic"/>
                <a:sym typeface="Century Gothic"/>
              </a:rPr>
              <a:t>Consulter </a:t>
            </a:r>
            <a:r>
              <a:rPr lang="en-US" sz="2300" u="sng">
                <a:solidFill>
                  <a:srgbClr val="00FF00"/>
                </a:solidFill>
                <a:latin typeface="Century Gothic"/>
                <a:ea typeface="Century Gothic"/>
                <a:cs typeface="Century Gothic"/>
                <a:sym typeface="Century Gothic"/>
                <a:hlinkClick r:id="rId5">
                  <a:extLst>
                    <a:ext uri="{A12FA001-AC4F-418D-AE19-62706E023703}">
                      <ahyp:hlinkClr val="tx"/>
                    </a:ext>
                  </a:extLst>
                </a:hlinkClick>
              </a:rPr>
              <a:t>cette page</a:t>
            </a:r>
            <a:r>
              <a:rPr lang="en-US" sz="2300">
                <a:solidFill>
                  <a:srgbClr val="FFFFFF"/>
                </a:solidFill>
                <a:latin typeface="Century Gothic"/>
                <a:ea typeface="Century Gothic"/>
                <a:cs typeface="Century Gothic"/>
                <a:sym typeface="Century Gothic"/>
              </a:rPr>
              <a:t>.</a:t>
            </a:r>
            <a:endParaRPr sz="2300">
              <a:solidFill>
                <a:srgbClr val="FFFFFF"/>
              </a:solidFill>
              <a:latin typeface="Century Gothic"/>
              <a:ea typeface="Century Gothic"/>
              <a:cs typeface="Century Gothic"/>
              <a:sym typeface="Century Gothic"/>
            </a:endParaRPr>
          </a:p>
          <a:p>
            <a:pPr indent="0" lvl="0" marL="0" rtl="0" algn="l">
              <a:lnSpc>
                <a:spcPct val="80000"/>
              </a:lnSpc>
              <a:spcBef>
                <a:spcPts val="0"/>
              </a:spcBef>
              <a:spcAft>
                <a:spcPts val="0"/>
              </a:spcAft>
              <a:buNone/>
            </a:pPr>
            <a:r>
              <a:t/>
            </a:r>
            <a:endParaRPr sz="2100">
              <a:solidFill>
                <a:srgbClr val="FFFFFF"/>
              </a:solidFill>
              <a:latin typeface="Century Gothic"/>
              <a:ea typeface="Century Gothic"/>
              <a:cs typeface="Century Gothic"/>
              <a:sym typeface="Century Gothic"/>
            </a:endParaRPr>
          </a:p>
          <a:p>
            <a:pPr indent="0" lvl="0" marL="0" rtl="0" algn="l">
              <a:lnSpc>
                <a:spcPct val="80000"/>
              </a:lnSpc>
              <a:spcBef>
                <a:spcPts val="0"/>
              </a:spcBef>
              <a:spcAft>
                <a:spcPts val="0"/>
              </a:spcAft>
              <a:buNone/>
            </a:pPr>
            <a:r>
              <a:rPr i="1" lang="en-US" sz="1700">
                <a:solidFill>
                  <a:srgbClr val="FFFFFF"/>
                </a:solidFill>
                <a:latin typeface="Century Gothic"/>
                <a:ea typeface="Century Gothic"/>
                <a:cs typeface="Century Gothic"/>
                <a:sym typeface="Century Gothic"/>
              </a:rPr>
              <a:t>Note : le lien sera disponible que quelques heures.</a:t>
            </a:r>
            <a:endParaRPr i="1" sz="1700">
              <a:solidFill>
                <a:srgbClr val="FFFFFF"/>
              </a:solidFill>
              <a:latin typeface="Century Gothic"/>
              <a:ea typeface="Century Gothic"/>
              <a:cs typeface="Century Gothic"/>
              <a:sym typeface="Century Gothic"/>
            </a:endParaRPr>
          </a:p>
          <a:p>
            <a:pPr indent="0" lvl="0" marL="457200" rtl="0" algn="l">
              <a:lnSpc>
                <a:spcPct val="95000"/>
              </a:lnSpc>
              <a:spcBef>
                <a:spcPts val="0"/>
              </a:spcBef>
              <a:spcAft>
                <a:spcPts val="1200"/>
              </a:spcAft>
              <a:buNone/>
            </a:pPr>
            <a:r>
              <a:t/>
            </a:r>
            <a:endParaRPr sz="2000">
              <a:solidFill>
                <a:srgbClr val="FFFFFF"/>
              </a:solidFill>
              <a:latin typeface="Ubuntu"/>
              <a:ea typeface="Ubuntu"/>
              <a:cs typeface="Ubuntu"/>
              <a:sym typeface="Ubuntu"/>
            </a:endParaRPr>
          </a:p>
        </p:txBody>
      </p:sp>
      <p:pic>
        <p:nvPicPr>
          <p:cNvPr id="813" name="Google Shape;813;p63"/>
          <p:cNvPicPr preferRelativeResize="0"/>
          <p:nvPr/>
        </p:nvPicPr>
        <p:blipFill>
          <a:blip r:embed="rId6">
            <a:alphaModFix/>
          </a:blip>
          <a:stretch>
            <a:fillRect/>
          </a:stretch>
        </p:blipFill>
        <p:spPr>
          <a:xfrm>
            <a:off x="8698710" y="3923850"/>
            <a:ext cx="2634075" cy="2634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4">
                                  <p:stCondLst>
                                    <p:cond delay="0"/>
                                  </p:stCondLst>
                                  <p:childTnLst>
                                    <p:set>
                                      <p:cBhvr>
                                        <p:cTn dur="1" fill="hold">
                                          <p:stCondLst>
                                            <p:cond delay="0"/>
                                          </p:stCondLst>
                                        </p:cTn>
                                        <p:tgtEl>
                                          <p:spTgt spid="813"/>
                                        </p:tgtEl>
                                        <p:attrNameLst>
                                          <p:attrName>style.visibility</p:attrName>
                                        </p:attrNameLst>
                                      </p:cBhvr>
                                      <p:to>
                                        <p:strVal val="visible"/>
                                      </p:to>
                                    </p:set>
                                    <p:anim calcmode="lin" valueType="num">
                                      <p:cBhvr additive="base">
                                        <p:cTn dur="1000"/>
                                        <p:tgtEl>
                                          <p:spTgt spid="81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pic>
        <p:nvPicPr>
          <p:cNvPr id="818" name="Google Shape;818;p64"/>
          <p:cNvPicPr preferRelativeResize="0"/>
          <p:nvPr/>
        </p:nvPicPr>
        <p:blipFill rotWithShape="1">
          <a:blip r:embed="rId3">
            <a:alphaModFix/>
          </a:blip>
          <a:srcRect b="0" l="0" r="0" t="0"/>
          <a:stretch/>
        </p:blipFill>
        <p:spPr>
          <a:xfrm>
            <a:off x="0" y="-388975"/>
            <a:ext cx="12192001" cy="8210701"/>
          </a:xfrm>
          <a:prstGeom prst="rect">
            <a:avLst/>
          </a:prstGeom>
          <a:noFill/>
          <a:ln>
            <a:noFill/>
          </a:ln>
        </p:spPr>
      </p:pic>
      <p:pic>
        <p:nvPicPr>
          <p:cNvPr descr="A picture containing text, toy&#10;&#10;Description automatically generated" id="819" name="Google Shape;819;p64"/>
          <p:cNvPicPr preferRelativeResize="0"/>
          <p:nvPr/>
        </p:nvPicPr>
        <p:blipFill rotWithShape="1">
          <a:blip r:embed="rId4">
            <a:alphaModFix/>
          </a:blip>
          <a:srcRect b="0" l="0" r="0" t="0"/>
          <a:stretch/>
        </p:blipFill>
        <p:spPr>
          <a:xfrm>
            <a:off x="8294914" y="3606921"/>
            <a:ext cx="4963887" cy="3901106"/>
          </a:xfrm>
          <a:prstGeom prst="rect">
            <a:avLst/>
          </a:prstGeom>
          <a:noFill/>
          <a:ln>
            <a:noFill/>
          </a:ln>
          <a:effectLst>
            <a:outerShdw blurRad="419100" rotWithShape="0" algn="tl" dir="2700000" dist="38100">
              <a:srgbClr val="000000">
                <a:alpha val="80000"/>
              </a:srgbClr>
            </a:outerShdw>
          </a:effectLst>
        </p:spPr>
      </p:pic>
      <p:sp>
        <p:nvSpPr>
          <p:cNvPr id="820" name="Google Shape;820;p64">
            <a:hlinkClick action="ppaction://hlinkshowjump?jump=nextslide"/>
          </p:cNvPr>
          <p:cNvSpPr/>
          <p:nvPr/>
        </p:nvSpPr>
        <p:spPr>
          <a:xfrm>
            <a:off x="3943350" y="2766536"/>
            <a:ext cx="4305300" cy="5259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21" name="Google Shape;821;p64"/>
          <p:cNvSpPr txBox="1"/>
          <p:nvPr/>
        </p:nvSpPr>
        <p:spPr>
          <a:xfrm>
            <a:off x="4158500" y="2891050"/>
            <a:ext cx="3859800" cy="323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500">
                <a:solidFill>
                  <a:srgbClr val="D8D8D8"/>
                </a:solidFill>
                <a:latin typeface="Press Start 2P"/>
                <a:ea typeface="Press Start 2P"/>
                <a:cs typeface="Press Start 2P"/>
                <a:sym typeface="Press Start 2P"/>
              </a:rPr>
              <a:t>Merci!</a:t>
            </a:r>
            <a:endParaRPr b="0" i="0" sz="1500" u="none" cap="none" strike="noStrike">
              <a:solidFill>
                <a:srgbClr val="D8D8D8"/>
              </a:solidFill>
              <a:latin typeface="Press Start 2P"/>
              <a:ea typeface="Press Start 2P"/>
              <a:cs typeface="Press Start 2P"/>
              <a:sym typeface="Press Start 2P"/>
            </a:endParaRPr>
          </a:p>
        </p:txBody>
      </p:sp>
      <p:pic>
        <p:nvPicPr>
          <p:cNvPr id="822" name="Google Shape;822;p64"/>
          <p:cNvPicPr preferRelativeResize="0"/>
          <p:nvPr/>
        </p:nvPicPr>
        <p:blipFill>
          <a:blip r:embed="rId5">
            <a:alphaModFix/>
          </a:blip>
          <a:stretch>
            <a:fillRect/>
          </a:stretch>
        </p:blipFill>
        <p:spPr>
          <a:xfrm flipH="1">
            <a:off x="-838200" y="2257800"/>
            <a:ext cx="3411025" cy="5685050"/>
          </a:xfrm>
          <a:prstGeom prst="rect">
            <a:avLst/>
          </a:prstGeom>
          <a:noFill/>
          <a:ln>
            <a:noFill/>
          </a:ln>
        </p:spPr>
      </p:pic>
      <p:pic>
        <p:nvPicPr>
          <p:cNvPr id="823" name="Google Shape;823;p64"/>
          <p:cNvPicPr preferRelativeResize="0"/>
          <p:nvPr/>
        </p:nvPicPr>
        <p:blipFill>
          <a:blip r:embed="rId6">
            <a:alphaModFix/>
          </a:blip>
          <a:stretch>
            <a:fillRect/>
          </a:stretch>
        </p:blipFill>
        <p:spPr>
          <a:xfrm>
            <a:off x="255127" y="-228200"/>
            <a:ext cx="871925" cy="1407200"/>
          </a:xfrm>
          <a:prstGeom prst="rect">
            <a:avLst/>
          </a:prstGeom>
          <a:noFill/>
          <a:ln>
            <a:noFill/>
          </a:ln>
        </p:spPr>
      </p:pic>
      <p:pic>
        <p:nvPicPr>
          <p:cNvPr id="824" name="Google Shape;824;p64"/>
          <p:cNvPicPr preferRelativeResize="0"/>
          <p:nvPr/>
        </p:nvPicPr>
        <p:blipFill>
          <a:blip r:embed="rId7">
            <a:alphaModFix/>
          </a:blip>
          <a:stretch>
            <a:fillRect/>
          </a:stretch>
        </p:blipFill>
        <p:spPr>
          <a:xfrm>
            <a:off x="3301725" y="1016446"/>
            <a:ext cx="5588550" cy="1353299"/>
          </a:xfrm>
          <a:prstGeom prst="rect">
            <a:avLst/>
          </a:prstGeom>
          <a:noFill/>
          <a:ln>
            <a:noFill/>
          </a:ln>
        </p:spPr>
      </p:pic>
      <p:pic>
        <p:nvPicPr>
          <p:cNvPr descr="A picture containing LEGO, toy&#10;&#10;Description automatically generated" id="825" name="Google Shape;825;p64"/>
          <p:cNvPicPr preferRelativeResize="0"/>
          <p:nvPr/>
        </p:nvPicPr>
        <p:blipFill rotWithShape="1">
          <a:blip r:embed="rId8">
            <a:alphaModFix/>
          </a:blip>
          <a:srcRect b="0" l="0" r="0" t="0"/>
          <a:stretch/>
        </p:blipFill>
        <p:spPr>
          <a:xfrm flipH="1">
            <a:off x="1245050" y="5324523"/>
            <a:ext cx="1406950" cy="1609676"/>
          </a:xfrm>
          <a:prstGeom prst="rect">
            <a:avLst/>
          </a:prstGeom>
          <a:noFill/>
          <a:ln>
            <a:noFill/>
          </a:ln>
          <a:effectLst>
            <a:outerShdw blurRad="444500" rotWithShape="0" algn="tr" dir="8100000" dist="38100">
              <a:srgbClr val="000000">
                <a:alpha val="78820"/>
              </a:srgbClr>
            </a:outerShdw>
          </a:effectLst>
        </p:spPr>
      </p:pic>
      <p:sp>
        <p:nvSpPr>
          <p:cNvPr id="826" name="Google Shape;826;p64"/>
          <p:cNvSpPr txBox="1"/>
          <p:nvPr/>
        </p:nvSpPr>
        <p:spPr>
          <a:xfrm>
            <a:off x="3563425" y="5560075"/>
            <a:ext cx="4779300" cy="292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00" u="sng">
                <a:solidFill>
                  <a:schemeClr val="lt1"/>
                </a:solidFill>
                <a:latin typeface="Press Start 2P"/>
                <a:ea typeface="Press Start 2P"/>
                <a:cs typeface="Press Start 2P"/>
                <a:sym typeface="Press Start 2P"/>
                <a:hlinkClick r:id="rId9">
                  <a:extLst>
                    <a:ext uri="{A12FA001-AC4F-418D-AE19-62706E023703}">
                      <ahyp:hlinkClr val="tx"/>
                    </a:ext>
                  </a:extLst>
                </a:hlinkClick>
              </a:rPr>
              <a:t>stephanie.rioux@recit.qc.ca</a:t>
            </a:r>
            <a:endParaRPr sz="1600">
              <a:solidFill>
                <a:schemeClr val="lt1"/>
              </a:solidFill>
            </a:endParaRPr>
          </a:p>
        </p:txBody>
      </p:sp>
      <p:sp>
        <p:nvSpPr>
          <p:cNvPr id="827" name="Google Shape;827;p64"/>
          <p:cNvSpPr txBox="1"/>
          <p:nvPr/>
        </p:nvSpPr>
        <p:spPr>
          <a:xfrm>
            <a:off x="3877525" y="5179075"/>
            <a:ext cx="4151100" cy="292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00" u="sng">
                <a:solidFill>
                  <a:schemeClr val="lt1"/>
                </a:solidFill>
                <a:latin typeface="Press Start 2P"/>
                <a:ea typeface="Press Start 2P"/>
                <a:cs typeface="Press Start 2P"/>
                <a:sym typeface="Press Start 2P"/>
                <a:hlinkClick r:id="rId10">
                  <a:extLst>
                    <a:ext uri="{A12FA001-AC4F-418D-AE19-62706E023703}">
                      <ahyp:hlinkClr val="tx"/>
                    </a:ext>
                  </a:extLst>
                </a:hlinkClick>
              </a:rPr>
              <a:t>mathieu.thibault@uqo.ca</a:t>
            </a:r>
            <a:endParaRPr sz="1600">
              <a:solidFill>
                <a:schemeClr val="lt1"/>
              </a:solidFill>
            </a:endParaRPr>
          </a:p>
        </p:txBody>
      </p:sp>
      <p:sp>
        <p:nvSpPr>
          <p:cNvPr id="828" name="Google Shape;828;p64"/>
          <p:cNvSpPr txBox="1"/>
          <p:nvPr/>
        </p:nvSpPr>
        <p:spPr>
          <a:xfrm>
            <a:off x="1158800" y="33425"/>
            <a:ext cx="3072000" cy="855600"/>
          </a:xfrm>
          <a:prstGeom prst="rect">
            <a:avLst/>
          </a:prstGeom>
          <a:noFill/>
          <a:ln>
            <a:noFill/>
          </a:ln>
        </p:spPr>
        <p:txBody>
          <a:bodyPr anchorCtr="0" anchor="t" bIns="121900" lIns="121900" spcFirstLastPara="1" rIns="121900" wrap="square" tIns="121900">
            <a:normAutofit fontScale="85000"/>
          </a:bodyPr>
          <a:lstStyle/>
          <a:p>
            <a:pPr indent="0" lvl="0" marL="0" rtl="0" algn="l">
              <a:spcBef>
                <a:spcPts val="0"/>
              </a:spcBef>
              <a:spcAft>
                <a:spcPts val="0"/>
              </a:spcAft>
              <a:buNone/>
            </a:pPr>
            <a:r>
              <a:rPr lang="en-US" sz="1500">
                <a:solidFill>
                  <a:srgbClr val="FFFFFF"/>
                </a:solidFill>
                <a:latin typeface="Viga"/>
                <a:ea typeface="Viga"/>
                <a:cs typeface="Viga"/>
                <a:sym typeface="Viga"/>
              </a:rPr>
              <a:t>Service national</a:t>
            </a:r>
            <a:endParaRPr sz="1500">
              <a:solidFill>
                <a:srgbClr val="FFFFFF"/>
              </a:solidFill>
              <a:latin typeface="Viga"/>
              <a:ea typeface="Viga"/>
              <a:cs typeface="Viga"/>
              <a:sym typeface="Viga"/>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DOMAINE DE LA MATHÉMATIQUE,</a:t>
            </a:r>
            <a:endParaRPr b="1" sz="1500">
              <a:solidFill>
                <a:srgbClr val="FFFFFF"/>
              </a:solidFill>
              <a:latin typeface="Ubuntu"/>
              <a:ea typeface="Ubuntu"/>
              <a:cs typeface="Ubuntu"/>
              <a:sym typeface="Ubuntu"/>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DE LA SCIENCE ET TECHNOLOGIE</a:t>
            </a:r>
            <a:endParaRPr b="1" sz="1500">
              <a:solidFill>
                <a:srgbClr val="FFFFFF"/>
              </a:solidFill>
              <a:latin typeface="Ubuntu"/>
              <a:ea typeface="Ubuntu"/>
              <a:cs typeface="Ubuntu"/>
              <a:sym typeface="Ubuntu"/>
            </a:endParaRPr>
          </a:p>
        </p:txBody>
      </p:sp>
      <p:pic>
        <p:nvPicPr>
          <p:cNvPr id="829" name="Google Shape;829;p64"/>
          <p:cNvPicPr preferRelativeResize="0"/>
          <p:nvPr/>
        </p:nvPicPr>
        <p:blipFill>
          <a:blip r:embed="rId11">
            <a:alphaModFix/>
          </a:blip>
          <a:stretch>
            <a:fillRect/>
          </a:stretch>
        </p:blipFill>
        <p:spPr>
          <a:xfrm>
            <a:off x="10044925" y="33423"/>
            <a:ext cx="1967600" cy="947350"/>
          </a:xfrm>
          <a:prstGeom prst="rect">
            <a:avLst/>
          </a:prstGeom>
          <a:noFill/>
          <a:ln>
            <a:noFill/>
          </a:ln>
        </p:spPr>
      </p:pic>
      <p:sp>
        <p:nvSpPr>
          <p:cNvPr id="830" name="Google Shape;830;p64"/>
          <p:cNvSpPr/>
          <p:nvPr/>
        </p:nvSpPr>
        <p:spPr>
          <a:xfrm>
            <a:off x="3910450" y="3536950"/>
            <a:ext cx="4305300" cy="14349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31" name="Google Shape;831;p64"/>
          <p:cNvSpPr txBox="1"/>
          <p:nvPr/>
        </p:nvSpPr>
        <p:spPr>
          <a:xfrm>
            <a:off x="3987575" y="3879025"/>
            <a:ext cx="4151100" cy="923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Mathieu Thibault</a:t>
            </a:r>
            <a:endParaRPr sz="1800">
              <a:solidFill>
                <a:srgbClr val="D8D8D8"/>
              </a:solidFill>
              <a:latin typeface="Press Start 2P"/>
              <a:ea typeface="Press Start 2P"/>
              <a:cs typeface="Press Start 2P"/>
              <a:sym typeface="Press Start 2P"/>
            </a:endParaRPr>
          </a:p>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Stéphanie Rioux</a:t>
            </a:r>
            <a:br>
              <a:rPr lang="en-US" sz="1800">
                <a:solidFill>
                  <a:srgbClr val="D8D8D8"/>
                </a:solidFill>
                <a:latin typeface="Press Start 2P"/>
                <a:ea typeface="Press Start 2P"/>
                <a:cs typeface="Press Start 2P"/>
                <a:sym typeface="Press Start 2P"/>
              </a:rPr>
            </a:br>
            <a:r>
              <a:rPr lang="en-US" sz="1800">
                <a:solidFill>
                  <a:srgbClr val="D8D8D8"/>
                </a:solidFill>
                <a:latin typeface="Press Start 2P"/>
                <a:ea typeface="Press Start 2P"/>
                <a:cs typeface="Press Start 2P"/>
                <a:sym typeface="Press Start 2P"/>
              </a:rPr>
              <a:t>Sandrine Michot</a:t>
            </a:r>
            <a:endParaRPr sz="1800">
              <a:solidFill>
                <a:srgbClr val="D8D8D8"/>
              </a:solidFill>
              <a:latin typeface="Press Start 2P"/>
              <a:ea typeface="Press Start 2P"/>
              <a:cs typeface="Press Start 2P"/>
              <a:sym typeface="Press Start 2P"/>
            </a:endParaRPr>
          </a:p>
        </p:txBody>
      </p:sp>
      <p:sp>
        <p:nvSpPr>
          <p:cNvPr id="832" name="Google Shape;832;p64"/>
          <p:cNvSpPr txBox="1"/>
          <p:nvPr/>
        </p:nvSpPr>
        <p:spPr>
          <a:xfrm>
            <a:off x="3037700" y="6548100"/>
            <a:ext cx="5993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u="sng">
                <a:solidFill>
                  <a:schemeClr val="accent4"/>
                </a:solidFill>
                <a:latin typeface="Press Start 2P"/>
                <a:ea typeface="Press Start 2P"/>
                <a:cs typeface="Press Start 2P"/>
                <a:sym typeface="Press Start 2P"/>
                <a:hlinkClick r:id="rId12">
                  <a:extLst>
                    <a:ext uri="{A12FA001-AC4F-418D-AE19-62706E023703}">
                      <ahyp:hlinkClr val="tx"/>
                    </a:ext>
                  </a:extLst>
                </a:hlinkClick>
              </a:rPr>
              <a:t>recitmst.qc.ca/minecraft</a:t>
            </a:r>
            <a:r>
              <a:rPr lang="en-US" u="sng">
                <a:solidFill>
                  <a:schemeClr val="accent4"/>
                </a:solidFill>
                <a:latin typeface="Press Start 2P"/>
                <a:ea typeface="Press Start 2P"/>
                <a:cs typeface="Press Start 2P"/>
                <a:sym typeface="Press Start 2P"/>
                <a:hlinkClick r:id="rId13">
                  <a:extLst>
                    <a:ext uri="{A12FA001-AC4F-418D-AE19-62706E023703}">
                      <ahyp:hlinkClr val="tx"/>
                    </a:ext>
                  </a:extLst>
                </a:hlinkClick>
              </a:rPr>
              <a:t>05122024</a:t>
            </a:r>
            <a:endParaRPr>
              <a:solidFill>
                <a:schemeClr val="accent4"/>
              </a:solidFill>
              <a:latin typeface="Press Start 2P"/>
              <a:ea typeface="Press Start 2P"/>
              <a:cs typeface="Press Start 2P"/>
              <a:sym typeface="Press Start 2P"/>
            </a:endParaRPr>
          </a:p>
        </p:txBody>
      </p:sp>
      <p:sp>
        <p:nvSpPr>
          <p:cNvPr id="833" name="Google Shape;833;p64"/>
          <p:cNvSpPr/>
          <p:nvPr/>
        </p:nvSpPr>
        <p:spPr>
          <a:xfrm>
            <a:off x="8353925" y="3061750"/>
            <a:ext cx="2503500" cy="670500"/>
          </a:xfrm>
          <a:prstGeom prst="wedgeRoundRectCallout">
            <a:avLst>
              <a:gd fmla="val -75092" name="adj1"/>
              <a:gd fmla="val 61133"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000">
                <a:latin typeface="Roboto"/>
                <a:ea typeface="Roboto"/>
                <a:cs typeface="Roboto"/>
                <a:sym typeface="Roboto"/>
              </a:rPr>
              <a:t>Vos questions sont les bienvenues!</a:t>
            </a:r>
            <a:endParaRPr sz="2000">
              <a:latin typeface="Roboto"/>
              <a:ea typeface="Roboto"/>
              <a:cs typeface="Roboto"/>
              <a:sym typeface="Roboto"/>
            </a:endParaRPr>
          </a:p>
        </p:txBody>
      </p:sp>
      <p:sp>
        <p:nvSpPr>
          <p:cNvPr id="834" name="Google Shape;834;p64"/>
          <p:cNvSpPr txBox="1"/>
          <p:nvPr/>
        </p:nvSpPr>
        <p:spPr>
          <a:xfrm>
            <a:off x="2897325" y="5941075"/>
            <a:ext cx="5993100" cy="492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00" u="sng">
                <a:solidFill>
                  <a:schemeClr val="lt1"/>
                </a:solidFill>
                <a:latin typeface="Press Start 2P"/>
                <a:ea typeface="Press Start 2P"/>
                <a:cs typeface="Press Start 2P"/>
                <a:sym typeface="Press Start 2P"/>
                <a:hlinkClick r:id="rId14">
                  <a:extLst>
                    <a:ext uri="{A12FA001-AC4F-418D-AE19-62706E023703}">
                      <ahyp:hlinkClr val="tx"/>
                    </a:ext>
                  </a:extLst>
                </a:hlinkClick>
              </a:rPr>
              <a:t>michot.sandrine@courrier.uqam.ca</a:t>
            </a:r>
            <a:endParaRPr sz="1300">
              <a:solidFill>
                <a:schemeClr val="lt1"/>
              </a:solidFill>
              <a:latin typeface="Press Start 2P"/>
              <a:ea typeface="Press Start 2P"/>
              <a:cs typeface="Press Start 2P"/>
              <a:sym typeface="Press Start 2P"/>
            </a:endParaRPr>
          </a:p>
          <a:p>
            <a:pPr indent="0" lvl="0" marL="0" marR="0" rtl="0" algn="ctr">
              <a:spcBef>
                <a:spcPts val="0"/>
              </a:spcBef>
              <a:spcAft>
                <a:spcPts val="0"/>
              </a:spcAft>
              <a:buNone/>
            </a:pPr>
            <a:r>
              <a:t/>
            </a:r>
            <a:endParaRPr sz="1300">
              <a:solidFill>
                <a:schemeClr val="lt1"/>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18"/>
                                        </p:tgtEl>
                                        <p:attrNameLst>
                                          <p:attrName>style.visibility</p:attrName>
                                        </p:attrNameLst>
                                      </p:cBhvr>
                                      <p:to>
                                        <p:strVal val="visible"/>
                                      </p:to>
                                    </p:set>
                                    <p:animEffect filter="fade" transition="in">
                                      <p:cBhvr>
                                        <p:cTn dur="500"/>
                                        <p:tgtEl>
                                          <p:spTgt spid="818"/>
                                        </p:tgtEl>
                                      </p:cBhvr>
                                    </p:animEffect>
                                  </p:childTnLst>
                                </p:cTn>
                              </p:par>
                              <p:par>
                                <p:cTn fill="hold" nodeType="withEffect" presetClass="entr" presetID="2" presetSubtype="4">
                                  <p:stCondLst>
                                    <p:cond delay="0"/>
                                  </p:stCondLst>
                                  <p:childTnLst>
                                    <p:set>
                                      <p:cBhvr>
                                        <p:cTn dur="1" fill="hold">
                                          <p:stCondLst>
                                            <p:cond delay="0"/>
                                          </p:stCondLst>
                                        </p:cTn>
                                        <p:tgtEl>
                                          <p:spTgt spid="819"/>
                                        </p:tgtEl>
                                        <p:attrNameLst>
                                          <p:attrName>style.visibility</p:attrName>
                                        </p:attrNameLst>
                                      </p:cBhvr>
                                      <p:to>
                                        <p:strVal val="visible"/>
                                      </p:to>
                                    </p:set>
                                    <p:anim calcmode="lin" valueType="num">
                                      <p:cBhvr additive="base">
                                        <p:cTn dur="1000"/>
                                        <p:tgtEl>
                                          <p:spTgt spid="81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25"/>
                                        </p:tgtEl>
                                        <p:attrNameLst>
                                          <p:attrName>style.visibility</p:attrName>
                                        </p:attrNameLst>
                                      </p:cBhvr>
                                      <p:to>
                                        <p:strVal val="visible"/>
                                      </p:to>
                                    </p:set>
                                    <p:anim calcmode="lin" valueType="num">
                                      <p:cBhvr additive="base">
                                        <p:cTn dur="1000"/>
                                        <p:tgtEl>
                                          <p:spTgt spid="82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22"/>
                                        </p:tgtEl>
                                        <p:attrNameLst>
                                          <p:attrName>style.visibility</p:attrName>
                                        </p:attrNameLst>
                                      </p:cBhvr>
                                      <p:to>
                                        <p:strVal val="visible"/>
                                      </p:to>
                                    </p:set>
                                    <p:anim calcmode="lin" valueType="num">
                                      <p:cBhvr additive="base">
                                        <p:cTn dur="1000"/>
                                        <p:tgtEl>
                                          <p:spTgt spid="82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838" name="Shape 838"/>
        <p:cNvGrpSpPr/>
        <p:nvPr/>
      </p:nvGrpSpPr>
      <p:grpSpPr>
        <a:xfrm>
          <a:off x="0" y="0"/>
          <a:ext cx="0" cy="0"/>
          <a:chOff x="0" y="0"/>
          <a:chExt cx="0" cy="0"/>
        </a:xfrm>
      </p:grpSpPr>
      <p:pic>
        <p:nvPicPr>
          <p:cNvPr descr="A picture containing container, square&#10;&#10;Description automatically generated" id="839" name="Google Shape;839;p65"/>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840" name="Google Shape;840;p65"/>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841" name="Google Shape;841;p65"/>
          <p:cNvSpPr/>
          <p:nvPr/>
        </p:nvSpPr>
        <p:spPr>
          <a:xfrm>
            <a:off x="2344250" y="173950"/>
            <a:ext cx="7404600" cy="7497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0">
              <a:solidFill>
                <a:schemeClr val="lt1"/>
              </a:solidFill>
              <a:latin typeface="Calibri"/>
              <a:ea typeface="Calibri"/>
              <a:cs typeface="Calibri"/>
              <a:sym typeface="Calibri"/>
            </a:endParaRPr>
          </a:p>
        </p:txBody>
      </p:sp>
      <p:sp>
        <p:nvSpPr>
          <p:cNvPr id="842" name="Google Shape;842;p65"/>
          <p:cNvSpPr txBox="1"/>
          <p:nvPr/>
        </p:nvSpPr>
        <p:spPr>
          <a:xfrm>
            <a:off x="1734650" y="267650"/>
            <a:ext cx="8689800" cy="554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3000">
                <a:solidFill>
                  <a:srgbClr val="D8D8D8"/>
                </a:solidFill>
                <a:latin typeface="Roboto"/>
                <a:ea typeface="Roboto"/>
                <a:cs typeface="Roboto"/>
                <a:sym typeface="Roboto"/>
              </a:rPr>
              <a:t>Description de l’atelier</a:t>
            </a:r>
            <a:endParaRPr sz="3000">
              <a:solidFill>
                <a:srgbClr val="D8D8D8"/>
              </a:solidFill>
              <a:latin typeface="Roboto"/>
              <a:ea typeface="Roboto"/>
              <a:cs typeface="Roboto"/>
              <a:sym typeface="Roboto"/>
            </a:endParaRPr>
          </a:p>
        </p:txBody>
      </p:sp>
      <p:sp>
        <p:nvSpPr>
          <p:cNvPr id="843" name="Google Shape;843;p65"/>
          <p:cNvSpPr txBox="1"/>
          <p:nvPr/>
        </p:nvSpPr>
        <p:spPr>
          <a:xfrm>
            <a:off x="900750" y="1808025"/>
            <a:ext cx="10627500" cy="4325100"/>
          </a:xfrm>
          <a:prstGeom prst="rect">
            <a:avLst/>
          </a:prstGeom>
          <a:noFill/>
          <a:ln>
            <a:noFill/>
          </a:ln>
        </p:spPr>
        <p:txBody>
          <a:bodyPr anchorCtr="0" anchor="t" bIns="45700" lIns="91425" spcFirstLastPara="1" rIns="91425" wrap="square" tIns="45700">
            <a:spAutoFit/>
          </a:bodyPr>
          <a:lstStyle/>
          <a:p>
            <a:pPr indent="0" lvl="0" marL="0" rtl="0" algn="just">
              <a:lnSpc>
                <a:spcPct val="115000"/>
              </a:lnSpc>
              <a:spcBef>
                <a:spcPts val="0"/>
              </a:spcBef>
              <a:spcAft>
                <a:spcPts val="0"/>
              </a:spcAft>
              <a:buNone/>
            </a:pPr>
            <a:r>
              <a:rPr i="1" lang="en-US" sz="2200">
                <a:solidFill>
                  <a:schemeClr val="lt1"/>
                </a:solidFill>
                <a:latin typeface="Ubuntu"/>
                <a:ea typeface="Ubuntu"/>
                <a:cs typeface="Ubuntu"/>
                <a:sym typeface="Ubuntu"/>
              </a:rPr>
              <a:t>Minecraft Education est une plateforme éducative qui favorise l’apprentissage par le jeu, l’engagement, la collaboration et la créativité des élèves. C’est aussi un jeu bien connu de nos jeunes, alors aussi bien s’en servir pour proposer des tâches signifiantes pour l’enseignement-apprentissage des mathématiques, selon différentes intentions didactiques. Cet atelier vous permettra d’explorer la plateforme et ses fonctionnalités de base. Vous pourrez aussi explorer et expérimenter des tâches mathématiques variées, qui ont déjà été conçues par d’autres enseignant·es. Un projet de recherche en développement est en cours, qui nous a amené à expérimenter Minecraft dans 10 classes et à observer ses avantages et défis dans l’enseignement-apprentissage des mathématiques. Nous vous invitons à apporter votre appareil numérique. Venez avec nous faire des mathématiques différemment… un bloc à la fois !</a:t>
            </a:r>
            <a:endParaRPr sz="3100" strike="sngStrike">
              <a:solidFill>
                <a:schemeClr val="lt1"/>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839"/>
                                        </p:tgtEl>
                                        <p:attrNameLst>
                                          <p:attrName>style.visibility</p:attrName>
                                        </p:attrNameLst>
                                      </p:cBhvr>
                                      <p:to>
                                        <p:strVal val="visible"/>
                                      </p:to>
                                    </p:set>
                                    <p:anim calcmode="lin" valueType="num">
                                      <p:cBhvr additive="base">
                                        <p:cTn dur="1000"/>
                                        <p:tgtEl>
                                          <p:spTgt spid="83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40"/>
                                        </p:tgtEl>
                                        <p:attrNameLst>
                                          <p:attrName>style.visibility</p:attrName>
                                        </p:attrNameLst>
                                      </p:cBhvr>
                                      <p:to>
                                        <p:strVal val="visible"/>
                                      </p:to>
                                    </p:set>
                                    <p:anim calcmode="lin" valueType="num">
                                      <p:cBhvr additive="base">
                                        <p:cTn dur="1000"/>
                                        <p:tgtEl>
                                          <p:spTgt spid="84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sp>
        <p:nvSpPr>
          <p:cNvPr id="848" name="Google Shape;848;p66"/>
          <p:cNvSpPr txBox="1"/>
          <p:nvPr/>
        </p:nvSpPr>
        <p:spPr>
          <a:xfrm>
            <a:off x="2380562" y="599780"/>
            <a:ext cx="7444500" cy="769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4400"/>
              <a:buFont typeface="Rubik"/>
              <a:buNone/>
            </a:pPr>
            <a:r>
              <a:rPr lang="en-US" sz="4400">
                <a:solidFill>
                  <a:schemeClr val="lt1"/>
                </a:solidFill>
                <a:latin typeface="Rubik"/>
                <a:ea typeface="Rubik"/>
                <a:cs typeface="Rubik"/>
                <a:sym typeface="Rubik"/>
              </a:rPr>
              <a:t>INSTRUCTIONS FOR USE</a:t>
            </a:r>
            <a:endParaRPr sz="4400">
              <a:solidFill>
                <a:schemeClr val="lt1"/>
              </a:solidFill>
              <a:latin typeface="Rubik"/>
              <a:ea typeface="Rubik"/>
              <a:cs typeface="Rubik"/>
              <a:sym typeface="Rubik"/>
            </a:endParaRPr>
          </a:p>
        </p:txBody>
      </p:sp>
      <p:sp>
        <p:nvSpPr>
          <p:cNvPr id="849" name="Google Shape;849;p66"/>
          <p:cNvSpPr txBox="1"/>
          <p:nvPr/>
        </p:nvSpPr>
        <p:spPr>
          <a:xfrm>
            <a:off x="4239443" y="2677013"/>
            <a:ext cx="37083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600"/>
              <a:buFont typeface="Rubik"/>
              <a:buNone/>
            </a:pPr>
            <a:r>
              <a:rPr b="1" lang="en-US" sz="1600">
                <a:solidFill>
                  <a:schemeClr val="lt1"/>
                </a:solidFill>
                <a:latin typeface="Rubik"/>
                <a:ea typeface="Rubik"/>
                <a:cs typeface="Rubik"/>
                <a:sym typeface="Rubik"/>
              </a:rPr>
              <a:t>What you are allowed to do :</a:t>
            </a:r>
            <a:endParaRPr b="1" sz="1600">
              <a:solidFill>
                <a:schemeClr val="lt1"/>
              </a:solidFill>
              <a:latin typeface="Rubik"/>
              <a:ea typeface="Rubik"/>
              <a:cs typeface="Rubik"/>
              <a:sym typeface="Rubik"/>
            </a:endParaRPr>
          </a:p>
        </p:txBody>
      </p:sp>
      <p:sp>
        <p:nvSpPr>
          <p:cNvPr id="850" name="Google Shape;850;p66"/>
          <p:cNvSpPr txBox="1"/>
          <p:nvPr/>
        </p:nvSpPr>
        <p:spPr>
          <a:xfrm>
            <a:off x="3145093" y="3005890"/>
            <a:ext cx="5897100" cy="6462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Modify this template</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Use it for personal or commercial projects</a:t>
            </a:r>
            <a:endParaRPr sz="1200">
              <a:solidFill>
                <a:schemeClr val="lt1"/>
              </a:solidFill>
              <a:latin typeface="Rubik"/>
              <a:ea typeface="Rubik"/>
              <a:cs typeface="Rubik"/>
              <a:sym typeface="Rubik"/>
            </a:endParaRPr>
          </a:p>
        </p:txBody>
      </p:sp>
      <p:sp>
        <p:nvSpPr>
          <p:cNvPr id="851" name="Google Shape;851;p66"/>
          <p:cNvSpPr txBox="1"/>
          <p:nvPr/>
        </p:nvSpPr>
        <p:spPr>
          <a:xfrm>
            <a:off x="3145093" y="1982639"/>
            <a:ext cx="58971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600"/>
              <a:buFont typeface="Rubik"/>
              <a:buNone/>
            </a:pPr>
            <a:r>
              <a:rPr lang="en-US" sz="1600">
                <a:solidFill>
                  <a:schemeClr val="lt1"/>
                </a:solidFill>
                <a:latin typeface="Rubik"/>
                <a:ea typeface="Rubik"/>
                <a:cs typeface="Rubik"/>
                <a:sym typeface="Rubik"/>
              </a:rPr>
              <a:t>You must credit Slidechef in order to use this template</a:t>
            </a:r>
            <a:endParaRPr sz="1600">
              <a:solidFill>
                <a:schemeClr val="lt1"/>
              </a:solidFill>
              <a:latin typeface="Rubik"/>
              <a:ea typeface="Rubik"/>
              <a:cs typeface="Rubik"/>
              <a:sym typeface="Rubik"/>
            </a:endParaRPr>
          </a:p>
        </p:txBody>
      </p:sp>
      <p:sp>
        <p:nvSpPr>
          <p:cNvPr id="852" name="Google Shape;852;p66"/>
          <p:cNvSpPr txBox="1"/>
          <p:nvPr/>
        </p:nvSpPr>
        <p:spPr>
          <a:xfrm>
            <a:off x="4178325" y="3975660"/>
            <a:ext cx="38307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600"/>
              <a:buFont typeface="Rubik"/>
              <a:buNone/>
            </a:pPr>
            <a:r>
              <a:rPr b="1" lang="en-US" sz="1600">
                <a:solidFill>
                  <a:schemeClr val="lt1"/>
                </a:solidFill>
                <a:latin typeface="Rubik"/>
                <a:ea typeface="Rubik"/>
                <a:cs typeface="Rubik"/>
                <a:sym typeface="Rubik"/>
              </a:rPr>
              <a:t>What you are not allowed to do :</a:t>
            </a:r>
            <a:endParaRPr b="1" sz="1600">
              <a:solidFill>
                <a:schemeClr val="lt1"/>
              </a:solidFill>
              <a:latin typeface="Rubik"/>
              <a:ea typeface="Rubik"/>
              <a:cs typeface="Rubik"/>
              <a:sym typeface="Rubik"/>
            </a:endParaRPr>
          </a:p>
        </p:txBody>
      </p:sp>
      <p:sp>
        <p:nvSpPr>
          <p:cNvPr id="853" name="Google Shape;853;p66"/>
          <p:cNvSpPr txBox="1"/>
          <p:nvPr/>
        </p:nvSpPr>
        <p:spPr>
          <a:xfrm>
            <a:off x="3145093" y="4304538"/>
            <a:ext cx="5897100" cy="14772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Offer Slidechef templates for download</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Sublicense, sell or rent any Slidechef content</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Distribute Slidechef content unless it has been authorized</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Include Slidechef content in an online or offline file</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Acquire the copyright of Slidechef content</a:t>
            </a:r>
            <a:endParaRPr sz="1800">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165" name="Shape 165"/>
        <p:cNvGrpSpPr/>
        <p:nvPr/>
      </p:nvGrpSpPr>
      <p:grpSpPr>
        <a:xfrm>
          <a:off x="0" y="0"/>
          <a:ext cx="0" cy="0"/>
          <a:chOff x="0" y="0"/>
          <a:chExt cx="0" cy="0"/>
        </a:xfrm>
      </p:grpSpPr>
      <p:pic>
        <p:nvPicPr>
          <p:cNvPr descr="A picture containing container, square&#10;&#10;Description automatically generated" id="166" name="Google Shape;166;p22"/>
          <p:cNvPicPr preferRelativeResize="0"/>
          <p:nvPr/>
        </p:nvPicPr>
        <p:blipFill rotWithShape="1">
          <a:blip r:embed="rId3">
            <a:alphaModFix/>
          </a:blip>
          <a:srcRect b="0" l="0" r="0" t="0"/>
          <a:stretch/>
        </p:blipFill>
        <p:spPr>
          <a:xfrm>
            <a:off x="9148631" y="4481505"/>
            <a:ext cx="2300287" cy="2300287"/>
          </a:xfrm>
          <a:prstGeom prst="rect">
            <a:avLst/>
          </a:prstGeom>
          <a:noFill/>
          <a:ln>
            <a:noFill/>
          </a:ln>
        </p:spPr>
      </p:pic>
      <p:pic>
        <p:nvPicPr>
          <p:cNvPr descr="A picture containing container, square&#10;&#10;Description automatically generated" id="167" name="Google Shape;167;p22"/>
          <p:cNvPicPr preferRelativeResize="0"/>
          <p:nvPr/>
        </p:nvPicPr>
        <p:blipFill rotWithShape="1">
          <a:blip r:embed="rId3">
            <a:alphaModFix/>
          </a:blip>
          <a:srcRect b="0" l="0" r="0" t="0"/>
          <a:stretch/>
        </p:blipFill>
        <p:spPr>
          <a:xfrm>
            <a:off x="753957" y="4026113"/>
            <a:ext cx="2785217" cy="2785217"/>
          </a:xfrm>
          <a:prstGeom prst="rect">
            <a:avLst/>
          </a:prstGeom>
          <a:noFill/>
          <a:ln>
            <a:noFill/>
          </a:ln>
        </p:spPr>
      </p:pic>
      <p:pic>
        <p:nvPicPr>
          <p:cNvPr descr="A picture containing container, square&#10;&#10;Description automatically generated" id="168" name="Google Shape;168;p22"/>
          <p:cNvPicPr preferRelativeResize="0"/>
          <p:nvPr/>
        </p:nvPicPr>
        <p:blipFill rotWithShape="1">
          <a:blip r:embed="rId3">
            <a:alphaModFix/>
          </a:blip>
          <a:srcRect b="0" l="0" r="0" t="0"/>
          <a:stretch/>
        </p:blipFill>
        <p:spPr>
          <a:xfrm>
            <a:off x="2555948" y="2208001"/>
            <a:ext cx="1814053" cy="1814053"/>
          </a:xfrm>
          <a:prstGeom prst="rect">
            <a:avLst/>
          </a:prstGeom>
          <a:noFill/>
          <a:ln>
            <a:noFill/>
          </a:ln>
        </p:spPr>
      </p:pic>
      <p:pic>
        <p:nvPicPr>
          <p:cNvPr descr="A picture containing container, square&#10;&#10;Description automatically generated" id="169" name="Google Shape;169;p22"/>
          <p:cNvPicPr preferRelativeResize="0"/>
          <p:nvPr/>
        </p:nvPicPr>
        <p:blipFill rotWithShape="1">
          <a:blip r:embed="rId3">
            <a:alphaModFix/>
          </a:blip>
          <a:srcRect b="0" l="0" r="0" t="0"/>
          <a:stretch/>
        </p:blipFill>
        <p:spPr>
          <a:xfrm>
            <a:off x="8051682" y="2276830"/>
            <a:ext cx="1814053" cy="1814053"/>
          </a:xfrm>
          <a:prstGeom prst="rect">
            <a:avLst/>
          </a:prstGeom>
          <a:noFill/>
          <a:ln>
            <a:noFill/>
          </a:ln>
        </p:spPr>
      </p:pic>
      <p:pic>
        <p:nvPicPr>
          <p:cNvPr descr="A picture containing container, square&#10;&#10;Description automatically generated" id="170" name="Google Shape;170;p22"/>
          <p:cNvPicPr preferRelativeResize="0"/>
          <p:nvPr/>
        </p:nvPicPr>
        <p:blipFill rotWithShape="1">
          <a:blip r:embed="rId3">
            <a:alphaModFix/>
          </a:blip>
          <a:srcRect b="0" l="0" r="0" t="0"/>
          <a:stretch/>
        </p:blipFill>
        <p:spPr>
          <a:xfrm>
            <a:off x="9836250" y="873122"/>
            <a:ext cx="1300063" cy="1300063"/>
          </a:xfrm>
          <a:prstGeom prst="rect">
            <a:avLst/>
          </a:prstGeom>
          <a:noFill/>
          <a:ln>
            <a:noFill/>
          </a:ln>
        </p:spPr>
      </p:pic>
      <p:pic>
        <p:nvPicPr>
          <p:cNvPr descr="A picture containing container, square&#10;&#10;Description automatically generated" id="171" name="Google Shape;171;p22"/>
          <p:cNvPicPr preferRelativeResize="0"/>
          <p:nvPr/>
        </p:nvPicPr>
        <p:blipFill rotWithShape="1">
          <a:blip r:embed="rId3">
            <a:alphaModFix/>
          </a:blip>
          <a:srcRect b="0" l="0" r="0" t="0"/>
          <a:stretch/>
        </p:blipFill>
        <p:spPr>
          <a:xfrm>
            <a:off x="1089833" y="907947"/>
            <a:ext cx="1300063" cy="1300063"/>
          </a:xfrm>
          <a:prstGeom prst="rect">
            <a:avLst/>
          </a:prstGeom>
          <a:noFill/>
          <a:ln>
            <a:noFill/>
          </a:ln>
        </p:spPr>
      </p:pic>
      <p:sp>
        <p:nvSpPr>
          <p:cNvPr id="172" name="Google Shape;172;p22"/>
          <p:cNvSpPr/>
          <p:nvPr/>
        </p:nvSpPr>
        <p:spPr>
          <a:xfrm>
            <a:off x="4474366"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3" name="Google Shape;173;p22"/>
          <p:cNvSpPr txBox="1"/>
          <p:nvPr/>
        </p:nvSpPr>
        <p:spPr>
          <a:xfrm>
            <a:off x="4415651"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DÉMONSTRATION</a:t>
            </a:r>
            <a:endParaRPr/>
          </a:p>
        </p:txBody>
      </p:sp>
      <p:sp>
        <p:nvSpPr>
          <p:cNvPr id="174" name="Google Shape;174;p22"/>
          <p:cNvSpPr txBox="1"/>
          <p:nvPr/>
        </p:nvSpPr>
        <p:spPr>
          <a:xfrm>
            <a:off x="3897690" y="3401561"/>
            <a:ext cx="4754700" cy="20319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a:solidFill>
                  <a:schemeClr val="lt1"/>
                </a:solidFill>
                <a:latin typeface="Press Start 2P"/>
                <a:ea typeface="Press Start 2P"/>
                <a:cs typeface="Press Start 2P"/>
                <a:sym typeface="Press Start 2P"/>
              </a:rPr>
              <a:t>C’est le temps </a:t>
            </a:r>
            <a:endParaRPr sz="1800">
              <a:solidFill>
                <a:schemeClr val="lt1"/>
              </a:solidFill>
              <a:latin typeface="Press Start 2P"/>
              <a:ea typeface="Press Start 2P"/>
              <a:cs typeface="Press Start 2P"/>
              <a:sym typeface="Press Start 2P"/>
            </a:endParaRPr>
          </a:p>
          <a:p>
            <a:pPr indent="0" lvl="0" marL="0" marR="0" rtl="0" algn="ctr">
              <a:lnSpc>
                <a:spcPct val="150000"/>
              </a:lnSpc>
              <a:spcBef>
                <a:spcPts val="0"/>
              </a:spcBef>
              <a:spcAft>
                <a:spcPts val="0"/>
              </a:spcAft>
              <a:buNone/>
            </a:pPr>
            <a:r>
              <a:rPr lang="en-US" sz="1800">
                <a:solidFill>
                  <a:schemeClr val="lt1"/>
                </a:solidFill>
                <a:latin typeface="Press Start 2P"/>
                <a:ea typeface="Press Start 2P"/>
                <a:cs typeface="Press Start 2P"/>
                <a:sym typeface="Press Start 2P"/>
              </a:rPr>
              <a:t>de faire un petit </a:t>
            </a:r>
            <a:endParaRPr sz="1800">
              <a:solidFill>
                <a:schemeClr val="lt1"/>
              </a:solidFill>
              <a:latin typeface="Press Start 2P"/>
              <a:ea typeface="Press Start 2P"/>
              <a:cs typeface="Press Start 2P"/>
              <a:sym typeface="Press Start 2P"/>
            </a:endParaRPr>
          </a:p>
          <a:p>
            <a:pPr indent="0" lvl="0" marL="0" marR="0" rtl="0" algn="ctr">
              <a:lnSpc>
                <a:spcPct val="150000"/>
              </a:lnSpc>
              <a:spcBef>
                <a:spcPts val="0"/>
              </a:spcBef>
              <a:spcAft>
                <a:spcPts val="0"/>
              </a:spcAft>
              <a:buNone/>
            </a:pPr>
            <a:r>
              <a:rPr lang="en-US" sz="1800">
                <a:solidFill>
                  <a:schemeClr val="lt1"/>
                </a:solidFill>
                <a:latin typeface="Press Start 2P"/>
                <a:ea typeface="Press Start 2P"/>
                <a:cs typeface="Press Start 2P"/>
                <a:sym typeface="Press Start 2P"/>
              </a:rPr>
              <a:t>tour guidé pour s’initier à Minecraft.</a:t>
            </a:r>
            <a:endParaRPr sz="2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66"/>
                                        </p:tgtEl>
                                        <p:attrNameLst>
                                          <p:attrName>style.visibility</p:attrName>
                                        </p:attrNameLst>
                                      </p:cBhvr>
                                      <p:to>
                                        <p:strVal val="visible"/>
                                      </p:to>
                                    </p:set>
                                    <p:anim calcmode="lin" valueType="num">
                                      <p:cBhvr additive="base">
                                        <p:cTn dur="1000"/>
                                        <p:tgtEl>
                                          <p:spTgt spid="16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67"/>
                                        </p:tgtEl>
                                        <p:attrNameLst>
                                          <p:attrName>style.visibility</p:attrName>
                                        </p:attrNameLst>
                                      </p:cBhvr>
                                      <p:to>
                                        <p:strVal val="visible"/>
                                      </p:to>
                                    </p:set>
                                    <p:anim calcmode="lin" valueType="num">
                                      <p:cBhvr additive="base">
                                        <p:cTn dur="1000"/>
                                        <p:tgtEl>
                                          <p:spTgt spid="16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68"/>
                                        </p:tgtEl>
                                        <p:attrNameLst>
                                          <p:attrName>style.visibility</p:attrName>
                                        </p:attrNameLst>
                                      </p:cBhvr>
                                      <p:to>
                                        <p:strVal val="visible"/>
                                      </p:to>
                                    </p:set>
                                    <p:anim calcmode="lin" valueType="num">
                                      <p:cBhvr additive="base">
                                        <p:cTn dur="1000"/>
                                        <p:tgtEl>
                                          <p:spTgt spid="16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69"/>
                                        </p:tgtEl>
                                        <p:attrNameLst>
                                          <p:attrName>style.visibility</p:attrName>
                                        </p:attrNameLst>
                                      </p:cBhvr>
                                      <p:to>
                                        <p:strVal val="visible"/>
                                      </p:to>
                                    </p:set>
                                    <p:anim calcmode="lin" valueType="num">
                                      <p:cBhvr additive="base">
                                        <p:cTn dur="1000"/>
                                        <p:tgtEl>
                                          <p:spTgt spid="16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70"/>
                                        </p:tgtEl>
                                        <p:attrNameLst>
                                          <p:attrName>style.visibility</p:attrName>
                                        </p:attrNameLst>
                                      </p:cBhvr>
                                      <p:to>
                                        <p:strVal val="visible"/>
                                      </p:to>
                                    </p:set>
                                    <p:anim calcmode="lin" valueType="num">
                                      <p:cBhvr additive="base">
                                        <p:cTn dur="1000"/>
                                        <p:tgtEl>
                                          <p:spTgt spid="17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71"/>
                                        </p:tgtEl>
                                        <p:attrNameLst>
                                          <p:attrName>style.visibility</p:attrName>
                                        </p:attrNameLst>
                                      </p:cBhvr>
                                      <p:to>
                                        <p:strVal val="visible"/>
                                      </p:to>
                                    </p:set>
                                    <p:anim calcmode="lin" valueType="num">
                                      <p:cBhvr additive="base">
                                        <p:cTn dur="1000"/>
                                        <p:tgtEl>
                                          <p:spTgt spid="17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pic>
        <p:nvPicPr>
          <p:cNvPr descr="Icon&#10;&#10;Description automatically generated" id="858" name="Google Shape;858;p67"/>
          <p:cNvPicPr preferRelativeResize="0"/>
          <p:nvPr/>
        </p:nvPicPr>
        <p:blipFill rotWithShape="1">
          <a:blip r:embed="rId3">
            <a:alphaModFix/>
          </a:blip>
          <a:srcRect b="0" l="0" r="0" t="0"/>
          <a:stretch/>
        </p:blipFill>
        <p:spPr>
          <a:xfrm>
            <a:off x="4453737" y="2912383"/>
            <a:ext cx="968524" cy="968524"/>
          </a:xfrm>
          <a:prstGeom prst="rect">
            <a:avLst/>
          </a:prstGeom>
          <a:noFill/>
          <a:ln>
            <a:noFill/>
          </a:ln>
        </p:spPr>
      </p:pic>
      <p:sp>
        <p:nvSpPr>
          <p:cNvPr id="859" name="Google Shape;859;p67"/>
          <p:cNvSpPr txBox="1"/>
          <p:nvPr/>
        </p:nvSpPr>
        <p:spPr>
          <a:xfrm>
            <a:off x="5591907" y="3104258"/>
            <a:ext cx="245671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lt1"/>
                </a:solidFill>
                <a:latin typeface="Arial"/>
                <a:ea typeface="Arial"/>
                <a:cs typeface="Arial"/>
                <a:sym typeface="Arial"/>
              </a:rPr>
              <a:t>Slide </a:t>
            </a:r>
            <a:r>
              <a:rPr b="1" lang="en-US" sz="3200">
                <a:solidFill>
                  <a:schemeClr val="lt1"/>
                </a:solidFill>
                <a:latin typeface="Arial"/>
                <a:ea typeface="Arial"/>
                <a:cs typeface="Arial"/>
                <a:sym typeface="Arial"/>
              </a:rPr>
              <a:t>Chef</a:t>
            </a:r>
            <a:endParaRPr b="1" sz="3200">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178" name="Shape 178"/>
        <p:cNvGrpSpPr/>
        <p:nvPr/>
      </p:nvGrpSpPr>
      <p:grpSpPr>
        <a:xfrm>
          <a:off x="0" y="0"/>
          <a:ext cx="0" cy="0"/>
          <a:chOff x="0" y="0"/>
          <a:chExt cx="0" cy="0"/>
        </a:xfrm>
      </p:grpSpPr>
      <p:sp>
        <p:nvSpPr>
          <p:cNvPr id="179" name="Google Shape;179;p23"/>
          <p:cNvSpPr txBox="1"/>
          <p:nvPr/>
        </p:nvSpPr>
        <p:spPr>
          <a:xfrm>
            <a:off x="502050" y="1443800"/>
            <a:ext cx="11187900" cy="4635300"/>
          </a:xfrm>
          <a:prstGeom prst="rect">
            <a:avLst/>
          </a:prstGeom>
          <a:solidFill>
            <a:schemeClr val="dk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336550" lvl="0" marL="457200" rtl="0" algn="l">
              <a:lnSpc>
                <a:spcPct val="115000"/>
              </a:lnSpc>
              <a:spcBef>
                <a:spcPts val="1000"/>
              </a:spcBef>
              <a:spcAft>
                <a:spcPts val="0"/>
              </a:spcAft>
              <a:buClr>
                <a:schemeClr val="lt1"/>
              </a:buClr>
              <a:buSzPts val="1700"/>
              <a:buFont typeface="Press Start 2P"/>
              <a:buChar char="■"/>
            </a:pPr>
            <a:r>
              <a:rPr lang="en-US" sz="1700">
                <a:solidFill>
                  <a:schemeClr val="lt1"/>
                </a:solidFill>
                <a:latin typeface="Press Start 2P"/>
                <a:ea typeface="Press Start 2P"/>
                <a:cs typeface="Press Start 2P"/>
                <a:sym typeface="Press Start 2P"/>
              </a:rPr>
              <a:t>Installer le logiciel sur votre appareil (</a:t>
            </a:r>
            <a:r>
              <a:rPr lang="en-US" sz="1700" u="sng">
                <a:solidFill>
                  <a:srgbClr val="00FF00"/>
                </a:solidFill>
                <a:latin typeface="Press Start 2P"/>
                <a:ea typeface="Press Start 2P"/>
                <a:cs typeface="Press Start 2P"/>
                <a:sym typeface="Press Start 2P"/>
                <a:hlinkClick r:id="rId3">
                  <a:extLst>
                    <a:ext uri="{A12FA001-AC4F-418D-AE19-62706E023703}">
                      <ahyp:hlinkClr val="tx"/>
                    </a:ext>
                  </a:extLst>
                </a:hlinkClick>
              </a:rPr>
              <a:t>téléchargement</a:t>
            </a:r>
            <a:r>
              <a:rPr lang="en-US" sz="1700">
                <a:solidFill>
                  <a:schemeClr val="lt1"/>
                </a:solidFill>
                <a:latin typeface="Press Start 2P"/>
                <a:ea typeface="Press Start 2P"/>
                <a:cs typeface="Press Start 2P"/>
                <a:sym typeface="Press Start 2P"/>
              </a:rPr>
              <a:t>) et vous connecter avec votre compte Microsoft.</a:t>
            </a:r>
            <a:endParaRPr sz="1700">
              <a:solidFill>
                <a:schemeClr val="lt1"/>
              </a:solidFill>
              <a:latin typeface="Press Start 2P"/>
              <a:ea typeface="Press Start 2P"/>
              <a:cs typeface="Press Start 2P"/>
              <a:sym typeface="Press Start 2P"/>
            </a:endParaRPr>
          </a:p>
          <a:p>
            <a:pPr indent="0" lvl="0" marL="457200" rtl="0" algn="l">
              <a:lnSpc>
                <a:spcPct val="115000"/>
              </a:lnSpc>
              <a:spcBef>
                <a:spcPts val="1000"/>
              </a:spcBef>
              <a:spcAft>
                <a:spcPts val="0"/>
              </a:spcAft>
              <a:buNone/>
            </a:pPr>
            <a:r>
              <a:t/>
            </a:r>
            <a:endParaRPr sz="1700">
              <a:solidFill>
                <a:schemeClr val="lt1"/>
              </a:solidFill>
              <a:latin typeface="Press Start 2P"/>
              <a:ea typeface="Press Start 2P"/>
              <a:cs typeface="Press Start 2P"/>
              <a:sym typeface="Press Start 2P"/>
            </a:endParaRPr>
          </a:p>
          <a:p>
            <a:pPr indent="-330200" lvl="1" marL="914400" rtl="0" algn="l">
              <a:lnSpc>
                <a:spcPct val="150000"/>
              </a:lnSpc>
              <a:spcBef>
                <a:spcPts val="1000"/>
              </a:spcBef>
              <a:spcAft>
                <a:spcPts val="0"/>
              </a:spcAft>
              <a:buClr>
                <a:schemeClr val="lt1"/>
              </a:buClr>
              <a:buSzPts val="1600"/>
              <a:buFont typeface="Press Start 2P"/>
              <a:buChar char="✓"/>
            </a:pPr>
            <a:r>
              <a:rPr lang="en-US" sz="1600">
                <a:solidFill>
                  <a:schemeClr val="lt1"/>
                </a:solidFill>
                <a:latin typeface="Press Start 2P"/>
                <a:ea typeface="Press Start 2P"/>
                <a:cs typeface="Press Start 2P"/>
                <a:sym typeface="Press Start 2P"/>
              </a:rPr>
              <a:t>Créer un monde simple (</a:t>
            </a:r>
            <a:r>
              <a:rPr lang="en-US" sz="1600" u="sng">
                <a:solidFill>
                  <a:srgbClr val="00FF00"/>
                </a:solidFill>
                <a:latin typeface="Press Start 2P"/>
                <a:ea typeface="Press Start 2P"/>
                <a:cs typeface="Press Start 2P"/>
                <a:sym typeface="Press Start 2P"/>
                <a:hlinkClick r:id="rId4">
                  <a:extLst>
                    <a:ext uri="{A12FA001-AC4F-418D-AE19-62706E023703}">
                      <ahyp:hlinkClr val="tx"/>
                    </a:ext>
                  </a:extLst>
                </a:hlinkClick>
              </a:rPr>
              <a:t>page autoformation</a:t>
            </a:r>
            <a:r>
              <a:rPr lang="en-US" sz="1600">
                <a:solidFill>
                  <a:schemeClr val="lt1"/>
                </a:solidFill>
                <a:latin typeface="Press Start 2P"/>
                <a:ea typeface="Press Start 2P"/>
                <a:cs typeface="Press Start 2P"/>
                <a:sym typeface="Press Start 2P"/>
              </a:rPr>
              <a:t>);</a:t>
            </a:r>
            <a:endParaRPr sz="1600">
              <a:solidFill>
                <a:schemeClr val="lt1"/>
              </a:solidFill>
              <a:latin typeface="Press Start 2P"/>
              <a:ea typeface="Press Start 2P"/>
              <a:cs typeface="Press Start 2P"/>
              <a:sym typeface="Press Start 2P"/>
            </a:endParaRPr>
          </a:p>
          <a:p>
            <a:pPr indent="-330200" lvl="1" marL="914400" rtl="0" algn="l">
              <a:lnSpc>
                <a:spcPct val="150000"/>
              </a:lnSpc>
              <a:spcBef>
                <a:spcPts val="0"/>
              </a:spcBef>
              <a:spcAft>
                <a:spcPts val="0"/>
              </a:spcAft>
              <a:buClr>
                <a:schemeClr val="lt1"/>
              </a:buClr>
              <a:buSzPts val="1600"/>
              <a:buFont typeface="Press Start 2P"/>
              <a:buChar char="✓"/>
            </a:pPr>
            <a:r>
              <a:rPr lang="en-US" sz="1600">
                <a:solidFill>
                  <a:schemeClr val="lt1"/>
                </a:solidFill>
                <a:latin typeface="Press Start 2P"/>
                <a:ea typeface="Press Start 2P"/>
                <a:cs typeface="Press Start 2P"/>
                <a:sym typeface="Press Start 2P"/>
              </a:rPr>
              <a:t>Se familiariser avec les mouvements </a:t>
            </a:r>
            <a:endParaRPr sz="1600">
              <a:solidFill>
                <a:schemeClr val="lt1"/>
              </a:solidFill>
              <a:latin typeface="Press Start 2P"/>
              <a:ea typeface="Press Start 2P"/>
              <a:cs typeface="Press Start 2P"/>
              <a:sym typeface="Press Start 2P"/>
            </a:endParaRPr>
          </a:p>
          <a:p>
            <a:pPr indent="0" lvl="0" marL="914400" rtl="0" algn="l">
              <a:lnSpc>
                <a:spcPct val="150000"/>
              </a:lnSpc>
              <a:spcBef>
                <a:spcPts val="0"/>
              </a:spcBef>
              <a:spcAft>
                <a:spcPts val="0"/>
              </a:spcAft>
              <a:buNone/>
            </a:pPr>
            <a:r>
              <a:rPr lang="en-US" sz="1600">
                <a:solidFill>
                  <a:schemeClr val="lt1"/>
                </a:solidFill>
                <a:latin typeface="Press Start 2P"/>
                <a:ea typeface="Press Start 2P"/>
                <a:cs typeface="Press Start 2P"/>
                <a:sym typeface="Press Start 2P"/>
              </a:rPr>
              <a:t>(</a:t>
            </a:r>
            <a:r>
              <a:rPr lang="en-US" sz="1600" u="sng">
                <a:solidFill>
                  <a:srgbClr val="00FF00"/>
                </a:solidFill>
                <a:latin typeface="Press Start 2P"/>
                <a:ea typeface="Press Start 2P"/>
                <a:cs typeface="Press Start 2P"/>
                <a:sym typeface="Press Start 2P"/>
                <a:hlinkClick r:id="rId5">
                  <a:extLst>
                    <a:ext uri="{A12FA001-AC4F-418D-AE19-62706E023703}">
                      <ahyp:hlinkClr val="tx"/>
                    </a:ext>
                  </a:extLst>
                </a:hlinkClick>
              </a:rPr>
              <a:t>page autoformation</a:t>
            </a:r>
            <a:r>
              <a:rPr lang="en-US" sz="1600">
                <a:solidFill>
                  <a:schemeClr val="lt1"/>
                </a:solidFill>
                <a:latin typeface="Press Start 2P"/>
                <a:ea typeface="Press Start 2P"/>
                <a:cs typeface="Press Start 2P"/>
                <a:sym typeface="Press Start 2P"/>
              </a:rPr>
              <a:t>);</a:t>
            </a:r>
            <a:endParaRPr sz="1600">
              <a:solidFill>
                <a:schemeClr val="lt1"/>
              </a:solidFill>
              <a:latin typeface="Press Start 2P"/>
              <a:ea typeface="Press Start 2P"/>
              <a:cs typeface="Press Start 2P"/>
              <a:sym typeface="Press Start 2P"/>
            </a:endParaRPr>
          </a:p>
          <a:p>
            <a:pPr indent="-330200" lvl="1" marL="914400" rtl="0" algn="l">
              <a:lnSpc>
                <a:spcPct val="150000"/>
              </a:lnSpc>
              <a:spcBef>
                <a:spcPts val="0"/>
              </a:spcBef>
              <a:spcAft>
                <a:spcPts val="0"/>
              </a:spcAft>
              <a:buClr>
                <a:schemeClr val="lt1"/>
              </a:buClr>
              <a:buSzPts val="1600"/>
              <a:buFont typeface="Press Start 2P"/>
              <a:buChar char="✓"/>
            </a:pPr>
            <a:r>
              <a:rPr lang="en-US" sz="1600">
                <a:solidFill>
                  <a:schemeClr val="lt1"/>
                </a:solidFill>
                <a:latin typeface="Press Start 2P"/>
                <a:ea typeface="Press Start 2P"/>
                <a:cs typeface="Press Start 2P"/>
                <a:sym typeface="Press Start 2P"/>
              </a:rPr>
              <a:t>Choisir son inventaire (</a:t>
            </a:r>
            <a:r>
              <a:rPr lang="en-US" sz="1600" u="sng">
                <a:solidFill>
                  <a:srgbClr val="00FF00"/>
                </a:solidFill>
                <a:latin typeface="Press Start 2P"/>
                <a:ea typeface="Press Start 2P"/>
                <a:cs typeface="Press Start 2P"/>
                <a:sym typeface="Press Start 2P"/>
                <a:hlinkClick r:id="rId6">
                  <a:extLst>
                    <a:ext uri="{A12FA001-AC4F-418D-AE19-62706E023703}">
                      <ahyp:hlinkClr val="tx"/>
                    </a:ext>
                  </a:extLst>
                </a:hlinkClick>
              </a:rPr>
              <a:t>page autoformation</a:t>
            </a:r>
            <a:r>
              <a:rPr lang="en-US" sz="1600">
                <a:solidFill>
                  <a:schemeClr val="lt1"/>
                </a:solidFill>
                <a:latin typeface="Press Start 2P"/>
                <a:ea typeface="Press Start 2P"/>
                <a:cs typeface="Press Start 2P"/>
                <a:sym typeface="Press Start 2P"/>
              </a:rPr>
              <a:t>);</a:t>
            </a:r>
            <a:endParaRPr sz="1600">
              <a:solidFill>
                <a:schemeClr val="lt1"/>
              </a:solidFill>
              <a:latin typeface="Press Start 2P"/>
              <a:ea typeface="Press Start 2P"/>
              <a:cs typeface="Press Start 2P"/>
              <a:sym typeface="Press Start 2P"/>
            </a:endParaRPr>
          </a:p>
          <a:p>
            <a:pPr indent="-330200" lvl="1" marL="914400" rtl="0" algn="l">
              <a:lnSpc>
                <a:spcPct val="150000"/>
              </a:lnSpc>
              <a:spcBef>
                <a:spcPts val="0"/>
              </a:spcBef>
              <a:spcAft>
                <a:spcPts val="0"/>
              </a:spcAft>
              <a:buClr>
                <a:schemeClr val="lt1"/>
              </a:buClr>
              <a:buSzPts val="1600"/>
              <a:buFont typeface="Press Start 2P"/>
              <a:buChar char="✓"/>
            </a:pPr>
            <a:r>
              <a:rPr lang="en-US" sz="1600">
                <a:solidFill>
                  <a:schemeClr val="lt1"/>
                </a:solidFill>
                <a:latin typeface="Press Start 2P"/>
                <a:ea typeface="Press Start 2P"/>
                <a:cs typeface="Press Start 2P"/>
                <a:sym typeface="Press Start 2P"/>
              </a:rPr>
              <a:t>Placer ou miner des blocs (</a:t>
            </a:r>
            <a:r>
              <a:rPr lang="en-US" sz="1600" u="sng">
                <a:solidFill>
                  <a:srgbClr val="00FF00"/>
                </a:solidFill>
                <a:latin typeface="Press Start 2P"/>
                <a:ea typeface="Press Start 2P"/>
                <a:cs typeface="Press Start 2P"/>
                <a:sym typeface="Press Start 2P"/>
                <a:hlinkClick r:id="rId7">
                  <a:extLst>
                    <a:ext uri="{A12FA001-AC4F-418D-AE19-62706E023703}">
                      <ahyp:hlinkClr val="tx"/>
                    </a:ext>
                  </a:extLst>
                </a:hlinkClick>
              </a:rPr>
              <a:t>page autoformation</a:t>
            </a:r>
            <a:r>
              <a:rPr lang="en-US" sz="1600">
                <a:solidFill>
                  <a:schemeClr val="lt1"/>
                </a:solidFill>
                <a:latin typeface="Press Start 2P"/>
                <a:ea typeface="Press Start 2P"/>
                <a:cs typeface="Press Start 2P"/>
                <a:sym typeface="Press Start 2P"/>
              </a:rPr>
              <a:t>).</a:t>
            </a:r>
            <a:endParaRPr sz="1600">
              <a:solidFill>
                <a:schemeClr val="lt1"/>
              </a:solidFill>
              <a:latin typeface="Press Start 2P"/>
              <a:ea typeface="Press Start 2P"/>
              <a:cs typeface="Press Start 2P"/>
              <a:sym typeface="Press Start 2P"/>
            </a:endParaRPr>
          </a:p>
        </p:txBody>
      </p:sp>
      <p:pic>
        <p:nvPicPr>
          <p:cNvPr id="180" name="Google Shape;180;p23"/>
          <p:cNvPicPr preferRelativeResize="0"/>
          <p:nvPr/>
        </p:nvPicPr>
        <p:blipFill>
          <a:blip r:embed="rId8">
            <a:alphaModFix/>
          </a:blip>
          <a:stretch>
            <a:fillRect/>
          </a:stretch>
        </p:blipFill>
        <p:spPr>
          <a:xfrm>
            <a:off x="3353288" y="171225"/>
            <a:ext cx="5485424" cy="1139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184" name="Shape 184"/>
        <p:cNvGrpSpPr/>
        <p:nvPr/>
      </p:nvGrpSpPr>
      <p:grpSpPr>
        <a:xfrm>
          <a:off x="0" y="0"/>
          <a:ext cx="0" cy="0"/>
          <a:chOff x="0" y="0"/>
          <a:chExt cx="0" cy="0"/>
        </a:xfrm>
      </p:grpSpPr>
      <p:pic>
        <p:nvPicPr>
          <p:cNvPr id="185" name="Google Shape;185;p24"/>
          <p:cNvPicPr preferRelativeResize="0"/>
          <p:nvPr/>
        </p:nvPicPr>
        <p:blipFill>
          <a:blip r:embed="rId3">
            <a:alphaModFix/>
          </a:blip>
          <a:stretch>
            <a:fillRect/>
          </a:stretch>
        </p:blipFill>
        <p:spPr>
          <a:xfrm>
            <a:off x="203217" y="2664917"/>
            <a:ext cx="11785600" cy="1662179"/>
          </a:xfrm>
          <a:prstGeom prst="rect">
            <a:avLst/>
          </a:prstGeom>
          <a:noFill/>
          <a:ln>
            <a:noFill/>
          </a:ln>
        </p:spPr>
      </p:pic>
      <p:pic>
        <p:nvPicPr>
          <p:cNvPr id="186" name="Google Shape;186;p24"/>
          <p:cNvPicPr preferRelativeResize="0"/>
          <p:nvPr/>
        </p:nvPicPr>
        <p:blipFill>
          <a:blip r:embed="rId4">
            <a:alphaModFix/>
          </a:blip>
          <a:stretch>
            <a:fillRect/>
          </a:stretch>
        </p:blipFill>
        <p:spPr>
          <a:xfrm>
            <a:off x="3092450" y="4624029"/>
            <a:ext cx="6007100" cy="1244600"/>
          </a:xfrm>
          <a:prstGeom prst="rect">
            <a:avLst/>
          </a:prstGeom>
          <a:noFill/>
          <a:ln>
            <a:noFill/>
          </a:ln>
        </p:spPr>
      </p:pic>
      <p:pic>
        <p:nvPicPr>
          <p:cNvPr id="187" name="Google Shape;187;p24"/>
          <p:cNvPicPr preferRelativeResize="0"/>
          <p:nvPr/>
        </p:nvPicPr>
        <p:blipFill>
          <a:blip r:embed="rId5">
            <a:alphaModFix/>
          </a:blip>
          <a:stretch>
            <a:fillRect/>
          </a:stretch>
        </p:blipFill>
        <p:spPr>
          <a:xfrm>
            <a:off x="3067075" y="500675"/>
            <a:ext cx="6057900" cy="7429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191" name="Shape 191"/>
        <p:cNvGrpSpPr/>
        <p:nvPr/>
      </p:nvGrpSpPr>
      <p:grpSpPr>
        <a:xfrm>
          <a:off x="0" y="0"/>
          <a:ext cx="0" cy="0"/>
          <a:chOff x="0" y="0"/>
          <a:chExt cx="0" cy="0"/>
        </a:xfrm>
      </p:grpSpPr>
      <p:pic>
        <p:nvPicPr>
          <p:cNvPr id="192" name="Google Shape;192;p25"/>
          <p:cNvPicPr preferRelativeResize="0"/>
          <p:nvPr/>
        </p:nvPicPr>
        <p:blipFill>
          <a:blip r:embed="rId3">
            <a:alphaModFix/>
          </a:blip>
          <a:stretch>
            <a:fillRect/>
          </a:stretch>
        </p:blipFill>
        <p:spPr>
          <a:xfrm>
            <a:off x="2473134" y="1721967"/>
            <a:ext cx="7245734" cy="4865300"/>
          </a:xfrm>
          <a:prstGeom prst="rect">
            <a:avLst/>
          </a:prstGeom>
          <a:noFill/>
          <a:ln cap="flat" cmpd="sng" w="28575">
            <a:solidFill>
              <a:srgbClr val="000000"/>
            </a:solidFill>
            <a:prstDash val="solid"/>
            <a:round/>
            <a:headEnd len="sm" w="sm" type="none"/>
            <a:tailEnd len="sm" w="sm" type="none"/>
          </a:ln>
        </p:spPr>
      </p:pic>
      <p:sp>
        <p:nvSpPr>
          <p:cNvPr id="193" name="Google Shape;193;p25"/>
          <p:cNvSpPr/>
          <p:nvPr/>
        </p:nvSpPr>
        <p:spPr>
          <a:xfrm>
            <a:off x="2606383" y="3350727"/>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4" name="Google Shape;194;p25"/>
          <p:cNvSpPr/>
          <p:nvPr/>
        </p:nvSpPr>
        <p:spPr>
          <a:xfrm>
            <a:off x="2624342" y="5944305"/>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5" name="Google Shape;195;p25"/>
          <p:cNvSpPr/>
          <p:nvPr/>
        </p:nvSpPr>
        <p:spPr>
          <a:xfrm>
            <a:off x="2622060" y="4217105"/>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196" name="Google Shape;196;p25"/>
          <p:cNvPicPr preferRelativeResize="0"/>
          <p:nvPr/>
        </p:nvPicPr>
        <p:blipFill>
          <a:blip r:embed="rId4">
            <a:alphaModFix/>
          </a:blip>
          <a:stretch>
            <a:fillRect/>
          </a:stretch>
        </p:blipFill>
        <p:spPr>
          <a:xfrm>
            <a:off x="977600" y="354975"/>
            <a:ext cx="9991725" cy="11906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00" name="Shape 200"/>
        <p:cNvGrpSpPr/>
        <p:nvPr/>
      </p:nvGrpSpPr>
      <p:grpSpPr>
        <a:xfrm>
          <a:off x="0" y="0"/>
          <a:ext cx="0" cy="0"/>
          <a:chOff x="0" y="0"/>
          <a:chExt cx="0" cy="0"/>
        </a:xfrm>
      </p:grpSpPr>
      <p:pic>
        <p:nvPicPr>
          <p:cNvPr id="201" name="Google Shape;201;p26"/>
          <p:cNvPicPr preferRelativeResize="0"/>
          <p:nvPr/>
        </p:nvPicPr>
        <p:blipFill>
          <a:blip r:embed="rId3">
            <a:alphaModFix/>
          </a:blip>
          <a:stretch>
            <a:fillRect/>
          </a:stretch>
        </p:blipFill>
        <p:spPr>
          <a:xfrm>
            <a:off x="2924288" y="3641088"/>
            <a:ext cx="5867400" cy="2943225"/>
          </a:xfrm>
          <a:prstGeom prst="rect">
            <a:avLst/>
          </a:prstGeom>
          <a:noFill/>
          <a:ln>
            <a:noFill/>
          </a:ln>
        </p:spPr>
      </p:pic>
      <p:pic>
        <p:nvPicPr>
          <p:cNvPr id="202" name="Google Shape;202;p26"/>
          <p:cNvPicPr preferRelativeResize="0"/>
          <p:nvPr/>
        </p:nvPicPr>
        <p:blipFill>
          <a:blip r:embed="rId4">
            <a:alphaModFix/>
          </a:blip>
          <a:stretch>
            <a:fillRect/>
          </a:stretch>
        </p:blipFill>
        <p:spPr>
          <a:xfrm>
            <a:off x="3633891" y="1698000"/>
            <a:ext cx="4448175" cy="1790700"/>
          </a:xfrm>
          <a:prstGeom prst="rect">
            <a:avLst/>
          </a:prstGeom>
          <a:noFill/>
          <a:ln>
            <a:noFill/>
          </a:ln>
        </p:spPr>
      </p:pic>
      <p:sp>
        <p:nvSpPr>
          <p:cNvPr id="203" name="Google Shape;203;p26"/>
          <p:cNvSpPr/>
          <p:nvPr/>
        </p:nvSpPr>
        <p:spPr>
          <a:xfrm>
            <a:off x="3504191" y="2907569"/>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4" name="Google Shape;204;p26"/>
          <p:cNvSpPr/>
          <p:nvPr/>
        </p:nvSpPr>
        <p:spPr>
          <a:xfrm>
            <a:off x="3504208" y="2326439"/>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5" name="Google Shape;205;p26"/>
          <p:cNvSpPr/>
          <p:nvPr/>
        </p:nvSpPr>
        <p:spPr>
          <a:xfrm>
            <a:off x="2771893" y="6014750"/>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206" name="Google Shape;206;p26"/>
          <p:cNvPicPr preferRelativeResize="0"/>
          <p:nvPr/>
        </p:nvPicPr>
        <p:blipFill>
          <a:blip r:embed="rId5">
            <a:alphaModFix/>
          </a:blip>
          <a:stretch>
            <a:fillRect/>
          </a:stretch>
        </p:blipFill>
        <p:spPr>
          <a:xfrm>
            <a:off x="977600" y="354975"/>
            <a:ext cx="9991725" cy="1190625"/>
          </a:xfrm>
          <a:prstGeom prst="rect">
            <a:avLst/>
          </a:prstGeom>
          <a:noFill/>
          <a:ln>
            <a:noFill/>
          </a:ln>
        </p:spPr>
      </p:pic>
      <p:sp>
        <p:nvSpPr>
          <p:cNvPr id="207" name="Google Shape;207;p26"/>
          <p:cNvSpPr/>
          <p:nvPr/>
        </p:nvSpPr>
        <p:spPr>
          <a:xfrm>
            <a:off x="2771893" y="5410566"/>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