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Ubuntu"/>
      <p:regular r:id="rId37"/>
      <p:bold r:id="rId38"/>
      <p:italic r:id="rId39"/>
      <p:boldItalic r:id="rId40"/>
    </p:embeddedFont>
    <p:embeddedFont>
      <p:font typeface="Nunito"/>
      <p:regular r:id="rId41"/>
      <p:bold r:id="rId42"/>
      <p:italic r:id="rId43"/>
      <p:boldItalic r:id="rId44"/>
    </p:embeddedFont>
    <p:embeddedFont>
      <p:font typeface="Barlow Condensed"/>
      <p:regular r:id="rId45"/>
      <p:bold r:id="rId46"/>
      <p:italic r:id="rId47"/>
      <p:boldItalic r:id="rId48"/>
    </p:embeddedFont>
    <p:embeddedFont>
      <p:font typeface="Press Start 2P"/>
      <p:regular r:id="rId49"/>
    </p:embeddedFont>
    <p:embeddedFont>
      <p:font typeface="Viga"/>
      <p:regular r:id="rId50"/>
    </p:embeddedFont>
    <p:embeddedFont>
      <p:font typeface="Rubik"/>
      <p:regular r:id="rId51"/>
      <p:bold r:id="rId52"/>
      <p:italic r:id="rId53"/>
      <p:boldItalic r:id="rId54"/>
    </p:embeddedFont>
    <p:embeddedFont>
      <p:font typeface="Century Gothic"/>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Italic.fntdata"/><Relationship Id="rId42" Type="http://schemas.openxmlformats.org/officeDocument/2006/relationships/font" Target="fonts/Nunito-bold.fntdata"/><Relationship Id="rId41" Type="http://schemas.openxmlformats.org/officeDocument/2006/relationships/font" Target="fonts/Nunito-regular.fntdata"/><Relationship Id="rId44" Type="http://schemas.openxmlformats.org/officeDocument/2006/relationships/font" Target="fonts/Nunito-boldItalic.fntdata"/><Relationship Id="rId43" Type="http://schemas.openxmlformats.org/officeDocument/2006/relationships/font" Target="fonts/Nunito-italic.fntdata"/><Relationship Id="rId46" Type="http://schemas.openxmlformats.org/officeDocument/2006/relationships/font" Target="fonts/BarlowCondensed-bold.fntdata"/><Relationship Id="rId45" Type="http://schemas.openxmlformats.org/officeDocument/2006/relationships/font" Target="fonts/BarlowCondense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arlowCondensed-boldItalic.fntdata"/><Relationship Id="rId47" Type="http://schemas.openxmlformats.org/officeDocument/2006/relationships/font" Target="fonts/BarlowCondensed-italic.fntdata"/><Relationship Id="rId49" Type="http://schemas.openxmlformats.org/officeDocument/2006/relationships/font" Target="fonts/PressStart2P-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Ubuntu-regular.fntdata"/><Relationship Id="rId36" Type="http://schemas.openxmlformats.org/officeDocument/2006/relationships/slide" Target="slides/slide31.xml"/><Relationship Id="rId39" Type="http://schemas.openxmlformats.org/officeDocument/2006/relationships/font" Target="fonts/Ubuntu-italic.fntdata"/><Relationship Id="rId38" Type="http://schemas.openxmlformats.org/officeDocument/2006/relationships/font" Target="fonts/Ubuntu-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ubik-regular.fntdata"/><Relationship Id="rId50" Type="http://schemas.openxmlformats.org/officeDocument/2006/relationships/font" Target="fonts/Viga-regular.fntdata"/><Relationship Id="rId53" Type="http://schemas.openxmlformats.org/officeDocument/2006/relationships/font" Target="fonts/Rubik-italic.fntdata"/><Relationship Id="rId52" Type="http://schemas.openxmlformats.org/officeDocument/2006/relationships/font" Target="fonts/Rubik-bold.fntdata"/><Relationship Id="rId11" Type="http://schemas.openxmlformats.org/officeDocument/2006/relationships/slide" Target="slides/slide6.xml"/><Relationship Id="rId55" Type="http://schemas.openxmlformats.org/officeDocument/2006/relationships/font" Target="fonts/CenturyGothic-regular.fntdata"/><Relationship Id="rId10" Type="http://schemas.openxmlformats.org/officeDocument/2006/relationships/slide" Target="slides/slide5.xml"/><Relationship Id="rId54" Type="http://schemas.openxmlformats.org/officeDocument/2006/relationships/font" Target="fonts/Rubik-boldItalic.fntdata"/><Relationship Id="rId13" Type="http://schemas.openxmlformats.org/officeDocument/2006/relationships/slide" Target="slides/slide8.xml"/><Relationship Id="rId57" Type="http://schemas.openxmlformats.org/officeDocument/2006/relationships/font" Target="fonts/CenturyGothic-italic.fntdata"/><Relationship Id="rId12" Type="http://schemas.openxmlformats.org/officeDocument/2006/relationships/slide" Target="slides/slide7.xml"/><Relationship Id="rId56" Type="http://schemas.openxmlformats.org/officeDocument/2006/relationships/font" Target="fonts/CenturyGothic-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CenturyGothic-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 et Stéphanie</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1c82b9deb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301" name="Google Shape;301;g31c82b9deb7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1c82b9deb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318" name="Google Shape;318;g31c82b9deb7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fa887ed3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fa887ed3a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d42c7d0400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348" name="Google Shape;348;g2d42c7d0400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1ad5e22280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365" name="Google Shape;365;g31ad5e22280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d42c7d040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d42c7d040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d42c7d0400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d42c7d040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d42c7d04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d42c7d04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d42c7d040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d42c7d040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d42c7d040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d42c7d040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d42c7d04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d42c7d04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42c7d04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d42c7d04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434" name="Google Shape;434;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465" name="Google Shape;465;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495" name="Google Shape;495;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525" name="Google Shape;525;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d42c7d0400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d42c7d0400_0_5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569" name="Google Shape;569;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dff1a659c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585" name="Google Shape;585;g2dff1a659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0" lvl="0" marL="0" rtl="0" algn="l">
              <a:spcBef>
                <a:spcPts val="0"/>
              </a:spcBef>
              <a:spcAft>
                <a:spcPts val="0"/>
              </a:spcAft>
              <a:buNone/>
            </a:pPr>
            <a:r>
              <a:rPr lang="en-US">
                <a:solidFill>
                  <a:schemeClr val="dk1"/>
                </a:solidFill>
              </a:rPr>
              <a:t>75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plan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Débuter avec Minecraft (45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(15 min.)</a:t>
            </a:r>
            <a:endParaRPr>
              <a:solidFill>
                <a:schemeClr val="dk1"/>
              </a:solidFill>
            </a:endParaRPr>
          </a:p>
          <a:p>
            <a:pPr indent="0" lvl="0" marL="0" rtl="0" algn="l">
              <a:spcBef>
                <a:spcPts val="0"/>
              </a:spcBef>
              <a:spcAft>
                <a:spcPts val="0"/>
              </a:spcAft>
              <a:buNone/>
            </a:pPr>
            <a:r>
              <a:rPr lang="en-US">
                <a:solidFill>
                  <a:schemeClr val="dk1"/>
                </a:solidFill>
              </a:rPr>
              <a:t>60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(30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Suite et développement (10 min.)</a:t>
            </a:r>
            <a:endParaRPr>
              <a:solidFill>
                <a:schemeClr val="dk1"/>
              </a:solidFill>
            </a:endParaRPr>
          </a:p>
        </p:txBody>
      </p:sp>
      <p:sp>
        <p:nvSpPr>
          <p:cNvPr id="141" name="Google Shape;141;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52" name="Google Shape;152;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6cb65fc8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solidFill>
                  <a:schemeClr val="dk1"/>
                </a:solidFill>
              </a:rPr>
              <a:t>Mathieu</a:t>
            </a:r>
            <a:endParaRPr>
              <a:solidFill>
                <a:schemeClr val="dk1"/>
              </a:solidFill>
            </a:endParaRPr>
          </a:p>
        </p:txBody>
      </p:sp>
      <p:sp>
        <p:nvSpPr>
          <p:cNvPr id="159" name="Google Shape;159;g306cb65fc85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06cb65fc8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190" name="Google Shape;190;g306cb65fc85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06cb65fc8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220" name="Google Shape;220;g306cb65fc85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06cb65fc85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253" name="Google Shape;253;g306cb65fc85_0_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1c82b9de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284" name="Google Shape;284;g31c82b9deb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2.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hyperlink" Target="https://education.minecraft.net/get-started/download"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hyperlink" Target="http://recitmst.qc.ca/minecraft6122024" TargetMode="External"/><Relationship Id="rId5" Type="http://schemas.openxmlformats.org/officeDocument/2006/relationships/image" Target="../media/image16.png"/><Relationship Id="rId6" Type="http://schemas.openxmlformats.org/officeDocument/2006/relationships/image" Target="../media/image74.png"/><Relationship Id="rId7" Type="http://schemas.openxmlformats.org/officeDocument/2006/relationships/image" Target="../media/image7.png"/><Relationship Id="rId8" Type="http://schemas.openxmlformats.org/officeDocument/2006/relationships/hyperlink" Target="http://recitmst.qc.ca/minecraft6122024"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hyperlink" Target="https://drive.google.com/file/d/1n9BgKZnlXRbRNzji4vjvzxV76bjyakHW/view?usp=drive_link" TargetMode="External"/><Relationship Id="rId5" Type="http://schemas.openxmlformats.org/officeDocument/2006/relationships/hyperlink" Target="https://campus.recit.qc.ca/mod/page/view.php?id=1941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docs.google.com/presentation/d/e/2PACX-1vSPgrVpmE7OkpSMqs-RTExtLXDsSTWFLvb6EOqgNAexYDtev34ZjLn0nkVWz3PCByxZtkiNozttUuVL/pub?start=false&amp;loop=false&amp;delayms=3000" TargetMode="External"/><Relationship Id="rId5" Type="http://schemas.openxmlformats.org/officeDocument/2006/relationships/hyperlink" Target="https://drive.google.com/file/d/1sKlLQnCyp5a3naeiaqfG1aDn18a4WR_C/view?usp=drive_lin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hyperlink" Target="https://campus.recit.qc.ca/course/view.php?id=329#section-3" TargetMode="External"/><Relationship Id="rId5" Type="http://schemas.openxmlformats.org/officeDocument/2006/relationships/hyperlink" Target="https://campus.recit.qc.ca/mod/page/view.php?id=1509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campus.recit.qc.ca/mod/page/view.php?id=2460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39.png"/><Relationship Id="rId5"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54.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4.png"/><Relationship Id="rId4" Type="http://schemas.openxmlformats.org/officeDocument/2006/relationships/hyperlink" Target="http://recitmst.qc.ca/minecraft6122024" TargetMode="External"/><Relationship Id="rId9" Type="http://schemas.openxmlformats.org/officeDocument/2006/relationships/hyperlink" Target="https://creativecommons.org/licenses/by-nc-sa/4.0/deed.fr" TargetMode="External"/><Relationship Id="rId5" Type="http://schemas.openxmlformats.org/officeDocument/2006/relationships/hyperlink" Target="http://recitmst.qc.ca/minecraft6122024" TargetMode="External"/><Relationship Id="rId6" Type="http://schemas.openxmlformats.org/officeDocument/2006/relationships/hyperlink" Target="http://recitmst.qc.ca/minecraft6122024" TargetMode="External"/><Relationship Id="rId7" Type="http://schemas.openxmlformats.org/officeDocument/2006/relationships/hyperlink" Target="mailto:equipe@recitmst.qc.ca" TargetMode="External"/><Relationship Id="rId8" Type="http://schemas.openxmlformats.org/officeDocument/2006/relationships/hyperlink" Target="https://creativecommons.org/licenses/by-nc-sa/4.0/deed.f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51.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72.png"/><Relationship Id="rId12"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3.xml"/><Relationship Id="rId4" Type="http://schemas.openxmlformats.org/officeDocument/2006/relationships/slide" Target="/ppt/slides/slide25.xml"/><Relationship Id="rId9" Type="http://schemas.openxmlformats.org/officeDocument/2006/relationships/image" Target="../media/image53.png"/><Relationship Id="rId5" Type="http://schemas.openxmlformats.org/officeDocument/2006/relationships/slide" Target="/ppt/slides/slide24.xml"/><Relationship Id="rId6" Type="http://schemas.openxmlformats.org/officeDocument/2006/relationships/image" Target="../media/image55.png"/><Relationship Id="rId7" Type="http://schemas.openxmlformats.org/officeDocument/2006/relationships/image" Target="../media/image9.png"/><Relationship Id="rId8"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2.xml"/><Relationship Id="rId4" Type="http://schemas.openxmlformats.org/officeDocument/2006/relationships/slide" Target="/ppt/slides/slide25.xml"/><Relationship Id="rId9" Type="http://schemas.openxmlformats.org/officeDocument/2006/relationships/image" Target="../media/image33.png"/><Relationship Id="rId5" Type="http://schemas.openxmlformats.org/officeDocument/2006/relationships/slide" Target="/ppt/slides/slide24.xml"/><Relationship Id="rId6" Type="http://schemas.openxmlformats.org/officeDocument/2006/relationships/image" Target="../media/image68.png"/><Relationship Id="rId7" Type="http://schemas.openxmlformats.org/officeDocument/2006/relationships/image" Target="../media/image9.png"/><Relationship Id="rId8"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3.xml"/><Relationship Id="rId4" Type="http://schemas.openxmlformats.org/officeDocument/2006/relationships/slide" Target="/ppt/slides/slide22.xml"/><Relationship Id="rId9" Type="http://schemas.openxmlformats.org/officeDocument/2006/relationships/image" Target="../media/image66.png"/><Relationship Id="rId5" Type="http://schemas.openxmlformats.org/officeDocument/2006/relationships/slide" Target="/ppt/slides/slide25.xml"/><Relationship Id="rId6" Type="http://schemas.openxmlformats.org/officeDocument/2006/relationships/image" Target="../media/image64.png"/><Relationship Id="rId7" Type="http://schemas.openxmlformats.org/officeDocument/2006/relationships/image" Target="../media/image9.png"/><Relationship Id="rId8" Type="http://schemas.openxmlformats.org/officeDocument/2006/relationships/image" Target="../media/image33.png"/></Relationships>
</file>

<file path=ppt/slides/_rels/slide25.xml.rels><?xml version="1.0" encoding="UTF-8" standalone="yes"?><Relationships xmlns="http://schemas.openxmlformats.org/package/2006/relationships"><Relationship Id="rId10"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24.xml"/><Relationship Id="rId4" Type="http://schemas.openxmlformats.org/officeDocument/2006/relationships/slide" Target="/ppt/slides/slide23.xml"/><Relationship Id="rId9" Type="http://schemas.openxmlformats.org/officeDocument/2006/relationships/image" Target="../media/image32.png"/><Relationship Id="rId5" Type="http://schemas.openxmlformats.org/officeDocument/2006/relationships/slide" Target="/ppt/slides/slide22.xml"/><Relationship Id="rId6" Type="http://schemas.openxmlformats.org/officeDocument/2006/relationships/image" Target="../media/image33.png"/><Relationship Id="rId7" Type="http://schemas.openxmlformats.org/officeDocument/2006/relationships/image" Target="../media/image76.png"/><Relationship Id="rId8"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26001" TargetMode="External"/><Relationship Id="rId6" Type="http://schemas.openxmlformats.org/officeDocument/2006/relationships/image" Target="../media/image65.png"/></Relationships>
</file>

<file path=ppt/slides/_rels/slide28.xml.rels><?xml version="1.0" encoding="UTF-8" standalone="yes"?><Relationships xmlns="http://schemas.openxmlformats.org/package/2006/relationships"><Relationship Id="rId10" Type="http://schemas.openxmlformats.org/officeDocument/2006/relationships/hyperlink" Target="http://recitmst.qc.ca/minecraft6122024" TargetMode="External"/><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hyperlink" Target="http://recitmst.qc.ca/minecraft6122024" TargetMode="External"/><Relationship Id="rId5" Type="http://schemas.openxmlformats.org/officeDocument/2006/relationships/image" Target="../media/image38.png"/><Relationship Id="rId6" Type="http://schemas.openxmlformats.org/officeDocument/2006/relationships/image" Target="../media/image16.png"/><Relationship Id="rId7" Type="http://schemas.openxmlformats.org/officeDocument/2006/relationships/image" Target="../media/image74.png"/><Relationship Id="rId8"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hyperlink" Target="http://www.youtube.com/watch?v=OTEUQcRRQhw" TargetMode="External"/><Relationship Id="rId5" Type="http://schemas.openxmlformats.org/officeDocument/2006/relationships/image" Target="../media/image8.jpg"/></Relationships>
</file>

<file path=ppt/slides/_rels/slide5.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4.png"/><Relationship Id="rId13" Type="http://schemas.openxmlformats.org/officeDocument/2006/relationships/image" Target="../media/image22.png"/><Relationship Id="rId12"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slide" Target="/ppt/slides/slide6.xml"/><Relationship Id="rId4" Type="http://schemas.openxmlformats.org/officeDocument/2006/relationships/slide" Target="/ppt/slides/slide8.xml"/><Relationship Id="rId9" Type="http://schemas.openxmlformats.org/officeDocument/2006/relationships/image" Target="../media/image5.png"/><Relationship Id="rId14" Type="http://schemas.openxmlformats.org/officeDocument/2006/relationships/image" Target="../media/image28.png"/><Relationship Id="rId5" Type="http://schemas.openxmlformats.org/officeDocument/2006/relationships/slide" Target="/ppt/slides/slide7.xml"/><Relationship Id="rId6" Type="http://schemas.openxmlformats.org/officeDocument/2006/relationships/image" Target="../media/image9.png"/><Relationship Id="rId7" Type="http://schemas.openxmlformats.org/officeDocument/2006/relationships/slide" Target="/ppt/slides/slide5.xml"/><Relationship Id="rId8" Type="http://schemas.openxmlformats.org/officeDocument/2006/relationships/slide" Target="/ppt/slid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8.xml"/><Relationship Id="rId4" Type="http://schemas.openxmlformats.org/officeDocument/2006/relationships/slide" Target="/ppt/slides/slide7.xml"/><Relationship Id="rId9"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13.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27.png"/><Relationship Id="rId13" Type="http://schemas.openxmlformats.org/officeDocument/2006/relationships/image" Target="../media/image38.png"/><Relationship Id="rId12"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6.xml"/><Relationship Id="rId4" Type="http://schemas.openxmlformats.org/officeDocument/2006/relationships/slide" Target="/ppt/slides/slide8.xml"/><Relationship Id="rId9" Type="http://schemas.openxmlformats.org/officeDocument/2006/relationships/image" Target="../media/image36.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18.png"/><Relationship Id="rId6" Type="http://schemas.openxmlformats.org/officeDocument/2006/relationships/image" Target="../media/image9.png"/><Relationship Id="rId7" Type="http://schemas.openxmlformats.org/officeDocument/2006/relationships/image" Target="../media/image30.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7.xml"/><Relationship Id="rId4" Type="http://schemas.openxmlformats.org/officeDocument/2006/relationships/slide" Target="/ppt/slides/slide6.xml"/><Relationship Id="rId5" Type="http://schemas.openxmlformats.org/officeDocument/2006/relationships/image" Target="../media/image9.png"/><Relationship Id="rId6" Type="http://schemas.openxmlformats.org/officeDocument/2006/relationships/image" Target="../media/image33.png"/><Relationship Id="rId7" Type="http://schemas.openxmlformats.org/officeDocument/2006/relationships/image" Target="../media/image49.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hyperlink" Target="https://drive.google.com/file/d/15Dgfb5XmCduoOZXRGaz3E1mIsbEWrO9M/view?usp=drive_link" TargetMode="External"/><Relationship Id="rId5" Type="http://schemas.openxmlformats.org/officeDocument/2006/relationships/hyperlink" Target="https://campus.recit.qc.ca/mod/page/view.php?id=9691"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81425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17" name="Google Shape;117;p18"/>
          <p:cNvSpPr txBox="1"/>
          <p:nvPr/>
        </p:nvSpPr>
        <p:spPr>
          <a:xfrm>
            <a:off x="1266808" y="2293050"/>
            <a:ext cx="9502200" cy="1200600"/>
          </a:xfrm>
          <a:prstGeom prst="rect">
            <a:avLst/>
          </a:prstGeom>
          <a:noFill/>
          <a:ln>
            <a:noFill/>
          </a:ln>
        </p:spPr>
        <p:txBody>
          <a:bodyPr anchorCtr="0" anchor="t" bIns="45700" lIns="91425" spcFirstLastPara="1" rIns="91425" wrap="square" tIns="45700">
            <a:spAutoFit/>
          </a:bodyPr>
          <a:lstStyle/>
          <a:p>
            <a:pPr indent="0" lvl="0" marL="0" rtl="0" algn="ctr">
              <a:lnSpc>
                <a:spcPct val="150000"/>
              </a:lnSpc>
              <a:spcBef>
                <a:spcPts val="0"/>
              </a:spcBef>
              <a:spcAft>
                <a:spcPts val="0"/>
              </a:spcAft>
              <a:buSzPts val="1100"/>
              <a:buNone/>
            </a:pPr>
            <a:r>
              <a:rPr lang="en-US" sz="1800">
                <a:solidFill>
                  <a:schemeClr val="lt1"/>
                </a:solidFill>
                <a:latin typeface="Press Start 2P"/>
                <a:ea typeface="Press Start 2P"/>
                <a:cs typeface="Press Start 2P"/>
                <a:sym typeface="Press Start 2P"/>
              </a:rPr>
              <a:t>Minecraft Education pour l’enseignement-apprentissage des mathématiques</a:t>
            </a:r>
            <a:endParaRPr sz="2100">
              <a:solidFill>
                <a:srgbClr val="D8D8D8"/>
              </a:solidFill>
              <a:latin typeface="Press Start 2P"/>
              <a:ea typeface="Press Start 2P"/>
              <a:cs typeface="Press Start 2P"/>
              <a:sym typeface="Press Start 2P"/>
            </a:endParaRPr>
          </a:p>
        </p:txBody>
      </p:sp>
      <p:sp>
        <p:nvSpPr>
          <p:cNvPr id="118" name="Google Shape;118;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19" name="Google Shape;119;p18"/>
          <p:cNvPicPr preferRelativeResize="0"/>
          <p:nvPr/>
        </p:nvPicPr>
        <p:blipFill>
          <a:blip r:embed="rId5">
            <a:alphaModFix/>
          </a:blip>
          <a:stretch>
            <a:fillRect/>
          </a:stretch>
        </p:blipFill>
        <p:spPr>
          <a:xfrm>
            <a:off x="255127" y="-228200"/>
            <a:ext cx="871925" cy="1407200"/>
          </a:xfrm>
          <a:prstGeom prst="rect">
            <a:avLst/>
          </a:prstGeom>
          <a:noFill/>
          <a:ln>
            <a:noFill/>
          </a:ln>
        </p:spPr>
      </p:pic>
      <p:pic>
        <p:nvPicPr>
          <p:cNvPr id="120" name="Google Shape;120;p18"/>
          <p:cNvPicPr preferRelativeResize="0"/>
          <p:nvPr/>
        </p:nvPicPr>
        <p:blipFill>
          <a:blip r:embed="rId6">
            <a:alphaModFix/>
          </a:blip>
          <a:stretch>
            <a:fillRect/>
          </a:stretch>
        </p:blipFill>
        <p:spPr>
          <a:xfrm>
            <a:off x="3301725" y="787846"/>
            <a:ext cx="5588550" cy="1353299"/>
          </a:xfrm>
          <a:prstGeom prst="rect">
            <a:avLst/>
          </a:prstGeom>
          <a:noFill/>
          <a:ln>
            <a:noFill/>
          </a:ln>
        </p:spPr>
      </p:pic>
      <p:pic>
        <p:nvPicPr>
          <p:cNvPr descr="A picture containing LEGO, toy&#10;&#10;Description automatically generated" id="121" name="Google Shape;121;p18"/>
          <p:cNvPicPr preferRelativeResize="0"/>
          <p:nvPr/>
        </p:nvPicPr>
        <p:blipFill rotWithShape="1">
          <a:blip r:embed="rId7">
            <a:alphaModFix/>
          </a:blip>
          <a:srcRect b="0" l="0" r="0" t="0"/>
          <a:stretch/>
        </p:blipFill>
        <p:spPr>
          <a:xfrm flipH="1">
            <a:off x="4830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2" name="Google Shape;122;p18"/>
          <p:cNvSpPr txBox="1"/>
          <p:nvPr/>
        </p:nvSpPr>
        <p:spPr>
          <a:xfrm>
            <a:off x="2533125" y="5252700"/>
            <a:ext cx="6724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chemeClr val="accent4"/>
                </a:solidFill>
                <a:latin typeface="Press Start 2P"/>
                <a:ea typeface="Press Start 2P"/>
                <a:cs typeface="Press Start 2P"/>
                <a:sym typeface="Press Start 2P"/>
                <a:hlinkClick r:id="rId8">
                  <a:extLst>
                    <a:ext uri="{A12FA001-AC4F-418D-AE19-62706E023703}">
                      <ahyp:hlinkClr val="tx"/>
                    </a:ext>
                  </a:extLst>
                </a:hlinkClick>
              </a:rPr>
              <a:t>recitmst.qc.ca/minecraft</a:t>
            </a:r>
            <a:r>
              <a:rPr lang="en-US" sz="1600" u="sng">
                <a:solidFill>
                  <a:schemeClr val="accent4"/>
                </a:solidFill>
                <a:latin typeface="Press Start 2P"/>
                <a:ea typeface="Press Start 2P"/>
                <a:cs typeface="Press Start 2P"/>
                <a:sym typeface="Press Start 2P"/>
                <a:hlinkClick r:id="rId9">
                  <a:extLst>
                    <a:ext uri="{A12FA001-AC4F-418D-AE19-62706E023703}">
                      <ahyp:hlinkClr val="tx"/>
                    </a:ext>
                  </a:extLst>
                </a:hlinkClick>
              </a:rPr>
              <a:t>6122024</a:t>
            </a:r>
            <a:endParaRPr sz="1600">
              <a:solidFill>
                <a:schemeClr val="accent4"/>
              </a:solidFill>
              <a:latin typeface="Press Start 2P"/>
              <a:ea typeface="Press Start 2P"/>
              <a:cs typeface="Press Start 2P"/>
              <a:sym typeface="Press Start 2P"/>
            </a:endParaRPr>
          </a:p>
        </p:txBody>
      </p:sp>
      <p:sp>
        <p:nvSpPr>
          <p:cNvPr id="123" name="Google Shape;123;p18"/>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563C1"/>
                </a:solidFill>
                <a:latin typeface="Press Start 2P"/>
                <a:ea typeface="Press Start 2P"/>
                <a:cs typeface="Press Start 2P"/>
                <a:sym typeface="Press Start 2P"/>
                <a:hlinkClick r:id="rId10">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sp>
        <p:nvSpPr>
          <p:cNvPr id="124" name="Google Shape;124;p18"/>
          <p:cNvSpPr/>
          <p:nvPr/>
        </p:nvSpPr>
        <p:spPr>
          <a:xfrm>
            <a:off x="3468150" y="3689350"/>
            <a:ext cx="50310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5" name="Google Shape;125;p18"/>
          <p:cNvSpPr txBox="1"/>
          <p:nvPr/>
        </p:nvSpPr>
        <p:spPr>
          <a:xfrm>
            <a:off x="3301725" y="3923350"/>
            <a:ext cx="5328000" cy="9999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2300">
                <a:solidFill>
                  <a:srgbClr val="FFFFFF"/>
                </a:solidFill>
                <a:latin typeface="Press Start 2P"/>
                <a:ea typeface="Press Start 2P"/>
                <a:cs typeface="Press Start 2P"/>
                <a:sym typeface="Press Start 2P"/>
              </a:rPr>
              <a:t>Stéphanie Rioux</a:t>
            </a:r>
            <a:endParaRPr sz="2300">
              <a:solidFill>
                <a:srgbClr val="FFFFFF"/>
              </a:solidFill>
              <a:latin typeface="Press Start 2P"/>
              <a:ea typeface="Press Start 2P"/>
              <a:cs typeface="Press Start 2P"/>
              <a:sym typeface="Press Start 2P"/>
            </a:endParaRPr>
          </a:p>
          <a:p>
            <a:pPr indent="0" lvl="0" marL="0" rtl="0" algn="ctr">
              <a:spcBef>
                <a:spcPts val="0"/>
              </a:spcBef>
              <a:spcAft>
                <a:spcPts val="0"/>
              </a:spcAft>
              <a:buClr>
                <a:srgbClr val="000000"/>
              </a:buClr>
              <a:buFont typeface="Arial"/>
              <a:buNone/>
            </a:pPr>
            <a:r>
              <a:t/>
            </a:r>
            <a:endParaRPr sz="1500">
              <a:solidFill>
                <a:srgbClr val="FFFFFF"/>
              </a:solidFill>
              <a:latin typeface="Press Start 2P"/>
              <a:ea typeface="Press Start 2P"/>
              <a:cs typeface="Press Start 2P"/>
              <a:sym typeface="Press Start 2P"/>
            </a:endParaRPr>
          </a:p>
          <a:p>
            <a:pPr indent="0" lvl="0" marL="0" rtl="0" algn="ctr">
              <a:spcBef>
                <a:spcPts val="0"/>
              </a:spcBef>
              <a:spcAft>
                <a:spcPts val="0"/>
              </a:spcAft>
              <a:buClr>
                <a:srgbClr val="000000"/>
              </a:buClr>
              <a:buFont typeface="Arial"/>
              <a:buNone/>
            </a:pPr>
            <a:r>
              <a:rPr lang="en-US">
                <a:solidFill>
                  <a:srgbClr val="FFFFFF"/>
                </a:solidFill>
                <a:latin typeface="Press Start 2P"/>
                <a:ea typeface="Press Start 2P"/>
                <a:cs typeface="Press Start 2P"/>
                <a:sym typeface="Press Start 2P"/>
              </a:rPr>
              <a:t>stephanie.rioux@recit.qc.ca</a:t>
            </a:r>
            <a:endParaRPr sz="1600">
              <a:solidFill>
                <a:srgbClr val="FFFFFF"/>
              </a:solidFill>
              <a:latin typeface="Press Start 2P"/>
              <a:ea typeface="Press Start 2P"/>
              <a:cs typeface="Press Start 2P"/>
              <a:sym typeface="Press Start 2P"/>
            </a:endParaRPr>
          </a:p>
        </p:txBody>
      </p:sp>
      <p:pic>
        <p:nvPicPr>
          <p:cNvPr id="126" name="Google Shape;126;p18"/>
          <p:cNvPicPr preferRelativeResize="0"/>
          <p:nvPr/>
        </p:nvPicPr>
        <p:blipFill>
          <a:blip r:embed="rId11">
            <a:alphaModFix/>
          </a:blip>
          <a:stretch>
            <a:fillRect/>
          </a:stretch>
        </p:blipFill>
        <p:spPr>
          <a:xfrm>
            <a:off x="9902775" y="-166025"/>
            <a:ext cx="2021101" cy="2021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1000"/>
                                        <p:tgtEl>
                                          <p:spTgt spid="12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02" name="Shape 302"/>
        <p:cNvGrpSpPr/>
        <p:nvPr/>
      </p:nvGrpSpPr>
      <p:grpSpPr>
        <a:xfrm>
          <a:off x="0" y="0"/>
          <a:ext cx="0" cy="0"/>
          <a:chOff x="0" y="0"/>
          <a:chExt cx="0" cy="0"/>
        </a:xfrm>
      </p:grpSpPr>
      <p:sp>
        <p:nvSpPr>
          <p:cNvPr id="303" name="Google Shape;303;p27"/>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304" name="Google Shape;304;p27"/>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305" name="Google Shape;305;p27"/>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306" name="Google Shape;306;p27"/>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307" name="Google Shape;307;p27"/>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308" name="Google Shape;308;p27"/>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309" name="Google Shape;309;p27"/>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310" name="Google Shape;310;p27"/>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311" name="Google Shape;311;p27"/>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27"/>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313" name="Google Shape;313;p27"/>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L’aire des solides</a:t>
            </a:r>
            <a:endParaRPr sz="2500">
              <a:solidFill>
                <a:srgbClr val="69BC49"/>
              </a:solidFill>
              <a:highlight>
                <a:schemeClr val="dk1"/>
              </a:highlight>
            </a:endParaRPr>
          </a:p>
        </p:txBody>
      </p:sp>
      <p:sp>
        <p:nvSpPr>
          <p:cNvPr id="314" name="Google Shape;314;p27"/>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315" name="Google Shape;315;p27"/>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1000"/>
                                        <p:tgtEl>
                                          <p:spTgt spid="3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1000"/>
                                        <p:tgtEl>
                                          <p:spTgt spid="3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1000"/>
                                        <p:tgtEl>
                                          <p:spTgt spid="3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1000"/>
                                        <p:tgtEl>
                                          <p:spTgt spid="3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19" name="Shape 319"/>
        <p:cNvGrpSpPr/>
        <p:nvPr/>
      </p:nvGrpSpPr>
      <p:grpSpPr>
        <a:xfrm>
          <a:off x="0" y="0"/>
          <a:ext cx="0" cy="0"/>
          <a:chOff x="0" y="0"/>
          <a:chExt cx="0" cy="0"/>
        </a:xfrm>
      </p:grpSpPr>
      <p:sp>
        <p:nvSpPr>
          <p:cNvPr id="320" name="Google Shape;320;p28"/>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321" name="Google Shape;321;p28"/>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322" name="Google Shape;322;p28"/>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323" name="Google Shape;323;p28"/>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324" name="Google Shape;324;p28"/>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325" name="Google Shape;325;p28"/>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326" name="Google Shape;326;p28"/>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327" name="Google Shape;327;p28"/>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328" name="Google Shape;328;p28"/>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28"/>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330" name="Google Shape;330;p28"/>
          <p:cNvSpPr txBox="1"/>
          <p:nvPr/>
        </p:nvSpPr>
        <p:spPr>
          <a:xfrm>
            <a:off x="37604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Oeuvre d’art à la manière de Mondrian</a:t>
            </a:r>
            <a:endParaRPr sz="2500">
              <a:solidFill>
                <a:srgbClr val="69BC49"/>
              </a:solidFill>
              <a:highlight>
                <a:schemeClr val="dk1"/>
              </a:highlight>
            </a:endParaRPr>
          </a:p>
        </p:txBody>
      </p:sp>
      <p:sp>
        <p:nvSpPr>
          <p:cNvPr id="331" name="Google Shape;331;p28"/>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
        <p:nvSpPr>
          <p:cNvPr id="332" name="Google Shape;332;p28"/>
          <p:cNvSpPr txBox="1"/>
          <p:nvPr/>
        </p:nvSpPr>
        <p:spPr>
          <a:xfrm>
            <a:off x="5613650" y="5271325"/>
            <a:ext cx="3654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6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Exemple de résultat attendu</a:t>
            </a:r>
            <a:endParaRPr sz="18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1000"/>
                                        <p:tgtEl>
                                          <p:spTgt spid="3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3"/>
                                        </p:tgtEl>
                                        <p:attrNameLst>
                                          <p:attrName>style.visibility</p:attrName>
                                        </p:attrNameLst>
                                      </p:cBhvr>
                                      <p:to>
                                        <p:strVal val="visible"/>
                                      </p:to>
                                    </p:set>
                                    <p:anim calcmode="lin" valueType="num">
                                      <p:cBhvr additive="base">
                                        <p:cTn dur="1000"/>
                                        <p:tgtEl>
                                          <p:spTgt spid="3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1000"/>
                                        <p:tgtEl>
                                          <p:spTgt spid="3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1000"/>
                                        <p:tgtEl>
                                          <p:spTgt spid="3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1000"/>
                                        <p:tgtEl>
                                          <p:spTgt spid="32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36" name="Shape 336"/>
        <p:cNvGrpSpPr/>
        <p:nvPr/>
      </p:nvGrpSpPr>
      <p:grpSpPr>
        <a:xfrm>
          <a:off x="0" y="0"/>
          <a:ext cx="0" cy="0"/>
          <a:chOff x="0" y="0"/>
          <a:chExt cx="0" cy="0"/>
        </a:xfrm>
      </p:grpSpPr>
      <p:pic>
        <p:nvPicPr>
          <p:cNvPr descr="A picture containing container, square&#10;&#10;Description automatically generated" id="337" name="Google Shape;337;p29"/>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338" name="Google Shape;338;p29"/>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339" name="Google Shape;339;p29"/>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340" name="Google Shape;340;p29"/>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341" name="Google Shape;341;p29"/>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342" name="Google Shape;342;p29"/>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343" name="Google Shape;343;p29"/>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29"/>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345" name="Google Shape;345;p29"/>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1000"/>
                                        <p:tgtEl>
                                          <p:spTgt spid="3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1000"/>
                                        <p:tgtEl>
                                          <p:spTgt spid="3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000"/>
                                        <p:tgtEl>
                                          <p:spTgt spid="3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1000"/>
                                        <p:tgtEl>
                                          <p:spTgt spid="3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1000"/>
                                        <p:tgtEl>
                                          <p:spTgt spid="3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49" name="Shape 349"/>
        <p:cNvGrpSpPr/>
        <p:nvPr/>
      </p:nvGrpSpPr>
      <p:grpSpPr>
        <a:xfrm>
          <a:off x="0" y="0"/>
          <a:ext cx="0" cy="0"/>
          <a:chOff x="0" y="0"/>
          <a:chExt cx="0" cy="0"/>
        </a:xfrm>
      </p:grpSpPr>
      <p:sp>
        <p:nvSpPr>
          <p:cNvPr id="350" name="Google Shape;350;p30"/>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351" name="Google Shape;351;p30"/>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352" name="Google Shape;352;p30"/>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353" name="Google Shape;353;p30"/>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354" name="Google Shape;354;p30"/>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355" name="Google Shape;355;p30"/>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356" name="Google Shape;356;p30"/>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357" name="Google Shape;357;p30"/>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358" name="Google Shape;358;p30"/>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0"/>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Autres tâches</a:t>
            </a:r>
            <a:endParaRPr/>
          </a:p>
        </p:txBody>
      </p:sp>
      <p:sp>
        <p:nvSpPr>
          <p:cNvPr id="360" name="Google Shape;360;p30"/>
          <p:cNvSpPr txBox="1"/>
          <p:nvPr/>
        </p:nvSpPr>
        <p:spPr>
          <a:xfrm>
            <a:off x="3760400" y="22390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Autoformation du Campus RÉCIT</a:t>
            </a:r>
            <a:endParaRPr sz="2500">
              <a:solidFill>
                <a:srgbClr val="69BC49"/>
              </a:solidFill>
              <a:highlight>
                <a:schemeClr val="dk1"/>
              </a:highlight>
            </a:endParaRPr>
          </a:p>
        </p:txBody>
      </p:sp>
      <p:sp>
        <p:nvSpPr>
          <p:cNvPr id="361" name="Google Shape;361;p30"/>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Pour la classe de math</a:t>
            </a:r>
            <a:endParaRPr sz="2000">
              <a:solidFill>
                <a:srgbClr val="0000FF"/>
              </a:solidFill>
            </a:endParaRPr>
          </a:p>
        </p:txBody>
      </p:sp>
      <p:sp>
        <p:nvSpPr>
          <p:cNvPr id="362" name="Google Shape;362;p30"/>
          <p:cNvSpPr txBox="1"/>
          <p:nvPr/>
        </p:nvSpPr>
        <p:spPr>
          <a:xfrm>
            <a:off x="5613650" y="53475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Tâches du groupe de dév.</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1000"/>
                                        <p:tgtEl>
                                          <p:spTgt spid="3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1000"/>
                                        <p:tgtEl>
                                          <p:spTgt spid="3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1000"/>
                                        <p:tgtEl>
                                          <p:spTgt spid="3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1000"/>
                                        <p:tgtEl>
                                          <p:spTgt spid="3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1000"/>
                                        <p:tgtEl>
                                          <p:spTgt spid="3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1000"/>
                                        <p:tgtEl>
                                          <p:spTgt spid="3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66" name="Shape 366"/>
        <p:cNvGrpSpPr/>
        <p:nvPr/>
      </p:nvGrpSpPr>
      <p:grpSpPr>
        <a:xfrm>
          <a:off x="0" y="0"/>
          <a:ext cx="0" cy="0"/>
          <a:chOff x="0" y="0"/>
          <a:chExt cx="0" cy="0"/>
        </a:xfrm>
      </p:grpSpPr>
      <p:sp>
        <p:nvSpPr>
          <p:cNvPr id="367" name="Google Shape;367;p31"/>
          <p:cNvSpPr/>
          <p:nvPr/>
        </p:nvSpPr>
        <p:spPr>
          <a:xfrm>
            <a:off x="3785400" y="41749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368" name="Google Shape;368;p31"/>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369" name="Google Shape;369;p31"/>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370" name="Google Shape;370;p31"/>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371" name="Google Shape;371;p31"/>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372" name="Google Shape;372;p31"/>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373" name="Google Shape;373;p31"/>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374" name="Google Shape;374;p31"/>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31"/>
          <p:cNvSpPr txBox="1"/>
          <p:nvPr/>
        </p:nvSpPr>
        <p:spPr>
          <a:xfrm>
            <a:off x="4409900" y="11218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a:t>
            </a:r>
            <a:endParaRPr/>
          </a:p>
        </p:txBody>
      </p:sp>
      <p:sp>
        <p:nvSpPr>
          <p:cNvPr id="376" name="Google Shape;376;p31"/>
          <p:cNvSpPr txBox="1"/>
          <p:nvPr/>
        </p:nvSpPr>
        <p:spPr>
          <a:xfrm>
            <a:off x="3252000" y="2239000"/>
            <a:ext cx="58326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700">
                <a:solidFill>
                  <a:srgbClr val="69BC49"/>
                </a:solidFill>
                <a:highlight>
                  <a:schemeClr val="dk1"/>
                </a:highlight>
                <a:latin typeface="Press Start 2P"/>
                <a:ea typeface="Press Start 2P"/>
                <a:cs typeface="Press Start 2P"/>
                <a:sym typeface="Press Start 2P"/>
              </a:rPr>
              <a:t>Avantages et défis de Minecraft Education en mathématique</a:t>
            </a:r>
            <a:endParaRPr sz="1900">
              <a:solidFill>
                <a:srgbClr val="69BC49"/>
              </a:solidFill>
              <a:highlight>
                <a:schemeClr val="dk1"/>
              </a:highlight>
            </a:endParaRPr>
          </a:p>
        </p:txBody>
      </p:sp>
      <p:sp>
        <p:nvSpPr>
          <p:cNvPr id="377" name="Google Shape;377;p31"/>
          <p:cNvSpPr txBox="1"/>
          <p:nvPr/>
        </p:nvSpPr>
        <p:spPr>
          <a:xfrm>
            <a:off x="4370000" y="43081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Infos et tâches</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1000"/>
                                        <p:tgtEl>
                                          <p:spTgt spid="3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1000"/>
                                        <p:tgtEl>
                                          <p:spTgt spid="3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1000"/>
                                        <p:tgtEl>
                                          <p:spTgt spid="3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1000"/>
                                        <p:tgtEl>
                                          <p:spTgt spid="3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1000"/>
                                        <p:tgtEl>
                                          <p:spTgt spid="3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1000"/>
                                        <p:tgtEl>
                                          <p:spTgt spid="37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1" name="Shape 381"/>
        <p:cNvGrpSpPr/>
        <p:nvPr/>
      </p:nvGrpSpPr>
      <p:grpSpPr>
        <a:xfrm>
          <a:off x="0" y="0"/>
          <a:ext cx="0" cy="0"/>
          <a:chOff x="0" y="0"/>
          <a:chExt cx="0" cy="0"/>
        </a:xfrm>
      </p:grpSpPr>
      <p:sp>
        <p:nvSpPr>
          <p:cNvPr id="382" name="Google Shape;382;p32"/>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383" name="Google Shape;383;p32"/>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7" name="Shape 387"/>
        <p:cNvGrpSpPr/>
        <p:nvPr/>
      </p:nvGrpSpPr>
      <p:grpSpPr>
        <a:xfrm>
          <a:off x="0" y="0"/>
          <a:ext cx="0" cy="0"/>
          <a:chOff x="0" y="0"/>
          <a:chExt cx="0" cy="0"/>
        </a:xfrm>
      </p:grpSpPr>
      <p:pic>
        <p:nvPicPr>
          <p:cNvPr id="388" name="Google Shape;388;p33"/>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389" name="Google Shape;389;p33"/>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390" name="Google Shape;390;p33"/>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94" name="Shape 394"/>
        <p:cNvGrpSpPr/>
        <p:nvPr/>
      </p:nvGrpSpPr>
      <p:grpSpPr>
        <a:xfrm>
          <a:off x="0" y="0"/>
          <a:ext cx="0" cy="0"/>
          <a:chOff x="0" y="0"/>
          <a:chExt cx="0" cy="0"/>
        </a:xfrm>
      </p:grpSpPr>
      <p:pic>
        <p:nvPicPr>
          <p:cNvPr id="395" name="Google Shape;395;p34"/>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396" name="Google Shape;396;p34"/>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34"/>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p34"/>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99" name="Google Shape;399;p34"/>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03" name="Shape 403"/>
        <p:cNvGrpSpPr/>
        <p:nvPr/>
      </p:nvGrpSpPr>
      <p:grpSpPr>
        <a:xfrm>
          <a:off x="0" y="0"/>
          <a:ext cx="0" cy="0"/>
          <a:chOff x="0" y="0"/>
          <a:chExt cx="0" cy="0"/>
        </a:xfrm>
      </p:grpSpPr>
      <p:pic>
        <p:nvPicPr>
          <p:cNvPr id="404" name="Google Shape;404;p35"/>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405" name="Google Shape;405;p35"/>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406" name="Google Shape;406;p35"/>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 name="Google Shape;407;p35"/>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 name="Google Shape;408;p35"/>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09" name="Google Shape;409;p35"/>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410" name="Google Shape;410;p35"/>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4" name="Shape 414"/>
        <p:cNvGrpSpPr/>
        <p:nvPr/>
      </p:nvGrpSpPr>
      <p:grpSpPr>
        <a:xfrm>
          <a:off x="0" y="0"/>
          <a:ext cx="0" cy="0"/>
          <a:chOff x="0" y="0"/>
          <a:chExt cx="0" cy="0"/>
        </a:xfrm>
      </p:grpSpPr>
      <p:pic>
        <p:nvPicPr>
          <p:cNvPr id="415" name="Google Shape;415;p36"/>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416" name="Google Shape;416;p36"/>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17" name="Google Shape;417;p36"/>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30" name="Shape 130"/>
        <p:cNvGrpSpPr/>
        <p:nvPr/>
      </p:nvGrpSpPr>
      <p:grpSpPr>
        <a:xfrm>
          <a:off x="0" y="0"/>
          <a:ext cx="0" cy="0"/>
          <a:chOff x="0" y="0"/>
          <a:chExt cx="0" cy="0"/>
        </a:xfrm>
      </p:grpSpPr>
      <p:sp>
        <p:nvSpPr>
          <p:cNvPr id="131" name="Google Shape;131;p19"/>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 name="Google Shape;132;p19"/>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19"/>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36" name="Google Shape;136;p1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37" name="Google Shape;137;p19"/>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chemeClr val="accent4"/>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chemeClr val="accent4"/>
                </a:solidFill>
                <a:latin typeface="Ubuntu"/>
                <a:ea typeface="Ubuntu"/>
                <a:cs typeface="Ubuntu"/>
                <a:sym typeface="Ubuntu"/>
                <a:hlinkClick r:id="rId5">
                  <a:extLst>
                    <a:ext uri="{A12FA001-AC4F-418D-AE19-62706E023703}">
                      <ahyp:hlinkClr val="tx"/>
                    </a:ext>
                  </a:extLst>
                </a:hlinkClick>
              </a:rPr>
              <a:t>612</a:t>
            </a:r>
            <a:r>
              <a:rPr lang="en-US" sz="1000" u="sng">
                <a:solidFill>
                  <a:schemeClr val="accent4"/>
                </a:solidFill>
                <a:latin typeface="Ubuntu"/>
                <a:ea typeface="Ubuntu"/>
                <a:cs typeface="Ubuntu"/>
                <a:sym typeface="Ubuntu"/>
                <a:hlinkClick r:id="rId6">
                  <a:extLst>
                    <a:ext uri="{A12FA001-AC4F-418D-AE19-62706E023703}">
                      <ahyp:hlinkClr val="tx"/>
                    </a:ext>
                  </a:extLst>
                </a:hlinkClick>
              </a:rPr>
              <a:t>2024</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7">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8">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38" name="Google Shape;138;p19">
            <a:hlinkClick r:id="rId9"/>
          </p:cNvPr>
          <p:cNvPicPr preferRelativeResize="0"/>
          <p:nvPr/>
        </p:nvPicPr>
        <p:blipFill rotWithShape="1">
          <a:blip r:embed="rId10">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1" name="Shape 421"/>
        <p:cNvGrpSpPr/>
        <p:nvPr/>
      </p:nvGrpSpPr>
      <p:grpSpPr>
        <a:xfrm>
          <a:off x="0" y="0"/>
          <a:ext cx="0" cy="0"/>
          <a:chOff x="0" y="0"/>
          <a:chExt cx="0" cy="0"/>
        </a:xfrm>
      </p:grpSpPr>
      <p:pic>
        <p:nvPicPr>
          <p:cNvPr id="422" name="Google Shape;422;p37"/>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423" name="Google Shape;423;p37"/>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7" name="Shape 427"/>
        <p:cNvGrpSpPr/>
        <p:nvPr/>
      </p:nvGrpSpPr>
      <p:grpSpPr>
        <a:xfrm>
          <a:off x="0" y="0"/>
          <a:ext cx="0" cy="0"/>
          <a:chOff x="0" y="0"/>
          <a:chExt cx="0" cy="0"/>
        </a:xfrm>
      </p:grpSpPr>
      <p:pic>
        <p:nvPicPr>
          <p:cNvPr id="428" name="Google Shape;428;p38"/>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429" name="Google Shape;429;p38"/>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p38"/>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31" name="Google Shape;431;p38"/>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35" name="Shape 435"/>
        <p:cNvGrpSpPr/>
        <p:nvPr/>
      </p:nvGrpSpPr>
      <p:grpSpPr>
        <a:xfrm>
          <a:off x="0" y="0"/>
          <a:ext cx="0" cy="0"/>
          <a:chOff x="0" y="0"/>
          <a:chExt cx="0" cy="0"/>
        </a:xfrm>
      </p:grpSpPr>
      <p:grpSp>
        <p:nvGrpSpPr>
          <p:cNvPr id="436" name="Google Shape;436;p39"/>
          <p:cNvGrpSpPr/>
          <p:nvPr/>
        </p:nvGrpSpPr>
        <p:grpSpPr>
          <a:xfrm>
            <a:off x="3951968" y="2079356"/>
            <a:ext cx="2084100" cy="733500"/>
            <a:chOff x="3951968" y="2079356"/>
            <a:chExt cx="2084100" cy="733500"/>
          </a:xfrm>
        </p:grpSpPr>
        <p:sp>
          <p:nvSpPr>
            <p:cNvPr id="437" name="Google Shape;437;p39">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3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439" name="Google Shape;439;p39">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39">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39"/>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3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444" name="Google Shape;444;p3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445" name="Google Shape;445;p3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446" name="Google Shape;446;p39"/>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447" name="Google Shape;447;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9"/>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454" name="Google Shape;454;p39"/>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55" name="Google Shape;455;p39"/>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56" name="Google Shape;456;p39"/>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57" name="Google Shape;457;p39"/>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458" name="Google Shape;458;p39"/>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459" name="Google Shape;459;p39"/>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460" name="Google Shape;460;p39"/>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461" name="Google Shape;461;p39"/>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462" name="Google Shape;462;p39"/>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250"/>
                                        <p:tgtEl>
                                          <p:spTgt spid="446"/>
                                        </p:tgtEl>
                                      </p:cBhvr>
                                    </p:animEffect>
                                  </p:childTnLst>
                                </p:cTn>
                              </p:par>
                              <p:par>
                                <p:cTn fill="hold" nodeType="withEffect" presetClass="entr" presetID="2" presetSubtype="4">
                                  <p:stCondLst>
                                    <p:cond delay="0"/>
                                  </p:stCondLst>
                                  <p:childTnLst>
                                    <p:set>
                                      <p:cBhvr>
                                        <p:cTn dur="1" fill="hold">
                                          <p:stCondLst>
                                            <p:cond delay="0"/>
                                          </p:stCondLst>
                                        </p:cTn>
                                        <p:tgtEl>
                                          <p:spTgt spid="456"/>
                                        </p:tgtEl>
                                        <p:attrNameLst>
                                          <p:attrName>style.visibility</p:attrName>
                                        </p:attrNameLst>
                                      </p:cBhvr>
                                      <p:to>
                                        <p:strVal val="visible"/>
                                      </p:to>
                                    </p:set>
                                    <p:anim calcmode="lin" valueType="num">
                                      <p:cBhvr additive="base">
                                        <p:cTn dur="1000"/>
                                        <p:tgtEl>
                                          <p:spTgt spid="4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7"/>
                                        </p:tgtEl>
                                        <p:attrNameLst>
                                          <p:attrName>style.visibility</p:attrName>
                                        </p:attrNameLst>
                                      </p:cBhvr>
                                      <p:to>
                                        <p:strVal val="visible"/>
                                      </p:to>
                                    </p:set>
                                    <p:anim calcmode="lin" valueType="num">
                                      <p:cBhvr additive="base">
                                        <p:cTn dur="1000"/>
                                        <p:tgtEl>
                                          <p:spTgt spid="4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4"/>
                                        </p:tgtEl>
                                        <p:attrNameLst>
                                          <p:attrName>style.visibility</p:attrName>
                                        </p:attrNameLst>
                                      </p:cBhvr>
                                      <p:to>
                                        <p:strVal val="visible"/>
                                      </p:to>
                                    </p:set>
                                    <p:anim calcmode="lin" valueType="num">
                                      <p:cBhvr additive="base">
                                        <p:cTn dur="1000"/>
                                        <p:tgtEl>
                                          <p:spTgt spid="4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1000"/>
                                        <p:tgtEl>
                                          <p:spTgt spid="4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66" name="Shape 466"/>
        <p:cNvGrpSpPr/>
        <p:nvPr/>
      </p:nvGrpSpPr>
      <p:grpSpPr>
        <a:xfrm>
          <a:off x="0" y="0"/>
          <a:ext cx="0" cy="0"/>
          <a:chOff x="0" y="0"/>
          <a:chExt cx="0" cy="0"/>
        </a:xfrm>
      </p:grpSpPr>
      <p:sp>
        <p:nvSpPr>
          <p:cNvPr id="467" name="Google Shape;467;p40">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40">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40">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4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40"/>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472" name="Google Shape;472;p4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4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4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4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4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40"/>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4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4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480" name="Google Shape;480;p4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481" name="Google Shape;481;p4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482" name="Google Shape;482;p4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483" name="Google Shape;483;p4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484" name="Google Shape;484;p40"/>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85" name="Google Shape;485;p40"/>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86" name="Google Shape;486;p4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87" name="Google Shape;487;p4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488" name="Google Shape;488;p40"/>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489" name="Google Shape;489;p40"/>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490" name="Google Shape;490;p40"/>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491" name="Google Shape;491;p40"/>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492" name="Google Shape;492;p40"/>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250"/>
                                        <p:tgtEl>
                                          <p:spTgt spid="471"/>
                                        </p:tgtEl>
                                      </p:cBhvr>
                                    </p:animEffect>
                                  </p:childTnLst>
                                </p:cTn>
                              </p:par>
                              <p:par>
                                <p:cTn fill="hold" nodeType="withEffect" presetClass="entr" presetID="2" presetSubtype="4">
                                  <p:stCondLst>
                                    <p:cond delay="0"/>
                                  </p:stCondLst>
                                  <p:childTnLst>
                                    <p:set>
                                      <p:cBhvr>
                                        <p:cTn dur="1" fill="hold">
                                          <p:stCondLst>
                                            <p:cond delay="0"/>
                                          </p:stCondLst>
                                        </p:cTn>
                                        <p:tgtEl>
                                          <p:spTgt spid="486"/>
                                        </p:tgtEl>
                                        <p:attrNameLst>
                                          <p:attrName>style.visibility</p:attrName>
                                        </p:attrNameLst>
                                      </p:cBhvr>
                                      <p:to>
                                        <p:strVal val="visible"/>
                                      </p:to>
                                    </p:set>
                                    <p:anim calcmode="lin" valueType="num">
                                      <p:cBhvr additive="base">
                                        <p:cTn dur="1000"/>
                                        <p:tgtEl>
                                          <p:spTgt spid="4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1000"/>
                                        <p:tgtEl>
                                          <p:spTgt spid="4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7"/>
                                        </p:tgtEl>
                                        <p:attrNameLst>
                                          <p:attrName>style.visibility</p:attrName>
                                        </p:attrNameLst>
                                      </p:cBhvr>
                                      <p:to>
                                        <p:strVal val="visible"/>
                                      </p:to>
                                    </p:set>
                                    <p:anim calcmode="lin" valueType="num">
                                      <p:cBhvr additive="base">
                                        <p:cTn dur="1000"/>
                                        <p:tgtEl>
                                          <p:spTgt spid="4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5"/>
                                        </p:tgtEl>
                                        <p:attrNameLst>
                                          <p:attrName>style.visibility</p:attrName>
                                        </p:attrNameLst>
                                      </p:cBhvr>
                                      <p:to>
                                        <p:strVal val="visible"/>
                                      </p:to>
                                    </p:set>
                                    <p:anim calcmode="lin" valueType="num">
                                      <p:cBhvr additive="base">
                                        <p:cTn dur="1000"/>
                                        <p:tgtEl>
                                          <p:spTgt spid="4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96" name="Shape 496"/>
        <p:cNvGrpSpPr/>
        <p:nvPr/>
      </p:nvGrpSpPr>
      <p:grpSpPr>
        <a:xfrm>
          <a:off x="0" y="0"/>
          <a:ext cx="0" cy="0"/>
          <a:chOff x="0" y="0"/>
          <a:chExt cx="0" cy="0"/>
        </a:xfrm>
      </p:grpSpPr>
      <p:sp>
        <p:nvSpPr>
          <p:cNvPr id="497" name="Google Shape;497;p41">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41">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41">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4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1" name="Google Shape;501;p41"/>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502" name="Google Shape;502;p4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4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4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4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4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41"/>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4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4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510" name="Google Shape;510;p4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511" name="Google Shape;511;p4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12" name="Google Shape;512;p4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13" name="Google Shape;513;p4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514" name="Google Shape;514;p41"/>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515" name="Google Shape;515;p41"/>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516" name="Google Shape;516;p4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17" name="Google Shape;517;p4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518" name="Google Shape;518;p41"/>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519" name="Google Shape;519;p41"/>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520" name="Google Shape;520;p41"/>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521" name="Google Shape;521;p41"/>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522" name="Google Shape;522;p41"/>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250"/>
                                        <p:tgtEl>
                                          <p:spTgt spid="501"/>
                                        </p:tgtEl>
                                      </p:cBhvr>
                                    </p:animEffect>
                                  </p:childTnLst>
                                </p:cTn>
                              </p:par>
                              <p:par>
                                <p:cTn fill="hold" nodeType="withEffect" presetClass="entr" presetID="2" presetSubtype="4">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1000"/>
                                        <p:tgtEl>
                                          <p:spTgt spid="5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5"/>
                                        </p:tgtEl>
                                        <p:attrNameLst>
                                          <p:attrName>style.visibility</p:attrName>
                                        </p:attrNameLst>
                                      </p:cBhvr>
                                      <p:to>
                                        <p:strVal val="visible"/>
                                      </p:to>
                                    </p:set>
                                    <p:anim calcmode="lin" valueType="num">
                                      <p:cBhvr additive="base">
                                        <p:cTn dur="1000"/>
                                        <p:tgtEl>
                                          <p:spTgt spid="5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7"/>
                                        </p:tgtEl>
                                        <p:attrNameLst>
                                          <p:attrName>style.visibility</p:attrName>
                                        </p:attrNameLst>
                                      </p:cBhvr>
                                      <p:to>
                                        <p:strVal val="visible"/>
                                      </p:to>
                                    </p:set>
                                    <p:anim calcmode="lin" valueType="num">
                                      <p:cBhvr additive="base">
                                        <p:cTn dur="1000"/>
                                        <p:tgtEl>
                                          <p:spTgt spid="5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6"/>
                                        </p:tgtEl>
                                        <p:attrNameLst>
                                          <p:attrName>style.visibility</p:attrName>
                                        </p:attrNameLst>
                                      </p:cBhvr>
                                      <p:to>
                                        <p:strVal val="visible"/>
                                      </p:to>
                                    </p:set>
                                    <p:anim calcmode="lin" valueType="num">
                                      <p:cBhvr additive="base">
                                        <p:cTn dur="1000"/>
                                        <p:tgtEl>
                                          <p:spTgt spid="5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6" name="Shape 526"/>
        <p:cNvGrpSpPr/>
        <p:nvPr/>
      </p:nvGrpSpPr>
      <p:grpSpPr>
        <a:xfrm>
          <a:off x="0" y="0"/>
          <a:ext cx="0" cy="0"/>
          <a:chOff x="0" y="0"/>
          <a:chExt cx="0" cy="0"/>
        </a:xfrm>
      </p:grpSpPr>
      <p:sp>
        <p:nvSpPr>
          <p:cNvPr id="527" name="Google Shape;527;p42">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42">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42">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4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42"/>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532" name="Google Shape;532;p4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4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4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4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6" name="Google Shape;536;p4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42"/>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538" name="Google Shape;538;p42"/>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539" name="Google Shape;539;p42"/>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540" name="Google Shape;540;p42"/>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541" name="Google Shape;541;p4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4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543" name="Google Shape;543;p4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44" name="Google Shape;544;p4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45" name="Google Shape;545;p4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546" name="Google Shape;546;p4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547" name="Google Shape;547;p42"/>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548" name="Google Shape;548;p42"/>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49" name="Google Shape;549;p42"/>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50" name="Google Shape;550;p42"/>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551" name="Google Shape;551;p42"/>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552" name="Google Shape;552;p42"/>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250"/>
                                        <p:tgtEl>
                                          <p:spTgt spid="531"/>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par>
                                <p:cTn fill="hold" nodeType="withEffect" presetClass="entr" presetID="2" presetSubtype="4">
                                  <p:stCondLst>
                                    <p:cond delay="0"/>
                                  </p:stCondLst>
                                  <p:childTnLst>
                                    <p:set>
                                      <p:cBhvr>
                                        <p:cTn dur="1" fill="hold">
                                          <p:stCondLst>
                                            <p:cond delay="0"/>
                                          </p:stCondLst>
                                        </p:cTn>
                                        <p:tgtEl>
                                          <p:spTgt spid="547"/>
                                        </p:tgtEl>
                                        <p:attrNameLst>
                                          <p:attrName>style.visibility</p:attrName>
                                        </p:attrNameLst>
                                      </p:cBhvr>
                                      <p:to>
                                        <p:strVal val="visible"/>
                                      </p:to>
                                    </p:set>
                                    <p:anim calcmode="lin" valueType="num">
                                      <p:cBhvr additive="base">
                                        <p:cTn dur="1000"/>
                                        <p:tgtEl>
                                          <p:spTgt spid="5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0"/>
                                        </p:tgtEl>
                                        <p:attrNameLst>
                                          <p:attrName>style.visibility</p:attrName>
                                        </p:attrNameLst>
                                      </p:cBhvr>
                                      <p:to>
                                        <p:strVal val="visible"/>
                                      </p:to>
                                    </p:set>
                                    <p:anim calcmode="lin" valueType="num">
                                      <p:cBhvr additive="base">
                                        <p:cTn dur="1000"/>
                                        <p:tgtEl>
                                          <p:spTgt spid="5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1000"/>
                                        <p:tgtEl>
                                          <p:spTgt spid="5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1000"/>
                                        <p:tgtEl>
                                          <p:spTgt spid="5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56" name="Shape 556"/>
        <p:cNvGrpSpPr/>
        <p:nvPr/>
      </p:nvGrpSpPr>
      <p:grpSpPr>
        <a:xfrm>
          <a:off x="0" y="0"/>
          <a:ext cx="0" cy="0"/>
          <a:chOff x="0" y="0"/>
          <a:chExt cx="0" cy="0"/>
        </a:xfrm>
      </p:grpSpPr>
      <p:sp>
        <p:nvSpPr>
          <p:cNvPr id="557" name="Google Shape;557;p43"/>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558" name="Google Shape;558;p43"/>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2" name="Shape 562"/>
        <p:cNvGrpSpPr/>
        <p:nvPr/>
      </p:nvGrpSpPr>
      <p:grpSpPr>
        <a:xfrm>
          <a:off x="0" y="0"/>
          <a:ext cx="0" cy="0"/>
          <a:chOff x="0" y="0"/>
          <a:chExt cx="0" cy="0"/>
        </a:xfrm>
      </p:grpSpPr>
      <p:sp>
        <p:nvSpPr>
          <p:cNvPr id="563" name="Google Shape;563;p44"/>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44"/>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565" name="Google Shape;565;p44"/>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00FF00"/>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00FF00"/>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rgbClr val="00FF00"/>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566" name="Google Shape;566;p44"/>
          <p:cNvPicPr preferRelativeResize="0"/>
          <p:nvPr/>
        </p:nvPicPr>
        <p:blipFill>
          <a:blip r:embed="rId6">
            <a:alphaModFix/>
          </a:blip>
          <a:stretch>
            <a:fillRect/>
          </a:stretch>
        </p:blipFill>
        <p:spPr>
          <a:xfrm>
            <a:off x="8698710" y="3923850"/>
            <a:ext cx="2634075" cy="263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566"/>
                                        </p:tgtEl>
                                        <p:attrNameLst>
                                          <p:attrName>style.visibility</p:attrName>
                                        </p:attrNameLst>
                                      </p:cBhvr>
                                      <p:to>
                                        <p:strVal val="visible"/>
                                      </p:to>
                                    </p:set>
                                    <p:anim calcmode="lin" valueType="num">
                                      <p:cBhvr additive="base">
                                        <p:cTn dur="1000"/>
                                        <p:tgtEl>
                                          <p:spTgt spid="5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45"/>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572" name="Google Shape;572;p45"/>
          <p:cNvPicPr preferRelativeResize="0"/>
          <p:nvPr/>
        </p:nvPicPr>
        <p:blipFill rotWithShape="1">
          <a:blip r:embed="rId4">
            <a:alphaModFix/>
          </a:blip>
          <a:srcRect b="0" l="0" r="0" t="0"/>
          <a:stretch/>
        </p:blipFill>
        <p:spPr>
          <a:xfrm>
            <a:off x="8218714" y="3606921"/>
            <a:ext cx="4963887" cy="3901106"/>
          </a:xfrm>
          <a:prstGeom prst="rect">
            <a:avLst/>
          </a:prstGeom>
          <a:noFill/>
          <a:ln>
            <a:noFill/>
          </a:ln>
          <a:effectLst>
            <a:outerShdw blurRad="419100" rotWithShape="0" algn="tl" dir="2700000" dist="38100">
              <a:srgbClr val="000000">
                <a:alpha val="80000"/>
              </a:srgbClr>
            </a:outerShdw>
          </a:effectLst>
        </p:spPr>
      </p:pic>
      <p:sp>
        <p:nvSpPr>
          <p:cNvPr id="573" name="Google Shape;573;p45">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4" name="Google Shape;574;p45"/>
          <p:cNvSpPr txBox="1"/>
          <p:nvPr/>
        </p:nvSpPr>
        <p:spPr>
          <a:xfrm>
            <a:off x="4158500" y="2891050"/>
            <a:ext cx="38598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Merci!</a:t>
            </a:r>
            <a:endParaRPr b="0" i="0" sz="1500" u="none" cap="none" strike="noStrike">
              <a:solidFill>
                <a:srgbClr val="D8D8D8"/>
              </a:solidFill>
              <a:latin typeface="Press Start 2P"/>
              <a:ea typeface="Press Start 2P"/>
              <a:cs typeface="Press Start 2P"/>
              <a:sym typeface="Press Start 2P"/>
            </a:endParaRPr>
          </a:p>
        </p:txBody>
      </p:sp>
      <p:pic>
        <p:nvPicPr>
          <p:cNvPr id="575" name="Google Shape;575;p45"/>
          <p:cNvPicPr preferRelativeResize="0"/>
          <p:nvPr/>
        </p:nvPicPr>
        <p:blipFill>
          <a:blip r:embed="rId5">
            <a:alphaModFix/>
          </a:blip>
          <a:stretch>
            <a:fillRect/>
          </a:stretch>
        </p:blipFill>
        <p:spPr>
          <a:xfrm flipH="1">
            <a:off x="-838200" y="2257800"/>
            <a:ext cx="3411025" cy="5685050"/>
          </a:xfrm>
          <a:prstGeom prst="rect">
            <a:avLst/>
          </a:prstGeom>
          <a:noFill/>
          <a:ln>
            <a:noFill/>
          </a:ln>
        </p:spPr>
      </p:pic>
      <p:pic>
        <p:nvPicPr>
          <p:cNvPr id="576" name="Google Shape;576;p45"/>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577" name="Google Shape;577;p45"/>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578" name="Google Shape;578;p45"/>
          <p:cNvPicPr preferRelativeResize="0"/>
          <p:nvPr/>
        </p:nvPicPr>
        <p:blipFill rotWithShape="1">
          <a:blip r:embed="rId8">
            <a:alphaModFix/>
          </a:blip>
          <a:srcRect b="0" l="0" r="0" t="0"/>
          <a:stretch/>
        </p:blipFill>
        <p:spPr>
          <a:xfrm flipH="1">
            <a:off x="1245050" y="5324523"/>
            <a:ext cx="1406950" cy="1609676"/>
          </a:xfrm>
          <a:prstGeom prst="rect">
            <a:avLst/>
          </a:prstGeom>
          <a:noFill/>
          <a:ln>
            <a:noFill/>
          </a:ln>
          <a:effectLst>
            <a:outerShdw blurRad="444500" rotWithShape="0" algn="tr" dir="8100000" dist="38100">
              <a:srgbClr val="000000">
                <a:alpha val="78820"/>
              </a:srgbClr>
            </a:outerShdw>
          </a:effectLst>
        </p:spPr>
      </p:pic>
      <p:sp>
        <p:nvSpPr>
          <p:cNvPr id="579" name="Google Shape;579;p45"/>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sp>
        <p:nvSpPr>
          <p:cNvPr id="580" name="Google Shape;580;p45"/>
          <p:cNvSpPr txBox="1"/>
          <p:nvPr/>
        </p:nvSpPr>
        <p:spPr>
          <a:xfrm>
            <a:off x="3037700" y="5176500"/>
            <a:ext cx="599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chemeClr val="accent4"/>
                </a:solidFill>
                <a:latin typeface="Press Start 2P"/>
                <a:ea typeface="Press Start 2P"/>
                <a:cs typeface="Press Start 2P"/>
                <a:sym typeface="Press Start 2P"/>
                <a:hlinkClick r:id="rId9">
                  <a:extLst>
                    <a:ext uri="{A12FA001-AC4F-418D-AE19-62706E023703}">
                      <ahyp:hlinkClr val="tx"/>
                    </a:ext>
                  </a:extLst>
                </a:hlinkClick>
              </a:rPr>
              <a:t>recitmst.qc.ca/minecraft</a:t>
            </a:r>
            <a:r>
              <a:rPr lang="en-US" u="sng">
                <a:solidFill>
                  <a:schemeClr val="accent4"/>
                </a:solidFill>
                <a:latin typeface="Press Start 2P"/>
                <a:ea typeface="Press Start 2P"/>
                <a:cs typeface="Press Start 2P"/>
                <a:sym typeface="Press Start 2P"/>
                <a:hlinkClick r:id="rId10">
                  <a:extLst>
                    <a:ext uri="{A12FA001-AC4F-418D-AE19-62706E023703}">
                      <ahyp:hlinkClr val="tx"/>
                    </a:ext>
                  </a:extLst>
                </a:hlinkClick>
              </a:rPr>
              <a:t>6122024</a:t>
            </a:r>
            <a:endParaRPr>
              <a:solidFill>
                <a:schemeClr val="accent4"/>
              </a:solidFill>
              <a:latin typeface="Press Start 2P"/>
              <a:ea typeface="Press Start 2P"/>
              <a:cs typeface="Press Start 2P"/>
              <a:sym typeface="Press Start 2P"/>
            </a:endParaRPr>
          </a:p>
        </p:txBody>
      </p:sp>
      <p:sp>
        <p:nvSpPr>
          <p:cNvPr id="581" name="Google Shape;581;p45"/>
          <p:cNvSpPr/>
          <p:nvPr/>
        </p:nvSpPr>
        <p:spPr>
          <a:xfrm>
            <a:off x="3468150" y="3689350"/>
            <a:ext cx="50310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82" name="Google Shape;582;p45"/>
          <p:cNvSpPr txBox="1"/>
          <p:nvPr/>
        </p:nvSpPr>
        <p:spPr>
          <a:xfrm>
            <a:off x="3301725" y="3923350"/>
            <a:ext cx="5328000" cy="9999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2300">
                <a:solidFill>
                  <a:srgbClr val="FFFFFF"/>
                </a:solidFill>
                <a:latin typeface="Press Start 2P"/>
                <a:ea typeface="Press Start 2P"/>
                <a:cs typeface="Press Start 2P"/>
                <a:sym typeface="Press Start 2P"/>
              </a:rPr>
              <a:t>Stéphanie Rioux</a:t>
            </a:r>
            <a:endParaRPr sz="2300">
              <a:solidFill>
                <a:srgbClr val="FFFFFF"/>
              </a:solidFill>
              <a:latin typeface="Press Start 2P"/>
              <a:ea typeface="Press Start 2P"/>
              <a:cs typeface="Press Start 2P"/>
              <a:sym typeface="Press Start 2P"/>
            </a:endParaRPr>
          </a:p>
          <a:p>
            <a:pPr indent="0" lvl="0" marL="0" rtl="0" algn="ctr">
              <a:spcBef>
                <a:spcPts val="0"/>
              </a:spcBef>
              <a:spcAft>
                <a:spcPts val="0"/>
              </a:spcAft>
              <a:buClr>
                <a:srgbClr val="000000"/>
              </a:buClr>
              <a:buFont typeface="Arial"/>
              <a:buNone/>
            </a:pPr>
            <a:r>
              <a:t/>
            </a:r>
            <a:endParaRPr sz="1500">
              <a:solidFill>
                <a:srgbClr val="FFFFFF"/>
              </a:solidFill>
              <a:latin typeface="Press Start 2P"/>
              <a:ea typeface="Press Start 2P"/>
              <a:cs typeface="Press Start 2P"/>
              <a:sym typeface="Press Start 2P"/>
            </a:endParaRPr>
          </a:p>
          <a:p>
            <a:pPr indent="0" lvl="0" marL="0" rtl="0" algn="ctr">
              <a:spcBef>
                <a:spcPts val="0"/>
              </a:spcBef>
              <a:spcAft>
                <a:spcPts val="0"/>
              </a:spcAft>
              <a:buClr>
                <a:srgbClr val="000000"/>
              </a:buClr>
              <a:buFont typeface="Arial"/>
              <a:buNone/>
            </a:pPr>
            <a:r>
              <a:rPr lang="en-US">
                <a:solidFill>
                  <a:srgbClr val="FFFFFF"/>
                </a:solidFill>
                <a:latin typeface="Press Start 2P"/>
                <a:ea typeface="Press Start 2P"/>
                <a:cs typeface="Press Start 2P"/>
                <a:sym typeface="Press Start 2P"/>
              </a:rPr>
              <a:t>stephanie.rioux@recit.qc.ca</a:t>
            </a:r>
            <a:endParaRPr sz="1600">
              <a:solidFill>
                <a:srgbClr val="FFFFFF"/>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par>
                                <p:cTn fill="hold" nodeType="withEffect" presetClass="entr" presetID="2" presetSubtype="4">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1000"/>
                                        <p:tgtEl>
                                          <p:spTgt spid="5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8"/>
                                        </p:tgtEl>
                                        <p:attrNameLst>
                                          <p:attrName>style.visibility</p:attrName>
                                        </p:attrNameLst>
                                      </p:cBhvr>
                                      <p:to>
                                        <p:strVal val="visible"/>
                                      </p:to>
                                    </p:set>
                                    <p:anim calcmode="lin" valueType="num">
                                      <p:cBhvr additive="base">
                                        <p:cTn dur="1000"/>
                                        <p:tgtEl>
                                          <p:spTgt spid="5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5"/>
                                        </p:tgtEl>
                                        <p:attrNameLst>
                                          <p:attrName>style.visibility</p:attrName>
                                        </p:attrNameLst>
                                      </p:cBhvr>
                                      <p:to>
                                        <p:strVal val="visible"/>
                                      </p:to>
                                    </p:set>
                                    <p:anim calcmode="lin" valueType="num">
                                      <p:cBhvr additive="base">
                                        <p:cTn dur="1000"/>
                                        <p:tgtEl>
                                          <p:spTgt spid="5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6" name="Shape 586"/>
        <p:cNvGrpSpPr/>
        <p:nvPr/>
      </p:nvGrpSpPr>
      <p:grpSpPr>
        <a:xfrm>
          <a:off x="0" y="0"/>
          <a:ext cx="0" cy="0"/>
          <a:chOff x="0" y="0"/>
          <a:chExt cx="0" cy="0"/>
        </a:xfrm>
      </p:grpSpPr>
      <p:pic>
        <p:nvPicPr>
          <p:cNvPr descr="A picture containing container, square&#10;&#10;Description automatically generated" id="587" name="Google Shape;587;p4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588" name="Google Shape;588;p4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589" name="Google Shape;589;p4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590" name="Google Shape;590;p46"/>
          <p:cNvSpPr txBox="1"/>
          <p:nvPr/>
        </p:nvSpPr>
        <p:spPr>
          <a:xfrm>
            <a:off x="1734650" y="343850"/>
            <a:ext cx="86898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2200">
                <a:solidFill>
                  <a:schemeClr val="lt1"/>
                </a:solidFill>
                <a:latin typeface="Press Start 2P"/>
                <a:ea typeface="Press Start 2P"/>
                <a:cs typeface="Press Start 2P"/>
                <a:sym typeface="Press Start 2P"/>
              </a:rPr>
              <a:t>Description de l’atelier</a:t>
            </a:r>
            <a:endParaRPr sz="2200">
              <a:solidFill>
                <a:schemeClr val="lt1"/>
              </a:solidFill>
              <a:latin typeface="Press Start 2P"/>
              <a:ea typeface="Press Start 2P"/>
              <a:cs typeface="Press Start 2P"/>
              <a:sym typeface="Press Start 2P"/>
            </a:endParaRPr>
          </a:p>
        </p:txBody>
      </p:sp>
      <p:sp>
        <p:nvSpPr>
          <p:cNvPr id="591" name="Google Shape;591;p46"/>
          <p:cNvSpPr txBox="1"/>
          <p:nvPr/>
        </p:nvSpPr>
        <p:spPr>
          <a:xfrm>
            <a:off x="900750" y="1808025"/>
            <a:ext cx="10627500" cy="4266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1700">
                <a:solidFill>
                  <a:schemeClr val="lt1"/>
                </a:solidFill>
                <a:latin typeface="Press Start 2P"/>
                <a:ea typeface="Press Start 2P"/>
                <a:cs typeface="Press Start 2P"/>
                <a:sym typeface="Press Start 2P"/>
              </a:rPr>
              <a:t>Minecraft Education est une plateforme éducative qui favorise l’apprentissage par le jeu, l’engagement, la collaboration et la créativité des élèves. C’est aussi un jeu bien connu des jeunes, alors aussi bien s’en servir pour proposer des tâches signifiantes pour l’enseignement-apprentissage des mathématiques, selon différentes intentions didactiques. Cet atelier vous permettra d’explorer et d’expérimenter des tâches variées qui touchent à différents champs de la mathématique. Apportez votre appareil numérique et venez faire avec nous des mathématiques différemment… un bloc à la fois! </a:t>
            </a:r>
            <a:endParaRPr i="1" sz="24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87"/>
                                        </p:tgtEl>
                                        <p:attrNameLst>
                                          <p:attrName>style.visibility</p:attrName>
                                        </p:attrNameLst>
                                      </p:cBhvr>
                                      <p:to>
                                        <p:strVal val="visible"/>
                                      </p:to>
                                    </p:set>
                                    <p:anim calcmode="lin" valueType="num">
                                      <p:cBhvr additive="base">
                                        <p:cTn dur="1000"/>
                                        <p:tgtEl>
                                          <p:spTgt spid="5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8"/>
                                        </p:tgtEl>
                                        <p:attrNameLst>
                                          <p:attrName>style.visibility</p:attrName>
                                        </p:attrNameLst>
                                      </p:cBhvr>
                                      <p:to>
                                        <p:strVal val="visible"/>
                                      </p:to>
                                    </p:set>
                                    <p:anim calcmode="lin" valueType="num">
                                      <p:cBhvr additive="base">
                                        <p:cTn dur="1000"/>
                                        <p:tgtEl>
                                          <p:spTgt spid="5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20"/>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20"/>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l’atelier</a:t>
            </a:r>
            <a:endParaRPr sz="3000">
              <a:latin typeface="Press Start 2P"/>
              <a:ea typeface="Press Start 2P"/>
              <a:cs typeface="Press Start 2P"/>
              <a:sym typeface="Press Start 2P"/>
            </a:endParaRPr>
          </a:p>
        </p:txBody>
      </p:sp>
      <p:pic>
        <p:nvPicPr>
          <p:cNvPr descr="A picture containing container, square&#10;&#10;Description automatically generated" id="146" name="Google Shape;146;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7" name="Google Shape;147;p20"/>
          <p:cNvSpPr txBox="1"/>
          <p:nvPr/>
        </p:nvSpPr>
        <p:spPr>
          <a:xfrm>
            <a:off x="2367400" y="2425150"/>
            <a:ext cx="7708500" cy="2247300"/>
          </a:xfrm>
          <a:prstGeom prst="rect">
            <a:avLst/>
          </a:prstGeom>
          <a:noFill/>
          <a:ln>
            <a:noFill/>
          </a:ln>
        </p:spPr>
        <p:txBody>
          <a:bodyPr anchorCtr="0" anchor="t" bIns="45700" lIns="91425" spcFirstLastPara="1" rIns="91425" wrap="square" tIns="45700">
            <a:spAutoFit/>
          </a:bodyPr>
          <a:lstStyle/>
          <a:p>
            <a:pPr indent="-355600" lvl="0" marL="457200" rtl="0" algn="l">
              <a:lnSpc>
                <a:spcPct val="150000"/>
              </a:lnSpc>
              <a:spcBef>
                <a:spcPts val="0"/>
              </a:spcBef>
              <a:spcAft>
                <a:spcPts val="0"/>
              </a:spcAft>
              <a:buClr>
                <a:schemeClr val="lt2"/>
              </a:buClr>
              <a:buSzPts val="2000"/>
              <a:buFont typeface="Press Start 2P"/>
              <a:buChar char="■"/>
            </a:pPr>
            <a:r>
              <a:rPr lang="en-US" sz="2000">
                <a:solidFill>
                  <a:schemeClr val="lt2"/>
                </a:solidFill>
                <a:latin typeface="Press Start 2P"/>
                <a:ea typeface="Press Start 2P"/>
                <a:cs typeface="Press Start 2P"/>
                <a:sym typeface="Press Start 2P"/>
              </a:rPr>
              <a:t>Qu’est-ce que Minecraft?</a:t>
            </a:r>
            <a:endParaRPr sz="2000">
              <a:solidFill>
                <a:schemeClr val="lt2"/>
              </a:solidFill>
              <a:latin typeface="Press Start 2P"/>
              <a:ea typeface="Press Start 2P"/>
              <a:cs typeface="Press Start 2P"/>
              <a:sym typeface="Press Start 2P"/>
            </a:endParaRPr>
          </a:p>
          <a:p>
            <a:pPr indent="-355600" lvl="0" marL="457200" rtl="0" algn="l">
              <a:lnSpc>
                <a:spcPct val="150000"/>
              </a:lnSpc>
              <a:spcBef>
                <a:spcPts val="0"/>
              </a:spcBef>
              <a:spcAft>
                <a:spcPts val="0"/>
              </a:spcAft>
              <a:buClr>
                <a:schemeClr val="lt2"/>
              </a:buClr>
              <a:buSzPts val="2000"/>
              <a:buFont typeface="Press Start 2P"/>
              <a:buChar char="■"/>
            </a:pPr>
            <a:r>
              <a:rPr lang="en-US" sz="2000">
                <a:solidFill>
                  <a:schemeClr val="lt2"/>
                </a:solidFill>
                <a:latin typeface="Press Start 2P"/>
                <a:ea typeface="Press Start 2P"/>
                <a:cs typeface="Press Start 2P"/>
                <a:sym typeface="Press Start 2P"/>
              </a:rPr>
              <a:t>3 intentions didactiques</a:t>
            </a:r>
            <a:endParaRPr sz="2000">
              <a:solidFill>
                <a:schemeClr val="lt2"/>
              </a:solidFill>
              <a:latin typeface="Press Start 2P"/>
              <a:ea typeface="Press Start 2P"/>
              <a:cs typeface="Press Start 2P"/>
              <a:sym typeface="Press Start 2P"/>
            </a:endParaRPr>
          </a:p>
          <a:p>
            <a:pPr indent="-355600" lvl="0" marL="457200" rtl="0" algn="l">
              <a:lnSpc>
                <a:spcPct val="150000"/>
              </a:lnSpc>
              <a:spcBef>
                <a:spcPts val="0"/>
              </a:spcBef>
              <a:spcAft>
                <a:spcPts val="0"/>
              </a:spcAft>
              <a:buClr>
                <a:schemeClr val="lt2"/>
              </a:buClr>
              <a:buSzPts val="2000"/>
              <a:buFont typeface="Press Start 2P"/>
              <a:buChar char="■"/>
            </a:pPr>
            <a:r>
              <a:rPr lang="en-US" sz="2000">
                <a:solidFill>
                  <a:schemeClr val="lt2"/>
                </a:solidFill>
                <a:latin typeface="Press Start 2P"/>
                <a:ea typeface="Press Start 2P"/>
                <a:cs typeface="Press Start 2P"/>
                <a:sym typeface="Press Start 2P"/>
              </a:rPr>
              <a:t>Exploration de tâches mathématiques</a:t>
            </a:r>
            <a:endParaRPr sz="2000">
              <a:solidFill>
                <a:schemeClr val="lt2"/>
              </a:solidFill>
              <a:latin typeface="Press Start 2P"/>
              <a:ea typeface="Press Start 2P"/>
              <a:cs typeface="Press Start 2P"/>
              <a:sym typeface="Press Start 2P"/>
            </a:endParaRPr>
          </a:p>
          <a:p>
            <a:pPr indent="-355600" lvl="0" marL="457200" rtl="0" algn="l">
              <a:lnSpc>
                <a:spcPct val="150000"/>
              </a:lnSpc>
              <a:spcBef>
                <a:spcPts val="0"/>
              </a:spcBef>
              <a:spcAft>
                <a:spcPts val="0"/>
              </a:spcAft>
              <a:buClr>
                <a:schemeClr val="lt2"/>
              </a:buClr>
              <a:buSzPts val="2000"/>
              <a:buFont typeface="Press Start 2P"/>
              <a:buChar char="■"/>
            </a:pPr>
            <a:r>
              <a:rPr lang="en-US" sz="2000">
                <a:solidFill>
                  <a:schemeClr val="lt2"/>
                </a:solidFill>
                <a:latin typeface="Press Start 2P"/>
                <a:ea typeface="Press Start 2P"/>
                <a:cs typeface="Press Start 2P"/>
                <a:sym typeface="Press Start 2P"/>
              </a:rPr>
              <a:t>Développement et ressources</a:t>
            </a:r>
            <a:endParaRPr sz="20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48" name="Google Shape;148;p20"/>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49" name="Google Shape;149;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250"/>
                                        <p:tgtEl>
                                          <p:spTgt spid="147"/>
                                        </p:tgtEl>
                                      </p:cBhvr>
                                    </p:animEffect>
                                  </p:childTnLst>
                                </p:cTn>
                              </p:par>
                              <p:par>
                                <p:cTn fill="hold" nodeType="withEffect" presetClass="entr" presetID="2" presetSubtype="4">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500"/>
                                        <p:tgtEl>
                                          <p:spTgt spid="1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500"/>
                                        <p:tgtEl>
                                          <p:spTgt spid="1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500"/>
                                        <p:tgtEl>
                                          <p:spTgt spid="1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7"/>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597" name="Google Shape;597;p47"/>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598" name="Google Shape;598;p47"/>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599" name="Google Shape;599;p47"/>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600" name="Google Shape;600;p47"/>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601" name="Google Shape;601;p47"/>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Icon&#10;&#10;Description automatically generated" id="606" name="Google Shape;606;p48"/>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607" name="Google Shape;607;p48"/>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21"/>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6" name="Google Shape;156;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60" name="Shape 160"/>
        <p:cNvGrpSpPr/>
        <p:nvPr/>
      </p:nvGrpSpPr>
      <p:grpSpPr>
        <a:xfrm>
          <a:off x="0" y="0"/>
          <a:ext cx="0" cy="0"/>
          <a:chOff x="0" y="0"/>
          <a:chExt cx="0" cy="0"/>
        </a:xfrm>
      </p:grpSpPr>
      <p:grpSp>
        <p:nvGrpSpPr>
          <p:cNvPr id="161" name="Google Shape;161;p22"/>
          <p:cNvGrpSpPr/>
          <p:nvPr/>
        </p:nvGrpSpPr>
        <p:grpSpPr>
          <a:xfrm>
            <a:off x="3951968" y="2079356"/>
            <a:ext cx="2084100" cy="733500"/>
            <a:chOff x="3951968" y="2079356"/>
            <a:chExt cx="2084100" cy="733500"/>
          </a:xfrm>
        </p:grpSpPr>
        <p:sp>
          <p:nvSpPr>
            <p:cNvPr id="162" name="Google Shape;162;p22">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2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164" name="Google Shape;164;p2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2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2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167" name="Google Shape;167;p22"/>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168" name="Google Shape;168;p2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2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170" name="Google Shape;170;p22">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22">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172" name="Google Shape;172;p2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173" name="Google Shape;173;p2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174" name="Google Shape;174;p22"/>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175" name="Google Shape;175;p2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2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2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2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180" name="Google Shape;180;p22"/>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181" name="Google Shape;181;p22"/>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182" name="Google Shape;182;p22"/>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183" name="Google Shape;183;p22"/>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184" name="Google Shape;184;p22"/>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185" name="Google Shape;185;p22"/>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186" name="Google Shape;186;p22"/>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187" name="Google Shape;187;p22"/>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50"/>
                                        <p:tgtEl>
                                          <p:spTgt spid="174"/>
                                        </p:tgtEl>
                                      </p:cBhvr>
                                    </p:animEffect>
                                  </p:childTnLst>
                                </p:cTn>
                              </p:par>
                              <p:par>
                                <p:cTn fill="hold" nodeType="withEffect" presetClass="entr" presetID="2" presetSubtype="4">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1000"/>
                                        <p:tgtEl>
                                          <p:spTgt spid="1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1" name="Shape 191"/>
        <p:cNvGrpSpPr/>
        <p:nvPr/>
      </p:nvGrpSpPr>
      <p:grpSpPr>
        <a:xfrm>
          <a:off x="0" y="0"/>
          <a:ext cx="0" cy="0"/>
          <a:chOff x="0" y="0"/>
          <a:chExt cx="0" cy="0"/>
        </a:xfrm>
      </p:grpSpPr>
      <p:sp>
        <p:nvSpPr>
          <p:cNvPr id="192" name="Google Shape;192;p23">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23"/>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194" name="Google Shape;194;p23">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3">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2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23"/>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198" name="Google Shape;198;p2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2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2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2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23"/>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4" name="Google Shape;204;p23"/>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205" name="Google Shape;205;p23"/>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206" name="Google Shape;206;p23"/>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207" name="Google Shape;207;p23"/>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208" name="Google Shape;208;p23"/>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209" name="Google Shape;209;p2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2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11" name="Google Shape;211;p23"/>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212" name="Google Shape;212;p23"/>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213" name="Google Shape;213;p23"/>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214" name="Google Shape;214;p23"/>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215" name="Google Shape;215;p23"/>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216" name="Google Shape;216;p23"/>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217" name="Google Shape;217;p23"/>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250"/>
                                        <p:tgtEl>
                                          <p:spTgt spid="197"/>
                                        </p:tgtEl>
                                      </p:cBhvr>
                                    </p:animEffect>
                                  </p:childTnLst>
                                </p:cTn>
                              </p:par>
                              <p:par>
                                <p:cTn fill="hold" nodeType="withEffect" presetClass="entr" presetID="2" presetSubtype="4">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1000"/>
                                        <p:tgtEl>
                                          <p:spTgt spid="2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1000"/>
                                        <p:tgtEl>
                                          <p:spTgt spid="2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000"/>
                                        <p:tgtEl>
                                          <p:spTgt spid="2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1" name="Shape 221"/>
        <p:cNvGrpSpPr/>
        <p:nvPr/>
      </p:nvGrpSpPr>
      <p:grpSpPr>
        <a:xfrm>
          <a:off x="0" y="0"/>
          <a:ext cx="0" cy="0"/>
          <a:chOff x="0" y="0"/>
          <a:chExt cx="0" cy="0"/>
        </a:xfrm>
      </p:grpSpPr>
      <p:sp>
        <p:nvSpPr>
          <p:cNvPr id="222" name="Google Shape;222;p24">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4">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4">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2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24"/>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227" name="Google Shape;227;p2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2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2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2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2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24"/>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233" name="Google Shape;233;p24"/>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234" name="Google Shape;234;p24"/>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235" name="Google Shape;235;p24"/>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236" name="Google Shape;236;p24"/>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237" name="Google Shape;237;p24"/>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238" name="Google Shape;238;p24"/>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239" name="Google Shape;239;p24"/>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240" name="Google Shape;240;p24"/>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241" name="Google Shape;241;p24"/>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242" name="Google Shape;242;p24"/>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243" name="Google Shape;243;p2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2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45" name="Google Shape;245;p2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246" name="Google Shape;246;p24"/>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247" name="Google Shape;247;p2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248" name="Google Shape;248;p24"/>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249" name="Google Shape;249;p24"/>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250" name="Google Shape;250;p24"/>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250"/>
                                        <p:tgtEl>
                                          <p:spTgt spid="226"/>
                                        </p:tgtEl>
                                      </p:cBhvr>
                                    </p:animEffect>
                                  </p:childTnLst>
                                </p:cTn>
                              </p:par>
                              <p:par>
                                <p:cTn fill="hold" nodeType="with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000"/>
                                        <p:tgtEl>
                                          <p:spTgt spid="2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1000"/>
                                        <p:tgtEl>
                                          <p:spTgt spid="2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000"/>
                                        <p:tgtEl>
                                          <p:spTgt spid="2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1000"/>
                                        <p:tgtEl>
                                          <p:spTgt spid="2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1000"/>
                                        <p:tgtEl>
                                          <p:spTgt spid="23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4" name="Shape 254"/>
        <p:cNvGrpSpPr/>
        <p:nvPr/>
      </p:nvGrpSpPr>
      <p:grpSpPr>
        <a:xfrm>
          <a:off x="0" y="0"/>
          <a:ext cx="0" cy="0"/>
          <a:chOff x="0" y="0"/>
          <a:chExt cx="0" cy="0"/>
        </a:xfrm>
      </p:grpSpPr>
      <p:sp>
        <p:nvSpPr>
          <p:cNvPr id="255" name="Google Shape;255;p25">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5">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25">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2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25"/>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260" name="Google Shape;260;p2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2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2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2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2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265" name="Google Shape;265;p25"/>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266" name="Google Shape;266;p25"/>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267" name="Google Shape;267;p25"/>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268" name="Google Shape;268;p25"/>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269" name="Google Shape;269;p25"/>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270" name="Google Shape;270;p25"/>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271" name="Google Shape;271;p25"/>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272" name="Google Shape;272;p25"/>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273" name="Google Shape;273;p25"/>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274" name="Google Shape;274;p2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25"/>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76" name="Google Shape;276;p25"/>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277" name="Google Shape;277;p25"/>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278" name="Google Shape;278;p25"/>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279" name="Google Shape;279;p25"/>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280" name="Google Shape;280;p25"/>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281" name="Google Shape;281;p25"/>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250"/>
                                        <p:tgtEl>
                                          <p:spTgt spid="259"/>
                                        </p:tgtEl>
                                      </p:cBhvr>
                                    </p:animEffect>
                                  </p:childTnLst>
                                </p:cTn>
                              </p:par>
                              <p:par>
                                <p:cTn fill="hold" nodeType="with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000"/>
                                        <p:tgtEl>
                                          <p:spTgt spid="2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1000"/>
                                        <p:tgtEl>
                                          <p:spTgt spid="2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000"/>
                                        <p:tgtEl>
                                          <p:spTgt spid="2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000"/>
                                        <p:tgtEl>
                                          <p:spTgt spid="281"/>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85" name="Shape 285"/>
        <p:cNvGrpSpPr/>
        <p:nvPr/>
      </p:nvGrpSpPr>
      <p:grpSpPr>
        <a:xfrm>
          <a:off x="0" y="0"/>
          <a:ext cx="0" cy="0"/>
          <a:chOff x="0" y="0"/>
          <a:chExt cx="0" cy="0"/>
        </a:xfrm>
      </p:grpSpPr>
      <p:sp>
        <p:nvSpPr>
          <p:cNvPr id="286" name="Google Shape;286;p26"/>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287" name="Google Shape;287;p26"/>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288" name="Google Shape;288;p26"/>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289" name="Google Shape;289;p26"/>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290" name="Google Shape;290;p26"/>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291" name="Google Shape;291;p26"/>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292" name="Google Shape;292;p26"/>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293" name="Google Shape;293;p26"/>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294" name="Google Shape;294;p26"/>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26"/>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296" name="Google Shape;296;p26"/>
          <p:cNvSpPr txBox="1"/>
          <p:nvPr/>
        </p:nvSpPr>
        <p:spPr>
          <a:xfrm>
            <a:off x="3760400" y="2467600"/>
            <a:ext cx="48228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À la campagne !</a:t>
            </a:r>
            <a:endParaRPr sz="2500">
              <a:solidFill>
                <a:srgbClr val="69BC49"/>
              </a:solidFill>
              <a:highlight>
                <a:schemeClr val="dk1"/>
              </a:highlight>
            </a:endParaRPr>
          </a:p>
        </p:txBody>
      </p:sp>
      <p:sp>
        <p:nvSpPr>
          <p:cNvPr id="297" name="Google Shape;297;p26"/>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298" name="Google Shape;298;p26"/>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1000"/>
                                        <p:tgtEl>
                                          <p:spTgt spid="2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1000"/>
                                        <p:tgtEl>
                                          <p:spTgt spid="2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1000"/>
                                        <p:tgtEl>
                                          <p:spTgt spid="2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1000"/>
                                        <p:tgtEl>
                                          <p:spTgt spid="2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1000"/>
                                        <p:tgtEl>
                                          <p:spTgt spid="2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3"/>
                                        </p:tgtEl>
                                        <p:attrNameLst>
                                          <p:attrName>style.visibility</p:attrName>
                                        </p:attrNameLst>
                                      </p:cBhvr>
                                      <p:to>
                                        <p:strVal val="visible"/>
                                      </p:to>
                                    </p:set>
                                    <p:anim calcmode="lin" valueType="num">
                                      <p:cBhvr additive="base">
                                        <p:cTn dur="1000"/>
                                        <p:tgtEl>
                                          <p:spTgt spid="2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