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y="6858000" cx="12192000"/>
  <p:notesSz cx="6858000" cy="9144000"/>
  <p:embeddedFontLst>
    <p:embeddedFont>
      <p:font typeface="Ubuntu"/>
      <p:regular r:id="rId41"/>
      <p:bold r:id="rId42"/>
      <p:italic r:id="rId43"/>
      <p:boldItalic r:id="rId44"/>
    </p:embeddedFont>
    <p:embeddedFont>
      <p:font typeface="Press Start 2P"/>
      <p:regular r:id="rId45"/>
    </p:embeddedFont>
    <p:embeddedFont>
      <p:font typeface="Viga"/>
      <p:regular r:id="rId46"/>
    </p:embeddedFont>
    <p:embeddedFont>
      <p:font typeface="Rubik"/>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05933D5-A6D6-4B93-8B08-A247F959F5C8}">
  <a:tblStyle styleId="{405933D5-A6D6-4B93-8B08-A247F959F5C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font" Target="fonts/Ubuntu-bold.fntdata"/><Relationship Id="rId41" Type="http://schemas.openxmlformats.org/officeDocument/2006/relationships/font" Target="fonts/Ubuntu-regular.fntdata"/><Relationship Id="rId44" Type="http://schemas.openxmlformats.org/officeDocument/2006/relationships/font" Target="fonts/Ubuntu-boldItalic.fntdata"/><Relationship Id="rId43" Type="http://schemas.openxmlformats.org/officeDocument/2006/relationships/font" Target="fonts/Ubuntu-italic.fntdata"/><Relationship Id="rId46" Type="http://schemas.openxmlformats.org/officeDocument/2006/relationships/font" Target="fonts/Viga-regular.fntdata"/><Relationship Id="rId45" Type="http://schemas.openxmlformats.org/officeDocument/2006/relationships/font" Target="fonts/PressStart2P-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ubik-bold.fntdata"/><Relationship Id="rId47" Type="http://schemas.openxmlformats.org/officeDocument/2006/relationships/font" Target="fonts/Rubik-regular.fntdata"/><Relationship Id="rId49" Type="http://schemas.openxmlformats.org/officeDocument/2006/relationships/font" Target="fonts/Rubik-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0" Type="http://schemas.openxmlformats.org/officeDocument/2006/relationships/font" Target="fonts/Rubik-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mpus.recit.qc.ca/mod/page/view.php?id=9691" TargetMode="External"/><Relationship Id="rId3" Type="http://schemas.openxmlformats.org/officeDocument/2006/relationships/hyperlink" Target="https://docs.google.com/presentation/d/1h_GHJ2lwZUp2mJHKQjqGrcpRkqq3nZXskM4mN_oDA4o/edit?usp=sharing"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8dc0476b52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Piste pédagogiques, on partage?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 demande qui vient de quel champs?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Je peux dire un petit laïus sur le fait que les élèves questionnent parfois l’utilité des apprentissages?</a:t>
            </a:r>
            <a:endParaRPr/>
          </a:p>
        </p:txBody>
      </p:sp>
      <p:sp>
        <p:nvSpPr>
          <p:cNvPr id="158" name="Google Shape;158;g28dc0476b52_0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a:p>
        </p:txBody>
      </p:sp>
      <p:sp>
        <p:nvSpPr>
          <p:cNvPr id="323" name="Google Shape;32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cd80bd3bfe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t/>
            </a:r>
            <a:endParaRPr>
              <a:solidFill>
                <a:schemeClr val="dk1"/>
              </a:solidFill>
            </a:endParaRPr>
          </a:p>
        </p:txBody>
      </p:sp>
      <p:sp>
        <p:nvSpPr>
          <p:cNvPr id="355" name="Google Shape;355;g1cd80bd3bfe_1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cd80bd3bfe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1cd80bd3bfe_1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cd80bd3bfe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1cd80bd3bfe_1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cd80bd3bfe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1cd80bd3bfe_1_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79838dd626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Campus: </a:t>
            </a:r>
            <a:r>
              <a:rPr lang="en-US" u="sng">
                <a:solidFill>
                  <a:schemeClr val="hlink"/>
                </a:solidFill>
                <a:hlinkClick r:id="rId2"/>
              </a:rPr>
              <a:t>https://campus.recit.qc.ca/mod/page/view.php?id=9691</a:t>
            </a:r>
            <a:endParaRPr/>
          </a:p>
          <a:p>
            <a:pPr indent="0" lvl="0" marL="0" rtl="0" algn="l">
              <a:spcBef>
                <a:spcPts val="0"/>
              </a:spcBef>
              <a:spcAft>
                <a:spcPts val="0"/>
              </a:spcAft>
              <a:buNone/>
            </a:pPr>
            <a:r>
              <a:rPr lang="en-US"/>
              <a:t>Tâche différenciée: </a:t>
            </a:r>
            <a:r>
              <a:rPr lang="en-US" u="sng">
                <a:solidFill>
                  <a:schemeClr val="hlink"/>
                </a:solidFill>
                <a:hlinkClick r:id="rId3"/>
              </a:rPr>
              <a:t>https://docs.google.com/presentation/d/1h_GHJ2lwZUp2mJHKQjqGrcpRkqq3nZXskM4mN_oDA4o/edit?usp=sharing</a:t>
            </a:r>
            <a:endParaRPr/>
          </a:p>
          <a:p>
            <a:pPr indent="0" lvl="0" marL="0" rtl="0" algn="l">
              <a:spcBef>
                <a:spcPts val="0"/>
              </a:spcBef>
              <a:spcAft>
                <a:spcPts val="0"/>
              </a:spcAft>
              <a:buNone/>
            </a:pPr>
            <a:r>
              <a:t/>
            </a:r>
            <a:endParaRPr/>
          </a:p>
        </p:txBody>
      </p:sp>
      <p:sp>
        <p:nvSpPr>
          <p:cNvPr id="486" name="Google Shape;486;g279838dd626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79838dd62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79838dd626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79838dd62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79838dd626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7f0cb3ec7c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7f0cb3ec7c_1_1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7f0cb3ec7c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7f0cb3ec7c_1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7f0cb3ec7c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1D2125"/>
              </a:solidFill>
            </a:endParaRPr>
          </a:p>
        </p:txBody>
      </p:sp>
      <p:sp>
        <p:nvSpPr>
          <p:cNvPr id="573" name="Google Shape;573;g27f0cb3ec7c_1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7f0cb3ec7c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1150" u="sng">
                <a:solidFill>
                  <a:srgbClr val="1D2125"/>
                </a:solidFill>
                <a:highlight>
                  <a:srgbClr val="FFFFFF"/>
                </a:highlight>
                <a:latin typeface="Ubuntu"/>
                <a:ea typeface="Ubuntu"/>
                <a:cs typeface="Ubuntu"/>
                <a:sym typeface="Ubuntu"/>
              </a:rPr>
              <a:t>Les tableaux noirs servent à afficher du texte dans un monde. L'enseignant peut s'en servir pour donner de l'information ou des instructions. L'élève peut s'en servir pour noter des informations ou des réponses. </a:t>
            </a:r>
            <a:r>
              <a:rPr lang="en-US" sz="1150">
                <a:solidFill>
                  <a:srgbClr val="1D2125"/>
                </a:solidFill>
                <a:highlight>
                  <a:srgbClr val="FFFFFF"/>
                </a:highlight>
                <a:latin typeface="Ubuntu"/>
                <a:ea typeface="Ubuntu"/>
                <a:cs typeface="Ubuntu"/>
                <a:sym typeface="Ubuntu"/>
              </a:rPr>
              <a:t>Contrairement aux panneaux, ils peuvent être modifiés après avoir été placés et ils permettent d'afficher plus de texte que les panneaux.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US" sz="1150" u="sng">
                <a:solidFill>
                  <a:srgbClr val="1D2125"/>
                </a:solidFill>
                <a:highlight>
                  <a:srgbClr val="FFFFFF"/>
                </a:highlight>
                <a:latin typeface="Ubuntu"/>
                <a:ea typeface="Ubuntu"/>
                <a:cs typeface="Ubuntu"/>
                <a:sym typeface="Ubuntu"/>
              </a:rPr>
              <a:t>Les tableaux noirs sont disponibles en trois tailles : l'ardoise, l'affiche et le tableau. Le verrouillage vous permet d'empêcher les non-constructeurs de monde* de détruire ou de modifier vos tableaux noirs. </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Appuyez sur le bouton droit de la souris en visant un tableau noir existant pour le modifier.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604" name="Google Shape;604;g27f0cb3ec7c_1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7f0cb3ec7c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L'appareil photo permet aux joueurs de prendre des photos à l'intérieur du monde. C'est une façon de recueillir des traces de l'évolution des constructions ou des traces des notes prises sur des tableaux noirs.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peuvent être vues dans le portefeuille ou insérées dans le livre et la plume.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prendre une photo de votre point de vue, il faut appuyer sur le bouton droit de la souris quand l'appareil photo est en main. Pour prendre une photo de vous (selfie), il faut placer l'appareil photo et appuyer dessus avec le bouton droit de la souris.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prises s'affichent dans le portefeuille. Le joueur doit appuyer sur le bouton droit de la souris pour voir le portefeuille quand il l'a en main. Lorsque le joueur regarde le portefeuille, il peut supprimer des photos, leur ajouter une légende ou les exporter comme série d'images. Cette série d'images devient un document PDF qui peut être envoyé à l'enseignant comme cahier de traces.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livre et la plume permettent de documenter une aventure. Les joueurs peuvent raconter une histoire en ajoutant aux pages du texte et des images.  Ils peuvent aussi modifier le titre et l'auteur. Pour finaliser leur travail, ils doivent signer le livre. Les joueurs peuvent modifier leur récit tant que celui-ci n'est pas signé. Une fois que le livre est signé, il est possible de l'exporter en document PDF qui peut être envoyé à l'enseignant.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Voici une vidéo qui montre comment se servir de l'appareil photo.</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634" name="Google Shape;634;g27f0cb3ec7c_1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1f73eb939c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 inviter à poser une question éventuellement...</a:t>
            </a:r>
            <a:endParaRPr/>
          </a:p>
        </p:txBody>
      </p:sp>
      <p:sp>
        <p:nvSpPr>
          <p:cNvPr id="664" name="Google Shape;664;g1f73eb939c6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7edb67c91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7edb67c91c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7f0cb3ec7c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27f0cb3ec7c_1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80c957a1b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g280c957a1b1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79838dd626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SR</a:t>
            </a:r>
            <a:endParaRPr/>
          </a:p>
        </p:txBody>
      </p:sp>
      <p:sp>
        <p:nvSpPr>
          <p:cNvPr id="712" name="Google Shape;712;g279838dd626_0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La compétence numérique comprend 12 dimensions. Avec Minecraft Education, les dimensions suivantes sont davantage sollicitées même si d’autres peuvent être utilisées selon l’intention pédagogique de la tâche.</a:t>
            </a:r>
            <a:endParaRPr/>
          </a:p>
          <a:p>
            <a:pPr indent="-298450" lvl="0" marL="457200" rtl="0" algn="l">
              <a:spcBef>
                <a:spcPts val="0"/>
              </a:spcBef>
              <a:spcAft>
                <a:spcPts val="0"/>
              </a:spcAft>
              <a:buSzPts val="1100"/>
              <a:buChar char="●"/>
            </a:pPr>
            <a:r>
              <a:rPr lang="en-US"/>
              <a:t>Innovation et créativité</a:t>
            </a:r>
            <a:endParaRPr/>
          </a:p>
          <a:p>
            <a:pPr indent="-298450" lvl="0" marL="457200" rtl="0" algn="l">
              <a:spcBef>
                <a:spcPts val="0"/>
              </a:spcBef>
              <a:spcAft>
                <a:spcPts val="0"/>
              </a:spcAft>
              <a:buSzPts val="1100"/>
              <a:buChar char="●"/>
            </a:pPr>
            <a:r>
              <a:rPr lang="en-US"/>
              <a:t>Résolution de problèmes</a:t>
            </a:r>
            <a:endParaRPr/>
          </a:p>
          <a:p>
            <a:pPr indent="-298450" lvl="0" marL="457200" rtl="0" algn="l">
              <a:spcBef>
                <a:spcPts val="0"/>
              </a:spcBef>
              <a:spcAft>
                <a:spcPts val="0"/>
              </a:spcAft>
              <a:buSzPts val="1100"/>
              <a:buChar char="●"/>
            </a:pPr>
            <a:r>
              <a:rPr lang="en-US"/>
              <a:t>Collaboration</a:t>
            </a:r>
            <a:endParaRPr/>
          </a:p>
          <a:p>
            <a:pPr indent="-298450" lvl="0" marL="457200" rtl="0" algn="l">
              <a:spcBef>
                <a:spcPts val="0"/>
              </a:spcBef>
              <a:spcAft>
                <a:spcPts val="0"/>
              </a:spcAft>
              <a:buSzPts val="1100"/>
              <a:buChar char="●"/>
            </a:pPr>
            <a:r>
              <a:rPr lang="en-US"/>
              <a:t>Habiletés technologiques</a:t>
            </a:r>
            <a:endParaRPr/>
          </a:p>
        </p:txBody>
      </p:sp>
      <p:sp>
        <p:nvSpPr>
          <p:cNvPr id="725" name="Google Shape;72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7f0cb3ec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g27f0cb3ec7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243ea7e46c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SR</a:t>
            </a:r>
            <a:endParaRPr/>
          </a:p>
        </p:txBody>
      </p:sp>
      <p:sp>
        <p:nvSpPr>
          <p:cNvPr id="765" name="Google Shape;765;g243ea7e46c5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highlight>
                  <a:srgbClr val="FFFF00"/>
                </a:highlight>
              </a:rPr>
              <a:t>Répartition du temps</a:t>
            </a:r>
            <a:endParaRPr>
              <a:highlight>
                <a:srgbClr val="FFFF00"/>
              </a:highlight>
            </a:endParaRPr>
          </a:p>
          <a:p>
            <a:pPr indent="-298450" lvl="0" marL="457200" rtl="0" algn="l">
              <a:spcBef>
                <a:spcPts val="0"/>
              </a:spcBef>
              <a:spcAft>
                <a:spcPts val="0"/>
              </a:spcAft>
              <a:buSzPts val="1100"/>
              <a:buChar char="●"/>
            </a:pPr>
            <a:r>
              <a:rPr lang="en-US">
                <a:highlight>
                  <a:srgbClr val="FFFF00"/>
                </a:highlight>
              </a:rPr>
              <a:t>Accueil et introduction </a:t>
            </a:r>
            <a:r>
              <a:rPr lang="en-US">
                <a:solidFill>
                  <a:schemeClr val="dk1"/>
                </a:solidFill>
                <a:highlight>
                  <a:srgbClr val="FFFF00"/>
                </a:highlight>
              </a:rPr>
              <a:t>(5 min.)</a:t>
            </a:r>
            <a:endParaRPr>
              <a:highlight>
                <a:srgbClr val="FFFF00"/>
              </a:highlight>
            </a:endParaRPr>
          </a:p>
          <a:p>
            <a:pPr indent="-298450" lvl="0" marL="457200" rtl="0" algn="l">
              <a:spcBef>
                <a:spcPts val="0"/>
              </a:spcBef>
              <a:spcAft>
                <a:spcPts val="0"/>
              </a:spcAft>
              <a:buSzPts val="1100"/>
              <a:buChar char="●"/>
            </a:pPr>
            <a:r>
              <a:rPr lang="en-US">
                <a:highlight>
                  <a:srgbClr val="FFFF00"/>
                </a:highlight>
              </a:rPr>
              <a:t>3 intentions didactiques (15 min.)</a:t>
            </a:r>
            <a:endParaRPr>
              <a:highlight>
                <a:srgbClr val="FFFF00"/>
              </a:highlight>
            </a:endParaRPr>
          </a:p>
          <a:p>
            <a:pPr indent="-298450" lvl="0" marL="457200" rtl="0" algn="l">
              <a:spcBef>
                <a:spcPts val="0"/>
              </a:spcBef>
              <a:spcAft>
                <a:spcPts val="0"/>
              </a:spcAft>
              <a:buSzPts val="1100"/>
              <a:buChar char="●"/>
            </a:pPr>
            <a:r>
              <a:rPr lang="en-US">
                <a:highlight>
                  <a:srgbClr val="FFFF00"/>
                </a:highlight>
              </a:rPr>
              <a:t>Référentiel d’intervention en maths (RIM) </a:t>
            </a:r>
            <a:r>
              <a:rPr lang="en-US">
                <a:solidFill>
                  <a:schemeClr val="dk1"/>
                </a:solidFill>
                <a:highlight>
                  <a:srgbClr val="FFFF00"/>
                </a:highlight>
              </a:rPr>
              <a:t>(10 min.)</a:t>
            </a:r>
            <a:endParaRPr>
              <a:highlight>
                <a:srgbClr val="FFFF00"/>
              </a:highlight>
            </a:endParaRPr>
          </a:p>
          <a:p>
            <a:pPr indent="-298450" lvl="0" marL="457200" rtl="0" algn="l">
              <a:spcBef>
                <a:spcPts val="0"/>
              </a:spcBef>
              <a:spcAft>
                <a:spcPts val="0"/>
              </a:spcAft>
              <a:buSzPts val="1100"/>
              <a:buChar char="●"/>
            </a:pPr>
            <a:r>
              <a:rPr lang="en-US">
                <a:highlight>
                  <a:srgbClr val="FFFF00"/>
                </a:highlight>
              </a:rPr>
              <a:t>Exploration de tâches </a:t>
            </a:r>
            <a:r>
              <a:rPr lang="en-US">
                <a:solidFill>
                  <a:schemeClr val="dk1"/>
                </a:solidFill>
                <a:highlight>
                  <a:srgbClr val="FFFF00"/>
                </a:highlight>
              </a:rPr>
              <a:t>(30 min.)</a:t>
            </a:r>
            <a:endParaRPr>
              <a:solidFill>
                <a:schemeClr val="dk1"/>
              </a:solidFill>
              <a:highlight>
                <a:srgbClr val="FFFF00"/>
              </a:highlight>
            </a:endParaRPr>
          </a:p>
          <a:p>
            <a:pPr indent="-298450" lvl="0" marL="457200" rtl="0" algn="l">
              <a:spcBef>
                <a:spcPts val="0"/>
              </a:spcBef>
              <a:spcAft>
                <a:spcPts val="0"/>
              </a:spcAft>
              <a:buClr>
                <a:schemeClr val="dk1"/>
              </a:buClr>
              <a:buSzPts val="1100"/>
              <a:buChar char="●"/>
            </a:pPr>
            <a:r>
              <a:rPr lang="en-US">
                <a:solidFill>
                  <a:schemeClr val="dk1"/>
                </a:solidFill>
                <a:highlight>
                  <a:srgbClr val="FFFF00"/>
                </a:highlight>
              </a:rPr>
              <a:t>Retour sur l’exploration des tâches (15 min.)</a:t>
            </a:r>
            <a:endParaRPr>
              <a:solidFill>
                <a:schemeClr val="dk1"/>
              </a:solidFill>
              <a:highlight>
                <a:srgbClr val="FFFF00"/>
              </a:highlight>
            </a:endParaRPr>
          </a:p>
          <a:p>
            <a:pPr indent="-298450" lvl="0" marL="457200" rtl="0" algn="l">
              <a:spcBef>
                <a:spcPts val="0"/>
              </a:spcBef>
              <a:spcAft>
                <a:spcPts val="0"/>
              </a:spcAft>
              <a:buSzPts val="1100"/>
              <a:buChar char="●"/>
            </a:pPr>
            <a:r>
              <a:rPr lang="en-US">
                <a:highlight>
                  <a:srgbClr val="FFFF00"/>
                </a:highlight>
              </a:rPr>
              <a:t>Compétences à développer - Évaluation </a:t>
            </a:r>
            <a:r>
              <a:rPr lang="en-US">
                <a:solidFill>
                  <a:schemeClr val="dk1"/>
                </a:solidFill>
                <a:highlight>
                  <a:srgbClr val="FFFF00"/>
                </a:highlight>
              </a:rPr>
              <a:t>(5 min.)</a:t>
            </a:r>
            <a:endParaRPr>
              <a:highlight>
                <a:srgbClr val="FFFF00"/>
              </a:highlight>
            </a:endParaRPr>
          </a:p>
          <a:p>
            <a:pPr indent="-298450" lvl="0" marL="457200" rtl="0" algn="l">
              <a:spcBef>
                <a:spcPts val="0"/>
              </a:spcBef>
              <a:spcAft>
                <a:spcPts val="0"/>
              </a:spcAft>
              <a:buSzPts val="1100"/>
              <a:buChar char="●"/>
            </a:pPr>
            <a:r>
              <a:rPr lang="en-US">
                <a:highlight>
                  <a:srgbClr val="FFFF00"/>
                </a:highlight>
              </a:rPr>
              <a:t>Projet de recherche </a:t>
            </a:r>
            <a:r>
              <a:rPr lang="en-US">
                <a:solidFill>
                  <a:schemeClr val="dk1"/>
                </a:solidFill>
                <a:highlight>
                  <a:srgbClr val="FFFF00"/>
                </a:highlight>
              </a:rPr>
              <a:t>(5 min.)</a:t>
            </a:r>
            <a:endParaRPr>
              <a:highlight>
                <a:srgbClr val="FFFF00"/>
              </a:highlight>
            </a:endParaRPr>
          </a:p>
          <a:p>
            <a:pPr indent="-298450" lvl="0" marL="457200" rtl="0" algn="l">
              <a:spcBef>
                <a:spcPts val="0"/>
              </a:spcBef>
              <a:spcAft>
                <a:spcPts val="0"/>
              </a:spcAft>
              <a:buSzPts val="1100"/>
              <a:buChar char="●"/>
            </a:pPr>
            <a:r>
              <a:rPr lang="en-US">
                <a:highlight>
                  <a:srgbClr val="FFFF00"/>
                </a:highlight>
              </a:rPr>
              <a:t>Ressources </a:t>
            </a:r>
            <a:r>
              <a:rPr lang="en-US">
                <a:solidFill>
                  <a:schemeClr val="dk1"/>
                </a:solidFill>
                <a:highlight>
                  <a:srgbClr val="FFFF00"/>
                </a:highlight>
              </a:rPr>
              <a:t>(5 min.)</a:t>
            </a:r>
            <a:endParaRPr>
              <a:highlight>
                <a:srgbClr val="FFFF00"/>
              </a:highlight>
            </a:endParaRPr>
          </a:p>
        </p:txBody>
      </p:sp>
      <p:sp>
        <p:nvSpPr>
          <p:cNvPr id="199" name="Google Shape;19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cd80bd3bfe_1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1cd80bd3bfe_1_2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d757ac49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1d757ac490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d757ac490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solidFill>
                <a:schemeClr val="dk1"/>
              </a:solidFill>
            </a:endParaRPr>
          </a:p>
        </p:txBody>
      </p:sp>
      <p:sp>
        <p:nvSpPr>
          <p:cNvPr id="229" name="Google Shape;229;g1d757ac4905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cueil" type="title">
  <p:cSld name="TITLE">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17"/>
          <p:cNvSpPr txBox="1"/>
          <p:nvPr>
            <p:ph type="ctrTitle"/>
          </p:nvPr>
        </p:nvSpPr>
        <p:spPr>
          <a:xfrm>
            <a:off x="0" y="1199536"/>
            <a:ext cx="12192000" cy="20352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b="0" sz="6000">
                <a:latin typeface="Calibri"/>
                <a:ea typeface="Calibri"/>
                <a:cs typeface="Calibri"/>
                <a:sym typeface="Calibri"/>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95" name="Google Shape;95;p17"/>
          <p:cNvSpPr txBox="1"/>
          <p:nvPr>
            <p:ph idx="1" type="subTitle"/>
          </p:nvPr>
        </p:nvSpPr>
        <p:spPr>
          <a:xfrm>
            <a:off x="2874202" y="3434891"/>
            <a:ext cx="64437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100"/>
              </a:spcBef>
              <a:spcAft>
                <a:spcPts val="0"/>
              </a:spcAft>
              <a:buSzPts val="4000"/>
              <a:buNone/>
              <a:defRPr b="1" sz="4000">
                <a:solidFill>
                  <a:schemeClr val="accent2"/>
                </a:solidFill>
              </a:defRPr>
            </a:lvl1pPr>
            <a:lvl2pPr lvl="1" rtl="0" algn="ctr">
              <a:lnSpc>
                <a:spcPct val="90000"/>
              </a:lnSpc>
              <a:spcBef>
                <a:spcPts val="500"/>
              </a:spcBef>
              <a:spcAft>
                <a:spcPts val="0"/>
              </a:spcAft>
              <a:buSzPts val="2000"/>
              <a:buNone/>
              <a:defRPr sz="2000"/>
            </a:lvl2pPr>
            <a:lvl3pPr lvl="2" rtl="0" algn="ctr">
              <a:lnSpc>
                <a:spcPct val="90000"/>
              </a:lnSpc>
              <a:spcBef>
                <a:spcPts val="500"/>
              </a:spcBef>
              <a:spcAft>
                <a:spcPts val="0"/>
              </a:spcAft>
              <a:buSzPts val="1900"/>
              <a:buNone/>
              <a:defRPr sz="1900"/>
            </a:lvl3pPr>
            <a:lvl4pPr lvl="3" rtl="0" algn="ctr">
              <a:lnSpc>
                <a:spcPct val="90000"/>
              </a:lnSpc>
              <a:spcBef>
                <a:spcPts val="500"/>
              </a:spcBef>
              <a:spcAft>
                <a:spcPts val="0"/>
              </a:spcAft>
              <a:buSzPts val="1600"/>
              <a:buNone/>
              <a:defRPr sz="1600"/>
            </a:lvl4pPr>
            <a:lvl5pPr lvl="4" rtl="0" algn="ctr">
              <a:lnSpc>
                <a:spcPct val="90000"/>
              </a:lnSpc>
              <a:spcBef>
                <a:spcPts val="500"/>
              </a:spcBef>
              <a:spcAft>
                <a:spcPts val="0"/>
              </a:spcAft>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96" name="Google Shape;96;p17"/>
          <p:cNvPicPr preferRelativeResize="0"/>
          <p:nvPr/>
        </p:nvPicPr>
        <p:blipFill rotWithShape="1">
          <a:blip r:embed="rId3">
            <a:alphaModFix/>
          </a:blip>
          <a:srcRect b="0" l="0" r="0" t="0"/>
          <a:stretch/>
        </p:blipFill>
        <p:spPr>
          <a:xfrm>
            <a:off x="8253976" y="5368326"/>
            <a:ext cx="3938019" cy="1487425"/>
          </a:xfrm>
          <a:prstGeom prst="rect">
            <a:avLst/>
          </a:prstGeom>
          <a:noFill/>
          <a:ln>
            <a:noFill/>
          </a:ln>
        </p:spPr>
      </p:pic>
      <p:pic>
        <p:nvPicPr>
          <p:cNvPr id="97" name="Google Shape;97;p17"/>
          <p:cNvPicPr preferRelativeResize="0"/>
          <p:nvPr/>
        </p:nvPicPr>
        <p:blipFill rotWithShape="1">
          <a:blip r:embed="rId4">
            <a:alphaModFix/>
          </a:blip>
          <a:srcRect b="0" l="0" r="0" t="0"/>
          <a:stretch/>
        </p:blipFill>
        <p:spPr>
          <a:xfrm>
            <a:off x="-169336" y="5371668"/>
            <a:ext cx="3685889" cy="1484086"/>
          </a:xfrm>
          <a:prstGeom prst="rect">
            <a:avLst/>
          </a:prstGeom>
          <a:noFill/>
          <a:ln>
            <a:noFill/>
          </a:ln>
        </p:spPr>
      </p:pic>
      <p:pic>
        <p:nvPicPr>
          <p:cNvPr id="98" name="Google Shape;98;p17"/>
          <p:cNvPicPr preferRelativeResize="0"/>
          <p:nvPr/>
        </p:nvPicPr>
        <p:blipFill rotWithShape="1">
          <a:blip r:embed="rId5">
            <a:alphaModFix/>
          </a:blip>
          <a:srcRect b="0" l="0" r="0" t="0"/>
          <a:stretch/>
        </p:blipFill>
        <p:spPr>
          <a:xfrm>
            <a:off x="5572679" y="5672640"/>
            <a:ext cx="1046644" cy="65679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99" name="Shape 99"/>
        <p:cNvGrpSpPr/>
        <p:nvPr/>
      </p:nvGrpSpPr>
      <p:grpSpPr>
        <a:xfrm>
          <a:off x="0" y="0"/>
          <a:ext cx="0" cy="0"/>
          <a:chOff x="0" y="0"/>
          <a:chExt cx="0" cy="0"/>
        </a:xfrm>
      </p:grpSpPr>
      <p:sp>
        <p:nvSpPr>
          <p:cNvPr id="100" name="Google Shape;100;p18"/>
          <p:cNvSpPr txBox="1"/>
          <p:nvPr>
            <p:ph type="title"/>
          </p:nvPr>
        </p:nvSpPr>
        <p:spPr>
          <a:xfrm>
            <a:off x="838200" y="806245"/>
            <a:ext cx="10515600" cy="5505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01" name="Google Shape;101;p1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Clr>
                <a:schemeClr val="accent1"/>
              </a:buClr>
              <a:buSzPts val="2800"/>
              <a:buChar char="•"/>
              <a:defRPr/>
            </a:lvl1pPr>
            <a:lvl2pPr indent="-381000" lvl="1" marL="914400" rtl="0" algn="l">
              <a:lnSpc>
                <a:spcPct val="90000"/>
              </a:lnSpc>
              <a:spcBef>
                <a:spcPts val="500"/>
              </a:spcBef>
              <a:spcAft>
                <a:spcPts val="0"/>
              </a:spcAft>
              <a:buClr>
                <a:schemeClr val="accent1"/>
              </a:buClr>
              <a:buSzPts val="2400"/>
              <a:buChar char="•"/>
              <a:defRPr/>
            </a:lvl2pPr>
            <a:lvl3pPr indent="-355600" lvl="2" marL="1371600" rtl="0" algn="l">
              <a:lnSpc>
                <a:spcPct val="90000"/>
              </a:lnSpc>
              <a:spcBef>
                <a:spcPts val="500"/>
              </a:spcBef>
              <a:spcAft>
                <a:spcPts val="0"/>
              </a:spcAft>
              <a:buClr>
                <a:schemeClr val="accent1"/>
              </a:buClr>
              <a:buSzPts val="2000"/>
              <a:buChar char="•"/>
              <a:defRPr/>
            </a:lvl3pPr>
            <a:lvl4pPr indent="-349250" lvl="3" marL="1828800" rtl="0" algn="l">
              <a:lnSpc>
                <a:spcPct val="90000"/>
              </a:lnSpc>
              <a:spcBef>
                <a:spcPts val="500"/>
              </a:spcBef>
              <a:spcAft>
                <a:spcPts val="0"/>
              </a:spcAft>
              <a:buClr>
                <a:schemeClr val="accent1"/>
              </a:buClr>
              <a:buSzPts val="1900"/>
              <a:buChar char="•"/>
              <a:defRPr/>
            </a:lvl4pPr>
            <a:lvl5pPr indent="-349250" lvl="4" marL="2286000" rtl="0" algn="l">
              <a:lnSpc>
                <a:spcPct val="90000"/>
              </a:lnSpc>
              <a:spcBef>
                <a:spcPts val="500"/>
              </a:spcBef>
              <a:spcAft>
                <a:spcPts val="0"/>
              </a:spcAft>
              <a:buClr>
                <a:schemeClr val="accent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pic>
        <p:nvPicPr>
          <p:cNvPr id="102" name="Google Shape;102;p18"/>
          <p:cNvPicPr preferRelativeResize="0"/>
          <p:nvPr/>
        </p:nvPicPr>
        <p:blipFill rotWithShape="1">
          <a:blip r:embed="rId2">
            <a:alphaModFix/>
          </a:blip>
          <a:srcRect b="0" l="0" r="0" t="0"/>
          <a:stretch/>
        </p:blipFill>
        <p:spPr>
          <a:xfrm>
            <a:off x="9933427" y="5691039"/>
            <a:ext cx="2258574" cy="1173481"/>
          </a:xfrm>
          <a:prstGeom prst="rect">
            <a:avLst/>
          </a:prstGeom>
          <a:noFill/>
          <a:ln>
            <a:noFill/>
          </a:ln>
        </p:spPr>
      </p:pic>
      <p:pic>
        <p:nvPicPr>
          <p:cNvPr id="103" name="Google Shape;103;p18"/>
          <p:cNvPicPr preferRelativeResize="0"/>
          <p:nvPr/>
        </p:nvPicPr>
        <p:blipFill rotWithShape="1">
          <a:blip r:embed="rId3">
            <a:alphaModFix/>
          </a:blip>
          <a:srcRect b="0" l="0" r="0" t="0"/>
          <a:stretch/>
        </p:blipFill>
        <p:spPr>
          <a:xfrm>
            <a:off x="0" y="5669447"/>
            <a:ext cx="2034435" cy="1188553"/>
          </a:xfrm>
          <a:prstGeom prst="rect">
            <a:avLst/>
          </a:prstGeom>
          <a:noFill/>
          <a:ln>
            <a:noFill/>
          </a:ln>
        </p:spPr>
      </p:pic>
      <p:pic>
        <p:nvPicPr>
          <p:cNvPr id="104" name="Google Shape;104;p18"/>
          <p:cNvPicPr preferRelativeResize="0"/>
          <p:nvPr/>
        </p:nvPicPr>
        <p:blipFill rotWithShape="1">
          <a:blip r:embed="rId4">
            <a:alphaModFix/>
          </a:blip>
          <a:srcRect b="0" l="0" r="0" t="0"/>
          <a:stretch/>
        </p:blipFill>
        <p:spPr>
          <a:xfrm>
            <a:off x="5722269" y="6029358"/>
            <a:ext cx="523319" cy="3284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105" name="Shape 105"/>
        <p:cNvGrpSpPr/>
        <p:nvPr/>
      </p:nvGrpSpPr>
      <p:grpSpPr>
        <a:xfrm>
          <a:off x="0" y="0"/>
          <a:ext cx="0" cy="0"/>
          <a:chOff x="0" y="0"/>
          <a:chExt cx="0" cy="0"/>
        </a:xfrm>
      </p:grpSpPr>
      <p:sp>
        <p:nvSpPr>
          <p:cNvPr id="106" name="Google Shape;106;p19"/>
          <p:cNvSpPr txBox="1"/>
          <p:nvPr>
            <p:ph type="title"/>
          </p:nvPr>
        </p:nvSpPr>
        <p:spPr>
          <a:xfrm>
            <a:off x="831850" y="796414"/>
            <a:ext cx="10515600" cy="5505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600"/>
              <a:buFont typeface="Calibri"/>
              <a:buNone/>
              <a:defRPr sz="36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07" name="Google Shape;107;p19"/>
          <p:cNvSpPr txBox="1"/>
          <p:nvPr>
            <p:ph idx="1" type="body"/>
          </p:nvPr>
        </p:nvSpPr>
        <p:spPr>
          <a:xfrm>
            <a:off x="831850" y="1858298"/>
            <a:ext cx="10515600" cy="3352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100"/>
              </a:spcBef>
              <a:spcAft>
                <a:spcPts val="0"/>
              </a:spcAft>
              <a:buSzPts val="2800"/>
              <a:buNone/>
              <a:defRPr sz="2800">
                <a:solidFill>
                  <a:schemeClr val="dk1"/>
                </a:solidFill>
              </a:defRPr>
            </a:lvl1pPr>
            <a:lvl2pPr indent="-228600" lvl="1" marL="914400" rtl="0" algn="l">
              <a:lnSpc>
                <a:spcPct val="90000"/>
              </a:lnSpc>
              <a:spcBef>
                <a:spcPts val="500"/>
              </a:spcBef>
              <a:spcAft>
                <a:spcPts val="0"/>
              </a:spcAft>
              <a:buSzPts val="2000"/>
              <a:buNone/>
              <a:defRPr sz="2000">
                <a:solidFill>
                  <a:srgbClr val="8C8CAD"/>
                </a:solidFill>
              </a:defRPr>
            </a:lvl2pPr>
            <a:lvl3pPr indent="-228600" lvl="2" marL="1371600" rtl="0" algn="l">
              <a:lnSpc>
                <a:spcPct val="90000"/>
              </a:lnSpc>
              <a:spcBef>
                <a:spcPts val="500"/>
              </a:spcBef>
              <a:spcAft>
                <a:spcPts val="0"/>
              </a:spcAft>
              <a:buSzPts val="1900"/>
              <a:buNone/>
              <a:defRPr sz="1900">
                <a:solidFill>
                  <a:srgbClr val="8C8CAD"/>
                </a:solidFill>
              </a:defRPr>
            </a:lvl3pPr>
            <a:lvl4pPr indent="-228600" lvl="3" marL="1828800" rtl="0" algn="l">
              <a:lnSpc>
                <a:spcPct val="90000"/>
              </a:lnSpc>
              <a:spcBef>
                <a:spcPts val="500"/>
              </a:spcBef>
              <a:spcAft>
                <a:spcPts val="0"/>
              </a:spcAft>
              <a:buSzPts val="1600"/>
              <a:buNone/>
              <a:defRPr sz="1600">
                <a:solidFill>
                  <a:srgbClr val="8C8CAD"/>
                </a:solidFill>
              </a:defRPr>
            </a:lvl4pPr>
            <a:lvl5pPr indent="-228600" lvl="4" marL="2286000" rtl="0" algn="l">
              <a:lnSpc>
                <a:spcPct val="90000"/>
              </a:lnSpc>
              <a:spcBef>
                <a:spcPts val="500"/>
              </a:spcBef>
              <a:spcAft>
                <a:spcPts val="0"/>
              </a:spcAft>
              <a:buSzPts val="1600"/>
              <a:buNone/>
              <a:defRPr sz="1600">
                <a:solidFill>
                  <a:srgbClr val="8C8CAD"/>
                </a:solidFill>
              </a:defRPr>
            </a:lvl5pPr>
            <a:lvl6pPr indent="-228600" lvl="5" marL="2743200" rtl="0" algn="l">
              <a:lnSpc>
                <a:spcPct val="90000"/>
              </a:lnSpc>
              <a:spcBef>
                <a:spcPts val="500"/>
              </a:spcBef>
              <a:spcAft>
                <a:spcPts val="0"/>
              </a:spcAft>
              <a:buClr>
                <a:srgbClr val="8C8CAD"/>
              </a:buClr>
              <a:buSzPts val="1600"/>
              <a:buNone/>
              <a:defRPr sz="1600">
                <a:solidFill>
                  <a:srgbClr val="8C8CAD"/>
                </a:solidFill>
              </a:defRPr>
            </a:lvl6pPr>
            <a:lvl7pPr indent="-228600" lvl="6" marL="3200400" rtl="0" algn="l">
              <a:lnSpc>
                <a:spcPct val="90000"/>
              </a:lnSpc>
              <a:spcBef>
                <a:spcPts val="500"/>
              </a:spcBef>
              <a:spcAft>
                <a:spcPts val="0"/>
              </a:spcAft>
              <a:buClr>
                <a:srgbClr val="8C8CAD"/>
              </a:buClr>
              <a:buSzPts val="1600"/>
              <a:buNone/>
              <a:defRPr sz="1600">
                <a:solidFill>
                  <a:srgbClr val="8C8CAD"/>
                </a:solidFill>
              </a:defRPr>
            </a:lvl7pPr>
            <a:lvl8pPr indent="-228600" lvl="7" marL="3657600" rtl="0" algn="l">
              <a:lnSpc>
                <a:spcPct val="90000"/>
              </a:lnSpc>
              <a:spcBef>
                <a:spcPts val="500"/>
              </a:spcBef>
              <a:spcAft>
                <a:spcPts val="0"/>
              </a:spcAft>
              <a:buClr>
                <a:srgbClr val="8C8CAD"/>
              </a:buClr>
              <a:buSzPts val="1600"/>
              <a:buNone/>
              <a:defRPr sz="1600">
                <a:solidFill>
                  <a:srgbClr val="8C8CAD"/>
                </a:solidFill>
              </a:defRPr>
            </a:lvl8pPr>
            <a:lvl9pPr indent="-228600" lvl="8" marL="4114800" rtl="0" algn="l">
              <a:lnSpc>
                <a:spcPct val="90000"/>
              </a:lnSpc>
              <a:spcBef>
                <a:spcPts val="500"/>
              </a:spcBef>
              <a:spcAft>
                <a:spcPts val="0"/>
              </a:spcAft>
              <a:buClr>
                <a:srgbClr val="8C8CAD"/>
              </a:buClr>
              <a:buSzPts val="1600"/>
              <a:buNone/>
              <a:defRPr sz="1600">
                <a:solidFill>
                  <a:srgbClr val="8C8CAD"/>
                </a:solidFill>
              </a:defRPr>
            </a:lvl9pPr>
          </a:lstStyle>
          <a:p/>
        </p:txBody>
      </p:sp>
      <p:pic>
        <p:nvPicPr>
          <p:cNvPr id="108" name="Google Shape;108;p19"/>
          <p:cNvPicPr preferRelativeResize="0"/>
          <p:nvPr/>
        </p:nvPicPr>
        <p:blipFill rotWithShape="1">
          <a:blip r:embed="rId2">
            <a:alphaModFix/>
          </a:blip>
          <a:srcRect b="0" l="0" r="0" t="0"/>
          <a:stretch/>
        </p:blipFill>
        <p:spPr>
          <a:xfrm>
            <a:off x="9933427" y="5691039"/>
            <a:ext cx="2258574" cy="1173481"/>
          </a:xfrm>
          <a:prstGeom prst="rect">
            <a:avLst/>
          </a:prstGeom>
          <a:noFill/>
          <a:ln>
            <a:noFill/>
          </a:ln>
        </p:spPr>
      </p:pic>
      <p:pic>
        <p:nvPicPr>
          <p:cNvPr id="109" name="Google Shape;109;p19"/>
          <p:cNvPicPr preferRelativeResize="0"/>
          <p:nvPr/>
        </p:nvPicPr>
        <p:blipFill rotWithShape="1">
          <a:blip r:embed="rId3">
            <a:alphaModFix/>
          </a:blip>
          <a:srcRect b="0" l="0" r="0" t="0"/>
          <a:stretch/>
        </p:blipFill>
        <p:spPr>
          <a:xfrm>
            <a:off x="0" y="5669447"/>
            <a:ext cx="2034435" cy="1188553"/>
          </a:xfrm>
          <a:prstGeom prst="rect">
            <a:avLst/>
          </a:prstGeom>
          <a:noFill/>
          <a:ln>
            <a:noFill/>
          </a:ln>
        </p:spPr>
      </p:pic>
      <p:pic>
        <p:nvPicPr>
          <p:cNvPr id="110" name="Google Shape;110;p19"/>
          <p:cNvPicPr preferRelativeResize="0"/>
          <p:nvPr/>
        </p:nvPicPr>
        <p:blipFill rotWithShape="1">
          <a:blip r:embed="rId4">
            <a:alphaModFix/>
          </a:blip>
          <a:srcRect b="0" l="0" r="0" t="0"/>
          <a:stretch/>
        </p:blipFill>
        <p:spPr>
          <a:xfrm>
            <a:off x="5722269" y="6029358"/>
            <a:ext cx="523319" cy="3284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111" name="Shape 111"/>
        <p:cNvGrpSpPr/>
        <p:nvPr/>
      </p:nvGrpSpPr>
      <p:grpSpPr>
        <a:xfrm>
          <a:off x="0" y="0"/>
          <a:ext cx="0" cy="0"/>
          <a:chOff x="0" y="0"/>
          <a:chExt cx="0" cy="0"/>
        </a:xfrm>
      </p:grpSpPr>
      <p:sp>
        <p:nvSpPr>
          <p:cNvPr id="112" name="Google Shape;112;p20"/>
          <p:cNvSpPr txBox="1"/>
          <p:nvPr>
            <p:ph type="title"/>
          </p:nvPr>
        </p:nvSpPr>
        <p:spPr>
          <a:xfrm>
            <a:off x="838200" y="806245"/>
            <a:ext cx="10515600" cy="5505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13" name="Google Shape;113;p20"/>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SzPts val="2800"/>
              <a:buChar char="•"/>
              <a:defRPr/>
            </a:lvl1pPr>
            <a:lvl2pPr indent="-349250" lvl="1" marL="914400" rtl="0" algn="l">
              <a:lnSpc>
                <a:spcPct val="90000"/>
              </a:lnSpc>
              <a:spcBef>
                <a:spcPts val="500"/>
              </a:spcBef>
              <a:spcAft>
                <a:spcPts val="0"/>
              </a:spcAft>
              <a:buSzPts val="1900"/>
              <a:buChar char="•"/>
              <a:defRPr/>
            </a:lvl2pPr>
            <a:lvl3pPr indent="-349250" lvl="2" marL="1371600" rtl="0" algn="l">
              <a:lnSpc>
                <a:spcPct val="90000"/>
              </a:lnSpc>
              <a:spcBef>
                <a:spcPts val="500"/>
              </a:spcBef>
              <a:spcAft>
                <a:spcPts val="0"/>
              </a:spcAft>
              <a:buSzPts val="1900"/>
              <a:buChar char="•"/>
              <a:defRPr/>
            </a:lvl3pPr>
            <a:lvl4pPr indent="-349250" lvl="3" marL="1828800" rtl="0" algn="l">
              <a:lnSpc>
                <a:spcPct val="90000"/>
              </a:lnSpc>
              <a:spcBef>
                <a:spcPts val="500"/>
              </a:spcBef>
              <a:spcAft>
                <a:spcPts val="0"/>
              </a:spcAft>
              <a:buSzPts val="1900"/>
              <a:buChar char="•"/>
              <a:defRPr/>
            </a:lvl4pPr>
            <a:lvl5pPr indent="-349250" lvl="4" marL="2286000" rtl="0" algn="l">
              <a:lnSpc>
                <a:spcPct val="90000"/>
              </a:lnSpc>
              <a:spcBef>
                <a:spcPts val="500"/>
              </a:spcBef>
              <a:spcAft>
                <a:spcPts val="0"/>
              </a:spcAft>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14" name="Google Shape;114;p20"/>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SzPts val="2800"/>
              <a:buChar char="•"/>
              <a:defRPr/>
            </a:lvl1pPr>
            <a:lvl2pPr indent="-349250" lvl="1" marL="914400" rtl="0" algn="l">
              <a:lnSpc>
                <a:spcPct val="90000"/>
              </a:lnSpc>
              <a:spcBef>
                <a:spcPts val="500"/>
              </a:spcBef>
              <a:spcAft>
                <a:spcPts val="0"/>
              </a:spcAft>
              <a:buSzPts val="1900"/>
              <a:buChar char="•"/>
              <a:defRPr/>
            </a:lvl2pPr>
            <a:lvl3pPr indent="-349250" lvl="2" marL="1371600" rtl="0" algn="l">
              <a:lnSpc>
                <a:spcPct val="90000"/>
              </a:lnSpc>
              <a:spcBef>
                <a:spcPts val="500"/>
              </a:spcBef>
              <a:spcAft>
                <a:spcPts val="0"/>
              </a:spcAft>
              <a:buSzPts val="1900"/>
              <a:buChar char="•"/>
              <a:defRPr/>
            </a:lvl3pPr>
            <a:lvl4pPr indent="-349250" lvl="3" marL="1828800" rtl="0" algn="l">
              <a:lnSpc>
                <a:spcPct val="90000"/>
              </a:lnSpc>
              <a:spcBef>
                <a:spcPts val="500"/>
              </a:spcBef>
              <a:spcAft>
                <a:spcPts val="0"/>
              </a:spcAft>
              <a:buSzPts val="1900"/>
              <a:buChar char="•"/>
              <a:defRPr/>
            </a:lvl4pPr>
            <a:lvl5pPr indent="-349250" lvl="4" marL="2286000" rtl="0" algn="l">
              <a:lnSpc>
                <a:spcPct val="90000"/>
              </a:lnSpc>
              <a:spcBef>
                <a:spcPts val="500"/>
              </a:spcBef>
              <a:spcAft>
                <a:spcPts val="0"/>
              </a:spcAft>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pic>
        <p:nvPicPr>
          <p:cNvPr id="115" name="Google Shape;115;p20"/>
          <p:cNvPicPr preferRelativeResize="0"/>
          <p:nvPr/>
        </p:nvPicPr>
        <p:blipFill rotWithShape="1">
          <a:blip r:embed="rId2">
            <a:alphaModFix/>
          </a:blip>
          <a:srcRect b="0" l="0" r="0" t="0"/>
          <a:stretch/>
        </p:blipFill>
        <p:spPr>
          <a:xfrm>
            <a:off x="9933427" y="5691039"/>
            <a:ext cx="2258574" cy="1173481"/>
          </a:xfrm>
          <a:prstGeom prst="rect">
            <a:avLst/>
          </a:prstGeom>
          <a:noFill/>
          <a:ln>
            <a:noFill/>
          </a:ln>
        </p:spPr>
      </p:pic>
      <p:pic>
        <p:nvPicPr>
          <p:cNvPr id="116" name="Google Shape;116;p20"/>
          <p:cNvPicPr preferRelativeResize="0"/>
          <p:nvPr/>
        </p:nvPicPr>
        <p:blipFill rotWithShape="1">
          <a:blip r:embed="rId3">
            <a:alphaModFix/>
          </a:blip>
          <a:srcRect b="0" l="0" r="0" t="0"/>
          <a:stretch/>
        </p:blipFill>
        <p:spPr>
          <a:xfrm>
            <a:off x="0" y="5669447"/>
            <a:ext cx="2034435" cy="1188553"/>
          </a:xfrm>
          <a:prstGeom prst="rect">
            <a:avLst/>
          </a:prstGeom>
          <a:noFill/>
          <a:ln>
            <a:noFill/>
          </a:ln>
        </p:spPr>
      </p:pic>
      <p:pic>
        <p:nvPicPr>
          <p:cNvPr id="117" name="Google Shape;117;p20"/>
          <p:cNvPicPr preferRelativeResize="0"/>
          <p:nvPr/>
        </p:nvPicPr>
        <p:blipFill rotWithShape="1">
          <a:blip r:embed="rId4">
            <a:alphaModFix/>
          </a:blip>
          <a:srcRect b="0" l="0" r="0" t="0"/>
          <a:stretch/>
        </p:blipFill>
        <p:spPr>
          <a:xfrm>
            <a:off x="5722269" y="6029358"/>
            <a:ext cx="523319" cy="32840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118" name="Shape 118"/>
        <p:cNvGrpSpPr/>
        <p:nvPr/>
      </p:nvGrpSpPr>
      <p:grpSpPr>
        <a:xfrm>
          <a:off x="0" y="0"/>
          <a:ext cx="0" cy="0"/>
          <a:chOff x="0" y="0"/>
          <a:chExt cx="0" cy="0"/>
        </a:xfrm>
      </p:grpSpPr>
      <p:sp>
        <p:nvSpPr>
          <p:cNvPr id="119" name="Google Shape;119;p21"/>
          <p:cNvSpPr txBox="1"/>
          <p:nvPr>
            <p:ph type="title"/>
          </p:nvPr>
        </p:nvSpPr>
        <p:spPr>
          <a:xfrm>
            <a:off x="838200" y="806245"/>
            <a:ext cx="10515600" cy="5505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pic>
        <p:nvPicPr>
          <p:cNvPr id="120" name="Google Shape;120;p21"/>
          <p:cNvPicPr preferRelativeResize="0"/>
          <p:nvPr/>
        </p:nvPicPr>
        <p:blipFill rotWithShape="1">
          <a:blip r:embed="rId2">
            <a:alphaModFix/>
          </a:blip>
          <a:srcRect b="0" l="0" r="0" t="0"/>
          <a:stretch/>
        </p:blipFill>
        <p:spPr>
          <a:xfrm>
            <a:off x="9933427" y="5691039"/>
            <a:ext cx="2258574" cy="1173481"/>
          </a:xfrm>
          <a:prstGeom prst="rect">
            <a:avLst/>
          </a:prstGeom>
          <a:noFill/>
          <a:ln>
            <a:noFill/>
          </a:ln>
        </p:spPr>
      </p:pic>
      <p:pic>
        <p:nvPicPr>
          <p:cNvPr id="121" name="Google Shape;121;p21"/>
          <p:cNvPicPr preferRelativeResize="0"/>
          <p:nvPr/>
        </p:nvPicPr>
        <p:blipFill rotWithShape="1">
          <a:blip r:embed="rId3">
            <a:alphaModFix/>
          </a:blip>
          <a:srcRect b="0" l="0" r="0" t="0"/>
          <a:stretch/>
        </p:blipFill>
        <p:spPr>
          <a:xfrm>
            <a:off x="0" y="5669447"/>
            <a:ext cx="2034435" cy="1188553"/>
          </a:xfrm>
          <a:prstGeom prst="rect">
            <a:avLst/>
          </a:prstGeom>
          <a:noFill/>
          <a:ln>
            <a:noFill/>
          </a:ln>
        </p:spPr>
      </p:pic>
      <p:pic>
        <p:nvPicPr>
          <p:cNvPr id="122" name="Google Shape;122;p21"/>
          <p:cNvPicPr preferRelativeResize="0"/>
          <p:nvPr/>
        </p:nvPicPr>
        <p:blipFill rotWithShape="1">
          <a:blip r:embed="rId4">
            <a:alphaModFix/>
          </a:blip>
          <a:srcRect b="0" l="0" r="0" t="0"/>
          <a:stretch/>
        </p:blipFill>
        <p:spPr>
          <a:xfrm>
            <a:off x="5722269" y="6029358"/>
            <a:ext cx="523319" cy="3284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123" name="Shape 123"/>
        <p:cNvGrpSpPr/>
        <p:nvPr/>
      </p:nvGrpSpPr>
      <p:grpSpPr>
        <a:xfrm>
          <a:off x="0" y="0"/>
          <a:ext cx="0" cy="0"/>
          <a:chOff x="0" y="0"/>
          <a:chExt cx="0" cy="0"/>
        </a:xfrm>
      </p:grpSpPr>
      <p:sp>
        <p:nvSpPr>
          <p:cNvPr id="124" name="Google Shape;124;p22"/>
          <p:cNvSpPr txBox="1"/>
          <p:nvPr>
            <p:ph type="title"/>
          </p:nvPr>
        </p:nvSpPr>
        <p:spPr>
          <a:xfrm>
            <a:off x="839788" y="629265"/>
            <a:ext cx="3932100" cy="1002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accent2"/>
              </a:buClr>
              <a:buSzPts val="3200"/>
              <a:buFont typeface="Calibri"/>
              <a:buNone/>
              <a:defRPr sz="32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25" name="Google Shape;125;p22"/>
          <p:cNvSpPr txBox="1"/>
          <p:nvPr>
            <p:ph idx="1" type="body"/>
          </p:nvPr>
        </p:nvSpPr>
        <p:spPr>
          <a:xfrm>
            <a:off x="5183188" y="1936955"/>
            <a:ext cx="5504400" cy="33036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SzPts val="2800"/>
              <a:buChar char="•"/>
              <a:defRPr sz="2800"/>
            </a:lvl1pPr>
            <a:lvl2pPr indent="-381000" lvl="1" marL="914400" rtl="0" algn="l">
              <a:lnSpc>
                <a:spcPct val="90000"/>
              </a:lnSpc>
              <a:spcBef>
                <a:spcPts val="500"/>
              </a:spcBef>
              <a:spcAft>
                <a:spcPts val="0"/>
              </a:spcAft>
              <a:buSzPts val="2400"/>
              <a:buChar char="•"/>
              <a:defRPr sz="2400"/>
            </a:lvl2pPr>
            <a:lvl3pPr indent="-355600" lvl="2" marL="1371600" rtl="0" algn="l">
              <a:lnSpc>
                <a:spcPct val="90000"/>
              </a:lnSpc>
              <a:spcBef>
                <a:spcPts val="500"/>
              </a:spcBef>
              <a:spcAft>
                <a:spcPts val="0"/>
              </a:spcAft>
              <a:buSzPts val="2000"/>
              <a:buChar char="•"/>
              <a:defRPr sz="2000"/>
            </a:lvl3pPr>
            <a:lvl4pPr indent="-349250" lvl="3" marL="1828800" rtl="0" algn="l">
              <a:lnSpc>
                <a:spcPct val="90000"/>
              </a:lnSpc>
              <a:spcBef>
                <a:spcPts val="500"/>
              </a:spcBef>
              <a:spcAft>
                <a:spcPts val="0"/>
              </a:spcAft>
              <a:buSzPts val="1900"/>
              <a:buChar char="•"/>
              <a:defRPr sz="1900"/>
            </a:lvl4pPr>
            <a:lvl5pPr indent="-349250" lvl="4" marL="2286000" rtl="0" algn="l">
              <a:lnSpc>
                <a:spcPct val="90000"/>
              </a:lnSpc>
              <a:spcBef>
                <a:spcPts val="500"/>
              </a:spcBef>
              <a:spcAft>
                <a:spcPts val="0"/>
              </a:spcAft>
              <a:buSzPts val="1900"/>
              <a:buChar char="•"/>
              <a:defRPr sz="19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26" name="Google Shape;126;p22"/>
          <p:cNvSpPr txBox="1"/>
          <p:nvPr>
            <p:ph idx="2" type="body"/>
          </p:nvPr>
        </p:nvSpPr>
        <p:spPr>
          <a:xfrm>
            <a:off x="839788" y="1936954"/>
            <a:ext cx="3932100" cy="3310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100"/>
              </a:spcBef>
              <a:spcAft>
                <a:spcPts val="0"/>
              </a:spcAft>
              <a:buSzPts val="2400"/>
              <a:buNone/>
              <a:defRPr sz="2400"/>
            </a:lvl1pPr>
            <a:lvl2pPr indent="-228600" lvl="1" marL="914400" rtl="0" algn="l">
              <a:lnSpc>
                <a:spcPct val="90000"/>
              </a:lnSpc>
              <a:spcBef>
                <a:spcPts val="500"/>
              </a:spcBef>
              <a:spcAft>
                <a:spcPts val="0"/>
              </a:spcAft>
              <a:buSzPts val="1500"/>
              <a:buNone/>
              <a:defRPr sz="1500"/>
            </a:lvl2pPr>
            <a:lvl3pPr indent="-228600" lvl="2" marL="1371600" rtl="0" algn="l">
              <a:lnSpc>
                <a:spcPct val="90000"/>
              </a:lnSpc>
              <a:spcBef>
                <a:spcPts val="500"/>
              </a:spcBef>
              <a:spcAft>
                <a:spcPts val="0"/>
              </a:spcAft>
              <a:buSzPts val="1200"/>
              <a:buNone/>
              <a:defRPr sz="1200"/>
            </a:lvl3pPr>
            <a:lvl4pPr indent="-228600" lvl="3" marL="1828800" rtl="0" algn="l">
              <a:lnSpc>
                <a:spcPct val="90000"/>
              </a:lnSpc>
              <a:spcBef>
                <a:spcPts val="500"/>
              </a:spcBef>
              <a:spcAft>
                <a:spcPts val="0"/>
              </a:spcAft>
              <a:buSzPts val="1100"/>
              <a:buNone/>
              <a:defRPr sz="1100"/>
            </a:lvl4pPr>
            <a:lvl5pPr indent="-228600" lvl="4" marL="2286000" rtl="0" algn="l">
              <a:lnSpc>
                <a:spcPct val="90000"/>
              </a:lnSpc>
              <a:spcBef>
                <a:spcPts val="500"/>
              </a:spcBef>
              <a:spcAft>
                <a:spcPts val="0"/>
              </a:spcAft>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pic>
        <p:nvPicPr>
          <p:cNvPr id="127" name="Google Shape;127;p22"/>
          <p:cNvPicPr preferRelativeResize="0"/>
          <p:nvPr/>
        </p:nvPicPr>
        <p:blipFill rotWithShape="1">
          <a:blip r:embed="rId2">
            <a:alphaModFix/>
          </a:blip>
          <a:srcRect b="0" l="0" r="0" t="0"/>
          <a:stretch/>
        </p:blipFill>
        <p:spPr>
          <a:xfrm>
            <a:off x="9933427" y="5691039"/>
            <a:ext cx="2258574" cy="1173481"/>
          </a:xfrm>
          <a:prstGeom prst="rect">
            <a:avLst/>
          </a:prstGeom>
          <a:noFill/>
          <a:ln>
            <a:noFill/>
          </a:ln>
        </p:spPr>
      </p:pic>
      <p:pic>
        <p:nvPicPr>
          <p:cNvPr id="128" name="Google Shape;128;p22"/>
          <p:cNvPicPr preferRelativeResize="0"/>
          <p:nvPr/>
        </p:nvPicPr>
        <p:blipFill rotWithShape="1">
          <a:blip r:embed="rId3">
            <a:alphaModFix/>
          </a:blip>
          <a:srcRect b="0" l="0" r="0" t="0"/>
          <a:stretch/>
        </p:blipFill>
        <p:spPr>
          <a:xfrm>
            <a:off x="0" y="5669447"/>
            <a:ext cx="2034435" cy="1188553"/>
          </a:xfrm>
          <a:prstGeom prst="rect">
            <a:avLst/>
          </a:prstGeom>
          <a:noFill/>
          <a:ln>
            <a:noFill/>
          </a:ln>
        </p:spPr>
      </p:pic>
      <p:pic>
        <p:nvPicPr>
          <p:cNvPr id="129" name="Google Shape;129;p22"/>
          <p:cNvPicPr preferRelativeResize="0"/>
          <p:nvPr/>
        </p:nvPicPr>
        <p:blipFill rotWithShape="1">
          <a:blip r:embed="rId4">
            <a:alphaModFix/>
          </a:blip>
          <a:srcRect b="0" l="0" r="0" t="0"/>
          <a:stretch/>
        </p:blipFill>
        <p:spPr>
          <a:xfrm>
            <a:off x="5722269" y="6029358"/>
            <a:ext cx="523319" cy="32840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130" name="Shape 130"/>
        <p:cNvGrpSpPr/>
        <p:nvPr/>
      </p:nvGrpSpPr>
      <p:grpSpPr>
        <a:xfrm>
          <a:off x="0" y="0"/>
          <a:ext cx="0" cy="0"/>
          <a:chOff x="0" y="0"/>
          <a:chExt cx="0" cy="0"/>
        </a:xfrm>
      </p:grpSpPr>
      <p:sp>
        <p:nvSpPr>
          <p:cNvPr id="131" name="Google Shape;131;p23"/>
          <p:cNvSpPr txBox="1"/>
          <p:nvPr>
            <p:ph type="title"/>
          </p:nvPr>
        </p:nvSpPr>
        <p:spPr>
          <a:xfrm>
            <a:off x="839788" y="382250"/>
            <a:ext cx="3932100" cy="12633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accent2"/>
              </a:buClr>
              <a:buSzPts val="3200"/>
              <a:buFont typeface="Calibri"/>
              <a:buNone/>
              <a:defRPr sz="32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32" name="Google Shape;132;p23"/>
          <p:cNvSpPr/>
          <p:nvPr>
            <p:ph idx="2" type="pic"/>
          </p:nvPr>
        </p:nvSpPr>
        <p:spPr>
          <a:xfrm>
            <a:off x="5183188" y="1907458"/>
            <a:ext cx="4462500" cy="3461100"/>
          </a:xfrm>
          <a:prstGeom prst="rect">
            <a:avLst/>
          </a:prstGeom>
          <a:noFill/>
          <a:ln>
            <a:noFill/>
          </a:ln>
        </p:spPr>
      </p:sp>
      <p:sp>
        <p:nvSpPr>
          <p:cNvPr id="133" name="Google Shape;133;p23"/>
          <p:cNvSpPr txBox="1"/>
          <p:nvPr>
            <p:ph idx="1" type="body"/>
          </p:nvPr>
        </p:nvSpPr>
        <p:spPr>
          <a:xfrm>
            <a:off x="839788" y="1937459"/>
            <a:ext cx="3932100" cy="33111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100"/>
              </a:spcBef>
              <a:spcAft>
                <a:spcPts val="0"/>
              </a:spcAft>
              <a:buSzPts val="2400"/>
              <a:buNone/>
              <a:defRPr sz="2400"/>
            </a:lvl1pPr>
            <a:lvl2pPr indent="-228600" lvl="1" marL="914400" rtl="0" algn="l">
              <a:lnSpc>
                <a:spcPct val="90000"/>
              </a:lnSpc>
              <a:spcBef>
                <a:spcPts val="500"/>
              </a:spcBef>
              <a:spcAft>
                <a:spcPts val="0"/>
              </a:spcAft>
              <a:buSzPts val="1500"/>
              <a:buNone/>
              <a:defRPr sz="1500"/>
            </a:lvl2pPr>
            <a:lvl3pPr indent="-228600" lvl="2" marL="1371600" rtl="0" algn="l">
              <a:lnSpc>
                <a:spcPct val="90000"/>
              </a:lnSpc>
              <a:spcBef>
                <a:spcPts val="500"/>
              </a:spcBef>
              <a:spcAft>
                <a:spcPts val="0"/>
              </a:spcAft>
              <a:buSzPts val="1200"/>
              <a:buNone/>
              <a:defRPr sz="1200"/>
            </a:lvl3pPr>
            <a:lvl4pPr indent="-228600" lvl="3" marL="1828800" rtl="0" algn="l">
              <a:lnSpc>
                <a:spcPct val="90000"/>
              </a:lnSpc>
              <a:spcBef>
                <a:spcPts val="500"/>
              </a:spcBef>
              <a:spcAft>
                <a:spcPts val="0"/>
              </a:spcAft>
              <a:buSzPts val="1100"/>
              <a:buNone/>
              <a:defRPr sz="1100"/>
            </a:lvl4pPr>
            <a:lvl5pPr indent="-228600" lvl="4" marL="2286000" rtl="0" algn="l">
              <a:lnSpc>
                <a:spcPct val="90000"/>
              </a:lnSpc>
              <a:spcBef>
                <a:spcPts val="500"/>
              </a:spcBef>
              <a:spcAft>
                <a:spcPts val="0"/>
              </a:spcAft>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pic>
        <p:nvPicPr>
          <p:cNvPr id="134" name="Google Shape;134;p23"/>
          <p:cNvPicPr preferRelativeResize="0"/>
          <p:nvPr/>
        </p:nvPicPr>
        <p:blipFill rotWithShape="1">
          <a:blip r:embed="rId2">
            <a:alphaModFix/>
          </a:blip>
          <a:srcRect b="0" l="0" r="0" t="0"/>
          <a:stretch/>
        </p:blipFill>
        <p:spPr>
          <a:xfrm>
            <a:off x="9933427" y="5691039"/>
            <a:ext cx="2258574" cy="1173481"/>
          </a:xfrm>
          <a:prstGeom prst="rect">
            <a:avLst/>
          </a:prstGeom>
          <a:noFill/>
          <a:ln>
            <a:noFill/>
          </a:ln>
        </p:spPr>
      </p:pic>
      <p:pic>
        <p:nvPicPr>
          <p:cNvPr id="135" name="Google Shape;135;p23"/>
          <p:cNvPicPr preferRelativeResize="0"/>
          <p:nvPr/>
        </p:nvPicPr>
        <p:blipFill rotWithShape="1">
          <a:blip r:embed="rId3">
            <a:alphaModFix/>
          </a:blip>
          <a:srcRect b="0" l="0" r="0" t="0"/>
          <a:stretch/>
        </p:blipFill>
        <p:spPr>
          <a:xfrm>
            <a:off x="0" y="5669447"/>
            <a:ext cx="2034435" cy="1188553"/>
          </a:xfrm>
          <a:prstGeom prst="rect">
            <a:avLst/>
          </a:prstGeom>
          <a:noFill/>
          <a:ln>
            <a:noFill/>
          </a:ln>
        </p:spPr>
      </p:pic>
      <p:pic>
        <p:nvPicPr>
          <p:cNvPr id="136" name="Google Shape;136;p23"/>
          <p:cNvPicPr preferRelativeResize="0"/>
          <p:nvPr/>
        </p:nvPicPr>
        <p:blipFill rotWithShape="1">
          <a:blip r:embed="rId4">
            <a:alphaModFix/>
          </a:blip>
          <a:srcRect b="0" l="0" r="0" t="0"/>
          <a:stretch/>
        </p:blipFill>
        <p:spPr>
          <a:xfrm>
            <a:off x="5722269" y="6029358"/>
            <a:ext cx="523319" cy="32840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aison">
  <p:cSld name="1_Comparaison">
    <p:spTree>
      <p:nvGrpSpPr>
        <p:cNvPr id="137" name="Shape 137"/>
        <p:cNvGrpSpPr/>
        <p:nvPr/>
      </p:nvGrpSpPr>
      <p:grpSpPr>
        <a:xfrm>
          <a:off x="0" y="0"/>
          <a:ext cx="0" cy="0"/>
          <a:chOff x="0" y="0"/>
          <a:chExt cx="0" cy="0"/>
        </a:xfrm>
      </p:grpSpPr>
      <p:sp>
        <p:nvSpPr>
          <p:cNvPr id="138" name="Google Shape;138;p24"/>
          <p:cNvSpPr txBox="1"/>
          <p:nvPr>
            <p:ph type="title"/>
          </p:nvPr>
        </p:nvSpPr>
        <p:spPr>
          <a:xfrm>
            <a:off x="839788" y="602428"/>
            <a:ext cx="10515600" cy="405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3600"/>
              <a:buFont typeface="Calibri"/>
              <a:buNone/>
              <a:defRPr sz="3600">
                <a:latin typeface="Calibri"/>
                <a:ea typeface="Calibri"/>
                <a:cs typeface="Calibri"/>
                <a:sym typeface="Calibri"/>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39" name="Google Shape;139;p24"/>
          <p:cNvSpPr txBox="1"/>
          <p:nvPr>
            <p:ph idx="1" type="body"/>
          </p:nvPr>
        </p:nvSpPr>
        <p:spPr>
          <a:xfrm>
            <a:off x="839789" y="1364071"/>
            <a:ext cx="5157900" cy="8241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1100"/>
              </a:spcBef>
              <a:spcAft>
                <a:spcPts val="0"/>
              </a:spcAft>
              <a:buSzPts val="2400"/>
              <a:buNone/>
              <a:defRPr b="1" sz="2400">
                <a:solidFill>
                  <a:schemeClr val="accent2"/>
                </a:solidFill>
              </a:defRPr>
            </a:lvl1pPr>
            <a:lvl2pPr indent="-228600" lvl="1" marL="914400" rtl="0" algn="l">
              <a:lnSpc>
                <a:spcPct val="90000"/>
              </a:lnSpc>
              <a:spcBef>
                <a:spcPts val="500"/>
              </a:spcBef>
              <a:spcAft>
                <a:spcPts val="0"/>
              </a:spcAft>
              <a:buSzPts val="2000"/>
              <a:buNone/>
              <a:defRPr b="1" sz="2000"/>
            </a:lvl2pPr>
            <a:lvl3pPr indent="-228600" lvl="2" marL="1371600" rtl="0" algn="l">
              <a:lnSpc>
                <a:spcPct val="90000"/>
              </a:lnSpc>
              <a:spcBef>
                <a:spcPts val="500"/>
              </a:spcBef>
              <a:spcAft>
                <a:spcPts val="0"/>
              </a:spcAft>
              <a:buSzPts val="1900"/>
              <a:buNone/>
              <a:defRPr b="1" sz="1900"/>
            </a:lvl3pPr>
            <a:lvl4pPr indent="-228600" lvl="3" marL="1828800" rtl="0" algn="l">
              <a:lnSpc>
                <a:spcPct val="90000"/>
              </a:lnSpc>
              <a:spcBef>
                <a:spcPts val="500"/>
              </a:spcBef>
              <a:spcAft>
                <a:spcPts val="0"/>
              </a:spcAft>
              <a:buSzPts val="1600"/>
              <a:buNone/>
              <a:defRPr b="1" sz="1600"/>
            </a:lvl4pPr>
            <a:lvl5pPr indent="-228600" lvl="4" marL="2286000" rtl="0" algn="l">
              <a:lnSpc>
                <a:spcPct val="90000"/>
              </a:lnSpc>
              <a:spcBef>
                <a:spcPts val="500"/>
              </a:spcBef>
              <a:spcAft>
                <a:spcPts val="0"/>
              </a:spcAft>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40" name="Google Shape;140;p24"/>
          <p:cNvSpPr txBox="1"/>
          <p:nvPr>
            <p:ph idx="2" type="body"/>
          </p:nvPr>
        </p:nvSpPr>
        <p:spPr>
          <a:xfrm>
            <a:off x="839789" y="2544096"/>
            <a:ext cx="5157900" cy="3068100"/>
          </a:xfrm>
          <a:prstGeom prst="rect">
            <a:avLst/>
          </a:prstGeom>
          <a:noFill/>
          <a:ln>
            <a:noFill/>
          </a:ln>
        </p:spPr>
        <p:txBody>
          <a:bodyPr anchorCtr="0" anchor="t" bIns="45700" lIns="91425" spcFirstLastPara="1" rIns="91425" wrap="square" tIns="45700">
            <a:normAutofit/>
          </a:bodyPr>
          <a:lstStyle>
            <a:lvl1pPr indent="-381000" lvl="0" marL="457200" rtl="0" algn="l">
              <a:lnSpc>
                <a:spcPct val="90000"/>
              </a:lnSpc>
              <a:spcBef>
                <a:spcPts val="1100"/>
              </a:spcBef>
              <a:spcAft>
                <a:spcPts val="0"/>
              </a:spcAft>
              <a:buClr>
                <a:schemeClr val="accent1"/>
              </a:buClr>
              <a:buSzPts val="2400"/>
              <a:buChar char="•"/>
              <a:defRPr sz="2400"/>
            </a:lvl1pPr>
            <a:lvl2pPr indent="-355600" lvl="1" marL="914400" rtl="0" algn="l">
              <a:lnSpc>
                <a:spcPct val="90000"/>
              </a:lnSpc>
              <a:spcBef>
                <a:spcPts val="500"/>
              </a:spcBef>
              <a:spcAft>
                <a:spcPts val="0"/>
              </a:spcAft>
              <a:buClr>
                <a:schemeClr val="accent1"/>
              </a:buClr>
              <a:buSzPts val="2000"/>
              <a:buChar char="•"/>
              <a:defRPr sz="2000"/>
            </a:lvl2pPr>
            <a:lvl3pPr indent="-349250" lvl="2" marL="1371600" rtl="0" algn="l">
              <a:lnSpc>
                <a:spcPct val="90000"/>
              </a:lnSpc>
              <a:spcBef>
                <a:spcPts val="500"/>
              </a:spcBef>
              <a:spcAft>
                <a:spcPts val="0"/>
              </a:spcAft>
              <a:buClr>
                <a:schemeClr val="accent1"/>
              </a:buClr>
              <a:buSzPts val="1900"/>
              <a:buChar char="•"/>
              <a:defRPr sz="1900"/>
            </a:lvl3pPr>
            <a:lvl4pPr indent="-330200" lvl="3" marL="1828800" rtl="0" algn="l">
              <a:lnSpc>
                <a:spcPct val="90000"/>
              </a:lnSpc>
              <a:spcBef>
                <a:spcPts val="500"/>
              </a:spcBef>
              <a:spcAft>
                <a:spcPts val="0"/>
              </a:spcAft>
              <a:buClr>
                <a:schemeClr val="accent1"/>
              </a:buClr>
              <a:buSzPts val="1600"/>
              <a:buChar char="•"/>
              <a:defRPr sz="1600"/>
            </a:lvl4pPr>
            <a:lvl5pPr indent="-330200" lvl="4" marL="2286000" rtl="0" algn="l">
              <a:lnSpc>
                <a:spcPct val="90000"/>
              </a:lnSpc>
              <a:spcBef>
                <a:spcPts val="500"/>
              </a:spcBef>
              <a:spcAft>
                <a:spcPts val="0"/>
              </a:spcAft>
              <a:buClr>
                <a:schemeClr val="accent1"/>
              </a:buClr>
              <a:buSzPts val="1600"/>
              <a:buChar char="•"/>
              <a:defRPr sz="1600"/>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41" name="Google Shape;141;p24"/>
          <p:cNvSpPr txBox="1"/>
          <p:nvPr>
            <p:ph idx="3" type="body"/>
          </p:nvPr>
        </p:nvSpPr>
        <p:spPr>
          <a:xfrm>
            <a:off x="6172201" y="1364071"/>
            <a:ext cx="5183100" cy="8241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1100"/>
              </a:spcBef>
              <a:spcAft>
                <a:spcPts val="0"/>
              </a:spcAft>
              <a:buSzPts val="2400"/>
              <a:buNone/>
              <a:defRPr b="1" sz="2400">
                <a:solidFill>
                  <a:schemeClr val="accent2"/>
                </a:solidFill>
              </a:defRPr>
            </a:lvl1pPr>
            <a:lvl2pPr indent="-228600" lvl="1" marL="914400" rtl="0" algn="l">
              <a:lnSpc>
                <a:spcPct val="90000"/>
              </a:lnSpc>
              <a:spcBef>
                <a:spcPts val="500"/>
              </a:spcBef>
              <a:spcAft>
                <a:spcPts val="0"/>
              </a:spcAft>
              <a:buSzPts val="2000"/>
              <a:buNone/>
              <a:defRPr b="1" sz="2000"/>
            </a:lvl2pPr>
            <a:lvl3pPr indent="-228600" lvl="2" marL="1371600" rtl="0" algn="l">
              <a:lnSpc>
                <a:spcPct val="90000"/>
              </a:lnSpc>
              <a:spcBef>
                <a:spcPts val="500"/>
              </a:spcBef>
              <a:spcAft>
                <a:spcPts val="0"/>
              </a:spcAft>
              <a:buSzPts val="1900"/>
              <a:buNone/>
              <a:defRPr b="1" sz="1900"/>
            </a:lvl3pPr>
            <a:lvl4pPr indent="-228600" lvl="3" marL="1828800" rtl="0" algn="l">
              <a:lnSpc>
                <a:spcPct val="90000"/>
              </a:lnSpc>
              <a:spcBef>
                <a:spcPts val="500"/>
              </a:spcBef>
              <a:spcAft>
                <a:spcPts val="0"/>
              </a:spcAft>
              <a:buSzPts val="1600"/>
              <a:buNone/>
              <a:defRPr b="1" sz="1600"/>
            </a:lvl4pPr>
            <a:lvl5pPr indent="-228600" lvl="4" marL="2286000" rtl="0" algn="l">
              <a:lnSpc>
                <a:spcPct val="90000"/>
              </a:lnSpc>
              <a:spcBef>
                <a:spcPts val="500"/>
              </a:spcBef>
              <a:spcAft>
                <a:spcPts val="0"/>
              </a:spcAft>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42" name="Google Shape;142;p24"/>
          <p:cNvSpPr txBox="1"/>
          <p:nvPr>
            <p:ph idx="4" type="body"/>
          </p:nvPr>
        </p:nvSpPr>
        <p:spPr>
          <a:xfrm>
            <a:off x="6196013" y="2527042"/>
            <a:ext cx="5157900" cy="3068100"/>
          </a:xfrm>
          <a:prstGeom prst="rect">
            <a:avLst/>
          </a:prstGeom>
          <a:noFill/>
          <a:ln>
            <a:noFill/>
          </a:ln>
        </p:spPr>
        <p:txBody>
          <a:bodyPr anchorCtr="0" anchor="t" bIns="45700" lIns="91425" spcFirstLastPara="1" rIns="91425" wrap="square" tIns="45700">
            <a:normAutofit/>
          </a:bodyPr>
          <a:lstStyle>
            <a:lvl1pPr indent="-381000" lvl="0" marL="457200" rtl="0" algn="l">
              <a:lnSpc>
                <a:spcPct val="90000"/>
              </a:lnSpc>
              <a:spcBef>
                <a:spcPts val="1100"/>
              </a:spcBef>
              <a:spcAft>
                <a:spcPts val="0"/>
              </a:spcAft>
              <a:buClr>
                <a:schemeClr val="accent1"/>
              </a:buClr>
              <a:buSzPts val="2400"/>
              <a:buChar char="•"/>
              <a:defRPr sz="2400"/>
            </a:lvl1pPr>
            <a:lvl2pPr indent="-355600" lvl="1" marL="914400" rtl="0" algn="l">
              <a:lnSpc>
                <a:spcPct val="90000"/>
              </a:lnSpc>
              <a:spcBef>
                <a:spcPts val="500"/>
              </a:spcBef>
              <a:spcAft>
                <a:spcPts val="0"/>
              </a:spcAft>
              <a:buClr>
                <a:schemeClr val="accent1"/>
              </a:buClr>
              <a:buSzPts val="2000"/>
              <a:buChar char="•"/>
              <a:defRPr sz="2000"/>
            </a:lvl2pPr>
            <a:lvl3pPr indent="-349250" lvl="2" marL="1371600" rtl="0" algn="l">
              <a:lnSpc>
                <a:spcPct val="90000"/>
              </a:lnSpc>
              <a:spcBef>
                <a:spcPts val="500"/>
              </a:spcBef>
              <a:spcAft>
                <a:spcPts val="0"/>
              </a:spcAft>
              <a:buClr>
                <a:schemeClr val="accent1"/>
              </a:buClr>
              <a:buSzPts val="1900"/>
              <a:buChar char="•"/>
              <a:defRPr sz="1900"/>
            </a:lvl3pPr>
            <a:lvl4pPr indent="-330200" lvl="3" marL="1828800" rtl="0" algn="l">
              <a:lnSpc>
                <a:spcPct val="90000"/>
              </a:lnSpc>
              <a:spcBef>
                <a:spcPts val="500"/>
              </a:spcBef>
              <a:spcAft>
                <a:spcPts val="0"/>
              </a:spcAft>
              <a:buClr>
                <a:schemeClr val="accent1"/>
              </a:buClr>
              <a:buSzPts val="1600"/>
              <a:buChar char="•"/>
              <a:defRPr sz="1600"/>
            </a:lvl4pPr>
            <a:lvl5pPr indent="-330200" lvl="4" marL="2286000" rtl="0" algn="l">
              <a:lnSpc>
                <a:spcPct val="90000"/>
              </a:lnSpc>
              <a:spcBef>
                <a:spcPts val="500"/>
              </a:spcBef>
              <a:spcAft>
                <a:spcPts val="0"/>
              </a:spcAft>
              <a:buClr>
                <a:schemeClr val="accent1"/>
              </a:buClr>
              <a:buSzPts val="1600"/>
              <a:buChar char="•"/>
              <a:defRPr sz="1600"/>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pic>
        <p:nvPicPr>
          <p:cNvPr id="143" name="Google Shape;143;p24"/>
          <p:cNvPicPr preferRelativeResize="0"/>
          <p:nvPr/>
        </p:nvPicPr>
        <p:blipFill rotWithShape="1">
          <a:blip r:embed="rId2">
            <a:alphaModFix/>
          </a:blip>
          <a:srcRect b="0" l="0" r="0" t="0"/>
          <a:stretch/>
        </p:blipFill>
        <p:spPr>
          <a:xfrm>
            <a:off x="9933427" y="5691039"/>
            <a:ext cx="2258574" cy="1173481"/>
          </a:xfrm>
          <a:prstGeom prst="rect">
            <a:avLst/>
          </a:prstGeom>
          <a:noFill/>
          <a:ln>
            <a:noFill/>
          </a:ln>
        </p:spPr>
      </p:pic>
      <p:pic>
        <p:nvPicPr>
          <p:cNvPr id="144" name="Google Shape;144;p24"/>
          <p:cNvPicPr preferRelativeResize="0"/>
          <p:nvPr/>
        </p:nvPicPr>
        <p:blipFill rotWithShape="1">
          <a:blip r:embed="rId3">
            <a:alphaModFix/>
          </a:blip>
          <a:srcRect b="0" l="0" r="0" t="0"/>
          <a:stretch/>
        </p:blipFill>
        <p:spPr>
          <a:xfrm>
            <a:off x="0" y="5669447"/>
            <a:ext cx="2034435" cy="1188553"/>
          </a:xfrm>
          <a:prstGeom prst="rect">
            <a:avLst/>
          </a:prstGeom>
          <a:noFill/>
          <a:ln>
            <a:noFill/>
          </a:ln>
        </p:spPr>
      </p:pic>
      <p:pic>
        <p:nvPicPr>
          <p:cNvPr id="145" name="Google Shape;145;p24"/>
          <p:cNvPicPr preferRelativeResize="0"/>
          <p:nvPr/>
        </p:nvPicPr>
        <p:blipFill rotWithShape="1">
          <a:blip r:embed="rId4">
            <a:alphaModFix/>
          </a:blip>
          <a:srcRect b="0" l="0" r="0" t="0"/>
          <a:stretch/>
        </p:blipFill>
        <p:spPr>
          <a:xfrm>
            <a:off x="5722269" y="6029358"/>
            <a:ext cx="523319" cy="32840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e de titre">
  <p:cSld name="1_Diapositive de titre">
    <p:spTree>
      <p:nvGrpSpPr>
        <p:cNvPr id="146" name="Shape 146"/>
        <p:cNvGrpSpPr/>
        <p:nvPr/>
      </p:nvGrpSpPr>
      <p:grpSpPr>
        <a:xfrm>
          <a:off x="0" y="0"/>
          <a:ext cx="0" cy="0"/>
          <a:chOff x="0" y="0"/>
          <a:chExt cx="0" cy="0"/>
        </a:xfrm>
      </p:grpSpPr>
      <p:sp>
        <p:nvSpPr>
          <p:cNvPr id="147" name="Google Shape;147;p25"/>
          <p:cNvSpPr txBox="1"/>
          <p:nvPr>
            <p:ph type="ctrTitle"/>
          </p:nvPr>
        </p:nvSpPr>
        <p:spPr>
          <a:xfrm>
            <a:off x="0" y="1199536"/>
            <a:ext cx="12192000" cy="20352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b="0" sz="6000">
                <a:latin typeface="Calibri"/>
                <a:ea typeface="Calibri"/>
                <a:cs typeface="Calibri"/>
                <a:sym typeface="Calibri"/>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48" name="Google Shape;148;p25"/>
          <p:cNvSpPr txBox="1"/>
          <p:nvPr>
            <p:ph idx="1" type="subTitle"/>
          </p:nvPr>
        </p:nvSpPr>
        <p:spPr>
          <a:xfrm>
            <a:off x="2874202" y="3434891"/>
            <a:ext cx="64437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100"/>
              </a:spcBef>
              <a:spcAft>
                <a:spcPts val="0"/>
              </a:spcAft>
              <a:buSzPts val="4000"/>
              <a:buNone/>
              <a:defRPr b="1" sz="4000">
                <a:solidFill>
                  <a:schemeClr val="accent2"/>
                </a:solidFill>
              </a:defRPr>
            </a:lvl1pPr>
            <a:lvl2pPr lvl="1" rtl="0" algn="ctr">
              <a:lnSpc>
                <a:spcPct val="90000"/>
              </a:lnSpc>
              <a:spcBef>
                <a:spcPts val="500"/>
              </a:spcBef>
              <a:spcAft>
                <a:spcPts val="0"/>
              </a:spcAft>
              <a:buSzPts val="2000"/>
              <a:buNone/>
              <a:defRPr sz="2000"/>
            </a:lvl2pPr>
            <a:lvl3pPr lvl="2" rtl="0" algn="ctr">
              <a:lnSpc>
                <a:spcPct val="90000"/>
              </a:lnSpc>
              <a:spcBef>
                <a:spcPts val="500"/>
              </a:spcBef>
              <a:spcAft>
                <a:spcPts val="0"/>
              </a:spcAft>
              <a:buSzPts val="1900"/>
              <a:buNone/>
              <a:defRPr sz="1900"/>
            </a:lvl3pPr>
            <a:lvl4pPr lvl="3" rtl="0" algn="ctr">
              <a:lnSpc>
                <a:spcPct val="90000"/>
              </a:lnSpc>
              <a:spcBef>
                <a:spcPts val="500"/>
              </a:spcBef>
              <a:spcAft>
                <a:spcPts val="0"/>
              </a:spcAft>
              <a:buSzPts val="1600"/>
              <a:buNone/>
              <a:defRPr sz="1600"/>
            </a:lvl4pPr>
            <a:lvl5pPr lvl="4" rtl="0" algn="ctr">
              <a:lnSpc>
                <a:spcPct val="90000"/>
              </a:lnSpc>
              <a:spcBef>
                <a:spcPts val="500"/>
              </a:spcBef>
              <a:spcAft>
                <a:spcPts val="0"/>
              </a:spcAft>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149" name="Google Shape;149;p25"/>
          <p:cNvPicPr preferRelativeResize="0"/>
          <p:nvPr/>
        </p:nvPicPr>
        <p:blipFill rotWithShape="1">
          <a:blip r:embed="rId2">
            <a:alphaModFix/>
          </a:blip>
          <a:srcRect b="0" l="0" r="0" t="0"/>
          <a:stretch/>
        </p:blipFill>
        <p:spPr>
          <a:xfrm>
            <a:off x="9933427" y="5691039"/>
            <a:ext cx="2258574" cy="1173481"/>
          </a:xfrm>
          <a:prstGeom prst="rect">
            <a:avLst/>
          </a:prstGeom>
          <a:noFill/>
          <a:ln>
            <a:noFill/>
          </a:ln>
        </p:spPr>
      </p:pic>
      <p:pic>
        <p:nvPicPr>
          <p:cNvPr id="150" name="Google Shape;150;p25"/>
          <p:cNvPicPr preferRelativeResize="0"/>
          <p:nvPr/>
        </p:nvPicPr>
        <p:blipFill rotWithShape="1">
          <a:blip r:embed="rId3">
            <a:alphaModFix/>
          </a:blip>
          <a:srcRect b="0" l="0" r="0" t="0"/>
          <a:stretch/>
        </p:blipFill>
        <p:spPr>
          <a:xfrm>
            <a:off x="0" y="5669447"/>
            <a:ext cx="2034435" cy="1188553"/>
          </a:xfrm>
          <a:prstGeom prst="rect">
            <a:avLst/>
          </a:prstGeom>
          <a:noFill/>
          <a:ln>
            <a:noFill/>
          </a:ln>
        </p:spPr>
      </p:pic>
      <p:pic>
        <p:nvPicPr>
          <p:cNvPr id="151" name="Google Shape;151;p25"/>
          <p:cNvPicPr preferRelativeResize="0"/>
          <p:nvPr/>
        </p:nvPicPr>
        <p:blipFill rotWithShape="1">
          <a:blip r:embed="rId4">
            <a:alphaModFix/>
          </a:blip>
          <a:srcRect b="0" l="0" r="0" t="0"/>
          <a:stretch/>
        </p:blipFill>
        <p:spPr>
          <a:xfrm>
            <a:off x="5722269" y="6029358"/>
            <a:ext cx="523319" cy="3284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152" name="Shape 152"/>
        <p:cNvGrpSpPr/>
        <p:nvPr/>
      </p:nvGrpSpPr>
      <p:grpSpPr>
        <a:xfrm>
          <a:off x="0" y="0"/>
          <a:ext cx="0" cy="0"/>
          <a:chOff x="0" y="0"/>
          <a:chExt cx="0" cy="0"/>
        </a:xfrm>
      </p:grpSpPr>
      <p:pic>
        <p:nvPicPr>
          <p:cNvPr id="153" name="Google Shape;153;p26"/>
          <p:cNvPicPr preferRelativeResize="0"/>
          <p:nvPr/>
        </p:nvPicPr>
        <p:blipFill rotWithShape="1">
          <a:blip r:embed="rId2">
            <a:alphaModFix/>
          </a:blip>
          <a:srcRect b="0" l="0" r="0" t="0"/>
          <a:stretch/>
        </p:blipFill>
        <p:spPr>
          <a:xfrm>
            <a:off x="9933427" y="5691039"/>
            <a:ext cx="2258574" cy="1173481"/>
          </a:xfrm>
          <a:prstGeom prst="rect">
            <a:avLst/>
          </a:prstGeom>
          <a:noFill/>
          <a:ln>
            <a:noFill/>
          </a:ln>
        </p:spPr>
      </p:pic>
      <p:pic>
        <p:nvPicPr>
          <p:cNvPr id="154" name="Google Shape;154;p26"/>
          <p:cNvPicPr preferRelativeResize="0"/>
          <p:nvPr/>
        </p:nvPicPr>
        <p:blipFill rotWithShape="1">
          <a:blip r:embed="rId3">
            <a:alphaModFix/>
          </a:blip>
          <a:srcRect b="0" l="0" r="0" t="0"/>
          <a:stretch/>
        </p:blipFill>
        <p:spPr>
          <a:xfrm>
            <a:off x="0" y="5669447"/>
            <a:ext cx="2034435" cy="1188553"/>
          </a:xfrm>
          <a:prstGeom prst="rect">
            <a:avLst/>
          </a:prstGeom>
          <a:noFill/>
          <a:ln>
            <a:noFill/>
          </a:ln>
        </p:spPr>
      </p:pic>
      <p:pic>
        <p:nvPicPr>
          <p:cNvPr id="155" name="Google Shape;155;p26"/>
          <p:cNvPicPr preferRelativeResize="0"/>
          <p:nvPr/>
        </p:nvPicPr>
        <p:blipFill rotWithShape="1">
          <a:blip r:embed="rId4">
            <a:alphaModFix/>
          </a:blip>
          <a:srcRect b="0" l="0" r="0" t="0"/>
          <a:stretch/>
        </p:blipFill>
        <p:spPr>
          <a:xfrm>
            <a:off x="5722269" y="6029358"/>
            <a:ext cx="523319" cy="3284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image" Target="../media/image4.jpg"/><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0" name="Shape 90"/>
        <p:cNvGrpSpPr/>
        <p:nvPr/>
      </p:nvGrpSpPr>
      <p:grpSpPr>
        <a:xfrm>
          <a:off x="0" y="0"/>
          <a:ext cx="0" cy="0"/>
          <a:chOff x="0" y="0"/>
          <a:chExt cx="0" cy="0"/>
        </a:xfrm>
      </p:grpSpPr>
      <p:sp>
        <p:nvSpPr>
          <p:cNvPr id="91" name="Google Shape;91;p16"/>
          <p:cNvSpPr txBox="1"/>
          <p:nvPr>
            <p:ph type="title"/>
          </p:nvPr>
        </p:nvSpPr>
        <p:spPr>
          <a:xfrm>
            <a:off x="838200" y="806245"/>
            <a:ext cx="10515600" cy="5505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600"/>
              <a:buFont typeface="Calibri"/>
              <a:buNone/>
              <a:defRPr b="1" i="0" sz="3600" u="none" cap="none" strike="noStrike">
                <a:solidFill>
                  <a:schemeClr val="dk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92" name="Google Shape;92;p1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accent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accent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accent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slide" Target="/ppt/slides/slide9.xml"/><Relationship Id="rId4" Type="http://schemas.openxmlformats.org/officeDocument/2006/relationships/slide" Target="/ppt/slides/slide8.xml"/><Relationship Id="rId5" Type="http://schemas.openxmlformats.org/officeDocument/2006/relationships/image" Target="../media/image21.png"/><Relationship Id="rId6" Type="http://schemas.openxmlformats.org/officeDocument/2006/relationships/image" Target="../media/image38.png"/><Relationship Id="rId7" Type="http://schemas.openxmlformats.org/officeDocument/2006/relationships/image" Target="../media/image60.png"/><Relationship Id="rId8" Type="http://schemas.openxmlformats.org/officeDocument/2006/relationships/image" Target="../media/image31.png"/></Relationships>
</file>

<file path=ppt/slides/_rels/slide11.xml.rels><?xml version="1.0" encoding="UTF-8" standalone="yes"?><Relationships xmlns="http://schemas.openxmlformats.org/package/2006/relationships"><Relationship Id="rId11" Type="http://schemas.openxmlformats.org/officeDocument/2006/relationships/hyperlink" Target="http://www.education.gouv.qc.ca/fileadmin/site_web/documents/dpse/adaptation_serv_compl/Referentiel-mathematique.PDF" TargetMode="External"/><Relationship Id="rId10" Type="http://schemas.openxmlformats.org/officeDocument/2006/relationships/image" Target="../media/image27.png"/><Relationship Id="rId12"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slide" Target="/ppt/slides/slide12.xml"/><Relationship Id="rId4" Type="http://schemas.openxmlformats.org/officeDocument/2006/relationships/slide" Target="/ppt/slides/slide14.xml"/><Relationship Id="rId9" Type="http://schemas.openxmlformats.org/officeDocument/2006/relationships/image" Target="../media/image30.png"/><Relationship Id="rId5" Type="http://schemas.openxmlformats.org/officeDocument/2006/relationships/slide" Target="/ppt/slides/slide13.xml"/><Relationship Id="rId6" Type="http://schemas.openxmlformats.org/officeDocument/2006/relationships/image" Target="../media/image20.png"/><Relationship Id="rId7" Type="http://schemas.openxmlformats.org/officeDocument/2006/relationships/image" Target="../media/image34.png"/><Relationship Id="rId8" Type="http://schemas.openxmlformats.org/officeDocument/2006/relationships/image" Target="../media/image39.png"/></Relationships>
</file>

<file path=ppt/slides/_rels/slide12.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25.png"/><Relationship Id="rId12" Type="http://schemas.openxmlformats.org/officeDocument/2006/relationships/hyperlink" Target="http://www.education.gouv.qc.ca/fileadmin/site_web/documents/dpse/adaptation_serv_compl/Referentiel-mathematique.PDF"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slide" Target="/ppt/slides/slide11.xml"/><Relationship Id="rId4" Type="http://schemas.openxmlformats.org/officeDocument/2006/relationships/slide" Target="/ppt/slides/slide14.xml"/><Relationship Id="rId9" Type="http://schemas.openxmlformats.org/officeDocument/2006/relationships/image" Target="../media/image26.png"/><Relationship Id="rId5" Type="http://schemas.openxmlformats.org/officeDocument/2006/relationships/slide" Target="/ppt/slides/slide13.xml"/><Relationship Id="rId6" Type="http://schemas.openxmlformats.org/officeDocument/2006/relationships/image" Target="../media/image28.png"/><Relationship Id="rId7" Type="http://schemas.openxmlformats.org/officeDocument/2006/relationships/image" Target="../media/image36.png"/><Relationship Id="rId8" Type="http://schemas.openxmlformats.org/officeDocument/2006/relationships/image" Target="../media/image22.png"/></Relationships>
</file>

<file path=ppt/slides/_rels/slide13.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42.png"/><Relationship Id="rId12" Type="http://schemas.openxmlformats.org/officeDocument/2006/relationships/hyperlink" Target="http://www.education.gouv.qc.ca/fileadmin/site_web/documents/dpse/adaptation_serv_compl/Referentiel-mathematique.PDF"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slide" Target="/ppt/slides/slide12.xml"/><Relationship Id="rId4" Type="http://schemas.openxmlformats.org/officeDocument/2006/relationships/slide" Target="/ppt/slides/slide11.xml"/><Relationship Id="rId9" Type="http://schemas.openxmlformats.org/officeDocument/2006/relationships/image" Target="../media/image32.png"/><Relationship Id="rId5" Type="http://schemas.openxmlformats.org/officeDocument/2006/relationships/slide" Target="/ppt/slides/slide14.xml"/><Relationship Id="rId6" Type="http://schemas.openxmlformats.org/officeDocument/2006/relationships/image" Target="../media/image35.png"/><Relationship Id="rId7" Type="http://schemas.openxmlformats.org/officeDocument/2006/relationships/image" Target="../media/image45.png"/><Relationship Id="rId8"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slide" Target="/ppt/slides/slide13.xml"/><Relationship Id="rId4" Type="http://schemas.openxmlformats.org/officeDocument/2006/relationships/slide" Target="/ppt/slides/slide12.xml"/><Relationship Id="rId5" Type="http://schemas.openxmlformats.org/officeDocument/2006/relationships/slide" Target="/ppt/slides/slide11.xml"/><Relationship Id="rId6" Type="http://schemas.openxmlformats.org/officeDocument/2006/relationships/image" Target="../media/image38.png"/><Relationship Id="rId7" Type="http://schemas.openxmlformats.org/officeDocument/2006/relationships/image" Target="../media/image21.png"/><Relationship Id="rId8" Type="http://schemas.openxmlformats.org/officeDocument/2006/relationships/hyperlink" Target="http://www.education.gouv.qc.ca/fileadmin/site_web/documents/dpse/adaptation_serv_compl/Referentiel-mathematique.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hyperlink" Target="https://drive.google.com/file/d/15Dgfb5XmCduoOZXRGaz3E1mIsbEWrO9M/view?usp=drive_link"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hyperlink" Target="https://drive.google.com/file/d/1EiNGLSTnpb3pW1T1eZOr5rz3KO71fJBq/view?usp=share_link"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hyperlink" Target="https://docs.google.com/document/d/1b4ZxdV2UMNX7fnElWTrM6vZPo7QgAhcTJ_359viP7Kw/edi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1" Type="http://schemas.openxmlformats.org/officeDocument/2006/relationships/hyperlink" Target="http://recitmst.qc.ca/minecraft27092023" TargetMode="External"/><Relationship Id="rId10" Type="http://schemas.openxmlformats.org/officeDocument/2006/relationships/image" Target="../media/image16.png"/><Relationship Id="rId13" Type="http://schemas.openxmlformats.org/officeDocument/2006/relationships/hyperlink" Target="mailto:equipemst@recit.qc.ca" TargetMode="External"/><Relationship Id="rId12" Type="http://schemas.openxmlformats.org/officeDocument/2006/relationships/hyperlink" Target="mailto:mathieu.thibault@uqo.ca" TargetMode="External"/><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66.png"/><Relationship Id="rId15" Type="http://schemas.openxmlformats.org/officeDocument/2006/relationships/image" Target="../media/image17.png"/><Relationship Id="rId14" Type="http://schemas.openxmlformats.org/officeDocument/2006/relationships/hyperlink" Target="mailto:equipemst@recit.qc.ca" TargetMode="External"/><Relationship Id="rId5" Type="http://schemas.openxmlformats.org/officeDocument/2006/relationships/slide" Target="/ppt/slides/slide15.xml"/><Relationship Id="rId6" Type="http://schemas.openxmlformats.org/officeDocument/2006/relationships/hyperlink" Target="mailto:stephanie.rioux@recit.qc.ca" TargetMode="External"/><Relationship Id="rId7" Type="http://schemas.openxmlformats.org/officeDocument/2006/relationships/image" Target="../media/image31.png"/><Relationship Id="rId8" Type="http://schemas.openxmlformats.org/officeDocument/2006/relationships/image" Target="../media/image14.png"/></Relationships>
</file>

<file path=ppt/slides/_rels/slide20.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image" Target="../media/image42.png"/><Relationship Id="rId12" Type="http://schemas.openxmlformats.org/officeDocument/2006/relationships/hyperlink" Target="https://sites.google.com/csbe.qc.ca/evaluerautrementenmath/planification-des-apprentissages-et-de-l%C3%A9valuation/quelle-intention-cibler?authuser=0#h.56re43vkeybm"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slide" Target="/ppt/slides/slide21.xml"/><Relationship Id="rId4" Type="http://schemas.openxmlformats.org/officeDocument/2006/relationships/slide" Target="/ppt/slides/slide23.xml"/><Relationship Id="rId9" Type="http://schemas.openxmlformats.org/officeDocument/2006/relationships/image" Target="../media/image64.png"/><Relationship Id="rId5" Type="http://schemas.openxmlformats.org/officeDocument/2006/relationships/slide" Target="/ppt/slides/slide22.xml"/><Relationship Id="rId6" Type="http://schemas.openxmlformats.org/officeDocument/2006/relationships/image" Target="../media/image21.png"/><Relationship Id="rId7" Type="http://schemas.openxmlformats.org/officeDocument/2006/relationships/image" Target="../media/image54.png"/><Relationship Id="rId8"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slide" Target="/ppt/slides/slide20.xml"/><Relationship Id="rId4" Type="http://schemas.openxmlformats.org/officeDocument/2006/relationships/slide" Target="/ppt/slides/slide23.xml"/><Relationship Id="rId9" Type="http://schemas.openxmlformats.org/officeDocument/2006/relationships/hyperlink" Target="https://sites.google.com/csbe.qc.ca/evaluerautrementenmath/planification-des-apprentissages-et-de-l%C3%A9valuation/quelle-intention-cibler?authuser=0#h.56re43vkeybm" TargetMode="External"/><Relationship Id="rId5" Type="http://schemas.openxmlformats.org/officeDocument/2006/relationships/slide" Target="/ppt/slides/slide22.xml"/><Relationship Id="rId6" Type="http://schemas.openxmlformats.org/officeDocument/2006/relationships/image" Target="../media/image21.png"/><Relationship Id="rId7" Type="http://schemas.openxmlformats.org/officeDocument/2006/relationships/image" Target="../media/image47.png"/><Relationship Id="rId8"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slide" Target="/ppt/slides/slide21.xml"/><Relationship Id="rId4" Type="http://schemas.openxmlformats.org/officeDocument/2006/relationships/slide" Target="/ppt/slides/slide20.xml"/><Relationship Id="rId9" Type="http://schemas.openxmlformats.org/officeDocument/2006/relationships/image" Target="../media/image46.png"/><Relationship Id="rId5" Type="http://schemas.openxmlformats.org/officeDocument/2006/relationships/slide" Target="/ppt/slides/slide23.xml"/><Relationship Id="rId6" Type="http://schemas.openxmlformats.org/officeDocument/2006/relationships/image" Target="../media/image48.png"/><Relationship Id="rId7" Type="http://schemas.openxmlformats.org/officeDocument/2006/relationships/image" Target="../media/image21.png"/><Relationship Id="rId8" Type="http://schemas.openxmlformats.org/officeDocument/2006/relationships/image" Target="../media/image38.png"/></Relationships>
</file>

<file path=ppt/slides/_rels/slide23.xml.rels><?xml version="1.0" encoding="UTF-8" standalone="yes"?><Relationships xmlns="http://schemas.openxmlformats.org/package/2006/relationships"><Relationship Id="rId10"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slide" Target="/ppt/slides/slide22.xml"/><Relationship Id="rId4" Type="http://schemas.openxmlformats.org/officeDocument/2006/relationships/slide" Target="/ppt/slides/slide21.xml"/><Relationship Id="rId9" Type="http://schemas.openxmlformats.org/officeDocument/2006/relationships/image" Target="../media/image42.png"/><Relationship Id="rId5" Type="http://schemas.openxmlformats.org/officeDocument/2006/relationships/slide" Target="/ppt/slides/slide20.xml"/><Relationship Id="rId6" Type="http://schemas.openxmlformats.org/officeDocument/2006/relationships/image" Target="../media/image38.png"/><Relationship Id="rId7" Type="http://schemas.openxmlformats.org/officeDocument/2006/relationships/image" Target="../media/image49.png"/><Relationship Id="rId8"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65.png"/><Relationship Id="rId5" Type="http://schemas.openxmlformats.org/officeDocument/2006/relationships/hyperlink" Target="https://frq.gouv.qc.ca/programme-engagemen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png"/><Relationship Id="rId4" Type="http://schemas.openxmlformats.org/officeDocument/2006/relationships/hyperlink" Target="https://campus.recit.qc.ca/login/index.php" TargetMode="External"/><Relationship Id="rId5" Type="http://schemas.openxmlformats.org/officeDocument/2006/relationships/hyperlink" Target="https://campus.recit.qc.ca/login/index.php" TargetMode="External"/></Relationships>
</file>

<file path=ppt/slides/_rels/slide29.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0.png"/><Relationship Id="rId4" Type="http://schemas.openxmlformats.org/officeDocument/2006/relationships/image" Target="../media/image34.png"/><Relationship Id="rId9" Type="http://schemas.openxmlformats.org/officeDocument/2006/relationships/image" Target="../media/image59.png"/><Relationship Id="rId5" Type="http://schemas.openxmlformats.org/officeDocument/2006/relationships/image" Target="../media/image67.png"/><Relationship Id="rId6" Type="http://schemas.openxmlformats.org/officeDocument/2006/relationships/image" Target="../media/image56.png"/><Relationship Id="rId7" Type="http://schemas.openxmlformats.org/officeDocument/2006/relationships/image" Target="../media/image58.png"/><Relationship Id="rId8"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6.png"/><Relationship Id="rId4" Type="http://schemas.openxmlformats.org/officeDocument/2006/relationships/hyperlink" Target="http://recitmst.qc.ca/minecraft27092023" TargetMode="External"/><Relationship Id="rId5" Type="http://schemas.openxmlformats.org/officeDocument/2006/relationships/hyperlink" Target="mailto:equipe@recitmst.qc.ca" TargetMode="External"/><Relationship Id="rId6" Type="http://schemas.openxmlformats.org/officeDocument/2006/relationships/hyperlink" Target="https://docs.google.com/presentation/d/1wiSbxz9VIvo8ZIhtMWImhZBBebvkSJ3jm3gj-cxozW8/edit?usp=sharing" TargetMode="External"/><Relationship Id="rId7" Type="http://schemas.openxmlformats.org/officeDocument/2006/relationships/image" Target="../media/image24.png"/><Relationship Id="rId8" Type="http://schemas.openxmlformats.org/officeDocument/2006/relationships/hyperlink" Target="http://recitmst.qc.ca/minecraft27092023" TargetMode="External"/></Relationships>
</file>

<file path=ppt/slides/_rels/slide30.xml.rels><?xml version="1.0" encoding="UTF-8" standalone="yes"?><Relationships xmlns="http://schemas.openxmlformats.org/package/2006/relationships"><Relationship Id="rId11" Type="http://schemas.openxmlformats.org/officeDocument/2006/relationships/hyperlink" Target="http://recitmst.qc.ca/minecraft27092023" TargetMode="External"/><Relationship Id="rId10" Type="http://schemas.openxmlformats.org/officeDocument/2006/relationships/image" Target="../media/image16.png"/><Relationship Id="rId13" Type="http://schemas.openxmlformats.org/officeDocument/2006/relationships/hyperlink" Target="mailto:equipemst@recit.qc.ca" TargetMode="External"/><Relationship Id="rId12" Type="http://schemas.openxmlformats.org/officeDocument/2006/relationships/hyperlink" Target="mailto:mathieu.thibault@uqo.ca" TargetMode="External"/><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66.png"/><Relationship Id="rId15" Type="http://schemas.openxmlformats.org/officeDocument/2006/relationships/image" Target="../media/image17.png"/><Relationship Id="rId14" Type="http://schemas.openxmlformats.org/officeDocument/2006/relationships/hyperlink" Target="mailto:equipemst@recit.qc.ca" TargetMode="External"/><Relationship Id="rId5" Type="http://schemas.openxmlformats.org/officeDocument/2006/relationships/slide" Target="/ppt/slides/slide15.xml"/><Relationship Id="rId6" Type="http://schemas.openxmlformats.org/officeDocument/2006/relationships/hyperlink" Target="mailto:stephanie.rioux@recit.qc.ca" TargetMode="External"/><Relationship Id="rId7" Type="http://schemas.openxmlformats.org/officeDocument/2006/relationships/image" Target="../media/image31.png"/><Relationship Id="rId8"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1.png"/><Relationship Id="rId4" Type="http://schemas.openxmlformats.org/officeDocument/2006/relationships/image" Target="../media/image21.png"/><Relationship Id="rId5" Type="http://schemas.openxmlformats.org/officeDocument/2006/relationships/hyperlink" Target="http://www.education.gouv.qc.ca/fileadmin/site_web/documents/dpse/adaptation_serv_compl/Referentiel-mathematique.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1.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1.png"/><Relationship Id="rId4" Type="http://schemas.openxmlformats.org/officeDocument/2006/relationships/hyperlink" Target="http://www.youtube.com/watch?v=OTEUQcRRQhw" TargetMode="External"/><Relationship Id="rId5" Type="http://schemas.openxmlformats.org/officeDocument/2006/relationships/image" Target="../media/image23.jpg"/></Relationships>
</file>

<file path=ppt/slides/_rels/slide7.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4.png"/><Relationship Id="rId13" Type="http://schemas.openxmlformats.org/officeDocument/2006/relationships/image" Target="../media/image27.png"/><Relationship Id="rId12"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slide" Target="/ppt/slides/slide8.xml"/><Relationship Id="rId4" Type="http://schemas.openxmlformats.org/officeDocument/2006/relationships/slide" Target="/ppt/slides/slide10.xml"/><Relationship Id="rId9" Type="http://schemas.openxmlformats.org/officeDocument/2006/relationships/image" Target="../media/image20.png"/><Relationship Id="rId14" Type="http://schemas.openxmlformats.org/officeDocument/2006/relationships/image" Target="../media/image29.png"/><Relationship Id="rId5" Type="http://schemas.openxmlformats.org/officeDocument/2006/relationships/slide" Target="/ppt/slides/slide9.xml"/><Relationship Id="rId6" Type="http://schemas.openxmlformats.org/officeDocument/2006/relationships/image" Target="../media/image21.png"/><Relationship Id="rId7" Type="http://schemas.openxmlformats.org/officeDocument/2006/relationships/slide" Target="/ppt/slides/slide7.xml"/><Relationship Id="rId8" Type="http://schemas.openxmlformats.org/officeDocument/2006/relationships/slide" Target="/ppt/slid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slide" Target="/ppt/slides/slide10.xml"/><Relationship Id="rId4" Type="http://schemas.openxmlformats.org/officeDocument/2006/relationships/slide" Target="/ppt/slides/slide9.xml"/><Relationship Id="rId9"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36.png"/><Relationship Id="rId7" Type="http://schemas.openxmlformats.org/officeDocument/2006/relationships/image" Target="../media/image22.png"/><Relationship Id="rId8" Type="http://schemas.openxmlformats.org/officeDocument/2006/relationships/image" Target="../media/image26.png"/></Relationships>
</file>

<file path=ppt/slides/_rels/slide9.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43.png"/><Relationship Id="rId13" Type="http://schemas.openxmlformats.org/officeDocument/2006/relationships/image" Target="../media/image31.png"/><Relationship Id="rId12"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slide" Target="/ppt/slides/slide8.xml"/><Relationship Id="rId4" Type="http://schemas.openxmlformats.org/officeDocument/2006/relationships/slide" Target="/ppt/slides/slide10.xml"/><Relationship Id="rId9" Type="http://schemas.openxmlformats.org/officeDocument/2006/relationships/image" Target="../media/image45.png"/><Relationship Id="rId14" Type="http://schemas.openxmlformats.org/officeDocument/2006/relationships/hyperlink" Target="https://sites.google.com/csbe.qc.ca/evaluerautrementenmath/types-de-probl%C3%A8mes/t%C3%A2ches-cr%C3%A9atives?authuser=0" TargetMode="External"/><Relationship Id="rId5" Type="http://schemas.openxmlformats.org/officeDocument/2006/relationships/image" Target="../media/image35.png"/><Relationship Id="rId6" Type="http://schemas.openxmlformats.org/officeDocument/2006/relationships/image" Target="../media/image21.png"/><Relationship Id="rId7" Type="http://schemas.openxmlformats.org/officeDocument/2006/relationships/image" Target="../media/image33.png"/><Relationship Id="rId8"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27"/>
          <p:cNvSpPr txBox="1"/>
          <p:nvPr>
            <p:ph type="ctrTitle"/>
          </p:nvPr>
        </p:nvSpPr>
        <p:spPr>
          <a:xfrm>
            <a:off x="0" y="1199536"/>
            <a:ext cx="12192000" cy="2035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Les maths avec Minecraft selon différentes intentions</a:t>
            </a:r>
            <a:endParaRPr/>
          </a:p>
        </p:txBody>
      </p:sp>
      <p:sp>
        <p:nvSpPr>
          <p:cNvPr id="161" name="Google Shape;161;p27"/>
          <p:cNvSpPr txBox="1"/>
          <p:nvPr>
            <p:ph idx="1" type="subTitle"/>
          </p:nvPr>
        </p:nvSpPr>
        <p:spPr>
          <a:xfrm>
            <a:off x="2874202" y="3434891"/>
            <a:ext cx="64437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4000"/>
              <a:buNone/>
            </a:pPr>
            <a:r>
              <a:rPr lang="en-US"/>
              <a:t>Stéphanie Rioux</a:t>
            </a:r>
            <a:endParaRPr/>
          </a:p>
          <a:p>
            <a:pPr indent="0" lvl="0" marL="0" rtl="0" algn="ctr">
              <a:lnSpc>
                <a:spcPct val="90000"/>
              </a:lnSpc>
              <a:spcBef>
                <a:spcPts val="0"/>
              </a:spcBef>
              <a:spcAft>
                <a:spcPts val="0"/>
              </a:spcAft>
              <a:buSzPts val="4000"/>
              <a:buNone/>
            </a:pPr>
            <a:r>
              <a:rPr lang="en-US"/>
              <a:t>Mathieu Thibault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24" name="Shape 324"/>
        <p:cNvGrpSpPr/>
        <p:nvPr/>
      </p:nvGrpSpPr>
      <p:grpSpPr>
        <a:xfrm>
          <a:off x="0" y="0"/>
          <a:ext cx="0" cy="0"/>
          <a:chOff x="0" y="0"/>
          <a:chExt cx="0" cy="0"/>
        </a:xfrm>
      </p:grpSpPr>
      <p:sp>
        <p:nvSpPr>
          <p:cNvPr id="325" name="Google Shape;325;p36">
            <a:hlinkClick action="ppaction://hlinksldjump" r:id="rId3"/>
          </p:cNvPr>
          <p:cNvSpPr/>
          <p:nvPr/>
        </p:nvSpPr>
        <p:spPr>
          <a:xfrm>
            <a:off x="6155872"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36">
            <a:hlinkClick action="ppaction://hlinksldjump" r:id="rId4"/>
          </p:cNvPr>
          <p:cNvSpPr/>
          <p:nvPr/>
        </p:nvSpPr>
        <p:spPr>
          <a:xfrm>
            <a:off x="3951968"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36">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36"/>
          <p:cNvSpPr/>
          <p:nvPr/>
        </p:nvSpPr>
        <p:spPr>
          <a:xfrm>
            <a:off x="1294039" y="2628324"/>
            <a:ext cx="9603922" cy="3438422"/>
          </a:xfrm>
          <a:prstGeom prst="roundRect">
            <a:avLst>
              <a:gd fmla="val 0" name="adj"/>
            </a:avLst>
          </a:prstGeom>
          <a:gradFill>
            <a:gsLst>
              <a:gs pos="0">
                <a:srgbClr val="D9D9D9"/>
              </a:gs>
              <a:gs pos="3540">
                <a:srgbClr val="D9D9D9"/>
              </a:gs>
              <a:gs pos="84000">
                <a:srgbClr val="ADADAD"/>
              </a:gs>
              <a:gs pos="100000">
                <a:srgbClr val="D8D8D8"/>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36"/>
          <p:cNvSpPr txBox="1"/>
          <p:nvPr/>
        </p:nvSpPr>
        <p:spPr>
          <a:xfrm>
            <a:off x="1748075" y="3132200"/>
            <a:ext cx="80361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Importance de réfléchir à l'intention didactique ciblée... et de varier à l'occasion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Idée de progression (plus sécurisant de commencer en application)</a:t>
            </a:r>
            <a:endParaRPr sz="1200">
              <a:solidFill>
                <a:schemeClr val="dk1"/>
              </a:solidFill>
              <a:latin typeface="Press Start 2P"/>
              <a:ea typeface="Press Start 2P"/>
              <a:cs typeface="Press Start 2P"/>
              <a:sym typeface="Press Start 2P"/>
            </a:endParaRPr>
          </a:p>
        </p:txBody>
      </p:sp>
      <p:sp>
        <p:nvSpPr>
          <p:cNvPr id="330" name="Google Shape;330;p36"/>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36"/>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36"/>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36"/>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36"/>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335" name="Google Shape;335;p36"/>
          <p:cNvPicPr preferRelativeResize="0"/>
          <p:nvPr/>
        </p:nvPicPr>
        <p:blipFill rotWithShape="1">
          <a:blip r:embed="rId5">
            <a:alphaModFix/>
          </a:blip>
          <a:srcRect b="0" l="0" r="0" t="0"/>
          <a:stretch/>
        </p:blipFill>
        <p:spPr>
          <a:xfrm>
            <a:off x="7688747" y="4721582"/>
            <a:ext cx="784149" cy="784150"/>
          </a:xfrm>
          <a:prstGeom prst="rect">
            <a:avLst/>
          </a:prstGeom>
          <a:noFill/>
          <a:ln>
            <a:noFill/>
          </a:ln>
        </p:spPr>
      </p:pic>
      <p:pic>
        <p:nvPicPr>
          <p:cNvPr descr="A picture containing container, square&#10;&#10;Description automatically generated" id="336" name="Google Shape;336;p36"/>
          <p:cNvPicPr preferRelativeResize="0"/>
          <p:nvPr/>
        </p:nvPicPr>
        <p:blipFill rotWithShape="1">
          <a:blip r:embed="rId5">
            <a:alphaModFix/>
          </a:blip>
          <a:srcRect b="0" l="0" r="0" t="0"/>
          <a:stretch/>
        </p:blipFill>
        <p:spPr>
          <a:xfrm>
            <a:off x="8640357" y="4662668"/>
            <a:ext cx="1747837" cy="1747837"/>
          </a:xfrm>
          <a:prstGeom prst="rect">
            <a:avLst/>
          </a:prstGeom>
          <a:noFill/>
          <a:ln>
            <a:noFill/>
          </a:ln>
        </p:spPr>
      </p:pic>
      <p:pic>
        <p:nvPicPr>
          <p:cNvPr descr="A picture containing container, square&#10;&#10;Description automatically generated" id="337" name="Google Shape;337;p36"/>
          <p:cNvPicPr preferRelativeResize="0"/>
          <p:nvPr/>
        </p:nvPicPr>
        <p:blipFill rotWithShape="1">
          <a:blip r:embed="rId5">
            <a:alphaModFix/>
          </a:blip>
          <a:srcRect b="0" l="0" r="0" t="0"/>
          <a:stretch/>
        </p:blipFill>
        <p:spPr>
          <a:xfrm>
            <a:off x="7738583" y="5156085"/>
            <a:ext cx="1262339" cy="1262339"/>
          </a:xfrm>
          <a:prstGeom prst="rect">
            <a:avLst/>
          </a:prstGeom>
          <a:noFill/>
          <a:ln>
            <a:noFill/>
          </a:ln>
        </p:spPr>
      </p:pic>
      <p:sp>
        <p:nvSpPr>
          <p:cNvPr id="338" name="Google Shape;338;p36"/>
          <p:cNvSpPr/>
          <p:nvPr/>
        </p:nvSpPr>
        <p:spPr>
          <a:xfrm>
            <a:off x="8359775"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339" name="Google Shape;339;p36"/>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340" name="Google Shape;340;p36"/>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341" name="Google Shape;341;p36"/>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342" name="Google Shape;342;p36"/>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343" name="Google Shape;343;p36"/>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344" name="Google Shape;344;p36"/>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36"/>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346" name="Google Shape;346;p36"/>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347" name="Google Shape;347;p36"/>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348" name="Google Shape;348;p36"/>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349" name="Google Shape;349;p36"/>
          <p:cNvSpPr txBox="1"/>
          <p:nvPr/>
        </p:nvSpPr>
        <p:spPr>
          <a:xfrm>
            <a:off x="826926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En résumé</a:t>
            </a:r>
            <a:endParaRPr sz="1100">
              <a:solidFill>
                <a:schemeClr val="dk1"/>
              </a:solidFill>
            </a:endParaRPr>
          </a:p>
        </p:txBody>
      </p:sp>
      <p:pic>
        <p:nvPicPr>
          <p:cNvPr id="350" name="Google Shape;350;p36"/>
          <p:cNvPicPr preferRelativeResize="0"/>
          <p:nvPr/>
        </p:nvPicPr>
        <p:blipFill>
          <a:blip r:embed="rId7">
            <a:alphaModFix/>
          </a:blip>
          <a:stretch>
            <a:fillRect/>
          </a:stretch>
        </p:blipFill>
        <p:spPr>
          <a:xfrm flipH="1">
            <a:off x="8138275" y="3814362"/>
            <a:ext cx="2084151" cy="1828360"/>
          </a:xfrm>
          <a:prstGeom prst="rect">
            <a:avLst/>
          </a:prstGeom>
          <a:noFill/>
          <a:ln>
            <a:noFill/>
          </a:ln>
        </p:spPr>
      </p:pic>
      <p:pic>
        <p:nvPicPr>
          <p:cNvPr id="351" name="Google Shape;351;p36"/>
          <p:cNvPicPr preferRelativeResize="0"/>
          <p:nvPr/>
        </p:nvPicPr>
        <p:blipFill>
          <a:blip r:embed="rId8">
            <a:alphaModFix/>
          </a:blip>
          <a:stretch>
            <a:fillRect/>
          </a:stretch>
        </p:blipFill>
        <p:spPr>
          <a:xfrm flipH="1">
            <a:off x="7880025" y="4110175"/>
            <a:ext cx="1008701" cy="1681150"/>
          </a:xfrm>
          <a:prstGeom prst="rect">
            <a:avLst/>
          </a:prstGeom>
          <a:noFill/>
          <a:ln>
            <a:noFill/>
          </a:ln>
        </p:spPr>
      </p:pic>
      <p:sp>
        <p:nvSpPr>
          <p:cNvPr id="352" name="Google Shape;352;p36"/>
          <p:cNvSpPr/>
          <p:nvPr/>
        </p:nvSpPr>
        <p:spPr>
          <a:xfrm>
            <a:off x="2102225" y="5638925"/>
            <a:ext cx="5241000" cy="931800"/>
          </a:xfrm>
          <a:prstGeom prst="wedgeRoundRectCallout">
            <a:avLst>
              <a:gd fmla="val 59625" name="adj1"/>
              <a:gd fmla="val 45069"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Qu’observez-vous dans vos milieux?</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250"/>
                                        <p:tgtEl>
                                          <p:spTgt spid="329"/>
                                        </p:tgtEl>
                                      </p:cBhvr>
                                    </p:animEffect>
                                  </p:childTnLst>
                                </p:cTn>
                              </p:par>
                              <p:par>
                                <p:cTn fill="hold" nodeType="withEffect" presetClass="entr" presetID="2" presetSubtype="4">
                                  <p:stCondLst>
                                    <p:cond delay="0"/>
                                  </p:stCondLst>
                                  <p:childTnLst>
                                    <p:set>
                                      <p:cBhvr>
                                        <p:cTn dur="1" fill="hold">
                                          <p:stCondLst>
                                            <p:cond delay="0"/>
                                          </p:stCondLst>
                                        </p:cTn>
                                        <p:tgtEl>
                                          <p:spTgt spid="336"/>
                                        </p:tgtEl>
                                        <p:attrNameLst>
                                          <p:attrName>style.visibility</p:attrName>
                                        </p:attrNameLst>
                                      </p:cBhvr>
                                      <p:to>
                                        <p:strVal val="visible"/>
                                      </p:to>
                                    </p:set>
                                    <p:anim calcmode="lin" valueType="num">
                                      <p:cBhvr additive="base">
                                        <p:cTn dur="1000"/>
                                        <p:tgtEl>
                                          <p:spTgt spid="3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7"/>
                                        </p:tgtEl>
                                        <p:attrNameLst>
                                          <p:attrName>style.visibility</p:attrName>
                                        </p:attrNameLst>
                                      </p:cBhvr>
                                      <p:to>
                                        <p:strVal val="visible"/>
                                      </p:to>
                                    </p:set>
                                    <p:anim calcmode="lin" valueType="num">
                                      <p:cBhvr additive="base">
                                        <p:cTn dur="1000"/>
                                        <p:tgtEl>
                                          <p:spTgt spid="3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5"/>
                                        </p:tgtEl>
                                        <p:attrNameLst>
                                          <p:attrName>style.visibility</p:attrName>
                                        </p:attrNameLst>
                                      </p:cBhvr>
                                      <p:to>
                                        <p:strVal val="visible"/>
                                      </p:to>
                                    </p:set>
                                    <p:anim calcmode="lin" valueType="num">
                                      <p:cBhvr additive="base">
                                        <p:cTn dur="1000"/>
                                        <p:tgtEl>
                                          <p:spTgt spid="3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0"/>
                                        </p:tgtEl>
                                        <p:attrNameLst>
                                          <p:attrName>style.visibility</p:attrName>
                                        </p:attrNameLst>
                                      </p:cBhvr>
                                      <p:to>
                                        <p:strVal val="visible"/>
                                      </p:to>
                                    </p:set>
                                    <p:anim calcmode="lin" valueType="num">
                                      <p:cBhvr additive="base">
                                        <p:cTn dur="1000"/>
                                        <p:tgtEl>
                                          <p:spTgt spid="3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1"/>
                                        </p:tgtEl>
                                        <p:attrNameLst>
                                          <p:attrName>style.visibility</p:attrName>
                                        </p:attrNameLst>
                                      </p:cBhvr>
                                      <p:to>
                                        <p:strVal val="visible"/>
                                      </p:to>
                                    </p:set>
                                    <p:anim calcmode="lin" valueType="num">
                                      <p:cBhvr additive="base">
                                        <p:cTn dur="1000"/>
                                        <p:tgtEl>
                                          <p:spTgt spid="351"/>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56" name="Shape 356"/>
        <p:cNvGrpSpPr/>
        <p:nvPr/>
      </p:nvGrpSpPr>
      <p:grpSpPr>
        <a:xfrm>
          <a:off x="0" y="0"/>
          <a:ext cx="0" cy="0"/>
          <a:chOff x="0" y="0"/>
          <a:chExt cx="0" cy="0"/>
        </a:xfrm>
      </p:grpSpPr>
      <p:grpSp>
        <p:nvGrpSpPr>
          <p:cNvPr id="357" name="Google Shape;357;p37"/>
          <p:cNvGrpSpPr/>
          <p:nvPr/>
        </p:nvGrpSpPr>
        <p:grpSpPr>
          <a:xfrm>
            <a:off x="3951968" y="2079356"/>
            <a:ext cx="2084100" cy="733500"/>
            <a:chOff x="3951968" y="2079356"/>
            <a:chExt cx="2084100" cy="733500"/>
          </a:xfrm>
        </p:grpSpPr>
        <p:sp>
          <p:nvSpPr>
            <p:cNvPr id="358" name="Google Shape;358;p37">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37"/>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grpSp>
      <p:sp>
        <p:nvSpPr>
          <p:cNvPr id="360" name="Google Shape;360;p37">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37">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3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37"/>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37"/>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1.</a:t>
            </a:r>
            <a:r>
              <a:rPr lang="en-US" sz="1100">
                <a:solidFill>
                  <a:schemeClr val="dk1"/>
                </a:solidFill>
                <a:latin typeface="Press Start 2P"/>
                <a:ea typeface="Press Start 2P"/>
                <a:cs typeface="Press Start 2P"/>
                <a:sym typeface="Press Start 2P"/>
              </a:rPr>
              <a:t>PAR</a:t>
            </a:r>
            <a:endParaRPr sz="1100"/>
          </a:p>
        </p:txBody>
      </p:sp>
      <p:sp>
        <p:nvSpPr>
          <p:cNvPr id="365" name="Google Shape;365;p37"/>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p>
        </p:txBody>
      </p:sp>
      <p:sp>
        <p:nvSpPr>
          <p:cNvPr id="366" name="Google Shape;366;p37"/>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sp>
        <p:nvSpPr>
          <p:cNvPr id="367" name="Google Shape;367;p37"/>
          <p:cNvSpPr txBox="1"/>
          <p:nvPr/>
        </p:nvSpPr>
        <p:spPr>
          <a:xfrm>
            <a:off x="1338275" y="3056000"/>
            <a:ext cx="9119100" cy="1493100"/>
          </a:xfrm>
          <a:prstGeom prst="rect">
            <a:avLst/>
          </a:prstGeom>
          <a:noFill/>
          <a:ln>
            <a:noFill/>
          </a:ln>
        </p:spPr>
        <p:txBody>
          <a:bodyPr anchorCtr="0" anchor="t" bIns="45700" lIns="91425" spcFirstLastPara="1" rIns="91425" wrap="square" tIns="45700">
            <a:spAutoFit/>
          </a:bodyPr>
          <a:lstStyle/>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PAR</a:t>
            </a:r>
            <a:r>
              <a:rPr lang="en-US" sz="1300">
                <a:solidFill>
                  <a:schemeClr val="dk1"/>
                </a:solidFill>
                <a:latin typeface="Press Start 2P"/>
                <a:ea typeface="Press Start 2P"/>
                <a:cs typeface="Press Start 2P"/>
                <a:sym typeface="Press Start 2P"/>
              </a:rPr>
              <a:t> la résolution de problème</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Vise l’apprentissage de nouveaux concepts mathématiques</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Tâches d’exploration/découverte, tâches créatives</a:t>
            </a:r>
            <a:endParaRPr sz="1300">
              <a:solidFill>
                <a:schemeClr val="dk1"/>
              </a:solidFill>
              <a:latin typeface="Press Start 2P"/>
              <a:ea typeface="Press Start 2P"/>
              <a:cs typeface="Press Start 2P"/>
              <a:sym typeface="Press Start 2P"/>
            </a:endParaRPr>
          </a:p>
        </p:txBody>
      </p:sp>
      <p:sp>
        <p:nvSpPr>
          <p:cNvPr id="368" name="Google Shape;368;p37"/>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37"/>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37"/>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37"/>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37"/>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73" name="Google Shape;373;p37"/>
          <p:cNvPicPr preferRelativeResize="0"/>
          <p:nvPr/>
        </p:nvPicPr>
        <p:blipFill rotWithShape="1">
          <a:blip r:embed="rId6">
            <a:alphaModFix/>
          </a:blip>
          <a:srcRect b="0" l="0" r="0" t="0"/>
          <a:stretch/>
        </p:blipFill>
        <p:spPr>
          <a:xfrm>
            <a:off x="2774998" y="4964437"/>
            <a:ext cx="350164" cy="350164"/>
          </a:xfrm>
          <a:prstGeom prst="rect">
            <a:avLst/>
          </a:prstGeom>
          <a:noFill/>
          <a:ln>
            <a:noFill/>
          </a:ln>
        </p:spPr>
      </p:pic>
      <p:pic>
        <p:nvPicPr>
          <p:cNvPr descr="Qr code&#10;&#10;Description automatically generated" id="374" name="Google Shape;374;p37"/>
          <p:cNvPicPr preferRelativeResize="0"/>
          <p:nvPr/>
        </p:nvPicPr>
        <p:blipFill rotWithShape="1">
          <a:blip r:embed="rId7">
            <a:alphaModFix/>
          </a:blip>
          <a:srcRect b="0" l="0" r="0" t="0"/>
          <a:stretch/>
        </p:blipFill>
        <p:spPr>
          <a:xfrm>
            <a:off x="1988541" y="4940948"/>
            <a:ext cx="396405" cy="397142"/>
          </a:xfrm>
          <a:prstGeom prst="rect">
            <a:avLst/>
          </a:prstGeom>
          <a:noFill/>
          <a:ln>
            <a:noFill/>
          </a:ln>
        </p:spPr>
      </p:pic>
      <p:pic>
        <p:nvPicPr>
          <p:cNvPr descr="Chart, histogram&#10;&#10;Description automatically generated" id="375" name="Google Shape;375;p37"/>
          <p:cNvPicPr preferRelativeResize="0"/>
          <p:nvPr/>
        </p:nvPicPr>
        <p:blipFill rotWithShape="1">
          <a:blip r:embed="rId8">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376" name="Google Shape;376;p37"/>
          <p:cNvPicPr preferRelativeResize="0"/>
          <p:nvPr/>
        </p:nvPicPr>
        <p:blipFill rotWithShape="1">
          <a:blip r:embed="rId9">
            <a:alphaModFix/>
          </a:blip>
          <a:srcRect b="0" l="0" r="0" t="0"/>
          <a:stretch/>
        </p:blipFill>
        <p:spPr>
          <a:xfrm>
            <a:off x="5013835" y="4978360"/>
            <a:ext cx="392361" cy="322319"/>
          </a:xfrm>
          <a:prstGeom prst="rect">
            <a:avLst/>
          </a:prstGeom>
          <a:noFill/>
          <a:ln>
            <a:noFill/>
          </a:ln>
        </p:spPr>
      </p:pic>
      <p:pic>
        <p:nvPicPr>
          <p:cNvPr descr="Shape&#10;&#10;Description automatically generated" id="377" name="Google Shape;377;p37"/>
          <p:cNvPicPr preferRelativeResize="0"/>
          <p:nvPr/>
        </p:nvPicPr>
        <p:blipFill rotWithShape="1">
          <a:blip r:embed="rId10">
            <a:alphaModFix/>
          </a:blip>
          <a:srcRect b="0" l="0" r="0" t="0"/>
          <a:stretch/>
        </p:blipFill>
        <p:spPr>
          <a:xfrm>
            <a:off x="4293726" y="4974062"/>
            <a:ext cx="330914" cy="330914"/>
          </a:xfrm>
          <a:prstGeom prst="rect">
            <a:avLst/>
          </a:prstGeom>
          <a:noFill/>
          <a:ln>
            <a:noFill/>
          </a:ln>
        </p:spPr>
      </p:pic>
      <p:sp>
        <p:nvSpPr>
          <p:cNvPr id="378" name="Google Shape;378;p3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37"/>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1">
                  <a:extLst>
                    <a:ext uri="{A12FA001-AC4F-418D-AE19-62706E023703}">
                      <ahyp:hlinkClr val="tx"/>
                    </a:ext>
                  </a:extLst>
                </a:hlinkClick>
              </a:rPr>
              <a:t>RIM</a:t>
            </a:r>
            <a:endParaRPr sz="1300">
              <a:solidFill>
                <a:srgbClr val="93C47D"/>
              </a:solidFill>
            </a:endParaRPr>
          </a:p>
        </p:txBody>
      </p:sp>
      <p:pic>
        <p:nvPicPr>
          <p:cNvPr descr="A picture containing container, square&#10;&#10;Description automatically generated" id="380" name="Google Shape;380;p37"/>
          <p:cNvPicPr preferRelativeResize="0"/>
          <p:nvPr/>
        </p:nvPicPr>
        <p:blipFill rotWithShape="1">
          <a:blip r:embed="rId12">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81" name="Google Shape;381;p37"/>
          <p:cNvPicPr preferRelativeResize="0"/>
          <p:nvPr/>
        </p:nvPicPr>
        <p:blipFill rotWithShape="1">
          <a:blip r:embed="rId12">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82" name="Google Shape;382;p37"/>
          <p:cNvPicPr preferRelativeResize="0"/>
          <p:nvPr/>
        </p:nvPicPr>
        <p:blipFill rotWithShape="1">
          <a:blip r:embed="rId12">
            <a:alphaModFix/>
          </a:blip>
          <a:srcRect b="0" l="0" r="0" t="0"/>
          <a:stretch/>
        </p:blipFill>
        <p:spPr>
          <a:xfrm>
            <a:off x="9577100" y="5486685"/>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250"/>
                                        <p:tgtEl>
                                          <p:spTgt spid="367"/>
                                        </p:tgtEl>
                                      </p:cBhvr>
                                    </p:animEffect>
                                  </p:childTnLst>
                                </p:cTn>
                              </p:par>
                              <p:par>
                                <p:cTn fill="hold" nodeType="withEffect" presetClass="entr" presetID="2" presetSubtype="4">
                                  <p:stCondLst>
                                    <p:cond delay="0"/>
                                  </p:stCondLst>
                                  <p:childTnLst>
                                    <p:set>
                                      <p:cBhvr>
                                        <p:cTn dur="1" fill="hold">
                                          <p:stCondLst>
                                            <p:cond delay="0"/>
                                          </p:stCondLst>
                                        </p:cTn>
                                        <p:tgtEl>
                                          <p:spTgt spid="381"/>
                                        </p:tgtEl>
                                        <p:attrNameLst>
                                          <p:attrName>style.visibility</p:attrName>
                                        </p:attrNameLst>
                                      </p:cBhvr>
                                      <p:to>
                                        <p:strVal val="visible"/>
                                      </p:to>
                                    </p:set>
                                    <p:anim calcmode="lin" valueType="num">
                                      <p:cBhvr additive="base">
                                        <p:cTn dur="1000"/>
                                        <p:tgtEl>
                                          <p:spTgt spid="3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1000"/>
                                        <p:tgtEl>
                                          <p:spTgt spid="3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0"/>
                                        </p:tgtEl>
                                        <p:attrNameLst>
                                          <p:attrName>style.visibility</p:attrName>
                                        </p:attrNameLst>
                                      </p:cBhvr>
                                      <p:to>
                                        <p:strVal val="visible"/>
                                      </p:to>
                                    </p:set>
                                    <p:anim calcmode="lin" valueType="num">
                                      <p:cBhvr additive="base">
                                        <p:cTn dur="1000"/>
                                        <p:tgtEl>
                                          <p:spTgt spid="38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86" name="Shape 386"/>
        <p:cNvGrpSpPr/>
        <p:nvPr/>
      </p:nvGrpSpPr>
      <p:grpSpPr>
        <a:xfrm>
          <a:off x="0" y="0"/>
          <a:ext cx="0" cy="0"/>
          <a:chOff x="0" y="0"/>
          <a:chExt cx="0" cy="0"/>
        </a:xfrm>
      </p:grpSpPr>
      <p:sp>
        <p:nvSpPr>
          <p:cNvPr id="387" name="Google Shape;387;p38">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38">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38">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38"/>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38"/>
          <p:cNvSpPr txBox="1"/>
          <p:nvPr/>
        </p:nvSpPr>
        <p:spPr>
          <a:xfrm>
            <a:off x="1748073" y="3056000"/>
            <a:ext cx="8452200" cy="1431600"/>
          </a:xfrm>
          <a:prstGeom prst="rect">
            <a:avLst/>
          </a:prstGeom>
          <a:noFill/>
          <a:ln>
            <a:noFill/>
          </a:ln>
        </p:spPr>
        <p:txBody>
          <a:bodyPr anchorCtr="0" anchor="t" bIns="45700" lIns="91425" spcFirstLastPara="1" rIns="91425" wrap="square" tIns="45700">
            <a:spAutoFit/>
          </a:bodyPr>
          <a:lstStyle/>
          <a:p>
            <a:pPr indent="-304800" lvl="0" marL="457200" rtl="0" algn="l">
              <a:lnSpc>
                <a:spcPct val="150000"/>
              </a:lnSpc>
              <a:spcBef>
                <a:spcPts val="0"/>
              </a:spcBef>
              <a:spcAft>
                <a:spcPts val="0"/>
              </a:spcAft>
              <a:buClr>
                <a:schemeClr val="dk1"/>
              </a:buClr>
              <a:buSzPts val="12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POUR</a:t>
            </a:r>
            <a:r>
              <a:rPr lang="en-US" sz="1300">
                <a:solidFill>
                  <a:schemeClr val="dk1"/>
                </a:solidFill>
                <a:latin typeface="Press Start 2P"/>
                <a:ea typeface="Press Start 2P"/>
                <a:cs typeface="Press Start 2P"/>
                <a:sym typeface="Press Start 2P"/>
              </a:rPr>
              <a:t> la résolution de problème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la mobilisation de concepts et processus mathématiques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d’application et de consolidation</a:t>
            </a:r>
            <a:endParaRPr sz="1200">
              <a:solidFill>
                <a:schemeClr val="dk1"/>
              </a:solidFill>
              <a:latin typeface="Press Start 2P"/>
              <a:ea typeface="Press Start 2P"/>
              <a:cs typeface="Press Start 2P"/>
              <a:sym typeface="Press Start 2P"/>
            </a:endParaRPr>
          </a:p>
        </p:txBody>
      </p:sp>
      <p:sp>
        <p:nvSpPr>
          <p:cNvPr id="392" name="Google Shape;392;p38"/>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38"/>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38"/>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38"/>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38"/>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38"/>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8" name="Google Shape;398;p38"/>
          <p:cNvPicPr preferRelativeResize="0"/>
          <p:nvPr/>
        </p:nvPicPr>
        <p:blipFill rotWithShape="1">
          <a:blip r:embed="rId6">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399" name="Google Shape;399;p38"/>
          <p:cNvPicPr preferRelativeResize="0"/>
          <p:nvPr/>
        </p:nvPicPr>
        <p:blipFill rotWithShape="1">
          <a:blip r:embed="rId7">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400" name="Google Shape;400;p38"/>
          <p:cNvPicPr preferRelativeResize="0"/>
          <p:nvPr/>
        </p:nvPicPr>
        <p:blipFill rotWithShape="1">
          <a:blip r:embed="rId8">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401" name="Google Shape;401;p38"/>
          <p:cNvPicPr preferRelativeResize="0"/>
          <p:nvPr/>
        </p:nvPicPr>
        <p:blipFill rotWithShape="1">
          <a:blip r:embed="rId9">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402" name="Google Shape;402;p38"/>
          <p:cNvPicPr preferRelativeResize="0"/>
          <p:nvPr/>
        </p:nvPicPr>
        <p:blipFill rotWithShape="1">
          <a:blip r:embed="rId10">
            <a:alphaModFix/>
          </a:blip>
          <a:srcRect b="0" l="0" r="0" t="0"/>
          <a:stretch/>
        </p:blipFill>
        <p:spPr>
          <a:xfrm>
            <a:off x="5050286" y="4979789"/>
            <a:ext cx="319463" cy="319463"/>
          </a:xfrm>
          <a:prstGeom prst="rect">
            <a:avLst/>
          </a:prstGeom>
          <a:noFill/>
          <a:ln>
            <a:noFill/>
          </a:ln>
        </p:spPr>
      </p:pic>
      <p:sp>
        <p:nvSpPr>
          <p:cNvPr id="403" name="Google Shape;403;p3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38"/>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chemeClr val="lt1"/>
                </a:solidFill>
                <a:latin typeface="Press Start 2P"/>
                <a:ea typeface="Press Start 2P"/>
                <a:cs typeface="Press Start 2P"/>
                <a:sym typeface="Press Start 2P"/>
              </a:rPr>
              <a:t>1.PAR</a:t>
            </a:r>
            <a:endParaRPr sz="1100">
              <a:solidFill>
                <a:schemeClr val="lt1"/>
              </a:solidFill>
            </a:endParaRPr>
          </a:p>
        </p:txBody>
      </p:sp>
      <p:sp>
        <p:nvSpPr>
          <p:cNvPr id="405" name="Google Shape;405;p38"/>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2.POUR</a:t>
            </a:r>
            <a:endParaRPr sz="1100">
              <a:solidFill>
                <a:schemeClr val="dk1"/>
              </a:solidFill>
              <a:latin typeface="Press Start 2P"/>
              <a:ea typeface="Press Start 2P"/>
              <a:cs typeface="Press Start 2P"/>
              <a:sym typeface="Press Start 2P"/>
            </a:endParaRPr>
          </a:p>
        </p:txBody>
      </p:sp>
      <p:sp>
        <p:nvSpPr>
          <p:cNvPr id="406" name="Google Shape;406;p38"/>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solidFill>
                <a:srgbClr val="D9D9D9"/>
              </a:solidFill>
              <a:latin typeface="Press Start 2P"/>
              <a:ea typeface="Press Start 2P"/>
              <a:cs typeface="Press Start 2P"/>
              <a:sym typeface="Press Start 2P"/>
            </a:endParaRPr>
          </a:p>
        </p:txBody>
      </p:sp>
      <p:sp>
        <p:nvSpPr>
          <p:cNvPr id="407" name="Google Shape;407;p38"/>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solidFill>
                <a:srgbClr val="D9D9D9"/>
              </a:solidFill>
              <a:latin typeface="Press Start 2P"/>
              <a:ea typeface="Press Start 2P"/>
              <a:cs typeface="Press Start 2P"/>
              <a:sym typeface="Press Start 2P"/>
            </a:endParaRPr>
          </a:p>
        </p:txBody>
      </p:sp>
      <p:pic>
        <p:nvPicPr>
          <p:cNvPr descr="A picture containing container, square&#10;&#10;Description automatically generated" id="408" name="Google Shape;408;p38"/>
          <p:cNvPicPr preferRelativeResize="0"/>
          <p:nvPr/>
        </p:nvPicPr>
        <p:blipFill rotWithShape="1">
          <a:blip r:embed="rId11">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09" name="Google Shape;409;p38"/>
          <p:cNvPicPr preferRelativeResize="0"/>
          <p:nvPr/>
        </p:nvPicPr>
        <p:blipFill rotWithShape="1">
          <a:blip r:embed="rId11">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10" name="Google Shape;410;p38"/>
          <p:cNvPicPr preferRelativeResize="0"/>
          <p:nvPr/>
        </p:nvPicPr>
        <p:blipFill rotWithShape="1">
          <a:blip r:embed="rId11">
            <a:alphaModFix/>
          </a:blip>
          <a:srcRect b="0" l="0" r="0" t="0"/>
          <a:stretch/>
        </p:blipFill>
        <p:spPr>
          <a:xfrm>
            <a:off x="9577100" y="5486685"/>
            <a:ext cx="1262339" cy="1262339"/>
          </a:xfrm>
          <a:prstGeom prst="rect">
            <a:avLst/>
          </a:prstGeom>
          <a:noFill/>
          <a:ln>
            <a:noFill/>
          </a:ln>
        </p:spPr>
      </p:pic>
      <p:sp>
        <p:nvSpPr>
          <p:cNvPr id="411" name="Google Shape;411;p38"/>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2">
                  <a:extLst>
                    <a:ext uri="{A12FA001-AC4F-418D-AE19-62706E023703}">
                      <ahyp:hlinkClr val="tx"/>
                    </a:ext>
                  </a:extLst>
                </a:hlinkClick>
              </a:rPr>
              <a:t>RIM</a:t>
            </a:r>
            <a:endParaRPr sz="1300">
              <a:solidFill>
                <a:srgbClr val="93C47D"/>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250"/>
                                        <p:tgtEl>
                                          <p:spTgt spid="391"/>
                                        </p:tgtEl>
                                      </p:cBhvr>
                                    </p:animEffect>
                                  </p:childTnLst>
                                </p:cTn>
                              </p:par>
                              <p:par>
                                <p:cTn fill="hold" nodeType="withEffect" presetClass="entr" presetID="2" presetSubtype="4">
                                  <p:stCondLst>
                                    <p:cond delay="0"/>
                                  </p:stCondLst>
                                  <p:childTnLst>
                                    <p:set>
                                      <p:cBhvr>
                                        <p:cTn dur="1" fill="hold">
                                          <p:stCondLst>
                                            <p:cond delay="0"/>
                                          </p:stCondLst>
                                        </p:cTn>
                                        <p:tgtEl>
                                          <p:spTgt spid="409"/>
                                        </p:tgtEl>
                                        <p:attrNameLst>
                                          <p:attrName>style.visibility</p:attrName>
                                        </p:attrNameLst>
                                      </p:cBhvr>
                                      <p:to>
                                        <p:strVal val="visible"/>
                                      </p:to>
                                    </p:set>
                                    <p:anim calcmode="lin" valueType="num">
                                      <p:cBhvr additive="base">
                                        <p:cTn dur="1000"/>
                                        <p:tgtEl>
                                          <p:spTgt spid="4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1000"/>
                                        <p:tgtEl>
                                          <p:spTgt spid="4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8"/>
                                        </p:tgtEl>
                                        <p:attrNameLst>
                                          <p:attrName>style.visibility</p:attrName>
                                        </p:attrNameLst>
                                      </p:cBhvr>
                                      <p:to>
                                        <p:strVal val="visible"/>
                                      </p:to>
                                    </p:set>
                                    <p:anim calcmode="lin" valueType="num">
                                      <p:cBhvr additive="base">
                                        <p:cTn dur="1000"/>
                                        <p:tgtEl>
                                          <p:spTgt spid="408"/>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15" name="Shape 415"/>
        <p:cNvGrpSpPr/>
        <p:nvPr/>
      </p:nvGrpSpPr>
      <p:grpSpPr>
        <a:xfrm>
          <a:off x="0" y="0"/>
          <a:ext cx="0" cy="0"/>
          <a:chOff x="0" y="0"/>
          <a:chExt cx="0" cy="0"/>
        </a:xfrm>
      </p:grpSpPr>
      <p:sp>
        <p:nvSpPr>
          <p:cNvPr id="416" name="Google Shape;416;p39">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39">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8" name="Google Shape;418;p39">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9" name="Google Shape;419;p3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39"/>
          <p:cNvSpPr txBox="1"/>
          <p:nvPr/>
        </p:nvSpPr>
        <p:spPr>
          <a:xfrm>
            <a:off x="1574300" y="3006975"/>
            <a:ext cx="8155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Résoudre des problèmes pour apprendre à résoudre des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le développement de stratégies cognitives et métacognitives au service de la résolution de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Tous les types de tâches</a:t>
            </a:r>
            <a:endParaRPr sz="1200">
              <a:solidFill>
                <a:schemeClr val="dk1"/>
              </a:solidFill>
              <a:latin typeface="Press Start 2P"/>
              <a:ea typeface="Press Start 2P"/>
              <a:cs typeface="Press Start 2P"/>
              <a:sym typeface="Press Start 2P"/>
            </a:endParaRPr>
          </a:p>
        </p:txBody>
      </p:sp>
      <p:sp>
        <p:nvSpPr>
          <p:cNvPr id="421" name="Google Shape;421;p3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3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3" name="Google Shape;423;p3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4" name="Google Shape;424;p3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3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39"/>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427" name="Google Shape;427;p39"/>
          <p:cNvPicPr preferRelativeResize="0"/>
          <p:nvPr/>
        </p:nvPicPr>
        <p:blipFill rotWithShape="1">
          <a:blip r:embed="rId6">
            <a:alphaModFix/>
          </a:blip>
          <a:srcRect b="0" l="0" r="0" t="0"/>
          <a:stretch/>
        </p:blipFill>
        <p:spPr>
          <a:xfrm>
            <a:off x="4251860" y="4934675"/>
            <a:ext cx="409687" cy="409687"/>
          </a:xfrm>
          <a:prstGeom prst="rect">
            <a:avLst/>
          </a:prstGeom>
          <a:noFill/>
          <a:ln>
            <a:noFill/>
          </a:ln>
        </p:spPr>
      </p:pic>
      <p:pic>
        <p:nvPicPr>
          <p:cNvPr descr="Shape&#10;&#10;Description automatically generated with medium confidence" id="428" name="Google Shape;428;p39"/>
          <p:cNvPicPr preferRelativeResize="0"/>
          <p:nvPr/>
        </p:nvPicPr>
        <p:blipFill rotWithShape="1">
          <a:blip r:embed="rId7">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429" name="Google Shape;429;p39"/>
          <p:cNvPicPr preferRelativeResize="0"/>
          <p:nvPr/>
        </p:nvPicPr>
        <p:blipFill rotWithShape="1">
          <a:blip r:embed="rId8">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430" name="Google Shape;430;p39"/>
          <p:cNvPicPr preferRelativeResize="0"/>
          <p:nvPr/>
        </p:nvPicPr>
        <p:blipFill rotWithShape="1">
          <a:blip r:embed="rId9">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431" name="Google Shape;431;p39"/>
          <p:cNvPicPr preferRelativeResize="0"/>
          <p:nvPr/>
        </p:nvPicPr>
        <p:blipFill rotWithShape="1">
          <a:blip r:embed="rId10">
            <a:alphaModFix/>
          </a:blip>
          <a:srcRect b="0" l="0" r="0" t="0"/>
          <a:stretch/>
        </p:blipFill>
        <p:spPr>
          <a:xfrm>
            <a:off x="4936731" y="4869493"/>
            <a:ext cx="551251" cy="551251"/>
          </a:xfrm>
          <a:prstGeom prst="rect">
            <a:avLst/>
          </a:prstGeom>
          <a:noFill/>
          <a:ln>
            <a:noFill/>
          </a:ln>
        </p:spPr>
      </p:pic>
      <p:sp>
        <p:nvSpPr>
          <p:cNvPr id="432" name="Google Shape;432;p3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3" name="Google Shape;433;p39"/>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1.PAR</a:t>
            </a:r>
            <a:endParaRPr sz="1100">
              <a:solidFill>
                <a:srgbClr val="D9D9D9"/>
              </a:solidFill>
            </a:endParaRPr>
          </a:p>
        </p:txBody>
      </p:sp>
      <p:sp>
        <p:nvSpPr>
          <p:cNvPr id="434" name="Google Shape;434;p39"/>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sp>
        <p:nvSpPr>
          <p:cNvPr id="435" name="Google Shape;435;p39"/>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3.RP pour RP</a:t>
            </a:r>
            <a:endParaRPr sz="1100">
              <a:solidFill>
                <a:schemeClr val="dk1"/>
              </a:solidFill>
              <a:latin typeface="Press Start 2P"/>
              <a:ea typeface="Press Start 2P"/>
              <a:cs typeface="Press Start 2P"/>
              <a:sym typeface="Press Start 2P"/>
            </a:endParaRPr>
          </a:p>
        </p:txBody>
      </p:sp>
      <p:sp>
        <p:nvSpPr>
          <p:cNvPr id="436" name="Google Shape;436;p39"/>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solidFill>
                <a:srgbClr val="D9D9D9"/>
              </a:solidFill>
              <a:latin typeface="Press Start 2P"/>
              <a:ea typeface="Press Start 2P"/>
              <a:cs typeface="Press Start 2P"/>
              <a:sym typeface="Press Start 2P"/>
            </a:endParaRPr>
          </a:p>
        </p:txBody>
      </p:sp>
      <p:pic>
        <p:nvPicPr>
          <p:cNvPr descr="A picture containing container, square&#10;&#10;Description automatically generated" id="437" name="Google Shape;437;p39"/>
          <p:cNvPicPr preferRelativeResize="0"/>
          <p:nvPr/>
        </p:nvPicPr>
        <p:blipFill rotWithShape="1">
          <a:blip r:embed="rId11">
            <a:alphaModFix/>
          </a:blip>
          <a:srcRect b="0" l="0" r="0" t="0"/>
          <a:stretch/>
        </p:blipFill>
        <p:spPr>
          <a:xfrm>
            <a:off x="10441664" y="4671182"/>
            <a:ext cx="784149" cy="784150"/>
          </a:xfrm>
          <a:prstGeom prst="rect">
            <a:avLst/>
          </a:prstGeom>
          <a:noFill/>
          <a:ln>
            <a:noFill/>
          </a:ln>
        </p:spPr>
      </p:pic>
      <p:pic>
        <p:nvPicPr>
          <p:cNvPr descr="A picture containing container, square&#10;&#10;Description automatically generated" id="438" name="Google Shape;438;p39"/>
          <p:cNvPicPr preferRelativeResize="0"/>
          <p:nvPr/>
        </p:nvPicPr>
        <p:blipFill rotWithShape="1">
          <a:blip r:embed="rId11">
            <a:alphaModFix/>
          </a:blip>
          <a:srcRect b="0" l="0" r="0" t="0"/>
          <a:stretch/>
        </p:blipFill>
        <p:spPr>
          <a:xfrm>
            <a:off x="10555074" y="4993268"/>
            <a:ext cx="1747837" cy="1747837"/>
          </a:xfrm>
          <a:prstGeom prst="rect">
            <a:avLst/>
          </a:prstGeom>
          <a:noFill/>
          <a:ln>
            <a:noFill/>
          </a:ln>
        </p:spPr>
      </p:pic>
      <p:pic>
        <p:nvPicPr>
          <p:cNvPr descr="A picture containing container, square&#10;&#10;Description automatically generated" id="439" name="Google Shape;439;p39"/>
          <p:cNvPicPr preferRelativeResize="0"/>
          <p:nvPr/>
        </p:nvPicPr>
        <p:blipFill rotWithShape="1">
          <a:blip r:embed="rId11">
            <a:alphaModFix/>
          </a:blip>
          <a:srcRect b="0" l="0" r="0" t="0"/>
          <a:stretch/>
        </p:blipFill>
        <p:spPr>
          <a:xfrm>
            <a:off x="9729500" y="5562885"/>
            <a:ext cx="1262339" cy="1262339"/>
          </a:xfrm>
          <a:prstGeom prst="rect">
            <a:avLst/>
          </a:prstGeom>
          <a:noFill/>
          <a:ln>
            <a:noFill/>
          </a:ln>
        </p:spPr>
      </p:pic>
      <p:sp>
        <p:nvSpPr>
          <p:cNvPr id="440" name="Google Shape;440;p39"/>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2">
                  <a:extLst>
                    <a:ext uri="{A12FA001-AC4F-418D-AE19-62706E023703}">
                      <ahyp:hlinkClr val="tx"/>
                    </a:ext>
                  </a:extLst>
                </a:hlinkClick>
              </a:rPr>
              <a:t>RIM</a:t>
            </a:r>
            <a:endParaRPr sz="1300">
              <a:solidFill>
                <a:srgbClr val="93C47D"/>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250"/>
                                        <p:tgtEl>
                                          <p:spTgt spid="420"/>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par>
                                <p:cTn fill="hold" nodeType="with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1000"/>
                                        <p:tgtEl>
                                          <p:spTgt spid="428"/>
                                        </p:tgtEl>
                                      </p:cBhvr>
                                    </p:animEffect>
                                  </p:childTnLst>
                                </p:cTn>
                              </p:par>
                              <p:par>
                                <p:cTn fill="hold" nodeType="with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par>
                                <p:cTn fill="hold" nodeType="with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1000"/>
                                        <p:tgtEl>
                                          <p:spTgt spid="431"/>
                                        </p:tgtEl>
                                      </p:cBhvr>
                                    </p:animEffect>
                                  </p:childTnLst>
                                </p:cTn>
                              </p:par>
                              <p:par>
                                <p:cTn fill="hold" nodeType="with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par>
                                <p:cTn fill="hold" nodeType="withEffect" presetClass="entr" presetID="2" presetSubtype="4">
                                  <p:stCondLst>
                                    <p:cond delay="0"/>
                                  </p:stCondLst>
                                  <p:childTnLst>
                                    <p:set>
                                      <p:cBhvr>
                                        <p:cTn dur="1" fill="hold">
                                          <p:stCondLst>
                                            <p:cond delay="0"/>
                                          </p:stCondLst>
                                        </p:cTn>
                                        <p:tgtEl>
                                          <p:spTgt spid="437"/>
                                        </p:tgtEl>
                                        <p:attrNameLst>
                                          <p:attrName>style.visibility</p:attrName>
                                        </p:attrNameLst>
                                      </p:cBhvr>
                                      <p:to>
                                        <p:strVal val="visible"/>
                                      </p:to>
                                    </p:set>
                                    <p:anim calcmode="lin" valueType="num">
                                      <p:cBhvr additive="base">
                                        <p:cTn dur="1000"/>
                                        <p:tgtEl>
                                          <p:spTgt spid="4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8"/>
                                        </p:tgtEl>
                                        <p:attrNameLst>
                                          <p:attrName>style.visibility</p:attrName>
                                        </p:attrNameLst>
                                      </p:cBhvr>
                                      <p:to>
                                        <p:strVal val="visible"/>
                                      </p:to>
                                    </p:set>
                                    <p:anim calcmode="lin" valueType="num">
                                      <p:cBhvr additive="base">
                                        <p:cTn dur="1000"/>
                                        <p:tgtEl>
                                          <p:spTgt spid="4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9"/>
                                        </p:tgtEl>
                                        <p:attrNameLst>
                                          <p:attrName>style.visibility</p:attrName>
                                        </p:attrNameLst>
                                      </p:cBhvr>
                                      <p:to>
                                        <p:strVal val="visible"/>
                                      </p:to>
                                    </p:set>
                                    <p:anim calcmode="lin" valueType="num">
                                      <p:cBhvr additive="base">
                                        <p:cTn dur="1000"/>
                                        <p:tgtEl>
                                          <p:spTgt spid="43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44" name="Shape 444"/>
        <p:cNvGrpSpPr/>
        <p:nvPr/>
      </p:nvGrpSpPr>
      <p:grpSpPr>
        <a:xfrm>
          <a:off x="0" y="0"/>
          <a:ext cx="0" cy="0"/>
          <a:chOff x="0" y="0"/>
          <a:chExt cx="0" cy="0"/>
        </a:xfrm>
      </p:grpSpPr>
      <p:sp>
        <p:nvSpPr>
          <p:cNvPr id="445" name="Google Shape;445;p40">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6" name="Google Shape;446;p40">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7" name="Google Shape;447;p40">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8" name="Google Shape;448;p4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9" name="Google Shape;449;p4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4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4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4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4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p40"/>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455" name="Google Shape;455;p40"/>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456" name="Google Shape;456;p40"/>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457" name="Google Shape;457;p40"/>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458" name="Google Shape;458;p40"/>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459" name="Google Shape;459;p40"/>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460" name="Google Shape;460;p4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1.PAR</a:t>
            </a:r>
            <a:endParaRPr sz="1100">
              <a:solidFill>
                <a:srgbClr val="D9D9D9"/>
              </a:solidFill>
            </a:endParaRPr>
          </a:p>
        </p:txBody>
      </p:sp>
      <p:sp>
        <p:nvSpPr>
          <p:cNvPr id="461" name="Google Shape;461;p40"/>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sp>
        <p:nvSpPr>
          <p:cNvPr id="462" name="Google Shape;462;p4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solidFill>
                <a:srgbClr val="D9D9D9"/>
              </a:solidFill>
              <a:latin typeface="Press Start 2P"/>
              <a:ea typeface="Press Start 2P"/>
              <a:cs typeface="Press Start 2P"/>
              <a:sym typeface="Press Start 2P"/>
            </a:endParaRPr>
          </a:p>
        </p:txBody>
      </p:sp>
      <p:sp>
        <p:nvSpPr>
          <p:cNvPr id="463" name="Google Shape;463;p40"/>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En </a:t>
            </a:r>
            <a:r>
              <a:rPr lang="en-US" sz="1100">
                <a:solidFill>
                  <a:schemeClr val="dk1"/>
                </a:solidFill>
                <a:latin typeface="Press Start 2P"/>
                <a:ea typeface="Press Start 2P"/>
                <a:cs typeface="Press Start 2P"/>
                <a:sym typeface="Press Start 2P"/>
              </a:rPr>
              <a:t>résumé</a:t>
            </a:r>
            <a:endParaRPr sz="1100">
              <a:solidFill>
                <a:schemeClr val="dk1"/>
              </a:solidFill>
              <a:latin typeface="Press Start 2P"/>
              <a:ea typeface="Press Start 2P"/>
              <a:cs typeface="Press Start 2P"/>
              <a:sym typeface="Press Start 2P"/>
            </a:endParaRPr>
          </a:p>
        </p:txBody>
      </p:sp>
      <p:sp>
        <p:nvSpPr>
          <p:cNvPr id="464" name="Google Shape;464;p4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465" name="Google Shape;465;p40"/>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66" name="Google Shape;466;p40"/>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67" name="Google Shape;467;p40"/>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sp>
        <p:nvSpPr>
          <p:cNvPr id="468" name="Google Shape;468;p40"/>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8">
                  <a:extLst>
                    <a:ext uri="{A12FA001-AC4F-418D-AE19-62706E023703}">
                      <ahyp:hlinkClr val="tx"/>
                    </a:ext>
                  </a:extLst>
                </a:hlinkClick>
              </a:rPr>
              <a:t>RIM</a:t>
            </a:r>
            <a:endParaRPr sz="1300">
              <a:solidFill>
                <a:srgbClr val="93C47D"/>
              </a:solidFill>
            </a:endParaRPr>
          </a:p>
        </p:txBody>
      </p:sp>
      <p:sp>
        <p:nvSpPr>
          <p:cNvPr id="469" name="Google Shape;469;p40"/>
          <p:cNvSpPr/>
          <p:nvPr/>
        </p:nvSpPr>
        <p:spPr>
          <a:xfrm>
            <a:off x="2997675" y="2986874"/>
            <a:ext cx="6526500" cy="1585200"/>
          </a:xfrm>
          <a:prstGeom prst="wedgeRoundRectCallout">
            <a:avLst>
              <a:gd fmla="val 59625" name="adj1"/>
              <a:gd fmla="val 45069"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Quels liens voyez-vous entre les 3 intentions didactiques (liées aux 3 types de tâches) et les 3 intentions du RIM?</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65"/>
                                        </p:tgtEl>
                                        <p:attrNameLst>
                                          <p:attrName>style.visibility</p:attrName>
                                        </p:attrNameLst>
                                      </p:cBhvr>
                                      <p:to>
                                        <p:strVal val="visible"/>
                                      </p:to>
                                    </p:set>
                                    <p:anim calcmode="lin" valueType="num">
                                      <p:cBhvr additive="base">
                                        <p:cTn dur="1000"/>
                                        <p:tgtEl>
                                          <p:spTgt spid="4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6"/>
                                        </p:tgtEl>
                                        <p:attrNameLst>
                                          <p:attrName>style.visibility</p:attrName>
                                        </p:attrNameLst>
                                      </p:cBhvr>
                                      <p:to>
                                        <p:strVal val="visible"/>
                                      </p:to>
                                    </p:set>
                                    <p:anim calcmode="lin" valueType="num">
                                      <p:cBhvr additive="base">
                                        <p:cTn dur="1000"/>
                                        <p:tgtEl>
                                          <p:spTgt spid="4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7"/>
                                        </p:tgtEl>
                                        <p:attrNameLst>
                                          <p:attrName>style.visibility</p:attrName>
                                        </p:attrNameLst>
                                      </p:cBhvr>
                                      <p:to>
                                        <p:strVal val="visible"/>
                                      </p:to>
                                    </p:set>
                                    <p:anim calcmode="lin" valueType="num">
                                      <p:cBhvr additive="base">
                                        <p:cTn dur="1000"/>
                                        <p:tgtEl>
                                          <p:spTgt spid="467"/>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par>
                                <p:cTn fill="hold" nodeType="with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000"/>
                                        <p:tgtEl>
                                          <p:spTgt spid="456"/>
                                        </p:tgtEl>
                                      </p:cBhvr>
                                    </p:animEffect>
                                  </p:childTnLst>
                                </p:cTn>
                              </p:par>
                              <p:par>
                                <p:cTn fill="hold" nodeType="with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1000"/>
                                        <p:tgtEl>
                                          <p:spTgt spid="457"/>
                                        </p:tgtEl>
                                      </p:cBhvr>
                                    </p:animEffect>
                                  </p:childTnLst>
                                </p:cTn>
                              </p:par>
                              <p:par>
                                <p:cTn fill="hold" nodeType="with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000"/>
                                        <p:tgtEl>
                                          <p:spTgt spid="459"/>
                                        </p:tgtEl>
                                      </p:cBhvr>
                                    </p:animEffect>
                                  </p:childTnLst>
                                </p:cTn>
                              </p:par>
                              <p:par>
                                <p:cTn fill="hold" nodeType="with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1000"/>
                                        <p:tgtEl>
                                          <p:spTgt spid="4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73" name="Shape 473"/>
        <p:cNvGrpSpPr/>
        <p:nvPr/>
      </p:nvGrpSpPr>
      <p:grpSpPr>
        <a:xfrm>
          <a:off x="0" y="0"/>
          <a:ext cx="0" cy="0"/>
          <a:chOff x="0" y="0"/>
          <a:chExt cx="0" cy="0"/>
        </a:xfrm>
      </p:grpSpPr>
      <p:pic>
        <p:nvPicPr>
          <p:cNvPr descr="A picture containing container, square&#10;&#10;Description automatically generated" id="474" name="Google Shape;474;p41"/>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475" name="Google Shape;475;p41"/>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476" name="Google Shape;476;p41"/>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477" name="Google Shape;477;p41"/>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478" name="Google Shape;478;p41"/>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479" name="Google Shape;479;p41"/>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480" name="Google Shape;480;p41"/>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1" name="Google Shape;481;p41"/>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Exploration</a:t>
            </a:r>
            <a:endParaRPr/>
          </a:p>
        </p:txBody>
      </p:sp>
      <p:sp>
        <p:nvSpPr>
          <p:cNvPr id="482" name="Google Shape;482;p41"/>
          <p:cNvSpPr txBox="1"/>
          <p:nvPr/>
        </p:nvSpPr>
        <p:spPr>
          <a:xfrm>
            <a:off x="4404150" y="3101425"/>
            <a:ext cx="3383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C’est le temps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d’explorer des </a:t>
            </a:r>
            <a:r>
              <a:rPr lang="en-US" sz="1800">
                <a:solidFill>
                  <a:schemeClr val="lt1"/>
                </a:solidFill>
                <a:latin typeface="Press Start 2P"/>
                <a:ea typeface="Press Start 2P"/>
                <a:cs typeface="Press Start 2P"/>
                <a:sym typeface="Press Start 2P"/>
              </a:rPr>
              <a:t>tâches</a:t>
            </a:r>
            <a:endParaRPr sz="2000"/>
          </a:p>
        </p:txBody>
      </p:sp>
      <p:sp>
        <p:nvSpPr>
          <p:cNvPr id="483" name="Google Shape;483;p41"/>
          <p:cNvSpPr/>
          <p:nvPr/>
        </p:nvSpPr>
        <p:spPr>
          <a:xfrm>
            <a:off x="4332300" y="4951200"/>
            <a:ext cx="4830300" cy="13788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Quelles intentions?</a:t>
            </a:r>
            <a:endParaRPr sz="1600">
              <a:latin typeface="Press Start 2P"/>
              <a:ea typeface="Press Start 2P"/>
              <a:cs typeface="Press Start 2P"/>
              <a:sym typeface="Press Start 2P"/>
            </a:endParaRPr>
          </a:p>
          <a:p>
            <a:pPr indent="0" lvl="0" marL="0" rtl="0" algn="ctr">
              <a:spcBef>
                <a:spcPts val="0"/>
              </a:spcBef>
              <a:spcAft>
                <a:spcPts val="0"/>
              </a:spcAft>
              <a:buNone/>
            </a:pPr>
            <a:r>
              <a:t/>
            </a:r>
            <a:endParaRPr sz="1600">
              <a:latin typeface="Press Start 2P"/>
              <a:ea typeface="Press Start 2P"/>
              <a:cs typeface="Press Start 2P"/>
              <a:sym typeface="Press Start 2P"/>
            </a:endParaRPr>
          </a:p>
          <a:p>
            <a:pPr indent="0" lvl="0" marL="0" rtl="0" algn="ctr">
              <a:spcBef>
                <a:spcPts val="0"/>
              </a:spcBef>
              <a:spcAft>
                <a:spcPts val="0"/>
              </a:spcAft>
              <a:buNone/>
            </a:pPr>
            <a:r>
              <a:rPr lang="en-US" sz="1600">
                <a:latin typeface="Press Start 2P"/>
                <a:ea typeface="Press Start 2P"/>
                <a:cs typeface="Press Start 2P"/>
                <a:sym typeface="Press Start 2P"/>
              </a:rPr>
              <a:t>Pourquoi (quelles caractéristiques)?</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74"/>
                                        </p:tgtEl>
                                        <p:attrNameLst>
                                          <p:attrName>style.visibility</p:attrName>
                                        </p:attrNameLst>
                                      </p:cBhvr>
                                      <p:to>
                                        <p:strVal val="visible"/>
                                      </p:to>
                                    </p:set>
                                    <p:anim calcmode="lin" valueType="num">
                                      <p:cBhvr additive="base">
                                        <p:cTn dur="1000"/>
                                        <p:tgtEl>
                                          <p:spTgt spid="47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5"/>
                                        </p:tgtEl>
                                        <p:attrNameLst>
                                          <p:attrName>style.visibility</p:attrName>
                                        </p:attrNameLst>
                                      </p:cBhvr>
                                      <p:to>
                                        <p:strVal val="visible"/>
                                      </p:to>
                                    </p:set>
                                    <p:anim calcmode="lin" valueType="num">
                                      <p:cBhvr additive="base">
                                        <p:cTn dur="1000"/>
                                        <p:tgtEl>
                                          <p:spTgt spid="47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6"/>
                                        </p:tgtEl>
                                        <p:attrNameLst>
                                          <p:attrName>style.visibility</p:attrName>
                                        </p:attrNameLst>
                                      </p:cBhvr>
                                      <p:to>
                                        <p:strVal val="visible"/>
                                      </p:to>
                                    </p:set>
                                    <p:anim calcmode="lin" valueType="num">
                                      <p:cBhvr additive="base">
                                        <p:cTn dur="1000"/>
                                        <p:tgtEl>
                                          <p:spTgt spid="4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7"/>
                                        </p:tgtEl>
                                        <p:attrNameLst>
                                          <p:attrName>style.visibility</p:attrName>
                                        </p:attrNameLst>
                                      </p:cBhvr>
                                      <p:to>
                                        <p:strVal val="visible"/>
                                      </p:to>
                                    </p:set>
                                    <p:anim calcmode="lin" valueType="num">
                                      <p:cBhvr additive="base">
                                        <p:cTn dur="1000"/>
                                        <p:tgtEl>
                                          <p:spTgt spid="47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8"/>
                                        </p:tgtEl>
                                        <p:attrNameLst>
                                          <p:attrName>style.visibility</p:attrName>
                                        </p:attrNameLst>
                                      </p:cBhvr>
                                      <p:to>
                                        <p:strVal val="visible"/>
                                      </p:to>
                                    </p:set>
                                    <p:anim calcmode="lin" valueType="num">
                                      <p:cBhvr additive="base">
                                        <p:cTn dur="1000"/>
                                        <p:tgtEl>
                                          <p:spTgt spid="4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9"/>
                                        </p:tgtEl>
                                        <p:attrNameLst>
                                          <p:attrName>style.visibility</p:attrName>
                                        </p:attrNameLst>
                                      </p:cBhvr>
                                      <p:to>
                                        <p:strVal val="visible"/>
                                      </p:to>
                                    </p:set>
                                    <p:anim calcmode="lin" valueType="num">
                                      <p:cBhvr additive="base">
                                        <p:cTn dur="1000"/>
                                        <p:tgtEl>
                                          <p:spTgt spid="47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87" name="Shape 487"/>
        <p:cNvGrpSpPr/>
        <p:nvPr/>
      </p:nvGrpSpPr>
      <p:grpSpPr>
        <a:xfrm>
          <a:off x="0" y="0"/>
          <a:ext cx="0" cy="0"/>
          <a:chOff x="0" y="0"/>
          <a:chExt cx="0" cy="0"/>
        </a:xfrm>
      </p:grpSpPr>
      <p:pic>
        <p:nvPicPr>
          <p:cNvPr descr="A picture containing container, square&#10;&#10;Description automatically generated" id="488" name="Google Shape;488;p42"/>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489" name="Google Shape;489;p42"/>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490" name="Google Shape;490;p42"/>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491" name="Google Shape;491;p42"/>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492" name="Google Shape;492;p42"/>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493" name="Google Shape;493;p42"/>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494" name="Google Shape;494;p42"/>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42"/>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a:t>
            </a:r>
            <a:r>
              <a:rPr lang="en-US" sz="1800">
                <a:solidFill>
                  <a:srgbClr val="D8D8D8"/>
                </a:solidFill>
                <a:latin typeface="Press Start 2P"/>
                <a:ea typeface="Press Start 2P"/>
                <a:cs typeface="Press Start 2P"/>
                <a:sym typeface="Press Start 2P"/>
              </a:rPr>
              <a:t> 1</a:t>
            </a:r>
            <a:endParaRPr/>
          </a:p>
        </p:txBody>
      </p:sp>
      <p:sp>
        <p:nvSpPr>
          <p:cNvPr id="496" name="Google Shape;496;p42"/>
          <p:cNvSpPr txBox="1"/>
          <p:nvPr/>
        </p:nvSpPr>
        <p:spPr>
          <a:xfrm>
            <a:off x="4583201" y="2930375"/>
            <a:ext cx="33837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À la campagne!</a:t>
            </a:r>
            <a:endParaRPr sz="2000"/>
          </a:p>
        </p:txBody>
      </p:sp>
      <p:sp>
        <p:nvSpPr>
          <p:cNvPr id="497" name="Google Shape;497;p42"/>
          <p:cNvSpPr txBox="1"/>
          <p:nvPr/>
        </p:nvSpPr>
        <p:spPr>
          <a:xfrm>
            <a:off x="4583201" y="3977000"/>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chemeClr val="lt1"/>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88"/>
                                        </p:tgtEl>
                                        <p:attrNameLst>
                                          <p:attrName>style.visibility</p:attrName>
                                        </p:attrNameLst>
                                      </p:cBhvr>
                                      <p:to>
                                        <p:strVal val="visible"/>
                                      </p:to>
                                    </p:set>
                                    <p:anim calcmode="lin" valueType="num">
                                      <p:cBhvr additive="base">
                                        <p:cTn dur="1000"/>
                                        <p:tgtEl>
                                          <p:spTgt spid="4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89"/>
                                        </p:tgtEl>
                                        <p:attrNameLst>
                                          <p:attrName>style.visibility</p:attrName>
                                        </p:attrNameLst>
                                      </p:cBhvr>
                                      <p:to>
                                        <p:strVal val="visible"/>
                                      </p:to>
                                    </p:set>
                                    <p:anim calcmode="lin" valueType="num">
                                      <p:cBhvr additive="base">
                                        <p:cTn dur="1000"/>
                                        <p:tgtEl>
                                          <p:spTgt spid="48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0"/>
                                        </p:tgtEl>
                                        <p:attrNameLst>
                                          <p:attrName>style.visibility</p:attrName>
                                        </p:attrNameLst>
                                      </p:cBhvr>
                                      <p:to>
                                        <p:strVal val="visible"/>
                                      </p:to>
                                    </p:set>
                                    <p:anim calcmode="lin" valueType="num">
                                      <p:cBhvr additive="base">
                                        <p:cTn dur="1000"/>
                                        <p:tgtEl>
                                          <p:spTgt spid="49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1"/>
                                        </p:tgtEl>
                                        <p:attrNameLst>
                                          <p:attrName>style.visibility</p:attrName>
                                        </p:attrNameLst>
                                      </p:cBhvr>
                                      <p:to>
                                        <p:strVal val="visible"/>
                                      </p:to>
                                    </p:set>
                                    <p:anim calcmode="lin" valueType="num">
                                      <p:cBhvr additive="base">
                                        <p:cTn dur="1000"/>
                                        <p:tgtEl>
                                          <p:spTgt spid="4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2"/>
                                        </p:tgtEl>
                                        <p:attrNameLst>
                                          <p:attrName>style.visibility</p:attrName>
                                        </p:attrNameLst>
                                      </p:cBhvr>
                                      <p:to>
                                        <p:strVal val="visible"/>
                                      </p:to>
                                    </p:set>
                                    <p:anim calcmode="lin" valueType="num">
                                      <p:cBhvr additive="base">
                                        <p:cTn dur="1000"/>
                                        <p:tgtEl>
                                          <p:spTgt spid="4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3"/>
                                        </p:tgtEl>
                                        <p:attrNameLst>
                                          <p:attrName>style.visibility</p:attrName>
                                        </p:attrNameLst>
                                      </p:cBhvr>
                                      <p:to>
                                        <p:strVal val="visible"/>
                                      </p:to>
                                    </p:set>
                                    <p:anim calcmode="lin" valueType="num">
                                      <p:cBhvr additive="base">
                                        <p:cTn dur="1000"/>
                                        <p:tgtEl>
                                          <p:spTgt spid="49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01" name="Shape 501"/>
        <p:cNvGrpSpPr/>
        <p:nvPr/>
      </p:nvGrpSpPr>
      <p:grpSpPr>
        <a:xfrm>
          <a:off x="0" y="0"/>
          <a:ext cx="0" cy="0"/>
          <a:chOff x="0" y="0"/>
          <a:chExt cx="0" cy="0"/>
        </a:xfrm>
      </p:grpSpPr>
      <p:pic>
        <p:nvPicPr>
          <p:cNvPr descr="A picture containing container, square&#10;&#10;Description automatically generated" id="502" name="Google Shape;502;p43"/>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503" name="Google Shape;503;p43"/>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504" name="Google Shape;504;p43"/>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505" name="Google Shape;505;p43"/>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506" name="Google Shape;506;p43"/>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507" name="Google Shape;507;p43"/>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508" name="Google Shape;508;p43"/>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9" name="Google Shape;509;p43"/>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2</a:t>
            </a:r>
            <a:endParaRPr/>
          </a:p>
        </p:txBody>
      </p:sp>
      <p:sp>
        <p:nvSpPr>
          <p:cNvPr id="510" name="Google Shape;510;p43"/>
          <p:cNvSpPr txBox="1"/>
          <p:nvPr/>
        </p:nvSpPr>
        <p:spPr>
          <a:xfrm>
            <a:off x="4577450" y="2899100"/>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L’aire des solides</a:t>
            </a:r>
            <a:endParaRPr sz="2000"/>
          </a:p>
        </p:txBody>
      </p:sp>
      <p:sp>
        <p:nvSpPr>
          <p:cNvPr id="511" name="Google Shape;511;p43"/>
          <p:cNvSpPr txBox="1"/>
          <p:nvPr/>
        </p:nvSpPr>
        <p:spPr>
          <a:xfrm>
            <a:off x="4577450" y="434002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chemeClr val="lt1"/>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02"/>
                                        </p:tgtEl>
                                        <p:attrNameLst>
                                          <p:attrName>style.visibility</p:attrName>
                                        </p:attrNameLst>
                                      </p:cBhvr>
                                      <p:to>
                                        <p:strVal val="visible"/>
                                      </p:to>
                                    </p:set>
                                    <p:anim calcmode="lin" valueType="num">
                                      <p:cBhvr additive="base">
                                        <p:cTn dur="1000"/>
                                        <p:tgtEl>
                                          <p:spTgt spid="5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3"/>
                                        </p:tgtEl>
                                        <p:attrNameLst>
                                          <p:attrName>style.visibility</p:attrName>
                                        </p:attrNameLst>
                                      </p:cBhvr>
                                      <p:to>
                                        <p:strVal val="visible"/>
                                      </p:to>
                                    </p:set>
                                    <p:anim calcmode="lin" valueType="num">
                                      <p:cBhvr additive="base">
                                        <p:cTn dur="1000"/>
                                        <p:tgtEl>
                                          <p:spTgt spid="5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4"/>
                                        </p:tgtEl>
                                        <p:attrNameLst>
                                          <p:attrName>style.visibility</p:attrName>
                                        </p:attrNameLst>
                                      </p:cBhvr>
                                      <p:to>
                                        <p:strVal val="visible"/>
                                      </p:to>
                                    </p:set>
                                    <p:anim calcmode="lin" valueType="num">
                                      <p:cBhvr additive="base">
                                        <p:cTn dur="1000"/>
                                        <p:tgtEl>
                                          <p:spTgt spid="5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5"/>
                                        </p:tgtEl>
                                        <p:attrNameLst>
                                          <p:attrName>style.visibility</p:attrName>
                                        </p:attrNameLst>
                                      </p:cBhvr>
                                      <p:to>
                                        <p:strVal val="visible"/>
                                      </p:to>
                                    </p:set>
                                    <p:anim calcmode="lin" valueType="num">
                                      <p:cBhvr additive="base">
                                        <p:cTn dur="1000"/>
                                        <p:tgtEl>
                                          <p:spTgt spid="5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6"/>
                                        </p:tgtEl>
                                        <p:attrNameLst>
                                          <p:attrName>style.visibility</p:attrName>
                                        </p:attrNameLst>
                                      </p:cBhvr>
                                      <p:to>
                                        <p:strVal val="visible"/>
                                      </p:to>
                                    </p:set>
                                    <p:anim calcmode="lin" valueType="num">
                                      <p:cBhvr additive="base">
                                        <p:cTn dur="1000"/>
                                        <p:tgtEl>
                                          <p:spTgt spid="5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7"/>
                                        </p:tgtEl>
                                        <p:attrNameLst>
                                          <p:attrName>style.visibility</p:attrName>
                                        </p:attrNameLst>
                                      </p:cBhvr>
                                      <p:to>
                                        <p:strVal val="visible"/>
                                      </p:to>
                                    </p:set>
                                    <p:anim calcmode="lin" valueType="num">
                                      <p:cBhvr additive="base">
                                        <p:cTn dur="1000"/>
                                        <p:tgtEl>
                                          <p:spTgt spid="50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15" name="Shape 515"/>
        <p:cNvGrpSpPr/>
        <p:nvPr/>
      </p:nvGrpSpPr>
      <p:grpSpPr>
        <a:xfrm>
          <a:off x="0" y="0"/>
          <a:ext cx="0" cy="0"/>
          <a:chOff x="0" y="0"/>
          <a:chExt cx="0" cy="0"/>
        </a:xfrm>
      </p:grpSpPr>
      <p:pic>
        <p:nvPicPr>
          <p:cNvPr descr="A picture containing container, square&#10;&#10;Description automatically generated" id="516" name="Google Shape;516;p44"/>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517" name="Google Shape;517;p44"/>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518" name="Google Shape;518;p44"/>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519" name="Google Shape;519;p44"/>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520" name="Google Shape;520;p44"/>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521" name="Google Shape;521;p44"/>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522" name="Google Shape;522;p44"/>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44"/>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3</a:t>
            </a:r>
            <a:endParaRPr/>
          </a:p>
        </p:txBody>
      </p:sp>
      <p:sp>
        <p:nvSpPr>
          <p:cNvPr id="524" name="Google Shape;524;p44"/>
          <p:cNvSpPr txBox="1"/>
          <p:nvPr/>
        </p:nvSpPr>
        <p:spPr>
          <a:xfrm>
            <a:off x="4577450" y="279662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Mon château de glace</a:t>
            </a:r>
            <a:endParaRPr sz="2000"/>
          </a:p>
        </p:txBody>
      </p:sp>
      <p:sp>
        <p:nvSpPr>
          <p:cNvPr id="525" name="Google Shape;525;p44"/>
          <p:cNvSpPr txBox="1"/>
          <p:nvPr/>
        </p:nvSpPr>
        <p:spPr>
          <a:xfrm>
            <a:off x="4577450" y="4237550"/>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chemeClr val="lt1"/>
                </a:solidFill>
                <a:latin typeface="Press Start 2P"/>
                <a:ea typeface="Press Start 2P"/>
                <a:cs typeface="Press Start 2P"/>
                <a:sym typeface="Press Start 2P"/>
                <a:hlinkClick r:id="rId4">
                  <a:extLst>
                    <a:ext uri="{A12FA001-AC4F-418D-AE19-62706E023703}">
                      <ahyp:hlinkClr val="tx"/>
                    </a:ext>
                  </a:extLst>
                </a:hlinkClick>
              </a:rPr>
              <a:t>Document de consignes</a:t>
            </a:r>
            <a:endParaRPr sz="20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16"/>
                                        </p:tgtEl>
                                        <p:attrNameLst>
                                          <p:attrName>style.visibility</p:attrName>
                                        </p:attrNameLst>
                                      </p:cBhvr>
                                      <p:to>
                                        <p:strVal val="visible"/>
                                      </p:to>
                                    </p:set>
                                    <p:anim calcmode="lin" valueType="num">
                                      <p:cBhvr additive="base">
                                        <p:cTn dur="1000"/>
                                        <p:tgtEl>
                                          <p:spTgt spid="5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7"/>
                                        </p:tgtEl>
                                        <p:attrNameLst>
                                          <p:attrName>style.visibility</p:attrName>
                                        </p:attrNameLst>
                                      </p:cBhvr>
                                      <p:to>
                                        <p:strVal val="visible"/>
                                      </p:to>
                                    </p:set>
                                    <p:anim calcmode="lin" valueType="num">
                                      <p:cBhvr additive="base">
                                        <p:cTn dur="1000"/>
                                        <p:tgtEl>
                                          <p:spTgt spid="5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8"/>
                                        </p:tgtEl>
                                        <p:attrNameLst>
                                          <p:attrName>style.visibility</p:attrName>
                                        </p:attrNameLst>
                                      </p:cBhvr>
                                      <p:to>
                                        <p:strVal val="visible"/>
                                      </p:to>
                                    </p:set>
                                    <p:anim calcmode="lin" valueType="num">
                                      <p:cBhvr additive="base">
                                        <p:cTn dur="1000"/>
                                        <p:tgtEl>
                                          <p:spTgt spid="5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9"/>
                                        </p:tgtEl>
                                        <p:attrNameLst>
                                          <p:attrName>style.visibility</p:attrName>
                                        </p:attrNameLst>
                                      </p:cBhvr>
                                      <p:to>
                                        <p:strVal val="visible"/>
                                      </p:to>
                                    </p:set>
                                    <p:anim calcmode="lin" valueType="num">
                                      <p:cBhvr additive="base">
                                        <p:cTn dur="1000"/>
                                        <p:tgtEl>
                                          <p:spTgt spid="5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0"/>
                                        </p:tgtEl>
                                        <p:attrNameLst>
                                          <p:attrName>style.visibility</p:attrName>
                                        </p:attrNameLst>
                                      </p:cBhvr>
                                      <p:to>
                                        <p:strVal val="visible"/>
                                      </p:to>
                                    </p:set>
                                    <p:anim calcmode="lin" valueType="num">
                                      <p:cBhvr additive="base">
                                        <p:cTn dur="1000"/>
                                        <p:tgtEl>
                                          <p:spTgt spid="5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1"/>
                                        </p:tgtEl>
                                        <p:attrNameLst>
                                          <p:attrName>style.visibility</p:attrName>
                                        </p:attrNameLst>
                                      </p:cBhvr>
                                      <p:to>
                                        <p:strVal val="visible"/>
                                      </p:to>
                                    </p:set>
                                    <p:anim calcmode="lin" valueType="num">
                                      <p:cBhvr additive="base">
                                        <p:cTn dur="1000"/>
                                        <p:tgtEl>
                                          <p:spTgt spid="52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29" name="Shape 529"/>
        <p:cNvGrpSpPr/>
        <p:nvPr/>
      </p:nvGrpSpPr>
      <p:grpSpPr>
        <a:xfrm>
          <a:off x="0" y="0"/>
          <a:ext cx="0" cy="0"/>
          <a:chOff x="0" y="0"/>
          <a:chExt cx="0" cy="0"/>
        </a:xfrm>
      </p:grpSpPr>
      <p:pic>
        <p:nvPicPr>
          <p:cNvPr descr="A picture containing container, square&#10;&#10;Description automatically generated" id="530" name="Google Shape;530;p45"/>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531" name="Google Shape;531;p45"/>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532" name="Google Shape;532;p45"/>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533" name="Google Shape;533;p45"/>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534" name="Google Shape;534;p45"/>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535" name="Google Shape;535;p45"/>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536" name="Google Shape;536;p45"/>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45"/>
          <p:cNvSpPr txBox="1"/>
          <p:nvPr/>
        </p:nvSpPr>
        <p:spPr>
          <a:xfrm>
            <a:off x="4415651" y="12742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Retour sur l’exploration</a:t>
            </a:r>
            <a:endParaRPr/>
          </a:p>
        </p:txBody>
      </p:sp>
      <p:sp>
        <p:nvSpPr>
          <p:cNvPr id="538" name="Google Shape;538;p45"/>
          <p:cNvSpPr/>
          <p:nvPr/>
        </p:nvSpPr>
        <p:spPr>
          <a:xfrm>
            <a:off x="3680850" y="3766375"/>
            <a:ext cx="4830300" cy="13788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Quelles intentions?</a:t>
            </a:r>
            <a:endParaRPr sz="1600">
              <a:latin typeface="Press Start 2P"/>
              <a:ea typeface="Press Start 2P"/>
              <a:cs typeface="Press Start 2P"/>
              <a:sym typeface="Press Start 2P"/>
            </a:endParaRPr>
          </a:p>
          <a:p>
            <a:pPr indent="0" lvl="0" marL="0" rtl="0" algn="ctr">
              <a:spcBef>
                <a:spcPts val="0"/>
              </a:spcBef>
              <a:spcAft>
                <a:spcPts val="0"/>
              </a:spcAft>
              <a:buNone/>
            </a:pPr>
            <a:r>
              <a:t/>
            </a:r>
            <a:endParaRPr sz="1600">
              <a:latin typeface="Press Start 2P"/>
              <a:ea typeface="Press Start 2P"/>
              <a:cs typeface="Press Start 2P"/>
              <a:sym typeface="Press Start 2P"/>
            </a:endParaRPr>
          </a:p>
          <a:p>
            <a:pPr indent="0" lvl="0" marL="0" rtl="0" algn="ctr">
              <a:spcBef>
                <a:spcPts val="0"/>
              </a:spcBef>
              <a:spcAft>
                <a:spcPts val="0"/>
              </a:spcAft>
              <a:buNone/>
            </a:pPr>
            <a:r>
              <a:rPr lang="en-US" sz="1600">
                <a:latin typeface="Press Start 2P"/>
                <a:ea typeface="Press Start 2P"/>
                <a:cs typeface="Press Start 2P"/>
                <a:sym typeface="Press Start 2P"/>
              </a:rPr>
              <a:t>Pourquoi (quelles caractéristiques)?</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30"/>
                                        </p:tgtEl>
                                        <p:attrNameLst>
                                          <p:attrName>style.visibility</p:attrName>
                                        </p:attrNameLst>
                                      </p:cBhvr>
                                      <p:to>
                                        <p:strVal val="visible"/>
                                      </p:to>
                                    </p:set>
                                    <p:anim calcmode="lin" valueType="num">
                                      <p:cBhvr additive="base">
                                        <p:cTn dur="1000"/>
                                        <p:tgtEl>
                                          <p:spTgt spid="5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1"/>
                                        </p:tgtEl>
                                        <p:attrNameLst>
                                          <p:attrName>style.visibility</p:attrName>
                                        </p:attrNameLst>
                                      </p:cBhvr>
                                      <p:to>
                                        <p:strVal val="visible"/>
                                      </p:to>
                                    </p:set>
                                    <p:anim calcmode="lin" valueType="num">
                                      <p:cBhvr additive="base">
                                        <p:cTn dur="1000"/>
                                        <p:tgtEl>
                                          <p:spTgt spid="5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2"/>
                                        </p:tgtEl>
                                        <p:attrNameLst>
                                          <p:attrName>style.visibility</p:attrName>
                                        </p:attrNameLst>
                                      </p:cBhvr>
                                      <p:to>
                                        <p:strVal val="visible"/>
                                      </p:to>
                                    </p:set>
                                    <p:anim calcmode="lin" valueType="num">
                                      <p:cBhvr additive="base">
                                        <p:cTn dur="1000"/>
                                        <p:tgtEl>
                                          <p:spTgt spid="5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3"/>
                                        </p:tgtEl>
                                        <p:attrNameLst>
                                          <p:attrName>style.visibility</p:attrName>
                                        </p:attrNameLst>
                                      </p:cBhvr>
                                      <p:to>
                                        <p:strVal val="visible"/>
                                      </p:to>
                                    </p:set>
                                    <p:anim calcmode="lin" valueType="num">
                                      <p:cBhvr additive="base">
                                        <p:cTn dur="1000"/>
                                        <p:tgtEl>
                                          <p:spTgt spid="5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4"/>
                                        </p:tgtEl>
                                        <p:attrNameLst>
                                          <p:attrName>style.visibility</p:attrName>
                                        </p:attrNameLst>
                                      </p:cBhvr>
                                      <p:to>
                                        <p:strVal val="visible"/>
                                      </p:to>
                                    </p:set>
                                    <p:anim calcmode="lin" valueType="num">
                                      <p:cBhvr additive="base">
                                        <p:cTn dur="1000"/>
                                        <p:tgtEl>
                                          <p:spTgt spid="5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5"/>
                                        </p:tgtEl>
                                        <p:attrNameLst>
                                          <p:attrName>style.visibility</p:attrName>
                                        </p:attrNameLst>
                                      </p:cBhvr>
                                      <p:to>
                                        <p:strVal val="visible"/>
                                      </p:to>
                                    </p:set>
                                    <p:anim calcmode="lin" valueType="num">
                                      <p:cBhvr additive="base">
                                        <p:cTn dur="1000"/>
                                        <p:tgtEl>
                                          <p:spTgt spid="53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8"/>
          <p:cNvPicPr preferRelativeResize="0"/>
          <p:nvPr/>
        </p:nvPicPr>
        <p:blipFill rotWithShape="1">
          <a:blip r:embed="rId3">
            <a:alphaModFix/>
          </a:blip>
          <a:srcRect b="0" l="0" r="0" t="0"/>
          <a:stretch/>
        </p:blipFill>
        <p:spPr>
          <a:xfrm>
            <a:off x="1" y="-344050"/>
            <a:ext cx="15887700" cy="8210711"/>
          </a:xfrm>
          <a:prstGeom prst="rect">
            <a:avLst/>
          </a:prstGeom>
          <a:noFill/>
          <a:ln>
            <a:noFill/>
          </a:ln>
        </p:spPr>
      </p:pic>
      <p:pic>
        <p:nvPicPr>
          <p:cNvPr descr="A picture containing text, toy&#10;&#10;Description automatically generated" id="167" name="Google Shape;167;p28"/>
          <p:cNvPicPr preferRelativeResize="0"/>
          <p:nvPr/>
        </p:nvPicPr>
        <p:blipFill rotWithShape="1">
          <a:blip r:embed="rId4">
            <a:alphaModFix/>
          </a:blip>
          <a:srcRect b="0" l="0" r="0" t="0"/>
          <a:stretch/>
        </p:blipFill>
        <p:spPr>
          <a:xfrm>
            <a:off x="7609114" y="3606921"/>
            <a:ext cx="4963887" cy="3901106"/>
          </a:xfrm>
          <a:prstGeom prst="rect">
            <a:avLst/>
          </a:prstGeom>
          <a:noFill/>
          <a:ln>
            <a:noFill/>
          </a:ln>
          <a:effectLst>
            <a:outerShdw blurRad="419100" rotWithShape="0" algn="tl" dir="2700000" dist="38100">
              <a:srgbClr val="000000">
                <a:alpha val="80000"/>
              </a:srgbClr>
            </a:outerShdw>
          </a:effectLst>
        </p:spPr>
      </p:pic>
      <p:sp>
        <p:nvSpPr>
          <p:cNvPr id="168" name="Google Shape;168;p28">
            <a:hlinkClick action="ppaction://hlinkshowjump?jump=nextslide"/>
          </p:cNvPr>
          <p:cNvSpPr/>
          <p:nvPr/>
        </p:nvSpPr>
        <p:spPr>
          <a:xfrm>
            <a:off x="3943350" y="2766536"/>
            <a:ext cx="4305300" cy="526043"/>
          </a:xfrm>
          <a:prstGeom prst="rect">
            <a:avLst/>
          </a:prstGeom>
          <a:gradFill>
            <a:gsLst>
              <a:gs pos="0">
                <a:srgbClr val="848484"/>
              </a:gs>
              <a:gs pos="3540">
                <a:srgbClr val="848484"/>
              </a:gs>
              <a:gs pos="55000">
                <a:srgbClr val="6D6D6D"/>
              </a:gs>
              <a:gs pos="100000">
                <a:srgbClr val="848484"/>
              </a:gs>
            </a:gsLst>
            <a:lin ang="5400000"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9" name="Google Shape;169;p28"/>
          <p:cNvSpPr txBox="1"/>
          <p:nvPr/>
        </p:nvSpPr>
        <p:spPr>
          <a:xfrm>
            <a:off x="4158500" y="2891050"/>
            <a:ext cx="3859800" cy="27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D8D8D8"/>
                </a:solidFill>
                <a:latin typeface="Press Start 2P"/>
                <a:ea typeface="Press Start 2P"/>
                <a:cs typeface="Press Start 2P"/>
                <a:sym typeface="Press Start 2P"/>
              </a:rPr>
              <a:t>FCC - 27 </a:t>
            </a:r>
            <a:r>
              <a:rPr lang="en-US" sz="1200">
                <a:solidFill>
                  <a:srgbClr val="D8D8D8"/>
                </a:solidFill>
                <a:latin typeface="Press Start 2P"/>
                <a:ea typeface="Press Start 2P"/>
                <a:cs typeface="Press Start 2P"/>
                <a:sym typeface="Press Start 2P"/>
              </a:rPr>
              <a:t>septembre</a:t>
            </a:r>
            <a:r>
              <a:rPr lang="en-US" sz="1200">
                <a:solidFill>
                  <a:srgbClr val="D8D8D8"/>
                </a:solidFill>
                <a:latin typeface="Press Start 2P"/>
                <a:ea typeface="Press Start 2P"/>
                <a:cs typeface="Press Start 2P"/>
                <a:sym typeface="Press Start 2P"/>
              </a:rPr>
              <a:t> 2023</a:t>
            </a:r>
            <a:endParaRPr b="0" i="0" sz="1200" u="none" cap="none" strike="noStrike">
              <a:solidFill>
                <a:srgbClr val="D8D8D8"/>
              </a:solidFill>
              <a:latin typeface="Press Start 2P"/>
              <a:ea typeface="Press Start 2P"/>
              <a:cs typeface="Press Start 2P"/>
              <a:sym typeface="Press Start 2P"/>
            </a:endParaRPr>
          </a:p>
        </p:txBody>
      </p:sp>
      <p:sp>
        <p:nvSpPr>
          <p:cNvPr id="170" name="Google Shape;170;p28"/>
          <p:cNvSpPr/>
          <p:nvPr/>
        </p:nvSpPr>
        <p:spPr>
          <a:xfrm>
            <a:off x="3943350" y="3689340"/>
            <a:ext cx="1987550" cy="526043"/>
          </a:xfrm>
          <a:prstGeom prst="rect">
            <a:avLst/>
          </a:prstGeom>
          <a:gradFill>
            <a:gsLst>
              <a:gs pos="0">
                <a:srgbClr val="848484"/>
              </a:gs>
              <a:gs pos="3540">
                <a:srgbClr val="848484"/>
              </a:gs>
              <a:gs pos="55000">
                <a:srgbClr val="6D6D6D"/>
              </a:gs>
              <a:gs pos="100000">
                <a:srgbClr val="848484"/>
              </a:gs>
            </a:gsLst>
            <a:lin ang="5400000"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1" name="Google Shape;171;p28"/>
          <p:cNvSpPr txBox="1"/>
          <p:nvPr/>
        </p:nvSpPr>
        <p:spPr>
          <a:xfrm>
            <a:off x="3985575" y="3737650"/>
            <a:ext cx="1814400" cy="4617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1200">
                <a:solidFill>
                  <a:srgbClr val="D8D8D8"/>
                </a:solidFill>
                <a:latin typeface="Press Start 2P"/>
                <a:ea typeface="Press Start 2P"/>
                <a:cs typeface="Press Start 2P"/>
                <a:sym typeface="Press Start 2P"/>
              </a:rPr>
              <a:t>Stéphanie Rioux</a:t>
            </a:r>
            <a:endParaRPr b="0" i="0" sz="1200" u="none" cap="none" strike="noStrike">
              <a:solidFill>
                <a:srgbClr val="D8D8D8"/>
              </a:solidFill>
              <a:latin typeface="Press Start 2P"/>
              <a:ea typeface="Press Start 2P"/>
              <a:cs typeface="Press Start 2P"/>
              <a:sym typeface="Press Start 2P"/>
            </a:endParaRPr>
          </a:p>
        </p:txBody>
      </p:sp>
      <p:sp>
        <p:nvSpPr>
          <p:cNvPr id="172" name="Google Shape;172;p28">
            <a:hlinkClick action="ppaction://hlinksldjump" r:id="rId5"/>
          </p:cNvPr>
          <p:cNvSpPr/>
          <p:nvPr/>
        </p:nvSpPr>
        <p:spPr>
          <a:xfrm>
            <a:off x="6261102" y="3689340"/>
            <a:ext cx="1987550" cy="526043"/>
          </a:xfrm>
          <a:prstGeom prst="rect">
            <a:avLst/>
          </a:prstGeom>
          <a:gradFill>
            <a:gsLst>
              <a:gs pos="0">
                <a:srgbClr val="848484"/>
              </a:gs>
              <a:gs pos="3540">
                <a:srgbClr val="848484"/>
              </a:gs>
              <a:gs pos="55000">
                <a:srgbClr val="6D6D6D"/>
              </a:gs>
              <a:gs pos="100000">
                <a:srgbClr val="848484"/>
              </a:gs>
            </a:gsLst>
            <a:lin ang="5400000"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3" name="Google Shape;173;p28"/>
          <p:cNvSpPr txBox="1"/>
          <p:nvPr/>
        </p:nvSpPr>
        <p:spPr>
          <a:xfrm>
            <a:off x="6310825" y="3737650"/>
            <a:ext cx="17571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D8D8D8"/>
                </a:solidFill>
                <a:latin typeface="Press Start 2P"/>
                <a:ea typeface="Press Start 2P"/>
                <a:cs typeface="Press Start 2P"/>
                <a:sym typeface="Press Start 2P"/>
              </a:rPr>
              <a:t>Mathieu Thibault</a:t>
            </a:r>
            <a:endParaRPr b="0" i="0" sz="1200" u="none" cap="none" strike="noStrike">
              <a:solidFill>
                <a:srgbClr val="D8D8D8"/>
              </a:solidFill>
              <a:latin typeface="Press Start 2P"/>
              <a:ea typeface="Press Start 2P"/>
              <a:cs typeface="Press Start 2P"/>
              <a:sym typeface="Press Start 2P"/>
            </a:endParaRPr>
          </a:p>
        </p:txBody>
      </p:sp>
      <p:sp>
        <p:nvSpPr>
          <p:cNvPr id="174" name="Google Shape;174;p28"/>
          <p:cNvSpPr txBox="1"/>
          <p:nvPr/>
        </p:nvSpPr>
        <p:spPr>
          <a:xfrm>
            <a:off x="3563425" y="4417075"/>
            <a:ext cx="47793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6">
                  <a:extLst>
                    <a:ext uri="{A12FA001-AC4F-418D-AE19-62706E023703}">
                      <ahyp:hlinkClr val="tx"/>
                    </a:ext>
                  </a:extLst>
                </a:hlinkClick>
              </a:rPr>
              <a:t>stephanie.rioux@recit.qc.ca</a:t>
            </a:r>
            <a:endParaRPr sz="1600">
              <a:solidFill>
                <a:schemeClr val="lt1"/>
              </a:solidFill>
            </a:endParaRPr>
          </a:p>
        </p:txBody>
      </p:sp>
      <p:sp>
        <p:nvSpPr>
          <p:cNvPr id="175" name="Google Shape;175;p28"/>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76" name="Google Shape;176;p28"/>
          <p:cNvPicPr preferRelativeResize="0"/>
          <p:nvPr/>
        </p:nvPicPr>
        <p:blipFill>
          <a:blip r:embed="rId7">
            <a:alphaModFix/>
          </a:blip>
          <a:stretch>
            <a:fillRect/>
          </a:stretch>
        </p:blipFill>
        <p:spPr>
          <a:xfrm flipH="1">
            <a:off x="152400" y="2257800"/>
            <a:ext cx="3411025" cy="5685050"/>
          </a:xfrm>
          <a:prstGeom prst="rect">
            <a:avLst/>
          </a:prstGeom>
          <a:noFill/>
          <a:ln>
            <a:noFill/>
          </a:ln>
        </p:spPr>
      </p:pic>
      <p:pic>
        <p:nvPicPr>
          <p:cNvPr id="177" name="Google Shape;177;p28"/>
          <p:cNvPicPr preferRelativeResize="0"/>
          <p:nvPr/>
        </p:nvPicPr>
        <p:blipFill>
          <a:blip r:embed="rId8">
            <a:alphaModFix/>
          </a:blip>
          <a:stretch>
            <a:fillRect/>
          </a:stretch>
        </p:blipFill>
        <p:spPr>
          <a:xfrm>
            <a:off x="255127" y="-228200"/>
            <a:ext cx="871925" cy="1407200"/>
          </a:xfrm>
          <a:prstGeom prst="rect">
            <a:avLst/>
          </a:prstGeom>
          <a:noFill/>
          <a:ln>
            <a:noFill/>
          </a:ln>
        </p:spPr>
      </p:pic>
      <p:pic>
        <p:nvPicPr>
          <p:cNvPr id="178" name="Google Shape;178;p28"/>
          <p:cNvPicPr preferRelativeResize="0"/>
          <p:nvPr/>
        </p:nvPicPr>
        <p:blipFill>
          <a:blip r:embed="rId9">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179" name="Google Shape;179;p28"/>
          <p:cNvPicPr preferRelativeResize="0"/>
          <p:nvPr/>
        </p:nvPicPr>
        <p:blipFill rotWithShape="1">
          <a:blip r:embed="rId10">
            <a:alphaModFix/>
          </a:blip>
          <a:srcRect b="0" l="0" r="0" t="0"/>
          <a:stretch/>
        </p:blipFill>
        <p:spPr>
          <a:xfrm flipH="1">
            <a:off x="2235650" y="5324523"/>
            <a:ext cx="1406950" cy="1609676"/>
          </a:xfrm>
          <a:prstGeom prst="rect">
            <a:avLst/>
          </a:prstGeom>
          <a:noFill/>
          <a:ln>
            <a:noFill/>
          </a:ln>
          <a:effectLst>
            <a:outerShdw blurRad="444500" rotWithShape="0" algn="tr" dir="8100000" dist="38100">
              <a:srgbClr val="000000">
                <a:alpha val="78823"/>
              </a:srgbClr>
            </a:outerShdw>
          </a:effectLst>
        </p:spPr>
      </p:pic>
      <p:sp>
        <p:nvSpPr>
          <p:cNvPr id="180" name="Google Shape;180;p28"/>
          <p:cNvSpPr txBox="1"/>
          <p:nvPr/>
        </p:nvSpPr>
        <p:spPr>
          <a:xfrm>
            <a:off x="5799975" y="0"/>
            <a:ext cx="6528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u="sng">
                <a:solidFill>
                  <a:schemeClr val="lt1"/>
                </a:solidFill>
                <a:latin typeface="Press Start 2P"/>
                <a:ea typeface="Press Start 2P"/>
                <a:cs typeface="Press Start 2P"/>
                <a:sym typeface="Press Start 2P"/>
                <a:hlinkClick r:id="rId11">
                  <a:extLst>
                    <a:ext uri="{A12FA001-AC4F-418D-AE19-62706E023703}">
                      <ahyp:hlinkClr val="tx"/>
                    </a:ext>
                  </a:extLst>
                </a:hlinkClick>
              </a:rPr>
              <a:t>recitmst.qc.ca/minecraft27092023</a:t>
            </a:r>
            <a:endParaRPr sz="1500">
              <a:solidFill>
                <a:schemeClr val="lt1"/>
              </a:solidFill>
              <a:latin typeface="Press Start 2P"/>
              <a:ea typeface="Press Start 2P"/>
              <a:cs typeface="Press Start 2P"/>
              <a:sym typeface="Press Start 2P"/>
            </a:endParaRPr>
          </a:p>
        </p:txBody>
      </p:sp>
      <p:sp>
        <p:nvSpPr>
          <p:cNvPr id="181" name="Google Shape;181;p28"/>
          <p:cNvSpPr txBox="1"/>
          <p:nvPr/>
        </p:nvSpPr>
        <p:spPr>
          <a:xfrm>
            <a:off x="3877525" y="4798075"/>
            <a:ext cx="41511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2">
                  <a:extLst>
                    <a:ext uri="{A12FA001-AC4F-418D-AE19-62706E023703}">
                      <ahyp:hlinkClr val="tx"/>
                    </a:ext>
                  </a:extLst>
                </a:hlinkClick>
              </a:rPr>
              <a:t>mathieu.thibault@uqo.ca</a:t>
            </a:r>
            <a:endParaRPr sz="1600">
              <a:solidFill>
                <a:schemeClr val="lt1"/>
              </a:solidFill>
            </a:endParaRPr>
          </a:p>
        </p:txBody>
      </p:sp>
      <p:sp>
        <p:nvSpPr>
          <p:cNvPr id="182" name="Google Shape;182;p28"/>
          <p:cNvSpPr txBox="1"/>
          <p:nvPr/>
        </p:nvSpPr>
        <p:spPr>
          <a:xfrm>
            <a:off x="4066375" y="5179075"/>
            <a:ext cx="37734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3">
                  <a:extLst>
                    <a:ext uri="{A12FA001-AC4F-418D-AE19-62706E023703}">
                      <ahyp:hlinkClr val="tx"/>
                    </a:ext>
                  </a:extLst>
                </a:hlinkClick>
              </a:rPr>
              <a:t>equipemst</a:t>
            </a:r>
            <a:r>
              <a:rPr lang="en-US" sz="1300" u="sng">
                <a:solidFill>
                  <a:schemeClr val="lt1"/>
                </a:solidFill>
                <a:latin typeface="Press Start 2P"/>
                <a:ea typeface="Press Start 2P"/>
                <a:cs typeface="Press Start 2P"/>
                <a:sym typeface="Press Start 2P"/>
                <a:hlinkClick r:id="rId14">
                  <a:extLst>
                    <a:ext uri="{A12FA001-AC4F-418D-AE19-62706E023703}">
                      <ahyp:hlinkClr val="tx"/>
                    </a:ext>
                  </a:extLst>
                </a:hlinkClick>
              </a:rPr>
              <a:t>@recit.qc.ca</a:t>
            </a:r>
            <a:endParaRPr sz="1600">
              <a:solidFill>
                <a:schemeClr val="lt1"/>
              </a:solidFill>
            </a:endParaRPr>
          </a:p>
        </p:txBody>
      </p:sp>
      <p:pic>
        <p:nvPicPr>
          <p:cNvPr id="183" name="Google Shape;183;p28"/>
          <p:cNvPicPr preferRelativeResize="0"/>
          <p:nvPr/>
        </p:nvPicPr>
        <p:blipFill>
          <a:blip r:embed="rId15">
            <a:alphaModFix/>
          </a:blip>
          <a:stretch>
            <a:fillRect/>
          </a:stretch>
        </p:blipFill>
        <p:spPr>
          <a:xfrm>
            <a:off x="9883650" y="477400"/>
            <a:ext cx="2028975" cy="2028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par>
                                <p:cTn fill="hold" nodeType="withEffect" presetClass="entr" presetID="2" presetSubtype="4">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1000"/>
                                        <p:tgtEl>
                                          <p:spTgt spid="1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9"/>
                                        </p:tgtEl>
                                        <p:attrNameLst>
                                          <p:attrName>style.visibility</p:attrName>
                                        </p:attrNameLst>
                                      </p:cBhvr>
                                      <p:to>
                                        <p:strVal val="visible"/>
                                      </p:to>
                                    </p:set>
                                    <p:anim calcmode="lin" valueType="num">
                                      <p:cBhvr additive="base">
                                        <p:cTn dur="1000"/>
                                        <p:tgtEl>
                                          <p:spTgt spid="17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6"/>
                                        </p:tgtEl>
                                        <p:attrNameLst>
                                          <p:attrName>style.visibility</p:attrName>
                                        </p:attrNameLst>
                                      </p:cBhvr>
                                      <p:to>
                                        <p:strVal val="visible"/>
                                      </p:to>
                                    </p:set>
                                    <p:anim calcmode="lin" valueType="num">
                                      <p:cBhvr additive="base">
                                        <p:cTn dur="1000"/>
                                        <p:tgtEl>
                                          <p:spTgt spid="17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42" name="Shape 542"/>
        <p:cNvGrpSpPr/>
        <p:nvPr/>
      </p:nvGrpSpPr>
      <p:grpSpPr>
        <a:xfrm>
          <a:off x="0" y="0"/>
          <a:ext cx="0" cy="0"/>
          <a:chOff x="0" y="0"/>
          <a:chExt cx="0" cy="0"/>
        </a:xfrm>
      </p:grpSpPr>
      <p:grpSp>
        <p:nvGrpSpPr>
          <p:cNvPr id="543" name="Google Shape;543;p46"/>
          <p:cNvGrpSpPr/>
          <p:nvPr/>
        </p:nvGrpSpPr>
        <p:grpSpPr>
          <a:xfrm>
            <a:off x="3951968" y="2079356"/>
            <a:ext cx="2084100" cy="733500"/>
            <a:chOff x="3951968" y="2079356"/>
            <a:chExt cx="2084100" cy="733500"/>
          </a:xfrm>
        </p:grpSpPr>
        <p:sp>
          <p:nvSpPr>
            <p:cNvPr id="544" name="Google Shape;544;p46">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5" name="Google Shape;545;p46"/>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C2</a:t>
              </a:r>
              <a:endParaRPr sz="1100">
                <a:solidFill>
                  <a:srgbClr val="D9D9D9"/>
                </a:solidFill>
                <a:latin typeface="Press Start 2P"/>
                <a:ea typeface="Press Start 2P"/>
                <a:cs typeface="Press Start 2P"/>
                <a:sym typeface="Press Start 2P"/>
              </a:endParaRPr>
            </a:p>
          </p:txBody>
        </p:sp>
      </p:grpSp>
      <p:sp>
        <p:nvSpPr>
          <p:cNvPr id="546" name="Google Shape;546;p46">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46">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46"/>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9" name="Google Shape;549;p46"/>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0" name="Google Shape;550;p46"/>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C1</a:t>
            </a:r>
            <a:endParaRPr sz="1100"/>
          </a:p>
        </p:txBody>
      </p:sp>
      <p:sp>
        <p:nvSpPr>
          <p:cNvPr id="551" name="Google Shape;551;p46"/>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p>
        </p:txBody>
      </p:sp>
      <p:sp>
        <p:nvSpPr>
          <p:cNvPr id="552" name="Google Shape;552;p46"/>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p>
        </p:txBody>
      </p:sp>
      <p:sp>
        <p:nvSpPr>
          <p:cNvPr id="553" name="Google Shape;553;p46"/>
          <p:cNvSpPr txBox="1"/>
          <p:nvPr/>
        </p:nvSpPr>
        <p:spPr>
          <a:xfrm>
            <a:off x="1385600" y="2903600"/>
            <a:ext cx="94539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Selon l’intention: exploration, découverte</a:t>
            </a:r>
            <a:r>
              <a:rPr lang="en-US" sz="1200">
                <a:solidFill>
                  <a:schemeClr val="dk1"/>
                </a:solidFill>
                <a:latin typeface="Press Start 2P"/>
                <a:ea typeface="Press Start 2P"/>
                <a:cs typeface="Press Start 2P"/>
                <a:sym typeface="Press Start 2P"/>
              </a:rPr>
              <a:t>, problématique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Selon les caractéristiques*: contraintes, ouverture, représentations variées, situation non-familière, variété de concepts issus de plusieurs champs ou non, disponibilité de l’information, allers-retours et différentes stratégies</a:t>
            </a:r>
            <a:endParaRPr sz="1200">
              <a:solidFill>
                <a:schemeClr val="dk1"/>
              </a:solidFill>
              <a:latin typeface="Press Start 2P"/>
              <a:ea typeface="Press Start 2P"/>
              <a:cs typeface="Press Start 2P"/>
              <a:sym typeface="Press Start 2P"/>
            </a:endParaRPr>
          </a:p>
        </p:txBody>
      </p:sp>
      <p:sp>
        <p:nvSpPr>
          <p:cNvPr id="554" name="Google Shape;554;p46"/>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5" name="Google Shape;555;p46"/>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6" name="Google Shape;556;p46"/>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7" name="Google Shape;557;p46"/>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8" name="Google Shape;558;p46"/>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9" name="Google Shape;559;p46"/>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0" name="Google Shape;560;p46"/>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a:t>
            </a:r>
            <a:r>
              <a:rPr lang="en-US" sz="1800">
                <a:solidFill>
                  <a:srgbClr val="D8D8D8"/>
                </a:solidFill>
                <a:latin typeface="Press Start 2P"/>
                <a:ea typeface="Press Start 2P"/>
                <a:cs typeface="Press Start 2P"/>
                <a:sym typeface="Press Start 2P"/>
              </a:rPr>
              <a:t>compétences</a:t>
            </a:r>
            <a:r>
              <a:rPr lang="en-US" sz="1800">
                <a:solidFill>
                  <a:srgbClr val="D8D8D8"/>
                </a:solidFill>
                <a:latin typeface="Press Start 2P"/>
                <a:ea typeface="Press Start 2P"/>
                <a:cs typeface="Press Start 2P"/>
                <a:sym typeface="Press Start 2P"/>
              </a:rPr>
              <a:t> à développer - Évaluation</a:t>
            </a:r>
            <a:endParaRPr/>
          </a:p>
        </p:txBody>
      </p:sp>
      <p:pic>
        <p:nvPicPr>
          <p:cNvPr descr="A picture containing container, square&#10;&#10;Description automatically generated" id="561" name="Google Shape;561;p46"/>
          <p:cNvPicPr preferRelativeResize="0"/>
          <p:nvPr/>
        </p:nvPicPr>
        <p:blipFill rotWithShape="1">
          <a:blip r:embed="rId6">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62" name="Google Shape;562;p46"/>
          <p:cNvPicPr preferRelativeResize="0"/>
          <p:nvPr/>
        </p:nvPicPr>
        <p:blipFill rotWithShape="1">
          <a:blip r:embed="rId6">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63" name="Google Shape;563;p46"/>
          <p:cNvPicPr preferRelativeResize="0"/>
          <p:nvPr/>
        </p:nvPicPr>
        <p:blipFill rotWithShape="1">
          <a:blip r:embed="rId6">
            <a:alphaModFix/>
          </a:blip>
          <a:srcRect b="0" l="0" r="0" t="0"/>
          <a:stretch/>
        </p:blipFill>
        <p:spPr>
          <a:xfrm>
            <a:off x="9577100" y="5486685"/>
            <a:ext cx="1262339" cy="1262339"/>
          </a:xfrm>
          <a:prstGeom prst="rect">
            <a:avLst/>
          </a:prstGeom>
          <a:noFill/>
          <a:ln>
            <a:noFill/>
          </a:ln>
        </p:spPr>
      </p:pic>
      <p:pic>
        <p:nvPicPr>
          <p:cNvPr id="564" name="Google Shape;564;p46"/>
          <p:cNvPicPr preferRelativeResize="0"/>
          <p:nvPr/>
        </p:nvPicPr>
        <p:blipFill>
          <a:blip r:embed="rId7">
            <a:alphaModFix/>
          </a:blip>
          <a:stretch>
            <a:fillRect/>
          </a:stretch>
        </p:blipFill>
        <p:spPr>
          <a:xfrm>
            <a:off x="2705779" y="4836949"/>
            <a:ext cx="488525" cy="582927"/>
          </a:xfrm>
          <a:prstGeom prst="rect">
            <a:avLst/>
          </a:prstGeom>
          <a:noFill/>
          <a:ln>
            <a:noFill/>
          </a:ln>
        </p:spPr>
      </p:pic>
      <p:pic>
        <p:nvPicPr>
          <p:cNvPr id="565" name="Google Shape;565;p46"/>
          <p:cNvPicPr preferRelativeResize="0"/>
          <p:nvPr/>
        </p:nvPicPr>
        <p:blipFill>
          <a:blip r:embed="rId8">
            <a:alphaModFix/>
          </a:blip>
          <a:stretch>
            <a:fillRect/>
          </a:stretch>
        </p:blipFill>
        <p:spPr>
          <a:xfrm>
            <a:off x="1940083" y="4878515"/>
            <a:ext cx="536375" cy="511900"/>
          </a:xfrm>
          <a:prstGeom prst="rect">
            <a:avLst/>
          </a:prstGeom>
          <a:noFill/>
          <a:ln>
            <a:noFill/>
          </a:ln>
        </p:spPr>
      </p:pic>
      <p:pic>
        <p:nvPicPr>
          <p:cNvPr id="566" name="Google Shape;566;p46"/>
          <p:cNvPicPr preferRelativeResize="0"/>
          <p:nvPr/>
        </p:nvPicPr>
        <p:blipFill>
          <a:blip r:embed="rId9">
            <a:alphaModFix/>
          </a:blip>
          <a:stretch>
            <a:fillRect/>
          </a:stretch>
        </p:blipFill>
        <p:spPr>
          <a:xfrm>
            <a:off x="3446720" y="4883094"/>
            <a:ext cx="488524" cy="488070"/>
          </a:xfrm>
          <a:prstGeom prst="rect">
            <a:avLst/>
          </a:prstGeom>
          <a:noFill/>
          <a:ln>
            <a:noFill/>
          </a:ln>
        </p:spPr>
      </p:pic>
      <p:pic>
        <p:nvPicPr>
          <p:cNvPr descr="A picture containing clipart&#10;&#10;Description automatically generated" id="567" name="Google Shape;567;p46"/>
          <p:cNvPicPr preferRelativeResize="0"/>
          <p:nvPr/>
        </p:nvPicPr>
        <p:blipFill rotWithShape="1">
          <a:blip r:embed="rId10">
            <a:alphaModFix/>
          </a:blip>
          <a:srcRect b="0" l="0" r="0" t="0"/>
          <a:stretch/>
        </p:blipFill>
        <p:spPr>
          <a:xfrm>
            <a:off x="4133423" y="4836961"/>
            <a:ext cx="646500" cy="646500"/>
          </a:xfrm>
          <a:prstGeom prst="rect">
            <a:avLst/>
          </a:prstGeom>
          <a:noFill/>
          <a:ln>
            <a:noFill/>
          </a:ln>
        </p:spPr>
      </p:pic>
      <p:pic>
        <p:nvPicPr>
          <p:cNvPr id="568" name="Google Shape;568;p46"/>
          <p:cNvPicPr preferRelativeResize="0"/>
          <p:nvPr/>
        </p:nvPicPr>
        <p:blipFill>
          <a:blip r:embed="rId11">
            <a:alphaModFix/>
          </a:blip>
          <a:stretch>
            <a:fillRect/>
          </a:stretch>
        </p:blipFill>
        <p:spPr>
          <a:xfrm>
            <a:off x="4933150" y="4875929"/>
            <a:ext cx="536375" cy="536375"/>
          </a:xfrm>
          <a:prstGeom prst="rect">
            <a:avLst/>
          </a:prstGeom>
          <a:noFill/>
          <a:ln>
            <a:noFill/>
          </a:ln>
        </p:spPr>
      </p:pic>
      <p:sp>
        <p:nvSpPr>
          <p:cNvPr id="569" name="Google Shape;569;p46"/>
          <p:cNvSpPr txBox="1"/>
          <p:nvPr/>
        </p:nvSpPr>
        <p:spPr>
          <a:xfrm>
            <a:off x="1420600" y="5647250"/>
            <a:ext cx="80652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*il n’est pas nécessaire de retrouver toutes les caractéristiques pour déterminer la compétence à développer</a:t>
            </a:r>
            <a:endParaRPr sz="700">
              <a:solidFill>
                <a:schemeClr val="dk1"/>
              </a:solidFill>
              <a:latin typeface="Press Start 2P"/>
              <a:ea typeface="Press Start 2P"/>
              <a:cs typeface="Press Start 2P"/>
              <a:sym typeface="Press Start 2P"/>
            </a:endParaRPr>
          </a:p>
        </p:txBody>
      </p:sp>
      <p:sp>
        <p:nvSpPr>
          <p:cNvPr id="570" name="Google Shape;570;p46"/>
          <p:cNvSpPr txBox="1"/>
          <p:nvPr/>
        </p:nvSpPr>
        <p:spPr>
          <a:xfrm>
            <a:off x="6036075" y="4844975"/>
            <a:ext cx="3521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12"/>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250"/>
                                        <p:tgtEl>
                                          <p:spTgt spid="553"/>
                                        </p:tgtEl>
                                      </p:cBhvr>
                                    </p:animEffect>
                                  </p:childTnLst>
                                </p:cTn>
                              </p:par>
                              <p:par>
                                <p:cTn fill="hold" nodeType="withEffect" presetClass="entr" presetID="2" presetSubtype="4">
                                  <p:stCondLst>
                                    <p:cond delay="0"/>
                                  </p:stCondLst>
                                  <p:childTnLst>
                                    <p:set>
                                      <p:cBhvr>
                                        <p:cTn dur="1" fill="hold">
                                          <p:stCondLst>
                                            <p:cond delay="0"/>
                                          </p:stCondLst>
                                        </p:cTn>
                                        <p:tgtEl>
                                          <p:spTgt spid="562"/>
                                        </p:tgtEl>
                                        <p:attrNameLst>
                                          <p:attrName>style.visibility</p:attrName>
                                        </p:attrNameLst>
                                      </p:cBhvr>
                                      <p:to>
                                        <p:strVal val="visible"/>
                                      </p:to>
                                    </p:set>
                                    <p:anim calcmode="lin" valueType="num">
                                      <p:cBhvr additive="base">
                                        <p:cTn dur="1000"/>
                                        <p:tgtEl>
                                          <p:spTgt spid="5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3"/>
                                        </p:tgtEl>
                                        <p:attrNameLst>
                                          <p:attrName>style.visibility</p:attrName>
                                        </p:attrNameLst>
                                      </p:cBhvr>
                                      <p:to>
                                        <p:strVal val="visible"/>
                                      </p:to>
                                    </p:set>
                                    <p:anim calcmode="lin" valueType="num">
                                      <p:cBhvr additive="base">
                                        <p:cTn dur="1000"/>
                                        <p:tgtEl>
                                          <p:spTgt spid="5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1"/>
                                        </p:tgtEl>
                                        <p:attrNameLst>
                                          <p:attrName>style.visibility</p:attrName>
                                        </p:attrNameLst>
                                      </p:cBhvr>
                                      <p:to>
                                        <p:strVal val="visible"/>
                                      </p:to>
                                    </p:set>
                                    <p:anim calcmode="lin" valueType="num">
                                      <p:cBhvr additive="base">
                                        <p:cTn dur="1000"/>
                                        <p:tgtEl>
                                          <p:spTgt spid="56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74" name="Shape 574"/>
        <p:cNvGrpSpPr/>
        <p:nvPr/>
      </p:nvGrpSpPr>
      <p:grpSpPr>
        <a:xfrm>
          <a:off x="0" y="0"/>
          <a:ext cx="0" cy="0"/>
          <a:chOff x="0" y="0"/>
          <a:chExt cx="0" cy="0"/>
        </a:xfrm>
      </p:grpSpPr>
      <p:sp>
        <p:nvSpPr>
          <p:cNvPr id="575" name="Google Shape;575;p47">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6" name="Google Shape;576;p47">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7" name="Google Shape;577;p47">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8" name="Google Shape;578;p4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9" name="Google Shape;579;p47"/>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0" name="Google Shape;580;p47"/>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1" name="Google Shape;581;p47"/>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2" name="Google Shape;582;p47"/>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3" name="Google Shape;583;p47"/>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4" name="Google Shape;584;p47"/>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5" name="Google Shape;585;p4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6" name="Google Shape;586;p47"/>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C1</a:t>
            </a:r>
            <a:endParaRPr sz="1100">
              <a:solidFill>
                <a:srgbClr val="D9D9D9"/>
              </a:solidFill>
            </a:endParaRPr>
          </a:p>
        </p:txBody>
      </p:sp>
      <p:sp>
        <p:nvSpPr>
          <p:cNvPr id="587" name="Google Shape;587;p47"/>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C2</a:t>
            </a:r>
            <a:endParaRPr sz="1100">
              <a:solidFill>
                <a:schemeClr val="dk1"/>
              </a:solidFill>
              <a:latin typeface="Press Start 2P"/>
              <a:ea typeface="Press Start 2P"/>
              <a:cs typeface="Press Start 2P"/>
              <a:sym typeface="Press Start 2P"/>
            </a:endParaRPr>
          </a:p>
        </p:txBody>
      </p:sp>
      <p:sp>
        <p:nvSpPr>
          <p:cNvPr id="588" name="Google Shape;588;p47"/>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solidFill>
                <a:srgbClr val="D9D9D9"/>
              </a:solidFill>
              <a:latin typeface="Press Start 2P"/>
              <a:ea typeface="Press Start 2P"/>
              <a:cs typeface="Press Start 2P"/>
              <a:sym typeface="Press Start 2P"/>
            </a:endParaRPr>
          </a:p>
        </p:txBody>
      </p:sp>
      <p:sp>
        <p:nvSpPr>
          <p:cNvPr id="589" name="Google Shape;589;p47"/>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p>
        </p:txBody>
      </p:sp>
      <p:pic>
        <p:nvPicPr>
          <p:cNvPr descr="A picture containing container, square&#10;&#10;Description automatically generated" id="590" name="Google Shape;590;p47"/>
          <p:cNvPicPr preferRelativeResize="0"/>
          <p:nvPr/>
        </p:nvPicPr>
        <p:blipFill rotWithShape="1">
          <a:blip r:embed="rId6">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91" name="Google Shape;591;p47"/>
          <p:cNvPicPr preferRelativeResize="0"/>
          <p:nvPr/>
        </p:nvPicPr>
        <p:blipFill rotWithShape="1">
          <a:blip r:embed="rId6">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92" name="Google Shape;592;p47"/>
          <p:cNvPicPr preferRelativeResize="0"/>
          <p:nvPr/>
        </p:nvPicPr>
        <p:blipFill rotWithShape="1">
          <a:blip r:embed="rId6">
            <a:alphaModFix/>
          </a:blip>
          <a:srcRect b="0" l="0" r="0" t="0"/>
          <a:stretch/>
        </p:blipFill>
        <p:spPr>
          <a:xfrm>
            <a:off x="9577100" y="5486685"/>
            <a:ext cx="1262339" cy="1262339"/>
          </a:xfrm>
          <a:prstGeom prst="rect">
            <a:avLst/>
          </a:prstGeom>
          <a:noFill/>
          <a:ln>
            <a:noFill/>
          </a:ln>
        </p:spPr>
      </p:pic>
      <p:pic>
        <p:nvPicPr>
          <p:cNvPr id="593" name="Google Shape;593;p47"/>
          <p:cNvPicPr preferRelativeResize="0"/>
          <p:nvPr/>
        </p:nvPicPr>
        <p:blipFill>
          <a:blip r:embed="rId7">
            <a:alphaModFix/>
          </a:blip>
          <a:stretch>
            <a:fillRect/>
          </a:stretch>
        </p:blipFill>
        <p:spPr>
          <a:xfrm>
            <a:off x="1895089" y="4814748"/>
            <a:ext cx="635225" cy="635225"/>
          </a:xfrm>
          <a:prstGeom prst="rect">
            <a:avLst/>
          </a:prstGeom>
          <a:noFill/>
          <a:ln>
            <a:noFill/>
          </a:ln>
        </p:spPr>
      </p:pic>
      <p:pic>
        <p:nvPicPr>
          <p:cNvPr descr="Chart, histogram&#10;&#10;Description automatically generated" id="594" name="Google Shape;594;p47"/>
          <p:cNvPicPr preferRelativeResize="0"/>
          <p:nvPr/>
        </p:nvPicPr>
        <p:blipFill rotWithShape="1">
          <a:blip r:embed="rId8">
            <a:alphaModFix/>
          </a:blip>
          <a:srcRect b="0" l="0" r="0" t="0"/>
          <a:stretch/>
        </p:blipFill>
        <p:spPr>
          <a:xfrm>
            <a:off x="3553075" y="5016680"/>
            <a:ext cx="300634" cy="300634"/>
          </a:xfrm>
          <a:prstGeom prst="rect">
            <a:avLst/>
          </a:prstGeom>
          <a:noFill/>
          <a:ln>
            <a:noFill/>
          </a:ln>
        </p:spPr>
      </p:pic>
      <p:pic>
        <p:nvPicPr>
          <p:cNvPr descr="Chart, histogram&#10;&#10;Description automatically generated" id="595" name="Google Shape;595;p47"/>
          <p:cNvPicPr preferRelativeResize="0"/>
          <p:nvPr/>
        </p:nvPicPr>
        <p:blipFill rotWithShape="1">
          <a:blip r:embed="rId8">
            <a:alphaModFix/>
          </a:blip>
          <a:srcRect b="0" l="0" r="0" t="0"/>
          <a:stretch/>
        </p:blipFill>
        <p:spPr>
          <a:xfrm>
            <a:off x="2794925" y="5016680"/>
            <a:ext cx="300634" cy="300634"/>
          </a:xfrm>
          <a:prstGeom prst="rect">
            <a:avLst/>
          </a:prstGeom>
          <a:noFill/>
          <a:ln>
            <a:noFill/>
          </a:ln>
        </p:spPr>
      </p:pic>
      <p:pic>
        <p:nvPicPr>
          <p:cNvPr descr="Chart, histogram&#10;&#10;Description automatically generated" id="596" name="Google Shape;596;p47"/>
          <p:cNvPicPr preferRelativeResize="0"/>
          <p:nvPr/>
        </p:nvPicPr>
        <p:blipFill rotWithShape="1">
          <a:blip r:embed="rId8">
            <a:alphaModFix/>
          </a:blip>
          <a:srcRect b="0" l="0" r="0" t="0"/>
          <a:stretch/>
        </p:blipFill>
        <p:spPr>
          <a:xfrm>
            <a:off x="4306350" y="5016680"/>
            <a:ext cx="300634" cy="300634"/>
          </a:xfrm>
          <a:prstGeom prst="rect">
            <a:avLst/>
          </a:prstGeom>
          <a:noFill/>
          <a:ln>
            <a:noFill/>
          </a:ln>
        </p:spPr>
      </p:pic>
      <p:pic>
        <p:nvPicPr>
          <p:cNvPr descr="Chart, histogram&#10;&#10;Description automatically generated" id="597" name="Google Shape;597;p47"/>
          <p:cNvPicPr preferRelativeResize="0"/>
          <p:nvPr/>
        </p:nvPicPr>
        <p:blipFill rotWithShape="1">
          <a:blip r:embed="rId8">
            <a:alphaModFix/>
          </a:blip>
          <a:srcRect b="0" l="0" r="0" t="0"/>
          <a:stretch/>
        </p:blipFill>
        <p:spPr>
          <a:xfrm>
            <a:off x="5059638" y="5016680"/>
            <a:ext cx="300634" cy="300634"/>
          </a:xfrm>
          <a:prstGeom prst="rect">
            <a:avLst/>
          </a:prstGeom>
          <a:noFill/>
          <a:ln>
            <a:noFill/>
          </a:ln>
        </p:spPr>
      </p:pic>
      <p:sp>
        <p:nvSpPr>
          <p:cNvPr id="598" name="Google Shape;598;p47"/>
          <p:cNvSpPr txBox="1"/>
          <p:nvPr/>
        </p:nvSpPr>
        <p:spPr>
          <a:xfrm>
            <a:off x="1385600" y="2979800"/>
            <a:ext cx="94539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Selon l’intention: action, validation, démonstration ou conjecture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Selon les caractéristiques*: convaincre, appliquer, comparer, généraliser, classifier, justifier et exemplifier</a:t>
            </a:r>
            <a:endParaRPr sz="1200">
              <a:solidFill>
                <a:schemeClr val="dk1"/>
              </a:solidFill>
              <a:latin typeface="Press Start 2P"/>
              <a:ea typeface="Press Start 2P"/>
              <a:cs typeface="Press Start 2P"/>
              <a:sym typeface="Press Start 2P"/>
            </a:endParaRPr>
          </a:p>
        </p:txBody>
      </p:sp>
      <p:sp>
        <p:nvSpPr>
          <p:cNvPr id="599" name="Google Shape;599;p47"/>
          <p:cNvSpPr txBox="1"/>
          <p:nvPr/>
        </p:nvSpPr>
        <p:spPr>
          <a:xfrm>
            <a:off x="1420600" y="5647250"/>
            <a:ext cx="80652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*il n’est pas nécessaire de retrouver toutes les caractéristiques pour déterminer la compétence à développer</a:t>
            </a:r>
            <a:endParaRPr sz="700">
              <a:solidFill>
                <a:schemeClr val="dk1"/>
              </a:solidFill>
              <a:latin typeface="Press Start 2P"/>
              <a:ea typeface="Press Start 2P"/>
              <a:cs typeface="Press Start 2P"/>
              <a:sym typeface="Press Start 2P"/>
            </a:endParaRPr>
          </a:p>
        </p:txBody>
      </p:sp>
      <p:sp>
        <p:nvSpPr>
          <p:cNvPr id="600" name="Google Shape;600;p47"/>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 - Évaluation</a:t>
            </a:r>
            <a:endParaRPr/>
          </a:p>
        </p:txBody>
      </p:sp>
      <p:sp>
        <p:nvSpPr>
          <p:cNvPr id="601" name="Google Shape;601;p47"/>
          <p:cNvSpPr txBox="1"/>
          <p:nvPr/>
        </p:nvSpPr>
        <p:spPr>
          <a:xfrm>
            <a:off x="6036075" y="4844975"/>
            <a:ext cx="3521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9"/>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91"/>
                                        </p:tgtEl>
                                        <p:attrNameLst>
                                          <p:attrName>style.visibility</p:attrName>
                                        </p:attrNameLst>
                                      </p:cBhvr>
                                      <p:to>
                                        <p:strVal val="visible"/>
                                      </p:to>
                                    </p:set>
                                    <p:anim calcmode="lin" valueType="num">
                                      <p:cBhvr additive="base">
                                        <p:cTn dur="1000"/>
                                        <p:tgtEl>
                                          <p:spTgt spid="5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2"/>
                                        </p:tgtEl>
                                        <p:attrNameLst>
                                          <p:attrName>style.visibility</p:attrName>
                                        </p:attrNameLst>
                                      </p:cBhvr>
                                      <p:to>
                                        <p:strVal val="visible"/>
                                      </p:to>
                                    </p:set>
                                    <p:anim calcmode="lin" valueType="num">
                                      <p:cBhvr additive="base">
                                        <p:cTn dur="1000"/>
                                        <p:tgtEl>
                                          <p:spTgt spid="5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0"/>
                                        </p:tgtEl>
                                        <p:attrNameLst>
                                          <p:attrName>style.visibility</p:attrName>
                                        </p:attrNameLst>
                                      </p:cBhvr>
                                      <p:to>
                                        <p:strVal val="visible"/>
                                      </p:to>
                                    </p:set>
                                    <p:anim calcmode="lin" valueType="num">
                                      <p:cBhvr additive="base">
                                        <p:cTn dur="1000"/>
                                        <p:tgtEl>
                                          <p:spTgt spid="59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05" name="Shape 605"/>
        <p:cNvGrpSpPr/>
        <p:nvPr/>
      </p:nvGrpSpPr>
      <p:grpSpPr>
        <a:xfrm>
          <a:off x="0" y="0"/>
          <a:ext cx="0" cy="0"/>
          <a:chOff x="0" y="0"/>
          <a:chExt cx="0" cy="0"/>
        </a:xfrm>
      </p:grpSpPr>
      <p:sp>
        <p:nvSpPr>
          <p:cNvPr id="606" name="Google Shape;606;p48">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7" name="Google Shape;607;p48">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8" name="Google Shape;608;p48">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9" name="Google Shape;609;p48"/>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0" name="Google Shape;610;p48"/>
          <p:cNvSpPr txBox="1"/>
          <p:nvPr/>
        </p:nvSpPr>
        <p:spPr>
          <a:xfrm>
            <a:off x="1294050" y="2954475"/>
            <a:ext cx="49176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Tableaux noirs (3): ardoise, affiche, tableau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Modifiables ou verrouillables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Affichage d’instructions ou d’informations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Traces écrites et calculs</a:t>
            </a:r>
            <a:endParaRPr sz="1200">
              <a:solidFill>
                <a:schemeClr val="dk1"/>
              </a:solidFill>
              <a:latin typeface="Press Start 2P"/>
              <a:ea typeface="Press Start 2P"/>
              <a:cs typeface="Press Start 2P"/>
              <a:sym typeface="Press Start 2P"/>
            </a:endParaRPr>
          </a:p>
        </p:txBody>
      </p:sp>
      <p:sp>
        <p:nvSpPr>
          <p:cNvPr id="611" name="Google Shape;611;p48"/>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2" name="Google Shape;612;p48"/>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3" name="Google Shape;613;p48"/>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4" name="Google Shape;614;p48"/>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5" name="Google Shape;615;p48"/>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6" name="Google Shape;616;p48"/>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7" name="Google Shape;617;p4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8" name="Google Shape;618;p48"/>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Traces</a:t>
            </a:r>
            <a:endParaRPr sz="1100">
              <a:solidFill>
                <a:schemeClr val="dk1"/>
              </a:solidFill>
            </a:endParaRPr>
          </a:p>
        </p:txBody>
      </p:sp>
      <p:sp>
        <p:nvSpPr>
          <p:cNvPr id="619" name="Google Shape;619;p48"/>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solidFill>
                <a:srgbClr val="D9D9D9"/>
              </a:solidFill>
              <a:latin typeface="Press Start 2P"/>
              <a:ea typeface="Press Start 2P"/>
              <a:cs typeface="Press Start 2P"/>
              <a:sym typeface="Press Start 2P"/>
            </a:endParaRPr>
          </a:p>
        </p:txBody>
      </p:sp>
      <p:sp>
        <p:nvSpPr>
          <p:cNvPr id="620" name="Google Shape;620;p48"/>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C1</a:t>
            </a:r>
            <a:endParaRPr sz="1100">
              <a:solidFill>
                <a:srgbClr val="D9D9D9"/>
              </a:solidFill>
            </a:endParaRPr>
          </a:p>
        </p:txBody>
      </p:sp>
      <p:sp>
        <p:nvSpPr>
          <p:cNvPr id="621" name="Google Shape;621;p48"/>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C2</a:t>
            </a:r>
            <a:endParaRPr sz="1100">
              <a:solidFill>
                <a:srgbClr val="D9D9D9"/>
              </a:solidFill>
              <a:latin typeface="Press Start 2P"/>
              <a:ea typeface="Press Start 2P"/>
              <a:cs typeface="Press Start 2P"/>
              <a:sym typeface="Press Start 2P"/>
            </a:endParaRPr>
          </a:p>
        </p:txBody>
      </p:sp>
      <p:pic>
        <p:nvPicPr>
          <p:cNvPr id="622" name="Google Shape;622;p48"/>
          <p:cNvPicPr preferRelativeResize="0"/>
          <p:nvPr/>
        </p:nvPicPr>
        <p:blipFill>
          <a:blip r:embed="rId6">
            <a:alphaModFix/>
          </a:blip>
          <a:stretch>
            <a:fillRect/>
          </a:stretch>
        </p:blipFill>
        <p:spPr>
          <a:xfrm>
            <a:off x="6211767" y="2950582"/>
            <a:ext cx="4442358" cy="27938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623" name="Google Shape;623;p48"/>
          <p:cNvPicPr preferRelativeResize="0"/>
          <p:nvPr/>
        </p:nvPicPr>
        <p:blipFill rotWithShape="1">
          <a:blip r:embed="rId7">
            <a:alphaModFix/>
          </a:blip>
          <a:srcRect b="0" l="0" r="0" t="0"/>
          <a:stretch/>
        </p:blipFill>
        <p:spPr>
          <a:xfrm>
            <a:off x="10400100" y="4671182"/>
            <a:ext cx="784149" cy="784150"/>
          </a:xfrm>
          <a:prstGeom prst="rect">
            <a:avLst/>
          </a:prstGeom>
          <a:noFill/>
          <a:ln>
            <a:noFill/>
          </a:ln>
        </p:spPr>
      </p:pic>
      <p:pic>
        <p:nvPicPr>
          <p:cNvPr descr="A picture containing container, square&#10;&#10;Description automatically generated" id="624" name="Google Shape;624;p48"/>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625" name="Google Shape;625;p48"/>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descr="Chart, histogram&#10;&#10;Description automatically generated" id="626" name="Google Shape;626;p48"/>
          <p:cNvPicPr preferRelativeResize="0"/>
          <p:nvPr/>
        </p:nvPicPr>
        <p:blipFill rotWithShape="1">
          <a:blip r:embed="rId8">
            <a:alphaModFix/>
          </a:blip>
          <a:srcRect b="0" l="0" r="0" t="0"/>
          <a:stretch/>
        </p:blipFill>
        <p:spPr>
          <a:xfrm>
            <a:off x="3553075" y="4989202"/>
            <a:ext cx="300634" cy="300634"/>
          </a:xfrm>
          <a:prstGeom prst="rect">
            <a:avLst/>
          </a:prstGeom>
          <a:noFill/>
          <a:ln>
            <a:noFill/>
          </a:ln>
        </p:spPr>
      </p:pic>
      <p:pic>
        <p:nvPicPr>
          <p:cNvPr descr="Chart, histogram&#10;&#10;Description automatically generated" id="627" name="Google Shape;627;p48"/>
          <p:cNvPicPr preferRelativeResize="0"/>
          <p:nvPr/>
        </p:nvPicPr>
        <p:blipFill rotWithShape="1">
          <a:blip r:embed="rId8">
            <a:alphaModFix/>
          </a:blip>
          <a:srcRect b="0" l="0" r="0" t="0"/>
          <a:stretch/>
        </p:blipFill>
        <p:spPr>
          <a:xfrm>
            <a:off x="2799725" y="4989164"/>
            <a:ext cx="300634" cy="300634"/>
          </a:xfrm>
          <a:prstGeom prst="rect">
            <a:avLst/>
          </a:prstGeom>
          <a:noFill/>
          <a:ln>
            <a:noFill/>
          </a:ln>
        </p:spPr>
      </p:pic>
      <p:pic>
        <p:nvPicPr>
          <p:cNvPr descr="Chart, histogram&#10;&#10;Description automatically generated" id="628" name="Google Shape;628;p48"/>
          <p:cNvPicPr preferRelativeResize="0"/>
          <p:nvPr/>
        </p:nvPicPr>
        <p:blipFill rotWithShape="1">
          <a:blip r:embed="rId8">
            <a:alphaModFix/>
          </a:blip>
          <a:srcRect b="0" l="0" r="0" t="0"/>
          <a:stretch/>
        </p:blipFill>
        <p:spPr>
          <a:xfrm>
            <a:off x="4306350" y="4989202"/>
            <a:ext cx="300634" cy="300634"/>
          </a:xfrm>
          <a:prstGeom prst="rect">
            <a:avLst/>
          </a:prstGeom>
          <a:noFill/>
          <a:ln>
            <a:noFill/>
          </a:ln>
        </p:spPr>
      </p:pic>
      <p:pic>
        <p:nvPicPr>
          <p:cNvPr descr="Chart, histogram&#10;&#10;Description automatically generated" id="629" name="Google Shape;629;p48"/>
          <p:cNvPicPr preferRelativeResize="0"/>
          <p:nvPr/>
        </p:nvPicPr>
        <p:blipFill rotWithShape="1">
          <a:blip r:embed="rId8">
            <a:alphaModFix/>
          </a:blip>
          <a:srcRect b="0" l="0" r="0" t="0"/>
          <a:stretch/>
        </p:blipFill>
        <p:spPr>
          <a:xfrm>
            <a:off x="5034825" y="4989202"/>
            <a:ext cx="300634" cy="300634"/>
          </a:xfrm>
          <a:prstGeom prst="rect">
            <a:avLst/>
          </a:prstGeom>
          <a:noFill/>
          <a:ln>
            <a:noFill/>
          </a:ln>
        </p:spPr>
      </p:pic>
      <p:pic>
        <p:nvPicPr>
          <p:cNvPr id="630" name="Google Shape;630;p48"/>
          <p:cNvPicPr preferRelativeResize="0"/>
          <p:nvPr/>
        </p:nvPicPr>
        <p:blipFill>
          <a:blip r:embed="rId9">
            <a:alphaModFix/>
          </a:blip>
          <a:stretch>
            <a:fillRect/>
          </a:stretch>
        </p:blipFill>
        <p:spPr>
          <a:xfrm>
            <a:off x="1929530" y="4871443"/>
            <a:ext cx="506550" cy="506575"/>
          </a:xfrm>
          <a:prstGeom prst="rect">
            <a:avLst/>
          </a:prstGeom>
          <a:noFill/>
          <a:ln>
            <a:noFill/>
          </a:ln>
        </p:spPr>
      </p:pic>
      <p:sp>
        <p:nvSpPr>
          <p:cNvPr id="631" name="Google Shape;631;p48"/>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 - Évaluation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250"/>
                                        <p:tgtEl>
                                          <p:spTgt spid="610"/>
                                        </p:tgtEl>
                                      </p:cBhvr>
                                    </p:animEffect>
                                  </p:childTnLst>
                                </p:cTn>
                              </p:par>
                              <p:par>
                                <p:cTn fill="hold" nodeType="withEffect" presetClass="entr" presetID="2" presetSubtype="4">
                                  <p:stCondLst>
                                    <p:cond delay="0"/>
                                  </p:stCondLst>
                                  <p:childTnLst>
                                    <p:set>
                                      <p:cBhvr>
                                        <p:cTn dur="1" fill="hold">
                                          <p:stCondLst>
                                            <p:cond delay="0"/>
                                          </p:stCondLst>
                                        </p:cTn>
                                        <p:tgtEl>
                                          <p:spTgt spid="622"/>
                                        </p:tgtEl>
                                        <p:attrNameLst>
                                          <p:attrName>style.visibility</p:attrName>
                                        </p:attrNameLst>
                                      </p:cBhvr>
                                      <p:to>
                                        <p:strVal val="visible"/>
                                      </p:to>
                                    </p:set>
                                    <p:anim calcmode="lin" valueType="num">
                                      <p:cBhvr additive="base">
                                        <p:cTn dur="1000"/>
                                        <p:tgtEl>
                                          <p:spTgt spid="6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3"/>
                                        </p:tgtEl>
                                        <p:attrNameLst>
                                          <p:attrName>style.visibility</p:attrName>
                                        </p:attrNameLst>
                                      </p:cBhvr>
                                      <p:to>
                                        <p:strVal val="visible"/>
                                      </p:to>
                                    </p:set>
                                    <p:anim calcmode="lin" valueType="num">
                                      <p:cBhvr additive="base">
                                        <p:cTn dur="1000"/>
                                        <p:tgtEl>
                                          <p:spTgt spid="6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5"/>
                                        </p:tgtEl>
                                        <p:attrNameLst>
                                          <p:attrName>style.visibility</p:attrName>
                                        </p:attrNameLst>
                                      </p:cBhvr>
                                      <p:to>
                                        <p:strVal val="visible"/>
                                      </p:to>
                                    </p:set>
                                    <p:anim calcmode="lin" valueType="num">
                                      <p:cBhvr additive="base">
                                        <p:cTn dur="1000"/>
                                        <p:tgtEl>
                                          <p:spTgt spid="6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4"/>
                                        </p:tgtEl>
                                        <p:attrNameLst>
                                          <p:attrName>style.visibility</p:attrName>
                                        </p:attrNameLst>
                                      </p:cBhvr>
                                      <p:to>
                                        <p:strVal val="visible"/>
                                      </p:to>
                                    </p:set>
                                    <p:anim calcmode="lin" valueType="num">
                                      <p:cBhvr additive="base">
                                        <p:cTn dur="1000"/>
                                        <p:tgtEl>
                                          <p:spTgt spid="62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35" name="Shape 635"/>
        <p:cNvGrpSpPr/>
        <p:nvPr/>
      </p:nvGrpSpPr>
      <p:grpSpPr>
        <a:xfrm>
          <a:off x="0" y="0"/>
          <a:ext cx="0" cy="0"/>
          <a:chOff x="0" y="0"/>
          <a:chExt cx="0" cy="0"/>
        </a:xfrm>
      </p:grpSpPr>
      <p:sp>
        <p:nvSpPr>
          <p:cNvPr id="636" name="Google Shape;636;p49">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7" name="Google Shape;637;p49">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8" name="Google Shape;638;p49">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9" name="Google Shape;639;p4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0" name="Google Shape;640;p49"/>
          <p:cNvSpPr txBox="1"/>
          <p:nvPr/>
        </p:nvSpPr>
        <p:spPr>
          <a:xfrm>
            <a:off x="1519475" y="3132200"/>
            <a:ext cx="56064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Le livre et la plume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Appareil-photo</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Photos, écriture, calculs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Documenter une aventure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 PDF partageable</a:t>
            </a:r>
            <a:endParaRPr sz="1200">
              <a:solidFill>
                <a:schemeClr val="dk1"/>
              </a:solidFill>
              <a:latin typeface="Press Start 2P"/>
              <a:ea typeface="Press Start 2P"/>
              <a:cs typeface="Press Start 2P"/>
              <a:sym typeface="Press Start 2P"/>
            </a:endParaRPr>
          </a:p>
        </p:txBody>
      </p:sp>
      <p:sp>
        <p:nvSpPr>
          <p:cNvPr id="641" name="Google Shape;641;p4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2" name="Google Shape;642;p4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3" name="Google Shape;643;p4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4" name="Google Shape;644;p4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5" name="Google Shape;645;p4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6" name="Google Shape;646;p49"/>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647" name="Google Shape;647;p49"/>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648" name="Google Shape;648;p49"/>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649" name="Google Shape;649;p49"/>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650" name="Google Shape;650;p4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1" name="Google Shape;651;p49"/>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Traces</a:t>
            </a:r>
            <a:endParaRPr sz="1100">
              <a:solidFill>
                <a:schemeClr val="dk1"/>
              </a:solidFill>
              <a:latin typeface="Press Start 2P"/>
              <a:ea typeface="Press Start 2P"/>
              <a:cs typeface="Press Start 2P"/>
              <a:sym typeface="Press Start 2P"/>
            </a:endParaRPr>
          </a:p>
        </p:txBody>
      </p:sp>
      <p:sp>
        <p:nvSpPr>
          <p:cNvPr id="652" name="Google Shape;652;p49"/>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C1</a:t>
            </a:r>
            <a:endParaRPr sz="1100">
              <a:solidFill>
                <a:srgbClr val="D9D9D9"/>
              </a:solidFill>
            </a:endParaRPr>
          </a:p>
        </p:txBody>
      </p:sp>
      <p:sp>
        <p:nvSpPr>
          <p:cNvPr id="653" name="Google Shape;653;p49"/>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C2</a:t>
            </a:r>
            <a:endParaRPr sz="1100">
              <a:solidFill>
                <a:srgbClr val="D9D9D9"/>
              </a:solidFill>
              <a:latin typeface="Press Start 2P"/>
              <a:ea typeface="Press Start 2P"/>
              <a:cs typeface="Press Start 2P"/>
              <a:sym typeface="Press Start 2P"/>
            </a:endParaRPr>
          </a:p>
        </p:txBody>
      </p:sp>
      <p:sp>
        <p:nvSpPr>
          <p:cNvPr id="654" name="Google Shape;654;p49"/>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p>
        </p:txBody>
      </p:sp>
      <p:pic>
        <p:nvPicPr>
          <p:cNvPr id="655" name="Google Shape;655;p49"/>
          <p:cNvPicPr preferRelativeResize="0"/>
          <p:nvPr/>
        </p:nvPicPr>
        <p:blipFill>
          <a:blip r:embed="rId7">
            <a:alphaModFix/>
          </a:blip>
          <a:stretch>
            <a:fillRect/>
          </a:stretch>
        </p:blipFill>
        <p:spPr>
          <a:xfrm>
            <a:off x="5889116" y="2741000"/>
            <a:ext cx="4938924" cy="3196983"/>
          </a:xfrm>
          <a:prstGeom prst="rect">
            <a:avLst/>
          </a:prstGeom>
          <a:noFill/>
          <a:ln>
            <a:noFill/>
          </a:ln>
        </p:spPr>
      </p:pic>
      <p:pic>
        <p:nvPicPr>
          <p:cNvPr descr="A picture containing container, square&#10;&#10;Description automatically generated" id="656" name="Google Shape;656;p49"/>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657" name="Google Shape;657;p49"/>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658" name="Google Shape;658;p49"/>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pic>
        <p:nvPicPr>
          <p:cNvPr descr="A picture containing clipart&#10;&#10;Description automatically generated" id="659" name="Google Shape;659;p49"/>
          <p:cNvPicPr preferRelativeResize="0"/>
          <p:nvPr/>
        </p:nvPicPr>
        <p:blipFill rotWithShape="1">
          <a:blip r:embed="rId9">
            <a:alphaModFix/>
          </a:blip>
          <a:srcRect b="0" l="0" r="0" t="0"/>
          <a:stretch/>
        </p:blipFill>
        <p:spPr>
          <a:xfrm>
            <a:off x="1879536" y="4803261"/>
            <a:ext cx="646500" cy="646500"/>
          </a:xfrm>
          <a:prstGeom prst="rect">
            <a:avLst/>
          </a:prstGeom>
          <a:noFill/>
          <a:ln>
            <a:noFill/>
          </a:ln>
        </p:spPr>
      </p:pic>
      <p:pic>
        <p:nvPicPr>
          <p:cNvPr id="660" name="Google Shape;660;p49"/>
          <p:cNvPicPr preferRelativeResize="0"/>
          <p:nvPr/>
        </p:nvPicPr>
        <p:blipFill>
          <a:blip r:embed="rId10">
            <a:alphaModFix/>
          </a:blip>
          <a:stretch>
            <a:fillRect/>
          </a:stretch>
        </p:blipFill>
        <p:spPr>
          <a:xfrm>
            <a:off x="2651335" y="4860987"/>
            <a:ext cx="646500" cy="646500"/>
          </a:xfrm>
          <a:prstGeom prst="rect">
            <a:avLst/>
          </a:prstGeom>
          <a:noFill/>
          <a:ln>
            <a:noFill/>
          </a:ln>
        </p:spPr>
      </p:pic>
      <p:sp>
        <p:nvSpPr>
          <p:cNvPr id="661" name="Google Shape;661;p49"/>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 - Évaluation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40"/>
                                        </p:tgtEl>
                                        <p:attrNameLst>
                                          <p:attrName>style.visibility</p:attrName>
                                        </p:attrNameLst>
                                      </p:cBhvr>
                                      <p:to>
                                        <p:strVal val="visible"/>
                                      </p:to>
                                    </p:set>
                                    <p:animEffect filter="fade" transition="in">
                                      <p:cBhvr>
                                        <p:cTn dur="250"/>
                                        <p:tgtEl>
                                          <p:spTgt spid="640"/>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1000"/>
                                        <p:tgtEl>
                                          <p:spTgt spid="647"/>
                                        </p:tgtEl>
                                      </p:cBhvr>
                                    </p:animEffect>
                                  </p:childTnLst>
                                </p:cTn>
                              </p:par>
                              <p:par>
                                <p:cTn fill="hold" nodeType="with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1000"/>
                                        <p:tgtEl>
                                          <p:spTgt spid="648"/>
                                        </p:tgtEl>
                                      </p:cBhvr>
                                    </p:animEffect>
                                  </p:childTnLst>
                                </p:cTn>
                              </p:par>
                              <p:par>
                                <p:cTn fill="hold" nodeType="with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1000"/>
                                        <p:tgtEl>
                                          <p:spTgt spid="649"/>
                                        </p:tgtEl>
                                      </p:cBhvr>
                                    </p:animEffect>
                                  </p:childTnLst>
                                </p:cTn>
                              </p:par>
                              <p:par>
                                <p:cTn fill="hold" nodeType="withEffect" presetClass="entr" presetID="2" presetSubtype="4">
                                  <p:stCondLst>
                                    <p:cond delay="0"/>
                                  </p:stCondLst>
                                  <p:childTnLst>
                                    <p:set>
                                      <p:cBhvr>
                                        <p:cTn dur="1" fill="hold">
                                          <p:stCondLst>
                                            <p:cond delay="0"/>
                                          </p:stCondLst>
                                        </p:cTn>
                                        <p:tgtEl>
                                          <p:spTgt spid="655"/>
                                        </p:tgtEl>
                                        <p:attrNameLst>
                                          <p:attrName>style.visibility</p:attrName>
                                        </p:attrNameLst>
                                      </p:cBhvr>
                                      <p:to>
                                        <p:strVal val="visible"/>
                                      </p:to>
                                    </p:set>
                                    <p:anim calcmode="lin" valueType="num">
                                      <p:cBhvr additive="base">
                                        <p:cTn dur="1000"/>
                                        <p:tgtEl>
                                          <p:spTgt spid="6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8"/>
                                        </p:tgtEl>
                                        <p:attrNameLst>
                                          <p:attrName>style.visibility</p:attrName>
                                        </p:attrNameLst>
                                      </p:cBhvr>
                                      <p:to>
                                        <p:strVal val="visible"/>
                                      </p:to>
                                    </p:set>
                                    <p:anim calcmode="lin" valueType="num">
                                      <p:cBhvr additive="base">
                                        <p:cTn dur="1000"/>
                                        <p:tgtEl>
                                          <p:spTgt spid="6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6"/>
                                        </p:tgtEl>
                                        <p:attrNameLst>
                                          <p:attrName>style.visibility</p:attrName>
                                        </p:attrNameLst>
                                      </p:cBhvr>
                                      <p:to>
                                        <p:strVal val="visible"/>
                                      </p:to>
                                    </p:set>
                                    <p:anim calcmode="lin" valueType="num">
                                      <p:cBhvr additive="base">
                                        <p:cTn dur="1000"/>
                                        <p:tgtEl>
                                          <p:spTgt spid="6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7"/>
                                        </p:tgtEl>
                                        <p:attrNameLst>
                                          <p:attrName>style.visibility</p:attrName>
                                        </p:attrNameLst>
                                      </p:cBhvr>
                                      <p:to>
                                        <p:strVal val="visible"/>
                                      </p:to>
                                    </p:set>
                                    <p:anim calcmode="lin" valueType="num">
                                      <p:cBhvr additive="base">
                                        <p:cTn dur="1000"/>
                                        <p:tgtEl>
                                          <p:spTgt spid="65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65" name="Shape 665"/>
        <p:cNvGrpSpPr/>
        <p:nvPr/>
      </p:nvGrpSpPr>
      <p:grpSpPr>
        <a:xfrm>
          <a:off x="0" y="0"/>
          <a:ext cx="0" cy="0"/>
          <a:chOff x="0" y="0"/>
          <a:chExt cx="0" cy="0"/>
        </a:xfrm>
      </p:grpSpPr>
      <p:pic>
        <p:nvPicPr>
          <p:cNvPr descr="A picture containing container, square&#10;&#10;Description automatically generated" id="666" name="Google Shape;666;p50"/>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667" name="Google Shape;667;p50"/>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668" name="Google Shape;668;p50"/>
          <p:cNvPicPr preferRelativeResize="0"/>
          <p:nvPr/>
        </p:nvPicPr>
        <p:blipFill rotWithShape="1">
          <a:blip r:embed="rId3">
            <a:alphaModFix/>
          </a:blip>
          <a:srcRect b="0" l="0" r="0" t="0"/>
          <a:stretch/>
        </p:blipFill>
        <p:spPr>
          <a:xfrm>
            <a:off x="1565348" y="2208001"/>
            <a:ext cx="1814053" cy="1814053"/>
          </a:xfrm>
          <a:prstGeom prst="rect">
            <a:avLst/>
          </a:prstGeom>
          <a:noFill/>
          <a:ln>
            <a:noFill/>
          </a:ln>
        </p:spPr>
      </p:pic>
      <p:pic>
        <p:nvPicPr>
          <p:cNvPr descr="A picture containing container, square&#10;&#10;Description automatically generated" id="669" name="Google Shape;669;p50"/>
          <p:cNvPicPr preferRelativeResize="0"/>
          <p:nvPr/>
        </p:nvPicPr>
        <p:blipFill rotWithShape="1">
          <a:blip r:embed="rId3">
            <a:alphaModFix/>
          </a:blip>
          <a:srcRect b="0" l="0" r="0" t="0"/>
          <a:stretch/>
        </p:blipFill>
        <p:spPr>
          <a:xfrm>
            <a:off x="9194682" y="2276830"/>
            <a:ext cx="1814053" cy="1814053"/>
          </a:xfrm>
          <a:prstGeom prst="rect">
            <a:avLst/>
          </a:prstGeom>
          <a:noFill/>
          <a:ln>
            <a:noFill/>
          </a:ln>
        </p:spPr>
      </p:pic>
      <p:pic>
        <p:nvPicPr>
          <p:cNvPr descr="A picture containing container, square&#10;&#10;Description automatically generated" id="670" name="Google Shape;670;p50"/>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71" name="Google Shape;671;p50"/>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72" name="Google Shape;672;p50"/>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3" name="Google Shape;673;p50"/>
          <p:cNvSpPr txBox="1"/>
          <p:nvPr/>
        </p:nvSpPr>
        <p:spPr>
          <a:xfrm>
            <a:off x="4415651" y="11218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Projet de recherche</a:t>
            </a:r>
            <a:endParaRPr/>
          </a:p>
        </p:txBody>
      </p:sp>
      <p:pic>
        <p:nvPicPr>
          <p:cNvPr id="674" name="Google Shape;674;p50"/>
          <p:cNvPicPr preferRelativeResize="0"/>
          <p:nvPr/>
        </p:nvPicPr>
        <p:blipFill>
          <a:blip r:embed="rId4">
            <a:alphaModFix/>
          </a:blip>
          <a:stretch>
            <a:fillRect/>
          </a:stretch>
        </p:blipFill>
        <p:spPr>
          <a:xfrm>
            <a:off x="3531801" y="2340447"/>
            <a:ext cx="5510483" cy="3533225"/>
          </a:xfrm>
          <a:prstGeom prst="rect">
            <a:avLst/>
          </a:prstGeom>
          <a:noFill/>
          <a:ln>
            <a:noFill/>
          </a:ln>
        </p:spPr>
      </p:pic>
      <p:sp>
        <p:nvSpPr>
          <p:cNvPr id="675" name="Google Shape;675;p50"/>
          <p:cNvSpPr txBox="1"/>
          <p:nvPr/>
        </p:nvSpPr>
        <p:spPr>
          <a:xfrm>
            <a:off x="3498400" y="6104200"/>
            <a:ext cx="5691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1000"/>
              </a:spcAft>
              <a:buNone/>
            </a:pPr>
            <a:r>
              <a:rPr b="1" lang="en-US">
                <a:solidFill>
                  <a:schemeClr val="lt1"/>
                </a:solidFill>
                <a:latin typeface="Press Start 2P"/>
                <a:ea typeface="Press Start 2P"/>
                <a:cs typeface="Press Start 2P"/>
                <a:sym typeface="Press Start 2P"/>
              </a:rPr>
              <a:t>Programme </a:t>
            </a:r>
            <a:r>
              <a:rPr b="1" i="1" lang="en-US" u="sng">
                <a:solidFill>
                  <a:srgbClr val="00FFFF"/>
                </a:solidFill>
                <a:latin typeface="Press Start 2P"/>
                <a:ea typeface="Press Start 2P"/>
                <a:cs typeface="Press Start 2P"/>
                <a:sym typeface="Press Start 2P"/>
                <a:hlinkClick r:id="rId5">
                  <a:extLst>
                    <a:ext uri="{A12FA001-AC4F-418D-AE19-62706E023703}">
                      <ahyp:hlinkClr val="tx"/>
                    </a:ext>
                  </a:extLst>
                </a:hlinkClick>
              </a:rPr>
              <a:t>Engagement</a:t>
            </a:r>
            <a:endParaRPr b="1">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66"/>
                                        </p:tgtEl>
                                        <p:attrNameLst>
                                          <p:attrName>style.visibility</p:attrName>
                                        </p:attrNameLst>
                                      </p:cBhvr>
                                      <p:to>
                                        <p:strVal val="visible"/>
                                      </p:to>
                                    </p:set>
                                    <p:anim calcmode="lin" valueType="num">
                                      <p:cBhvr additive="base">
                                        <p:cTn dur="1000"/>
                                        <p:tgtEl>
                                          <p:spTgt spid="6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7"/>
                                        </p:tgtEl>
                                        <p:attrNameLst>
                                          <p:attrName>style.visibility</p:attrName>
                                        </p:attrNameLst>
                                      </p:cBhvr>
                                      <p:to>
                                        <p:strVal val="visible"/>
                                      </p:to>
                                    </p:set>
                                    <p:anim calcmode="lin" valueType="num">
                                      <p:cBhvr additive="base">
                                        <p:cTn dur="1000"/>
                                        <p:tgtEl>
                                          <p:spTgt spid="6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8"/>
                                        </p:tgtEl>
                                        <p:attrNameLst>
                                          <p:attrName>style.visibility</p:attrName>
                                        </p:attrNameLst>
                                      </p:cBhvr>
                                      <p:to>
                                        <p:strVal val="visible"/>
                                      </p:to>
                                    </p:set>
                                    <p:anim calcmode="lin" valueType="num">
                                      <p:cBhvr additive="base">
                                        <p:cTn dur="1000"/>
                                        <p:tgtEl>
                                          <p:spTgt spid="6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9"/>
                                        </p:tgtEl>
                                        <p:attrNameLst>
                                          <p:attrName>style.visibility</p:attrName>
                                        </p:attrNameLst>
                                      </p:cBhvr>
                                      <p:to>
                                        <p:strVal val="visible"/>
                                      </p:to>
                                    </p:set>
                                    <p:anim calcmode="lin" valueType="num">
                                      <p:cBhvr additive="base">
                                        <p:cTn dur="1000"/>
                                        <p:tgtEl>
                                          <p:spTgt spid="6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70"/>
                                        </p:tgtEl>
                                        <p:attrNameLst>
                                          <p:attrName>style.visibility</p:attrName>
                                        </p:attrNameLst>
                                      </p:cBhvr>
                                      <p:to>
                                        <p:strVal val="visible"/>
                                      </p:to>
                                    </p:set>
                                    <p:anim calcmode="lin" valueType="num">
                                      <p:cBhvr additive="base">
                                        <p:cTn dur="1000"/>
                                        <p:tgtEl>
                                          <p:spTgt spid="67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71"/>
                                        </p:tgtEl>
                                        <p:attrNameLst>
                                          <p:attrName>style.visibility</p:attrName>
                                        </p:attrNameLst>
                                      </p:cBhvr>
                                      <p:to>
                                        <p:strVal val="visible"/>
                                      </p:to>
                                    </p:set>
                                    <p:anim calcmode="lin" valueType="num">
                                      <p:cBhvr additive="base">
                                        <p:cTn dur="1000"/>
                                        <p:tgtEl>
                                          <p:spTgt spid="67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79" name="Shape 679"/>
        <p:cNvGrpSpPr/>
        <p:nvPr/>
      </p:nvGrpSpPr>
      <p:grpSpPr>
        <a:xfrm>
          <a:off x="0" y="0"/>
          <a:ext cx="0" cy="0"/>
          <a:chOff x="0" y="0"/>
          <a:chExt cx="0" cy="0"/>
        </a:xfrm>
      </p:grpSpPr>
      <p:pic>
        <p:nvPicPr>
          <p:cNvPr descr="A picture containing container, square&#10;&#10;Description automatically generated" id="680" name="Google Shape;680;p51"/>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681" name="Google Shape;681;p51"/>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682" name="Google Shape;682;p51"/>
          <p:cNvPicPr preferRelativeResize="0"/>
          <p:nvPr/>
        </p:nvPicPr>
        <p:blipFill rotWithShape="1">
          <a:blip r:embed="rId3">
            <a:alphaModFix/>
          </a:blip>
          <a:srcRect b="0" l="0" r="0" t="0"/>
          <a:stretch/>
        </p:blipFill>
        <p:spPr>
          <a:xfrm>
            <a:off x="1565348" y="2208001"/>
            <a:ext cx="1814053" cy="1814053"/>
          </a:xfrm>
          <a:prstGeom prst="rect">
            <a:avLst/>
          </a:prstGeom>
          <a:noFill/>
          <a:ln>
            <a:noFill/>
          </a:ln>
        </p:spPr>
      </p:pic>
      <p:pic>
        <p:nvPicPr>
          <p:cNvPr descr="A picture containing container, square&#10;&#10;Description automatically generated" id="683" name="Google Shape;683;p51"/>
          <p:cNvPicPr preferRelativeResize="0"/>
          <p:nvPr/>
        </p:nvPicPr>
        <p:blipFill rotWithShape="1">
          <a:blip r:embed="rId3">
            <a:alphaModFix/>
          </a:blip>
          <a:srcRect b="0" l="0" r="0" t="0"/>
          <a:stretch/>
        </p:blipFill>
        <p:spPr>
          <a:xfrm>
            <a:off x="9194682" y="2276830"/>
            <a:ext cx="1814053" cy="1814053"/>
          </a:xfrm>
          <a:prstGeom prst="rect">
            <a:avLst/>
          </a:prstGeom>
          <a:noFill/>
          <a:ln>
            <a:noFill/>
          </a:ln>
        </p:spPr>
      </p:pic>
      <p:pic>
        <p:nvPicPr>
          <p:cNvPr descr="A picture containing container, square&#10;&#10;Description automatically generated" id="684" name="Google Shape;684;p51"/>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85" name="Google Shape;685;p51"/>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86" name="Google Shape;686;p51"/>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7" name="Google Shape;687;p51"/>
          <p:cNvSpPr txBox="1"/>
          <p:nvPr/>
        </p:nvSpPr>
        <p:spPr>
          <a:xfrm>
            <a:off x="4415651" y="11218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Projet de recherche</a:t>
            </a:r>
            <a:endParaRPr/>
          </a:p>
        </p:txBody>
      </p:sp>
      <p:sp>
        <p:nvSpPr>
          <p:cNvPr id="688" name="Google Shape;688;p51"/>
          <p:cNvSpPr txBox="1"/>
          <p:nvPr/>
        </p:nvSpPr>
        <p:spPr>
          <a:xfrm>
            <a:off x="3503700" y="2647325"/>
            <a:ext cx="5691000" cy="32784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Année de démarrage de la recherche participative</a:t>
            </a:r>
            <a:endParaRPr b="1">
              <a:solidFill>
                <a:schemeClr val="lt1"/>
              </a:solidFill>
              <a:latin typeface="Press Start 2P"/>
              <a:ea typeface="Press Start 2P"/>
              <a:cs typeface="Press Start 2P"/>
              <a:sym typeface="Press Start 2P"/>
            </a:endParaRPr>
          </a:p>
          <a:p>
            <a:pPr indent="-317500" lvl="1" marL="914400" marR="0" rtl="0" algn="l">
              <a:lnSpc>
                <a:spcPct val="150000"/>
              </a:lnSpc>
              <a:spcBef>
                <a:spcPts val="1000"/>
              </a:spcBef>
              <a:spcAft>
                <a:spcPts val="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Travail de synthèse des connaissances</a:t>
            </a:r>
            <a:endParaRPr b="1">
              <a:solidFill>
                <a:schemeClr val="lt1"/>
              </a:solidFill>
              <a:latin typeface="Press Start 2P"/>
              <a:ea typeface="Press Start 2P"/>
              <a:cs typeface="Press Start 2P"/>
              <a:sym typeface="Press Start 2P"/>
            </a:endParaRPr>
          </a:p>
          <a:p>
            <a:pPr indent="-317500" lvl="1" marL="914400" marR="0" rtl="0" algn="l">
              <a:lnSpc>
                <a:spcPct val="150000"/>
              </a:lnSpc>
              <a:spcBef>
                <a:spcPts val="1000"/>
              </a:spcBef>
              <a:spcAft>
                <a:spcPts val="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Rencontres de travail avec des enseignant(e)s et CP (1 journée et 5 demi-journées)</a:t>
            </a:r>
            <a:endParaRPr b="1">
              <a:solidFill>
                <a:schemeClr val="lt1"/>
              </a:solidFill>
              <a:latin typeface="Press Start 2P"/>
              <a:ea typeface="Press Start 2P"/>
              <a:cs typeface="Press Start 2P"/>
              <a:sym typeface="Press Start 2P"/>
            </a:endParaRPr>
          </a:p>
          <a:p>
            <a:pPr indent="-317500" lvl="0" marL="457200" marR="0" rtl="0" algn="l">
              <a:lnSpc>
                <a:spcPct val="150000"/>
              </a:lnSpc>
              <a:spcBef>
                <a:spcPts val="1000"/>
              </a:spcBef>
              <a:spcAft>
                <a:spcPts val="100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Collecte de données en 2024</a:t>
            </a:r>
            <a:endParaRPr b="1">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80"/>
                                        </p:tgtEl>
                                        <p:attrNameLst>
                                          <p:attrName>style.visibility</p:attrName>
                                        </p:attrNameLst>
                                      </p:cBhvr>
                                      <p:to>
                                        <p:strVal val="visible"/>
                                      </p:to>
                                    </p:set>
                                    <p:anim calcmode="lin" valueType="num">
                                      <p:cBhvr additive="base">
                                        <p:cTn dur="1000"/>
                                        <p:tgtEl>
                                          <p:spTgt spid="68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81"/>
                                        </p:tgtEl>
                                        <p:attrNameLst>
                                          <p:attrName>style.visibility</p:attrName>
                                        </p:attrNameLst>
                                      </p:cBhvr>
                                      <p:to>
                                        <p:strVal val="visible"/>
                                      </p:to>
                                    </p:set>
                                    <p:anim calcmode="lin" valueType="num">
                                      <p:cBhvr additive="base">
                                        <p:cTn dur="1000"/>
                                        <p:tgtEl>
                                          <p:spTgt spid="6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82"/>
                                        </p:tgtEl>
                                        <p:attrNameLst>
                                          <p:attrName>style.visibility</p:attrName>
                                        </p:attrNameLst>
                                      </p:cBhvr>
                                      <p:to>
                                        <p:strVal val="visible"/>
                                      </p:to>
                                    </p:set>
                                    <p:anim calcmode="lin" valueType="num">
                                      <p:cBhvr additive="base">
                                        <p:cTn dur="1000"/>
                                        <p:tgtEl>
                                          <p:spTgt spid="6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83"/>
                                        </p:tgtEl>
                                        <p:attrNameLst>
                                          <p:attrName>style.visibility</p:attrName>
                                        </p:attrNameLst>
                                      </p:cBhvr>
                                      <p:to>
                                        <p:strVal val="visible"/>
                                      </p:to>
                                    </p:set>
                                    <p:anim calcmode="lin" valueType="num">
                                      <p:cBhvr additive="base">
                                        <p:cTn dur="1000"/>
                                        <p:tgtEl>
                                          <p:spTgt spid="6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84"/>
                                        </p:tgtEl>
                                        <p:attrNameLst>
                                          <p:attrName>style.visibility</p:attrName>
                                        </p:attrNameLst>
                                      </p:cBhvr>
                                      <p:to>
                                        <p:strVal val="visible"/>
                                      </p:to>
                                    </p:set>
                                    <p:anim calcmode="lin" valueType="num">
                                      <p:cBhvr additive="base">
                                        <p:cTn dur="1000"/>
                                        <p:tgtEl>
                                          <p:spTgt spid="6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85"/>
                                        </p:tgtEl>
                                        <p:attrNameLst>
                                          <p:attrName>style.visibility</p:attrName>
                                        </p:attrNameLst>
                                      </p:cBhvr>
                                      <p:to>
                                        <p:strVal val="visible"/>
                                      </p:to>
                                    </p:set>
                                    <p:anim calcmode="lin" valueType="num">
                                      <p:cBhvr additive="base">
                                        <p:cTn dur="1000"/>
                                        <p:tgtEl>
                                          <p:spTgt spid="68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92" name="Shape 692"/>
        <p:cNvGrpSpPr/>
        <p:nvPr/>
      </p:nvGrpSpPr>
      <p:grpSpPr>
        <a:xfrm>
          <a:off x="0" y="0"/>
          <a:ext cx="0" cy="0"/>
          <a:chOff x="0" y="0"/>
          <a:chExt cx="0" cy="0"/>
        </a:xfrm>
      </p:grpSpPr>
      <p:pic>
        <p:nvPicPr>
          <p:cNvPr descr="A picture containing container, square&#10;&#10;Description automatically generated" id="693" name="Google Shape;693;p52"/>
          <p:cNvPicPr preferRelativeResize="0"/>
          <p:nvPr/>
        </p:nvPicPr>
        <p:blipFill rotWithShape="1">
          <a:blip r:embed="rId3">
            <a:alphaModFix/>
          </a:blip>
          <a:srcRect b="0" l="0" r="0" t="0"/>
          <a:stretch/>
        </p:blipFill>
        <p:spPr>
          <a:xfrm>
            <a:off x="10445850" y="34922"/>
            <a:ext cx="1300063" cy="1300063"/>
          </a:xfrm>
          <a:prstGeom prst="rect">
            <a:avLst/>
          </a:prstGeom>
          <a:noFill/>
          <a:ln>
            <a:noFill/>
          </a:ln>
        </p:spPr>
      </p:pic>
      <p:pic>
        <p:nvPicPr>
          <p:cNvPr descr="A picture containing container, square&#10;&#10;Description automatically generated" id="694" name="Google Shape;694;p52"/>
          <p:cNvPicPr preferRelativeResize="0"/>
          <p:nvPr/>
        </p:nvPicPr>
        <p:blipFill rotWithShape="1">
          <a:blip r:embed="rId3">
            <a:alphaModFix/>
          </a:blip>
          <a:srcRect b="0" l="0" r="0" t="0"/>
          <a:stretch/>
        </p:blipFill>
        <p:spPr>
          <a:xfrm>
            <a:off x="480233" y="69747"/>
            <a:ext cx="1300063" cy="1300063"/>
          </a:xfrm>
          <a:prstGeom prst="rect">
            <a:avLst/>
          </a:prstGeom>
          <a:noFill/>
          <a:ln>
            <a:noFill/>
          </a:ln>
        </p:spPr>
      </p:pic>
      <p:sp>
        <p:nvSpPr>
          <p:cNvPr id="695" name="Google Shape;695;p52"/>
          <p:cNvSpPr/>
          <p:nvPr/>
        </p:nvSpPr>
        <p:spPr>
          <a:xfrm>
            <a:off x="2824950" y="263525"/>
            <a:ext cx="6542100" cy="10842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6" name="Google Shape;696;p52"/>
          <p:cNvSpPr txBox="1"/>
          <p:nvPr/>
        </p:nvSpPr>
        <p:spPr>
          <a:xfrm>
            <a:off x="2922750" y="396525"/>
            <a:ext cx="63465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Plusieurs avantages et quelques défis pédagogiques (à ce jour)</a:t>
            </a:r>
            <a:endParaRPr/>
          </a:p>
        </p:txBody>
      </p:sp>
      <p:graphicFrame>
        <p:nvGraphicFramePr>
          <p:cNvPr id="697" name="Google Shape;697;p52"/>
          <p:cNvGraphicFramePr/>
          <p:nvPr/>
        </p:nvGraphicFramePr>
        <p:xfrm>
          <a:off x="362400" y="1638300"/>
          <a:ext cx="3000000" cy="3000000"/>
        </p:xfrm>
        <a:graphic>
          <a:graphicData uri="http://schemas.openxmlformats.org/drawingml/2006/table">
            <a:tbl>
              <a:tblPr>
                <a:noFill/>
                <a:tableStyleId>{405933D5-A6D6-4B93-8B08-A247F959F5C8}</a:tableStyleId>
              </a:tblPr>
              <a:tblGrid>
                <a:gridCol w="6237725"/>
              </a:tblGrid>
              <a:tr h="381000">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Avantages pédagogiques</a:t>
                      </a:r>
                      <a:endParaRPr>
                        <a:solidFill>
                          <a:schemeClr val="lt1"/>
                        </a:solidFill>
                        <a:latin typeface="Press Start 2P"/>
                        <a:ea typeface="Press Start 2P"/>
                        <a:cs typeface="Press Start 2P"/>
                        <a:sym typeface="Press Start 2P"/>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Enfants voient que des concepts mathématiques peuvent s’appliquer dans d’autres domaines scolaires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(Jensen et Hanghøj, 2020)</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Échange de connaissances entre les enfants qui connaissent bien Minecraft et ceux qui sont habiles en mathématiques </a:t>
                      </a:r>
                      <a:r>
                        <a:rPr lang="en-US" sz="1500">
                          <a:solidFill>
                            <a:schemeClr val="lt1"/>
                          </a:solidFill>
                          <a:latin typeface="Calibri"/>
                          <a:ea typeface="Calibri"/>
                          <a:cs typeface="Calibri"/>
                          <a:sym typeface="Calibri"/>
                        </a:rPr>
                        <a:t>(Jensen et Hanghøj, 2020)</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Logiciel déjà connu des enfants afin de les rejoindre plus facilement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(Nebel et al., 2016)</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Reproduire à peu près n’importe quel objet ou forme, ce qui favorise la création </a:t>
                      </a:r>
                      <a:r>
                        <a:rPr lang="en-US" sz="1500">
                          <a:solidFill>
                            <a:schemeClr val="lt1"/>
                          </a:solidFill>
                          <a:latin typeface="Calibri"/>
                          <a:ea typeface="Calibri"/>
                          <a:cs typeface="Calibri"/>
                          <a:sym typeface="Calibri"/>
                        </a:rPr>
                        <a:t>(Nebel et al., 2016)</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Augmente la motivation d’explorer un sujet </a:t>
                      </a:r>
                      <a:r>
                        <a:rPr lang="en-US" sz="1500">
                          <a:solidFill>
                            <a:schemeClr val="lt1"/>
                          </a:solidFill>
                          <a:latin typeface="Calibri"/>
                          <a:ea typeface="Calibri"/>
                          <a:cs typeface="Calibri"/>
                          <a:sym typeface="Calibri"/>
                        </a:rPr>
                        <a:t>(Bayliss, 2012)</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Élèves autistes ont une interaction positive avec leur enseignant, en leur laissant exprimer leurs intérêts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(Petrov, 2014)</a:t>
                      </a:r>
                      <a:endParaRPr sz="1500">
                        <a:solidFill>
                          <a:schemeClr val="lt1"/>
                        </a:solidFill>
                        <a:latin typeface="Calibri"/>
                        <a:ea typeface="Calibri"/>
                        <a:cs typeface="Calibri"/>
                        <a:sym typeface="Calibri"/>
                      </a:endParaRPr>
                    </a:p>
                  </a:txBody>
                  <a:tcPr marT="91425" marB="91425" marR="91425" marL="91425"/>
                </a:tc>
              </a:tr>
            </a:tbl>
          </a:graphicData>
        </a:graphic>
      </p:graphicFrame>
      <p:graphicFrame>
        <p:nvGraphicFramePr>
          <p:cNvPr id="698" name="Google Shape;698;p52"/>
          <p:cNvGraphicFramePr/>
          <p:nvPr/>
        </p:nvGraphicFramePr>
        <p:xfrm>
          <a:off x="6795275" y="1638300"/>
          <a:ext cx="3000000" cy="3000000"/>
        </p:xfrm>
        <a:graphic>
          <a:graphicData uri="http://schemas.openxmlformats.org/drawingml/2006/table">
            <a:tbl>
              <a:tblPr>
                <a:noFill/>
                <a:tableStyleId>{405933D5-A6D6-4B93-8B08-A247F959F5C8}</a:tableStyleId>
              </a:tblPr>
              <a:tblGrid>
                <a:gridCol w="5239675"/>
              </a:tblGrid>
              <a:tr h="372475">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Défi</a:t>
                      </a:r>
                      <a:r>
                        <a:rPr lang="en-US">
                          <a:solidFill>
                            <a:schemeClr val="lt1"/>
                          </a:solidFill>
                          <a:latin typeface="Press Start 2P"/>
                          <a:ea typeface="Press Start 2P"/>
                          <a:cs typeface="Press Start 2P"/>
                          <a:sym typeface="Press Start 2P"/>
                        </a:rPr>
                        <a:t>s pédagogiques</a:t>
                      </a:r>
                      <a:endParaRPr>
                        <a:solidFill>
                          <a:schemeClr val="lt1"/>
                        </a:solidFill>
                        <a:latin typeface="Press Start 2P"/>
                        <a:ea typeface="Press Start 2P"/>
                        <a:cs typeface="Press Start 2P"/>
                        <a:sym typeface="Press Start 2P"/>
                      </a:endParaRPr>
                    </a:p>
                  </a:txBody>
                  <a:tcPr marT="91425" marB="91425" marR="91425" marL="91425"/>
                </a:tc>
              </a:tr>
              <a:tr h="830925">
                <a:tc>
                  <a:txBody>
                    <a:bodyPr/>
                    <a:lstStyle/>
                    <a:p>
                      <a:pPr indent="0" lvl="0" marL="0" rtl="0" algn="ctr">
                        <a:spcBef>
                          <a:spcPts val="0"/>
                        </a:spcBef>
                        <a:spcAft>
                          <a:spcPts val="0"/>
                        </a:spcAft>
                        <a:buClr>
                          <a:schemeClr val="dk1"/>
                        </a:buClr>
                        <a:buSzPts val="1100"/>
                        <a:buFont typeface="Arial"/>
                        <a:buNone/>
                      </a:pPr>
                      <a:r>
                        <a:rPr lang="en-US" sz="1700">
                          <a:solidFill>
                            <a:schemeClr val="lt1"/>
                          </a:solidFill>
                          <a:latin typeface="Calibri"/>
                          <a:ea typeface="Calibri"/>
                          <a:cs typeface="Calibri"/>
                          <a:sym typeface="Calibri"/>
                        </a:rPr>
                        <a:t>E</a:t>
                      </a:r>
                      <a:r>
                        <a:rPr lang="en-US" sz="1700">
                          <a:solidFill>
                            <a:schemeClr val="lt1"/>
                          </a:solidFill>
                          <a:latin typeface="Calibri"/>
                          <a:ea typeface="Calibri"/>
                          <a:cs typeface="Calibri"/>
                          <a:sym typeface="Calibri"/>
                        </a:rPr>
                        <a:t>xpertise n’est pas nécessairement développée chez les enseignants </a:t>
                      </a:r>
                      <a:r>
                        <a:rPr lang="en-US" sz="1500">
                          <a:solidFill>
                            <a:schemeClr val="lt1"/>
                          </a:solidFill>
                          <a:latin typeface="Calibri"/>
                          <a:ea typeface="Calibri"/>
                          <a:cs typeface="Calibri"/>
                          <a:sym typeface="Calibri"/>
                        </a:rPr>
                        <a:t>(Gregory et al., 2013, cité dans Nebel et al., 2016)</a:t>
                      </a:r>
                      <a:endParaRPr sz="1500">
                        <a:solidFill>
                          <a:schemeClr val="lt1"/>
                        </a:solidFill>
                        <a:latin typeface="Calibri"/>
                        <a:ea typeface="Calibri"/>
                        <a:cs typeface="Calibri"/>
                        <a:sym typeface="Calibri"/>
                      </a:endParaRPr>
                    </a:p>
                  </a:txBody>
                  <a:tcPr marT="91425" marB="91425" marR="91425" marL="91425"/>
                </a:tc>
              </a:tr>
              <a:tr h="1002850">
                <a:tc>
                  <a:txBody>
                    <a:bodyPr/>
                    <a:lstStyle/>
                    <a:p>
                      <a:pPr indent="0" lvl="0" marL="0" rtl="0" algn="ctr">
                        <a:spcBef>
                          <a:spcPts val="0"/>
                        </a:spcBef>
                        <a:spcAft>
                          <a:spcPts val="0"/>
                        </a:spcAft>
                        <a:buClr>
                          <a:schemeClr val="dk1"/>
                        </a:buClr>
                        <a:buSzPts val="1100"/>
                        <a:buFont typeface="Arial"/>
                        <a:buNone/>
                      </a:pPr>
                      <a:r>
                        <a:rPr lang="en-US" sz="1700">
                          <a:solidFill>
                            <a:schemeClr val="lt1"/>
                          </a:solidFill>
                          <a:latin typeface="Calibri"/>
                          <a:ea typeface="Calibri"/>
                          <a:cs typeface="Calibri"/>
                          <a:sym typeface="Calibri"/>
                        </a:rPr>
                        <a:t>I</a:t>
                      </a:r>
                      <a:r>
                        <a:rPr lang="en-US" sz="1700">
                          <a:solidFill>
                            <a:schemeClr val="lt1"/>
                          </a:solidFill>
                          <a:latin typeface="Calibri"/>
                          <a:ea typeface="Calibri"/>
                          <a:cs typeface="Calibri"/>
                          <a:sym typeface="Calibri"/>
                        </a:rPr>
                        <a:t>dées pré-existantes des joueurs expérimentés peuvent demeurer même quand l’environnement les contredit </a:t>
                      </a:r>
                      <a:r>
                        <a:rPr lang="en-US" sz="1500">
                          <a:solidFill>
                            <a:schemeClr val="lt1"/>
                          </a:solidFill>
                          <a:latin typeface="Calibri"/>
                          <a:ea typeface="Calibri"/>
                          <a:cs typeface="Calibri"/>
                          <a:sym typeface="Calibri"/>
                        </a:rPr>
                        <a:t>(De Jong, 2006 cité dans Nebel et al., 2016)</a:t>
                      </a:r>
                      <a:endParaRPr sz="1500">
                        <a:solidFill>
                          <a:schemeClr val="lt1"/>
                        </a:solidFill>
                        <a:latin typeface="Calibri"/>
                        <a:ea typeface="Calibri"/>
                        <a:cs typeface="Calibri"/>
                        <a:sym typeface="Calibri"/>
                      </a:endParaRPr>
                    </a:p>
                  </a:txBody>
                  <a:tcPr marT="91425" marB="91425" marR="91425" marL="91425"/>
                </a:tc>
              </a:tr>
              <a:tr h="10028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Joueurs expérimentés peuvent rester dans leur manière habituelle d’agir, sans tester de nouvelles hypothèses </a:t>
                      </a:r>
                      <a:r>
                        <a:rPr lang="en-US" sz="1500">
                          <a:solidFill>
                            <a:schemeClr val="lt1"/>
                          </a:solidFill>
                          <a:latin typeface="Calibri"/>
                          <a:ea typeface="Calibri"/>
                          <a:cs typeface="Calibri"/>
                          <a:sym typeface="Calibri"/>
                        </a:rPr>
                        <a:t>(Dahlskog, 2012</a:t>
                      </a:r>
                      <a:r>
                        <a:rPr lang="en-US" sz="1500">
                          <a:solidFill>
                            <a:schemeClr val="lt1"/>
                          </a:solidFill>
                          <a:latin typeface="Calibri"/>
                          <a:ea typeface="Calibri"/>
                          <a:cs typeface="Calibri"/>
                          <a:sym typeface="Calibri"/>
                        </a:rPr>
                        <a:t> cité</a:t>
                      </a:r>
                      <a:r>
                        <a:rPr lang="en-US" sz="1500">
                          <a:solidFill>
                            <a:schemeClr val="lt1"/>
                          </a:solidFill>
                          <a:latin typeface="Calibri"/>
                          <a:ea typeface="Calibri"/>
                          <a:cs typeface="Calibri"/>
                          <a:sym typeface="Calibri"/>
                        </a:rPr>
                        <a:t> dans Nebel et al., 2016)</a:t>
                      </a:r>
                      <a:endParaRPr sz="1500">
                        <a:solidFill>
                          <a:schemeClr val="lt1"/>
                        </a:solidFill>
                        <a:latin typeface="Calibri"/>
                        <a:ea typeface="Calibri"/>
                        <a:cs typeface="Calibri"/>
                        <a:sym typeface="Calibri"/>
                      </a:endParaRPr>
                    </a:p>
                  </a:txBody>
                  <a:tcPr marT="91425" marB="91425" marR="91425" marL="91425"/>
                </a:tc>
              </a:tr>
              <a:tr h="10566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Joueurs expérimentés peuvent aussi dominer dans des scénarios compétitifs et même collaboratifs </a:t>
                      </a:r>
                      <a:r>
                        <a:rPr lang="en-US" sz="1500">
                          <a:solidFill>
                            <a:schemeClr val="lt1"/>
                          </a:solidFill>
                          <a:latin typeface="Calibri"/>
                          <a:ea typeface="Calibri"/>
                          <a:cs typeface="Calibri"/>
                          <a:sym typeface="Calibri"/>
                        </a:rPr>
                        <a:t>(Hanghøj et al., 2014; Marklund et al., 2013, cités dans Nebel et al., 2016)</a:t>
                      </a:r>
                      <a:endParaRPr sz="1500">
                        <a:solidFill>
                          <a:schemeClr val="lt1"/>
                        </a:solidFill>
                        <a:latin typeface="Calibri"/>
                        <a:ea typeface="Calibri"/>
                        <a:cs typeface="Calibri"/>
                        <a:sym typeface="Calibri"/>
                      </a:endParaRPr>
                    </a:p>
                  </a:txBody>
                  <a:tcPr marT="91425" marB="91425" marR="91425" marL="91425"/>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93"/>
                                        </p:tgtEl>
                                        <p:attrNameLst>
                                          <p:attrName>style.visibility</p:attrName>
                                        </p:attrNameLst>
                                      </p:cBhvr>
                                      <p:to>
                                        <p:strVal val="visible"/>
                                      </p:to>
                                    </p:set>
                                    <p:anim calcmode="lin" valueType="num">
                                      <p:cBhvr additive="base">
                                        <p:cTn dur="1000"/>
                                        <p:tgtEl>
                                          <p:spTgt spid="69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94"/>
                                        </p:tgtEl>
                                        <p:attrNameLst>
                                          <p:attrName>style.visibility</p:attrName>
                                        </p:attrNameLst>
                                      </p:cBhvr>
                                      <p:to>
                                        <p:strVal val="visible"/>
                                      </p:to>
                                    </p:set>
                                    <p:anim calcmode="lin" valueType="num">
                                      <p:cBhvr additive="base">
                                        <p:cTn dur="1000"/>
                                        <p:tgtEl>
                                          <p:spTgt spid="69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02" name="Shape 702"/>
        <p:cNvGrpSpPr/>
        <p:nvPr/>
      </p:nvGrpSpPr>
      <p:grpSpPr>
        <a:xfrm>
          <a:off x="0" y="0"/>
          <a:ext cx="0" cy="0"/>
          <a:chOff x="0" y="0"/>
          <a:chExt cx="0" cy="0"/>
        </a:xfrm>
      </p:grpSpPr>
      <p:pic>
        <p:nvPicPr>
          <p:cNvPr descr="A picture containing container, square&#10;&#10;Description automatically generated" id="703" name="Google Shape;703;p53"/>
          <p:cNvPicPr preferRelativeResize="0"/>
          <p:nvPr/>
        </p:nvPicPr>
        <p:blipFill rotWithShape="1">
          <a:blip r:embed="rId3">
            <a:alphaModFix/>
          </a:blip>
          <a:srcRect b="0" l="0" r="0" t="0"/>
          <a:stretch/>
        </p:blipFill>
        <p:spPr>
          <a:xfrm>
            <a:off x="10445850" y="34922"/>
            <a:ext cx="1300063" cy="1300063"/>
          </a:xfrm>
          <a:prstGeom prst="rect">
            <a:avLst/>
          </a:prstGeom>
          <a:noFill/>
          <a:ln>
            <a:noFill/>
          </a:ln>
        </p:spPr>
      </p:pic>
      <p:pic>
        <p:nvPicPr>
          <p:cNvPr descr="A picture containing container, square&#10;&#10;Description automatically generated" id="704" name="Google Shape;704;p53"/>
          <p:cNvPicPr preferRelativeResize="0"/>
          <p:nvPr/>
        </p:nvPicPr>
        <p:blipFill rotWithShape="1">
          <a:blip r:embed="rId3">
            <a:alphaModFix/>
          </a:blip>
          <a:srcRect b="0" l="0" r="0" t="0"/>
          <a:stretch/>
        </p:blipFill>
        <p:spPr>
          <a:xfrm>
            <a:off x="480233" y="69747"/>
            <a:ext cx="1300063" cy="1300063"/>
          </a:xfrm>
          <a:prstGeom prst="rect">
            <a:avLst/>
          </a:prstGeom>
          <a:noFill/>
          <a:ln>
            <a:noFill/>
          </a:ln>
        </p:spPr>
      </p:pic>
      <p:sp>
        <p:nvSpPr>
          <p:cNvPr id="705" name="Google Shape;705;p53"/>
          <p:cNvSpPr/>
          <p:nvPr/>
        </p:nvSpPr>
        <p:spPr>
          <a:xfrm>
            <a:off x="2824950" y="228600"/>
            <a:ext cx="6542100" cy="11193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6" name="Google Shape;706;p53"/>
          <p:cNvSpPr txBox="1"/>
          <p:nvPr/>
        </p:nvSpPr>
        <p:spPr>
          <a:xfrm>
            <a:off x="2922750" y="396525"/>
            <a:ext cx="63465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De rares</a:t>
            </a:r>
            <a:r>
              <a:rPr lang="en-US" sz="1800">
                <a:solidFill>
                  <a:srgbClr val="D8D8D8"/>
                </a:solidFill>
                <a:latin typeface="Press Start 2P"/>
                <a:ea typeface="Press Start 2P"/>
                <a:cs typeface="Press Start 2P"/>
                <a:sym typeface="Press Start 2P"/>
              </a:rPr>
              <a:t> avantages et défis didactiques </a:t>
            </a:r>
            <a:br>
              <a:rPr lang="en-US" sz="1800">
                <a:solidFill>
                  <a:srgbClr val="D8D8D8"/>
                </a:solidFill>
                <a:latin typeface="Press Start 2P"/>
                <a:ea typeface="Press Start 2P"/>
                <a:cs typeface="Press Start 2P"/>
                <a:sym typeface="Press Start 2P"/>
              </a:rPr>
            </a:br>
            <a:r>
              <a:rPr lang="en-US" sz="1800">
                <a:solidFill>
                  <a:srgbClr val="D8D8D8"/>
                </a:solidFill>
                <a:latin typeface="Press Start 2P"/>
                <a:ea typeface="Press Start 2P"/>
                <a:cs typeface="Press Start 2P"/>
                <a:sym typeface="Press Start 2P"/>
              </a:rPr>
              <a:t>(à ce jour)</a:t>
            </a:r>
            <a:endParaRPr/>
          </a:p>
        </p:txBody>
      </p:sp>
      <p:graphicFrame>
        <p:nvGraphicFramePr>
          <p:cNvPr id="707" name="Google Shape;707;p53"/>
          <p:cNvGraphicFramePr/>
          <p:nvPr/>
        </p:nvGraphicFramePr>
        <p:xfrm>
          <a:off x="362400" y="2552700"/>
          <a:ext cx="3000000" cy="3000000"/>
        </p:xfrm>
        <a:graphic>
          <a:graphicData uri="http://schemas.openxmlformats.org/drawingml/2006/table">
            <a:tbl>
              <a:tblPr>
                <a:noFill/>
                <a:tableStyleId>{405933D5-A6D6-4B93-8B08-A247F959F5C8}</a:tableStyleId>
              </a:tblPr>
              <a:tblGrid>
                <a:gridCol w="6237725"/>
              </a:tblGrid>
              <a:tr h="381000">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Avantages didactiques</a:t>
                      </a:r>
                      <a:endParaRPr>
                        <a:solidFill>
                          <a:schemeClr val="lt1"/>
                        </a:solidFill>
                        <a:latin typeface="Press Start 2P"/>
                        <a:ea typeface="Press Start 2P"/>
                        <a:cs typeface="Press Start 2P"/>
                        <a:sym typeface="Press Start 2P"/>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Enfants peuvent voir des liens entre les concepts mathématiques et la vie quotidienne qui donnent du sens au concept </a:t>
                      </a:r>
                      <a:r>
                        <a:rPr lang="en-US" sz="1500">
                          <a:solidFill>
                            <a:schemeClr val="lt1"/>
                          </a:solidFill>
                          <a:latin typeface="Calibri"/>
                          <a:ea typeface="Calibri"/>
                          <a:cs typeface="Calibri"/>
                          <a:sym typeface="Calibri"/>
                        </a:rPr>
                        <a:t>(Jensen et Hanghøj, 2020)</a:t>
                      </a:r>
                      <a:endParaRPr sz="1300">
                        <a:solidFill>
                          <a:schemeClr val="lt1"/>
                        </a:solidFill>
                        <a:latin typeface="Calibri"/>
                        <a:ea typeface="Calibri"/>
                        <a:cs typeface="Calibri"/>
                        <a:sym typeface="Calibri"/>
                      </a:endParaRPr>
                    </a:p>
                  </a:txBody>
                  <a:tcPr marT="91425" marB="91425" marR="91425" marL="91425"/>
                </a:tc>
              </a:tr>
              <a:tr h="5363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Permet d’introduire tôt le concept de géométrie spatiale </a:t>
                      </a:r>
                      <a:r>
                        <a:rPr lang="en-US" sz="1500">
                          <a:solidFill>
                            <a:schemeClr val="lt1"/>
                          </a:solidFill>
                          <a:latin typeface="Calibri"/>
                          <a:ea typeface="Calibri"/>
                          <a:cs typeface="Calibri"/>
                          <a:sym typeface="Calibri"/>
                        </a:rPr>
                        <a:t>(Forster, 2012 cité dans Nebel, Schneider et Rey, 2016)</a:t>
                      </a:r>
                      <a:endParaRPr sz="1300">
                        <a:solidFill>
                          <a:schemeClr val="lt1"/>
                        </a:solidFill>
                        <a:latin typeface="Calibri"/>
                        <a:ea typeface="Calibri"/>
                        <a:cs typeface="Calibri"/>
                        <a:sym typeface="Calibri"/>
                      </a:endParaRPr>
                    </a:p>
                  </a:txBody>
                  <a:tcPr marT="91425" marB="91425" marR="91425" marL="91425"/>
                </a:tc>
              </a:tr>
            </a:tbl>
          </a:graphicData>
        </a:graphic>
      </p:graphicFrame>
      <p:graphicFrame>
        <p:nvGraphicFramePr>
          <p:cNvPr id="708" name="Google Shape;708;p53"/>
          <p:cNvGraphicFramePr/>
          <p:nvPr/>
        </p:nvGraphicFramePr>
        <p:xfrm>
          <a:off x="6795275" y="2552700"/>
          <a:ext cx="3000000" cy="3000000"/>
        </p:xfrm>
        <a:graphic>
          <a:graphicData uri="http://schemas.openxmlformats.org/drawingml/2006/table">
            <a:tbl>
              <a:tblPr>
                <a:noFill/>
                <a:tableStyleId>{405933D5-A6D6-4B93-8B08-A247F959F5C8}</a:tableStyleId>
              </a:tblPr>
              <a:tblGrid>
                <a:gridCol w="5239675"/>
              </a:tblGrid>
              <a:tr h="389750">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Défis didactiques</a:t>
                      </a:r>
                      <a:endParaRPr>
                        <a:solidFill>
                          <a:schemeClr val="lt1"/>
                        </a:solidFill>
                        <a:latin typeface="Press Start 2P"/>
                        <a:ea typeface="Press Start 2P"/>
                        <a:cs typeface="Press Start 2P"/>
                        <a:sym typeface="Press Start 2P"/>
                      </a:endParaRPr>
                    </a:p>
                  </a:txBody>
                  <a:tcPr marT="91425" marB="91425" marR="91425" marL="91425"/>
                </a:tc>
              </a:tr>
              <a:tr h="951775">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La fonctionnalité des formes courbes n’existe pas dans Minecraft (Nebel et al., 2016)</a:t>
                      </a:r>
                      <a:endParaRPr sz="1700">
                        <a:solidFill>
                          <a:schemeClr val="lt1"/>
                        </a:solidFill>
                        <a:latin typeface="Calibri"/>
                        <a:ea typeface="Calibri"/>
                        <a:cs typeface="Calibri"/>
                        <a:sym typeface="Calibri"/>
                      </a:endParaRPr>
                    </a:p>
                  </a:txBody>
                  <a:tcPr marT="91425" marB="91425" marR="91425" marL="91425"/>
                </a:tc>
              </a:tr>
            </a:tbl>
          </a:graphicData>
        </a:graphic>
      </p:graphicFrame>
      <p:sp>
        <p:nvSpPr>
          <p:cNvPr id="709" name="Google Shape;709;p53"/>
          <p:cNvSpPr/>
          <p:nvPr/>
        </p:nvSpPr>
        <p:spPr>
          <a:xfrm>
            <a:off x="6209375" y="4795025"/>
            <a:ext cx="4822800" cy="1798500"/>
          </a:xfrm>
          <a:prstGeom prst="cloudCallout">
            <a:avLst>
              <a:gd fmla="val 65427" name="adj1"/>
              <a:gd fmla="val 4491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sz="1200">
                <a:latin typeface="Press Start 2P"/>
                <a:ea typeface="Press Start 2P"/>
                <a:cs typeface="Press Start 2P"/>
                <a:sym typeface="Press Start 2P"/>
              </a:rPr>
              <a:t>Autres avantages et défis didactiques potentiels… </a:t>
            </a:r>
            <a:br>
              <a:rPr lang="en-US" sz="1200">
                <a:latin typeface="Press Start 2P"/>
                <a:ea typeface="Press Start 2P"/>
                <a:cs typeface="Press Start 2P"/>
                <a:sym typeface="Press Start 2P"/>
              </a:rPr>
            </a:br>
            <a:r>
              <a:rPr lang="en-US" sz="1200">
                <a:latin typeface="Press Start 2P"/>
                <a:ea typeface="Press Start 2P"/>
                <a:cs typeface="Press Start 2P"/>
                <a:sym typeface="Press Start 2P"/>
              </a:rPr>
              <a:t>en développement!</a:t>
            </a:r>
            <a:endParaRPr sz="12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03"/>
                                        </p:tgtEl>
                                        <p:attrNameLst>
                                          <p:attrName>style.visibility</p:attrName>
                                        </p:attrNameLst>
                                      </p:cBhvr>
                                      <p:to>
                                        <p:strVal val="visible"/>
                                      </p:to>
                                    </p:set>
                                    <p:anim calcmode="lin" valueType="num">
                                      <p:cBhvr additive="base">
                                        <p:cTn dur="1000"/>
                                        <p:tgtEl>
                                          <p:spTgt spid="7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04"/>
                                        </p:tgtEl>
                                        <p:attrNameLst>
                                          <p:attrName>style.visibility</p:attrName>
                                        </p:attrNameLst>
                                      </p:cBhvr>
                                      <p:to>
                                        <p:strVal val="visible"/>
                                      </p:to>
                                    </p:set>
                                    <p:anim calcmode="lin" valueType="num">
                                      <p:cBhvr additive="base">
                                        <p:cTn dur="1000"/>
                                        <p:tgtEl>
                                          <p:spTgt spid="70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13" name="Shape 713"/>
        <p:cNvGrpSpPr/>
        <p:nvPr/>
      </p:nvGrpSpPr>
      <p:grpSpPr>
        <a:xfrm>
          <a:off x="0" y="0"/>
          <a:ext cx="0" cy="0"/>
          <a:chOff x="0" y="0"/>
          <a:chExt cx="0" cy="0"/>
        </a:xfrm>
      </p:grpSpPr>
      <p:pic>
        <p:nvPicPr>
          <p:cNvPr descr="A picture containing container, square&#10;&#10;Description automatically generated" id="714" name="Google Shape;714;p54"/>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715" name="Google Shape;715;p54"/>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716" name="Google Shape;716;p54"/>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717" name="Google Shape;717;p54"/>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718" name="Google Shape;718;p54"/>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719" name="Google Shape;719;p54"/>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720" name="Google Shape;720;p54"/>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1" name="Google Shape;721;p54"/>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CAMPUS RÉCIT</a:t>
            </a:r>
            <a:endParaRPr/>
          </a:p>
        </p:txBody>
      </p:sp>
      <p:sp>
        <p:nvSpPr>
          <p:cNvPr id="722" name="Google Shape;722;p54"/>
          <p:cNvSpPr txBox="1"/>
          <p:nvPr/>
        </p:nvSpPr>
        <p:spPr>
          <a:xfrm>
            <a:off x="4104625" y="2712750"/>
            <a:ext cx="4286100" cy="3216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u="sng">
                <a:solidFill>
                  <a:srgbClr val="00FFFF"/>
                </a:solidFill>
                <a:latin typeface="Press Start 2P"/>
                <a:ea typeface="Press Start 2P"/>
                <a:cs typeface="Press Start 2P"/>
                <a:sym typeface="Press Start 2P"/>
                <a:hlinkClick r:id="rId4">
                  <a:extLst>
                    <a:ext uri="{A12FA001-AC4F-418D-AE19-62706E023703}">
                      <ahyp:hlinkClr val="tx"/>
                    </a:ext>
                  </a:extLst>
                </a:hlinkClick>
              </a:rPr>
              <a:t>L’autoformation </a:t>
            </a:r>
            <a:endParaRPr b="1">
              <a:solidFill>
                <a:srgbClr val="00FFFF"/>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b="1" lang="en-US" u="sng">
                <a:solidFill>
                  <a:srgbClr val="00FFFF"/>
                </a:solidFill>
                <a:latin typeface="Press Start 2P"/>
                <a:ea typeface="Press Start 2P"/>
                <a:cs typeface="Press Start 2P"/>
                <a:sym typeface="Press Start 2P"/>
                <a:hlinkClick r:id="rId5">
                  <a:extLst>
                    <a:ext uri="{A12FA001-AC4F-418D-AE19-62706E023703}">
                      <ahyp:hlinkClr val="tx"/>
                    </a:ext>
                  </a:extLst>
                </a:hlinkClick>
              </a:rPr>
              <a:t>« Minecraft Education en MST »</a:t>
            </a:r>
            <a:r>
              <a:rPr lang="en-US">
                <a:solidFill>
                  <a:schemeClr val="lt1"/>
                </a:solidFill>
                <a:latin typeface="Press Start 2P"/>
                <a:ea typeface="Press Start 2P"/>
                <a:cs typeface="Press Start 2P"/>
                <a:sym typeface="Press Start 2P"/>
              </a:rPr>
              <a:t> du Campus RÉCIT permet d’en apprendre davantage sur la plateforme et donne accès à de multiples ressources en mathématique et en science et technologie.</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14"/>
                                        </p:tgtEl>
                                        <p:attrNameLst>
                                          <p:attrName>style.visibility</p:attrName>
                                        </p:attrNameLst>
                                      </p:cBhvr>
                                      <p:to>
                                        <p:strVal val="visible"/>
                                      </p:to>
                                    </p:set>
                                    <p:anim calcmode="lin" valueType="num">
                                      <p:cBhvr additive="base">
                                        <p:cTn dur="1000"/>
                                        <p:tgtEl>
                                          <p:spTgt spid="7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15"/>
                                        </p:tgtEl>
                                        <p:attrNameLst>
                                          <p:attrName>style.visibility</p:attrName>
                                        </p:attrNameLst>
                                      </p:cBhvr>
                                      <p:to>
                                        <p:strVal val="visible"/>
                                      </p:to>
                                    </p:set>
                                    <p:anim calcmode="lin" valueType="num">
                                      <p:cBhvr additive="base">
                                        <p:cTn dur="1000"/>
                                        <p:tgtEl>
                                          <p:spTgt spid="7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16"/>
                                        </p:tgtEl>
                                        <p:attrNameLst>
                                          <p:attrName>style.visibility</p:attrName>
                                        </p:attrNameLst>
                                      </p:cBhvr>
                                      <p:to>
                                        <p:strVal val="visible"/>
                                      </p:to>
                                    </p:set>
                                    <p:anim calcmode="lin" valueType="num">
                                      <p:cBhvr additive="base">
                                        <p:cTn dur="1000"/>
                                        <p:tgtEl>
                                          <p:spTgt spid="7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17"/>
                                        </p:tgtEl>
                                        <p:attrNameLst>
                                          <p:attrName>style.visibility</p:attrName>
                                        </p:attrNameLst>
                                      </p:cBhvr>
                                      <p:to>
                                        <p:strVal val="visible"/>
                                      </p:to>
                                    </p:set>
                                    <p:anim calcmode="lin" valueType="num">
                                      <p:cBhvr additive="base">
                                        <p:cTn dur="1000"/>
                                        <p:tgtEl>
                                          <p:spTgt spid="7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18"/>
                                        </p:tgtEl>
                                        <p:attrNameLst>
                                          <p:attrName>style.visibility</p:attrName>
                                        </p:attrNameLst>
                                      </p:cBhvr>
                                      <p:to>
                                        <p:strVal val="visible"/>
                                      </p:to>
                                    </p:set>
                                    <p:anim calcmode="lin" valueType="num">
                                      <p:cBhvr additive="base">
                                        <p:cTn dur="1000"/>
                                        <p:tgtEl>
                                          <p:spTgt spid="7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19"/>
                                        </p:tgtEl>
                                        <p:attrNameLst>
                                          <p:attrName>style.visibility</p:attrName>
                                        </p:attrNameLst>
                                      </p:cBhvr>
                                      <p:to>
                                        <p:strVal val="visible"/>
                                      </p:to>
                                    </p:set>
                                    <p:anim calcmode="lin" valueType="num">
                                      <p:cBhvr additive="base">
                                        <p:cTn dur="1000"/>
                                        <p:tgtEl>
                                          <p:spTgt spid="7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24242"/>
            </a:gs>
            <a:gs pos="100000">
              <a:srgbClr val="010101"/>
            </a:gs>
          </a:gsLst>
          <a:lin ang="5400012" scaled="0"/>
        </a:gradFill>
      </p:bgPr>
    </p:bg>
    <p:spTree>
      <p:nvGrpSpPr>
        <p:cNvPr id="726" name="Shape 726"/>
        <p:cNvGrpSpPr/>
        <p:nvPr/>
      </p:nvGrpSpPr>
      <p:grpSpPr>
        <a:xfrm>
          <a:off x="0" y="0"/>
          <a:ext cx="0" cy="0"/>
          <a:chOff x="0" y="0"/>
          <a:chExt cx="0" cy="0"/>
        </a:xfrm>
      </p:grpSpPr>
      <p:sp>
        <p:nvSpPr>
          <p:cNvPr id="727" name="Google Shape;727;p55"/>
          <p:cNvSpPr/>
          <p:nvPr/>
        </p:nvSpPr>
        <p:spPr>
          <a:xfrm>
            <a:off x="3107525" y="414225"/>
            <a:ext cx="5853300" cy="733500"/>
          </a:xfrm>
          <a:prstGeom prst="roundRect">
            <a:avLst>
              <a:gd fmla="val 0" name="adj"/>
            </a:avLst>
          </a:prstGeom>
          <a:gradFill>
            <a:gsLst>
              <a:gs pos="0">
                <a:srgbClr val="848484"/>
              </a:gs>
              <a:gs pos="3540">
                <a:srgbClr val="848484"/>
              </a:gs>
              <a:gs pos="55000">
                <a:srgbClr val="6D6D6D"/>
              </a:gs>
              <a:gs pos="100000">
                <a:srgbClr val="848484"/>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8" name="Google Shape;728;p55"/>
          <p:cNvSpPr txBox="1"/>
          <p:nvPr/>
        </p:nvSpPr>
        <p:spPr>
          <a:xfrm>
            <a:off x="3261875" y="596400"/>
            <a:ext cx="55446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La compétence numérique</a:t>
            </a:r>
            <a:r>
              <a:rPr lang="en-US" sz="1800">
                <a:solidFill>
                  <a:srgbClr val="D8D8D8"/>
                </a:solidFill>
                <a:latin typeface="Press Start 2P"/>
                <a:ea typeface="Press Start 2P"/>
                <a:cs typeface="Press Start 2P"/>
                <a:sym typeface="Press Start 2P"/>
              </a:rPr>
              <a:t> </a:t>
            </a:r>
            <a:endParaRPr/>
          </a:p>
        </p:txBody>
      </p:sp>
      <p:pic>
        <p:nvPicPr>
          <p:cNvPr descr="A picture containing text, clipart&#10;&#10;Description automatically generated" id="729" name="Google Shape;729;p55"/>
          <p:cNvPicPr preferRelativeResize="0"/>
          <p:nvPr/>
        </p:nvPicPr>
        <p:blipFill rotWithShape="1">
          <a:blip r:embed="rId3">
            <a:alphaModFix/>
          </a:blip>
          <a:srcRect b="0" l="0" r="0" t="0"/>
          <a:stretch/>
        </p:blipFill>
        <p:spPr>
          <a:xfrm>
            <a:off x="9292562" y="516581"/>
            <a:ext cx="528940" cy="528940"/>
          </a:xfrm>
          <a:prstGeom prst="rect">
            <a:avLst/>
          </a:prstGeom>
          <a:noFill/>
          <a:ln>
            <a:noFill/>
          </a:ln>
        </p:spPr>
      </p:pic>
      <p:pic>
        <p:nvPicPr>
          <p:cNvPr descr="Qr code&#10;&#10;Description automatically generated" id="730" name="Google Shape;730;p55"/>
          <p:cNvPicPr preferRelativeResize="0"/>
          <p:nvPr/>
        </p:nvPicPr>
        <p:blipFill rotWithShape="1">
          <a:blip r:embed="rId4">
            <a:alphaModFix/>
          </a:blip>
          <a:srcRect b="0" l="0" r="0" t="0"/>
          <a:stretch/>
        </p:blipFill>
        <p:spPr>
          <a:xfrm>
            <a:off x="2218097" y="516089"/>
            <a:ext cx="528939" cy="529922"/>
          </a:xfrm>
          <a:prstGeom prst="rect">
            <a:avLst/>
          </a:prstGeom>
          <a:noFill/>
          <a:ln>
            <a:noFill/>
          </a:ln>
        </p:spPr>
      </p:pic>
      <p:pic>
        <p:nvPicPr>
          <p:cNvPr id="731" name="Google Shape;731;p55"/>
          <p:cNvPicPr preferRelativeResize="0"/>
          <p:nvPr/>
        </p:nvPicPr>
        <p:blipFill>
          <a:blip r:embed="rId5">
            <a:alphaModFix/>
          </a:blip>
          <a:stretch>
            <a:fillRect/>
          </a:stretch>
        </p:blipFill>
        <p:spPr>
          <a:xfrm>
            <a:off x="2743200" y="1242874"/>
            <a:ext cx="6677688" cy="5386524"/>
          </a:xfrm>
          <a:prstGeom prst="rect">
            <a:avLst/>
          </a:prstGeom>
          <a:noFill/>
          <a:ln>
            <a:noFill/>
          </a:ln>
        </p:spPr>
      </p:pic>
      <p:pic>
        <p:nvPicPr>
          <p:cNvPr id="732" name="Google Shape;732;p55"/>
          <p:cNvPicPr preferRelativeResize="0"/>
          <p:nvPr/>
        </p:nvPicPr>
        <p:blipFill>
          <a:blip r:embed="rId6">
            <a:alphaModFix/>
          </a:blip>
          <a:stretch>
            <a:fillRect/>
          </a:stretch>
        </p:blipFill>
        <p:spPr>
          <a:xfrm>
            <a:off x="6732863" y="3698150"/>
            <a:ext cx="1213775" cy="1383450"/>
          </a:xfrm>
          <a:prstGeom prst="rect">
            <a:avLst/>
          </a:prstGeom>
          <a:noFill/>
          <a:ln>
            <a:noFill/>
          </a:ln>
        </p:spPr>
      </p:pic>
      <p:pic>
        <p:nvPicPr>
          <p:cNvPr id="733" name="Google Shape;733;p55"/>
          <p:cNvPicPr preferRelativeResize="0"/>
          <p:nvPr/>
        </p:nvPicPr>
        <p:blipFill>
          <a:blip r:embed="rId7">
            <a:alphaModFix/>
          </a:blip>
          <a:stretch>
            <a:fillRect/>
          </a:stretch>
        </p:blipFill>
        <p:spPr>
          <a:xfrm>
            <a:off x="4810325" y="2309825"/>
            <a:ext cx="1515950" cy="1336825"/>
          </a:xfrm>
          <a:prstGeom prst="rect">
            <a:avLst/>
          </a:prstGeom>
          <a:noFill/>
          <a:ln>
            <a:noFill/>
          </a:ln>
        </p:spPr>
      </p:pic>
      <p:pic>
        <p:nvPicPr>
          <p:cNvPr id="734" name="Google Shape;734;p55"/>
          <p:cNvPicPr preferRelativeResize="0"/>
          <p:nvPr/>
        </p:nvPicPr>
        <p:blipFill>
          <a:blip r:embed="rId8">
            <a:alphaModFix/>
          </a:blip>
          <a:stretch>
            <a:fillRect/>
          </a:stretch>
        </p:blipFill>
        <p:spPr>
          <a:xfrm>
            <a:off x="3972330" y="3506737"/>
            <a:ext cx="1239046" cy="1407200"/>
          </a:xfrm>
          <a:prstGeom prst="rect">
            <a:avLst/>
          </a:prstGeom>
          <a:noFill/>
          <a:ln>
            <a:noFill/>
          </a:ln>
        </p:spPr>
      </p:pic>
      <p:pic>
        <p:nvPicPr>
          <p:cNvPr id="735" name="Google Shape;735;p55"/>
          <p:cNvPicPr preferRelativeResize="0"/>
          <p:nvPr/>
        </p:nvPicPr>
        <p:blipFill>
          <a:blip r:embed="rId9">
            <a:alphaModFix/>
          </a:blip>
          <a:stretch>
            <a:fillRect/>
          </a:stretch>
        </p:blipFill>
        <p:spPr>
          <a:xfrm>
            <a:off x="5732650" y="3505200"/>
            <a:ext cx="450358" cy="455025"/>
          </a:xfrm>
          <a:prstGeom prst="rect">
            <a:avLst/>
          </a:prstGeom>
          <a:noFill/>
          <a:ln>
            <a:noFill/>
          </a:ln>
        </p:spPr>
      </p:pic>
      <p:pic>
        <p:nvPicPr>
          <p:cNvPr id="736" name="Google Shape;736;p55"/>
          <p:cNvPicPr preferRelativeResize="0"/>
          <p:nvPr/>
        </p:nvPicPr>
        <p:blipFill>
          <a:blip r:embed="rId10">
            <a:alphaModFix/>
          </a:blip>
          <a:stretch>
            <a:fillRect/>
          </a:stretch>
        </p:blipFill>
        <p:spPr>
          <a:xfrm>
            <a:off x="11064477" y="5450800"/>
            <a:ext cx="871925" cy="140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29"/>
                                        </p:tgtEl>
                                        <p:attrNameLst>
                                          <p:attrName>style.visibility</p:attrName>
                                        </p:attrNameLst>
                                      </p:cBhvr>
                                      <p:to>
                                        <p:strVal val="visible"/>
                                      </p:to>
                                    </p:set>
                                    <p:animEffect filter="fade" transition="in">
                                      <p:cBhvr>
                                        <p:cTn dur="1250"/>
                                        <p:tgtEl>
                                          <p:spTgt spid="729"/>
                                        </p:tgtEl>
                                      </p:cBhvr>
                                    </p:animEffect>
                                  </p:childTnLst>
                                </p:cTn>
                              </p:par>
                              <p:par>
                                <p:cTn fill="hold" nodeType="withEffect" presetClass="exit" presetID="10" presetSubtype="0">
                                  <p:stCondLst>
                                    <p:cond delay="2000"/>
                                  </p:stCondLst>
                                  <p:childTnLst>
                                    <p:animEffect filter="fade" transition="out">
                                      <p:cBhvr>
                                        <p:cTn dur="1000"/>
                                        <p:tgtEl>
                                          <p:spTgt spid="729"/>
                                        </p:tgtEl>
                                      </p:cBhvr>
                                    </p:animEffect>
                                    <p:set>
                                      <p:cBhvr>
                                        <p:cTn dur="1" fill="hold">
                                          <p:stCondLst>
                                            <p:cond delay="1000"/>
                                          </p:stCondLst>
                                        </p:cTn>
                                        <p:tgtEl>
                                          <p:spTgt spid="72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1250"/>
                                        <p:tgtEl>
                                          <p:spTgt spid="730"/>
                                        </p:tgtEl>
                                      </p:cBhvr>
                                    </p:animEffect>
                                  </p:childTnLst>
                                </p:cTn>
                              </p:par>
                              <p:par>
                                <p:cTn fill="hold" nodeType="withEffect" presetClass="exit" presetID="10" presetSubtype="0">
                                  <p:stCondLst>
                                    <p:cond delay="2000"/>
                                  </p:stCondLst>
                                  <p:childTnLst>
                                    <p:animEffect filter="fade" transition="out">
                                      <p:cBhvr>
                                        <p:cTn dur="1000"/>
                                        <p:tgtEl>
                                          <p:spTgt spid="730"/>
                                        </p:tgtEl>
                                      </p:cBhvr>
                                    </p:animEffect>
                                    <p:set>
                                      <p:cBhvr>
                                        <p:cTn dur="1" fill="hold">
                                          <p:stCondLst>
                                            <p:cond delay="1000"/>
                                          </p:stCondLst>
                                        </p:cTn>
                                        <p:tgtEl>
                                          <p:spTgt spid="730"/>
                                        </p:tgtEl>
                                        <p:attrNameLst>
                                          <p:attrName>style.visibility</p:attrName>
                                        </p:attrNameLst>
                                      </p:cBhvr>
                                      <p:to>
                                        <p:strVal val="hidden"/>
                                      </p:to>
                                    </p:set>
                                  </p:childTnLst>
                                </p:cTn>
                              </p:par>
                            </p:childTnLst>
                          </p:cTn>
                        </p:par>
                        <p:par>
                          <p:cTn fill="hold">
                            <p:stCondLst>
                              <p:cond delay="1250"/>
                            </p:stCondLst>
                            <p:childTnLst>
                              <p:par>
                                <p:cTn fill="hold" nodeType="afterEffect" presetClass="entr" presetID="2" presetSubtype="8">
                                  <p:stCondLst>
                                    <p:cond delay="0"/>
                                  </p:stCondLst>
                                  <p:childTnLst>
                                    <p:set>
                                      <p:cBhvr>
                                        <p:cTn dur="1" fill="hold">
                                          <p:stCondLst>
                                            <p:cond delay="0"/>
                                          </p:stCondLst>
                                        </p:cTn>
                                        <p:tgtEl>
                                          <p:spTgt spid="733"/>
                                        </p:tgtEl>
                                        <p:attrNameLst>
                                          <p:attrName>style.visibility</p:attrName>
                                        </p:attrNameLst>
                                      </p:cBhvr>
                                      <p:to>
                                        <p:strVal val="visible"/>
                                      </p:to>
                                    </p:set>
                                    <p:anim calcmode="lin" valueType="num">
                                      <p:cBhvr additive="base">
                                        <p:cTn dur="2500"/>
                                        <p:tgtEl>
                                          <p:spTgt spid="733"/>
                                        </p:tgtEl>
                                        <p:attrNameLst>
                                          <p:attrName>ppt_x</p:attrName>
                                        </p:attrNameLst>
                                      </p:cBhvr>
                                      <p:tavLst>
                                        <p:tav fmla="" tm="0">
                                          <p:val>
                                            <p:strVal val="#ppt_x-1"/>
                                          </p:val>
                                        </p:tav>
                                        <p:tav fmla="" tm="100000">
                                          <p:val>
                                            <p:strVal val="#ppt_x"/>
                                          </p:val>
                                        </p:tav>
                                      </p:tavLst>
                                    </p:anim>
                                  </p:childTnLst>
                                </p:cTn>
                              </p:par>
                            </p:childTnLst>
                          </p:cTn>
                        </p:par>
                        <p:par>
                          <p:cTn fill="hold">
                            <p:stCondLst>
                              <p:cond delay="3750"/>
                            </p:stCondLst>
                            <p:childTnLst>
                              <p:par>
                                <p:cTn fill="hold" nodeType="afterEffect" presetClass="entr" presetID="2" presetSubtype="8">
                                  <p:stCondLst>
                                    <p:cond delay="0"/>
                                  </p:stCondLst>
                                  <p:childTnLst>
                                    <p:set>
                                      <p:cBhvr>
                                        <p:cTn dur="1" fill="hold">
                                          <p:stCondLst>
                                            <p:cond delay="0"/>
                                          </p:stCondLst>
                                        </p:cTn>
                                        <p:tgtEl>
                                          <p:spTgt spid="734"/>
                                        </p:tgtEl>
                                        <p:attrNameLst>
                                          <p:attrName>style.visibility</p:attrName>
                                        </p:attrNameLst>
                                      </p:cBhvr>
                                      <p:to>
                                        <p:strVal val="visible"/>
                                      </p:to>
                                    </p:set>
                                    <p:anim calcmode="lin" valueType="num">
                                      <p:cBhvr additive="base">
                                        <p:cTn dur="2500"/>
                                        <p:tgtEl>
                                          <p:spTgt spid="734"/>
                                        </p:tgtEl>
                                        <p:attrNameLst>
                                          <p:attrName>ppt_x</p:attrName>
                                        </p:attrNameLst>
                                      </p:cBhvr>
                                      <p:tavLst>
                                        <p:tav fmla="" tm="0">
                                          <p:val>
                                            <p:strVal val="#ppt_x-1"/>
                                          </p:val>
                                        </p:tav>
                                        <p:tav fmla="" tm="100000">
                                          <p:val>
                                            <p:strVal val="#ppt_x"/>
                                          </p:val>
                                        </p:tav>
                                      </p:tavLst>
                                    </p:anim>
                                  </p:childTnLst>
                                </p:cTn>
                              </p:par>
                            </p:childTnLst>
                          </p:cTn>
                        </p:par>
                        <p:par>
                          <p:cTn fill="hold">
                            <p:stCondLst>
                              <p:cond delay="6250"/>
                            </p:stCondLst>
                            <p:childTnLst>
                              <p:par>
                                <p:cTn fill="hold" nodeType="afterEffect" presetClass="entr" presetID="2" presetSubtype="2">
                                  <p:stCondLst>
                                    <p:cond delay="0"/>
                                  </p:stCondLst>
                                  <p:childTnLst>
                                    <p:set>
                                      <p:cBhvr>
                                        <p:cTn dur="1" fill="hold">
                                          <p:stCondLst>
                                            <p:cond delay="0"/>
                                          </p:stCondLst>
                                        </p:cTn>
                                        <p:tgtEl>
                                          <p:spTgt spid="732"/>
                                        </p:tgtEl>
                                        <p:attrNameLst>
                                          <p:attrName>style.visibility</p:attrName>
                                        </p:attrNameLst>
                                      </p:cBhvr>
                                      <p:to>
                                        <p:strVal val="visible"/>
                                      </p:to>
                                    </p:set>
                                    <p:anim calcmode="lin" valueType="num">
                                      <p:cBhvr additive="base">
                                        <p:cTn dur="2500"/>
                                        <p:tgtEl>
                                          <p:spTgt spid="732"/>
                                        </p:tgtEl>
                                        <p:attrNameLst>
                                          <p:attrName>ppt_x</p:attrName>
                                        </p:attrNameLst>
                                      </p:cBhvr>
                                      <p:tavLst>
                                        <p:tav fmla="" tm="0">
                                          <p:val>
                                            <p:strVal val="#ppt_x+1"/>
                                          </p:val>
                                        </p:tav>
                                        <p:tav fmla="" tm="100000">
                                          <p:val>
                                            <p:strVal val="#ppt_x"/>
                                          </p:val>
                                        </p:tav>
                                      </p:tavLst>
                                    </p:anim>
                                  </p:childTnLst>
                                </p:cTn>
                              </p:par>
                            </p:childTnLst>
                          </p:cTn>
                        </p:par>
                        <p:par>
                          <p:cTn fill="hold">
                            <p:stCondLst>
                              <p:cond delay="8750"/>
                            </p:stCondLst>
                            <p:childTnLst>
                              <p:par>
                                <p:cTn fill="hold" nodeType="afterEffect" presetClass="entr" presetID="2" presetSubtype="2">
                                  <p:stCondLst>
                                    <p:cond delay="0"/>
                                  </p:stCondLst>
                                  <p:childTnLst>
                                    <p:set>
                                      <p:cBhvr>
                                        <p:cTn dur="1" fill="hold">
                                          <p:stCondLst>
                                            <p:cond delay="0"/>
                                          </p:stCondLst>
                                        </p:cTn>
                                        <p:tgtEl>
                                          <p:spTgt spid="735"/>
                                        </p:tgtEl>
                                        <p:attrNameLst>
                                          <p:attrName>style.visibility</p:attrName>
                                        </p:attrNameLst>
                                      </p:cBhvr>
                                      <p:to>
                                        <p:strVal val="visible"/>
                                      </p:to>
                                    </p:set>
                                    <p:anim calcmode="lin" valueType="num">
                                      <p:cBhvr additive="base">
                                        <p:cTn dur="2500"/>
                                        <p:tgtEl>
                                          <p:spTgt spid="73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87" name="Shape 187"/>
        <p:cNvGrpSpPr/>
        <p:nvPr/>
      </p:nvGrpSpPr>
      <p:grpSpPr>
        <a:xfrm>
          <a:off x="0" y="0"/>
          <a:ext cx="0" cy="0"/>
          <a:chOff x="0" y="0"/>
          <a:chExt cx="0" cy="0"/>
        </a:xfrm>
      </p:grpSpPr>
      <p:sp>
        <p:nvSpPr>
          <p:cNvPr id="188" name="Google Shape;188;p29"/>
          <p:cNvSpPr/>
          <p:nvPr/>
        </p:nvSpPr>
        <p:spPr>
          <a:xfrm>
            <a:off x="2133600" y="4130674"/>
            <a:ext cx="7924800" cy="1682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9" name="Google Shape;189;p29"/>
          <p:cNvSpPr/>
          <p:nvPr/>
        </p:nvSpPr>
        <p:spPr>
          <a:xfrm>
            <a:off x="2133600" y="4130674"/>
            <a:ext cx="3962400" cy="1682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0" name="Google Shape;190;p29"/>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1" name="Google Shape;191;p29"/>
          <p:cNvSpPr/>
          <p:nvPr/>
        </p:nvSpPr>
        <p:spPr>
          <a:xfrm>
            <a:off x="2133600" y="4130675"/>
            <a:ext cx="1504950" cy="1682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2" name="Google Shape;192;p29"/>
          <p:cNvSpPr txBox="1"/>
          <p:nvPr/>
        </p:nvSpPr>
        <p:spPr>
          <a:xfrm>
            <a:off x="4964921" y="4817097"/>
            <a:ext cx="22621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193" name="Google Shape;193;p29">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194" name="Google Shape;194;p29"/>
          <p:cNvSpPr txBox="1"/>
          <p:nvPr/>
        </p:nvSpPr>
        <p:spPr>
          <a:xfrm>
            <a:off x="225725" y="65462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 </a:t>
            </a:r>
            <a:r>
              <a:rPr lang="en-US" sz="1000" u="sng">
                <a:solidFill>
                  <a:schemeClr val="lt1"/>
                </a:solidFill>
                <a:latin typeface="Ubuntu"/>
                <a:ea typeface="Ubuntu"/>
                <a:cs typeface="Ubuntu"/>
                <a:sym typeface="Ubuntu"/>
                <a:hlinkClick r:id="rId4">
                  <a:extLst>
                    <a:ext uri="{A12FA001-AC4F-418D-AE19-62706E023703}">
                      <ahyp:hlinkClr val="tx"/>
                    </a:ext>
                  </a:extLst>
                </a:hlinkClick>
              </a:rPr>
              <a:t>recitmst.qc.ca/minecraft27092023</a:t>
            </a:r>
            <a:r>
              <a:rPr lang="en-US" sz="1000">
                <a:solidFill>
                  <a:schemeClr val="lt1"/>
                </a:solidFill>
                <a:latin typeface="Ubuntu"/>
                <a:ea typeface="Ubuntu"/>
                <a:cs typeface="Ubuntu"/>
                <a:sym typeface="Ubuntu"/>
              </a:rPr>
              <a:t> du </a:t>
            </a:r>
            <a:r>
              <a:rPr lang="en-US" sz="1000" u="sng">
                <a:solidFill>
                  <a:schemeClr val="lt1"/>
                </a:solidFill>
                <a:latin typeface="Ubuntu"/>
                <a:ea typeface="Ubuntu"/>
                <a:cs typeface="Ubuntu"/>
                <a:sym typeface="Ubuntu"/>
                <a:hlinkClick r:id="rId5">
                  <a:extLst>
                    <a:ext uri="{A12FA001-AC4F-418D-AE19-62706E023703}">
                      <ahyp:hlinkClr val="tx"/>
                    </a:ext>
                  </a:extLst>
                </a:hlinkClick>
              </a:rPr>
              <a:t>RÉCIT MST</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6">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solidFill>
                <a:schemeClr val="lt1"/>
              </a:solidFill>
              <a:latin typeface="Calibri"/>
              <a:ea typeface="Calibri"/>
              <a:cs typeface="Calibri"/>
              <a:sym typeface="Calibri"/>
            </a:endParaRPr>
          </a:p>
        </p:txBody>
      </p:sp>
      <p:pic>
        <p:nvPicPr>
          <p:cNvPr id="195" name="Google Shape;195;p29"/>
          <p:cNvPicPr preferRelativeResize="0"/>
          <p:nvPr/>
        </p:nvPicPr>
        <p:blipFill rotWithShape="1">
          <a:blip r:embed="rId7">
            <a:alphaModFix/>
          </a:blip>
          <a:srcRect b="0" l="0" r="0" t="0"/>
          <a:stretch/>
        </p:blipFill>
        <p:spPr>
          <a:xfrm>
            <a:off x="10096488" y="6394070"/>
            <a:ext cx="1108530" cy="392400"/>
          </a:xfrm>
          <a:prstGeom prst="rect">
            <a:avLst/>
          </a:prstGeom>
          <a:noFill/>
          <a:ln>
            <a:noFill/>
          </a:ln>
        </p:spPr>
      </p:pic>
      <p:sp>
        <p:nvSpPr>
          <p:cNvPr id="196" name="Google Shape;196;p29"/>
          <p:cNvSpPr txBox="1"/>
          <p:nvPr/>
        </p:nvSpPr>
        <p:spPr>
          <a:xfrm>
            <a:off x="2999875" y="344400"/>
            <a:ext cx="6528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u="sng">
                <a:solidFill>
                  <a:srgbClr val="93C47D"/>
                </a:solidFill>
                <a:latin typeface="Press Start 2P"/>
                <a:ea typeface="Press Start 2P"/>
                <a:cs typeface="Press Start 2P"/>
                <a:sym typeface="Press Start 2P"/>
                <a:hlinkClick r:id="rId8">
                  <a:extLst>
                    <a:ext uri="{A12FA001-AC4F-418D-AE19-62706E023703}">
                      <ahyp:hlinkClr val="tx"/>
                    </a:ext>
                  </a:extLst>
                </a:hlinkClick>
              </a:rPr>
              <a:t>recitmst.qc.ca/minecraft27092023</a:t>
            </a:r>
            <a:endParaRPr sz="1500">
              <a:solidFill>
                <a:srgbClr val="93C47D"/>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id="741" name="Google Shape;741;p56"/>
          <p:cNvPicPr preferRelativeResize="0"/>
          <p:nvPr/>
        </p:nvPicPr>
        <p:blipFill rotWithShape="1">
          <a:blip r:embed="rId3">
            <a:alphaModFix/>
          </a:blip>
          <a:srcRect b="0" l="0" r="0" t="0"/>
          <a:stretch/>
        </p:blipFill>
        <p:spPr>
          <a:xfrm>
            <a:off x="1" y="-344050"/>
            <a:ext cx="15887700" cy="8210711"/>
          </a:xfrm>
          <a:prstGeom prst="rect">
            <a:avLst/>
          </a:prstGeom>
          <a:noFill/>
          <a:ln>
            <a:noFill/>
          </a:ln>
        </p:spPr>
      </p:pic>
      <p:pic>
        <p:nvPicPr>
          <p:cNvPr descr="A picture containing text, toy&#10;&#10;Description automatically generated" id="742" name="Google Shape;742;p56"/>
          <p:cNvPicPr preferRelativeResize="0"/>
          <p:nvPr/>
        </p:nvPicPr>
        <p:blipFill rotWithShape="1">
          <a:blip r:embed="rId4">
            <a:alphaModFix/>
          </a:blip>
          <a:srcRect b="0" l="0" r="0" t="0"/>
          <a:stretch/>
        </p:blipFill>
        <p:spPr>
          <a:xfrm>
            <a:off x="7609114" y="3606921"/>
            <a:ext cx="4963887" cy="3901106"/>
          </a:xfrm>
          <a:prstGeom prst="rect">
            <a:avLst/>
          </a:prstGeom>
          <a:noFill/>
          <a:ln>
            <a:noFill/>
          </a:ln>
          <a:effectLst>
            <a:outerShdw blurRad="419100" rotWithShape="0" algn="tl" dir="2700000" dist="38100">
              <a:srgbClr val="000000">
                <a:alpha val="80000"/>
              </a:srgbClr>
            </a:outerShdw>
          </a:effectLst>
        </p:spPr>
      </p:pic>
      <p:sp>
        <p:nvSpPr>
          <p:cNvPr id="743" name="Google Shape;743;p56">
            <a:hlinkClick action="ppaction://hlinkshowjump?jump=nextslide"/>
          </p:cNvPr>
          <p:cNvSpPr/>
          <p:nvPr/>
        </p:nvSpPr>
        <p:spPr>
          <a:xfrm>
            <a:off x="3943350" y="27665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44" name="Google Shape;744;p56"/>
          <p:cNvSpPr/>
          <p:nvPr/>
        </p:nvSpPr>
        <p:spPr>
          <a:xfrm>
            <a:off x="3943350" y="3689340"/>
            <a:ext cx="19875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45" name="Google Shape;745;p56"/>
          <p:cNvSpPr txBox="1"/>
          <p:nvPr/>
        </p:nvSpPr>
        <p:spPr>
          <a:xfrm>
            <a:off x="4029900" y="3737650"/>
            <a:ext cx="1814400" cy="4617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1200">
                <a:solidFill>
                  <a:srgbClr val="D8D8D8"/>
                </a:solidFill>
                <a:latin typeface="Press Start 2P"/>
                <a:ea typeface="Press Start 2P"/>
                <a:cs typeface="Press Start 2P"/>
                <a:sym typeface="Press Start 2P"/>
              </a:rPr>
              <a:t>Stéphanie Rioux</a:t>
            </a:r>
            <a:endParaRPr b="0" i="0" sz="1200" u="none" cap="none" strike="noStrike">
              <a:solidFill>
                <a:srgbClr val="D8D8D8"/>
              </a:solidFill>
              <a:latin typeface="Press Start 2P"/>
              <a:ea typeface="Press Start 2P"/>
              <a:cs typeface="Press Start 2P"/>
              <a:sym typeface="Press Start 2P"/>
            </a:endParaRPr>
          </a:p>
        </p:txBody>
      </p:sp>
      <p:sp>
        <p:nvSpPr>
          <p:cNvPr id="746" name="Google Shape;746;p56"/>
          <p:cNvSpPr txBox="1"/>
          <p:nvPr/>
        </p:nvSpPr>
        <p:spPr>
          <a:xfrm>
            <a:off x="4158500" y="2836621"/>
            <a:ext cx="3859800" cy="43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200">
                <a:solidFill>
                  <a:srgbClr val="D8D8D8"/>
                </a:solidFill>
                <a:latin typeface="Press Start 2P"/>
                <a:ea typeface="Press Start 2P"/>
                <a:cs typeface="Press Start 2P"/>
                <a:sym typeface="Press Start 2P"/>
              </a:rPr>
              <a:t>Merci!!</a:t>
            </a:r>
            <a:endParaRPr b="0" i="0" sz="2200" u="none" cap="none" strike="noStrike">
              <a:solidFill>
                <a:srgbClr val="D8D8D8"/>
              </a:solidFill>
              <a:latin typeface="Press Start 2P"/>
              <a:ea typeface="Press Start 2P"/>
              <a:cs typeface="Press Start 2P"/>
              <a:sym typeface="Press Start 2P"/>
            </a:endParaRPr>
          </a:p>
        </p:txBody>
      </p:sp>
      <p:sp>
        <p:nvSpPr>
          <p:cNvPr id="747" name="Google Shape;747;p56">
            <a:hlinkClick action="ppaction://hlinksldjump" r:id="rId5"/>
          </p:cNvPr>
          <p:cNvSpPr/>
          <p:nvPr/>
        </p:nvSpPr>
        <p:spPr>
          <a:xfrm>
            <a:off x="6280226" y="3689340"/>
            <a:ext cx="19875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48" name="Google Shape;748;p56"/>
          <p:cNvSpPr txBox="1"/>
          <p:nvPr/>
        </p:nvSpPr>
        <p:spPr>
          <a:xfrm>
            <a:off x="6395426" y="3737650"/>
            <a:ext cx="17571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D8D8D8"/>
                </a:solidFill>
                <a:latin typeface="Press Start 2P"/>
                <a:ea typeface="Press Start 2P"/>
                <a:cs typeface="Press Start 2P"/>
                <a:sym typeface="Press Start 2P"/>
              </a:rPr>
              <a:t>Mathieu Thibault</a:t>
            </a:r>
            <a:endParaRPr b="0" i="0" sz="1200" u="none" cap="none" strike="noStrike">
              <a:solidFill>
                <a:srgbClr val="D8D8D8"/>
              </a:solidFill>
              <a:latin typeface="Press Start 2P"/>
              <a:ea typeface="Press Start 2P"/>
              <a:cs typeface="Press Start 2P"/>
              <a:sym typeface="Press Start 2P"/>
            </a:endParaRPr>
          </a:p>
        </p:txBody>
      </p:sp>
      <p:sp>
        <p:nvSpPr>
          <p:cNvPr id="749" name="Google Shape;749;p56"/>
          <p:cNvSpPr txBox="1"/>
          <p:nvPr/>
        </p:nvSpPr>
        <p:spPr>
          <a:xfrm>
            <a:off x="3563425" y="4417075"/>
            <a:ext cx="47793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6">
                  <a:extLst>
                    <a:ext uri="{A12FA001-AC4F-418D-AE19-62706E023703}">
                      <ahyp:hlinkClr val="tx"/>
                    </a:ext>
                  </a:extLst>
                </a:hlinkClick>
              </a:rPr>
              <a:t>stephanie.rioux@recit.qc.ca</a:t>
            </a:r>
            <a:endParaRPr sz="1600">
              <a:solidFill>
                <a:schemeClr val="lt1"/>
              </a:solidFill>
            </a:endParaRPr>
          </a:p>
        </p:txBody>
      </p:sp>
      <p:sp>
        <p:nvSpPr>
          <p:cNvPr id="750" name="Google Shape;750;p56"/>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751" name="Google Shape;751;p56"/>
          <p:cNvPicPr preferRelativeResize="0"/>
          <p:nvPr/>
        </p:nvPicPr>
        <p:blipFill>
          <a:blip r:embed="rId7">
            <a:alphaModFix/>
          </a:blip>
          <a:stretch>
            <a:fillRect/>
          </a:stretch>
        </p:blipFill>
        <p:spPr>
          <a:xfrm flipH="1">
            <a:off x="152400" y="2257800"/>
            <a:ext cx="3411025" cy="5685050"/>
          </a:xfrm>
          <a:prstGeom prst="rect">
            <a:avLst/>
          </a:prstGeom>
          <a:noFill/>
          <a:ln>
            <a:noFill/>
          </a:ln>
        </p:spPr>
      </p:pic>
      <p:pic>
        <p:nvPicPr>
          <p:cNvPr id="752" name="Google Shape;752;p56"/>
          <p:cNvPicPr preferRelativeResize="0"/>
          <p:nvPr/>
        </p:nvPicPr>
        <p:blipFill>
          <a:blip r:embed="rId8">
            <a:alphaModFix/>
          </a:blip>
          <a:stretch>
            <a:fillRect/>
          </a:stretch>
        </p:blipFill>
        <p:spPr>
          <a:xfrm>
            <a:off x="255127" y="-228200"/>
            <a:ext cx="871925" cy="1407200"/>
          </a:xfrm>
          <a:prstGeom prst="rect">
            <a:avLst/>
          </a:prstGeom>
          <a:noFill/>
          <a:ln>
            <a:noFill/>
          </a:ln>
        </p:spPr>
      </p:pic>
      <p:pic>
        <p:nvPicPr>
          <p:cNvPr id="753" name="Google Shape;753;p56"/>
          <p:cNvPicPr preferRelativeResize="0"/>
          <p:nvPr/>
        </p:nvPicPr>
        <p:blipFill>
          <a:blip r:embed="rId9">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754" name="Google Shape;754;p56"/>
          <p:cNvPicPr preferRelativeResize="0"/>
          <p:nvPr/>
        </p:nvPicPr>
        <p:blipFill rotWithShape="1">
          <a:blip r:embed="rId10">
            <a:alphaModFix/>
          </a:blip>
          <a:srcRect b="0" l="0" r="0" t="0"/>
          <a:stretch/>
        </p:blipFill>
        <p:spPr>
          <a:xfrm flipH="1">
            <a:off x="2235650" y="5324523"/>
            <a:ext cx="1406950" cy="1609676"/>
          </a:xfrm>
          <a:prstGeom prst="rect">
            <a:avLst/>
          </a:prstGeom>
          <a:noFill/>
          <a:ln>
            <a:noFill/>
          </a:ln>
          <a:effectLst>
            <a:outerShdw blurRad="444500" rotWithShape="0" algn="tr" dir="8100000" dist="38100">
              <a:srgbClr val="000000">
                <a:alpha val="78820"/>
              </a:srgbClr>
            </a:outerShdw>
          </a:effectLst>
        </p:spPr>
      </p:pic>
      <p:sp>
        <p:nvSpPr>
          <p:cNvPr id="755" name="Google Shape;755;p56"/>
          <p:cNvSpPr txBox="1"/>
          <p:nvPr/>
        </p:nvSpPr>
        <p:spPr>
          <a:xfrm>
            <a:off x="5799975" y="0"/>
            <a:ext cx="6528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u="sng">
                <a:solidFill>
                  <a:schemeClr val="lt1"/>
                </a:solidFill>
                <a:latin typeface="Press Start 2P"/>
                <a:ea typeface="Press Start 2P"/>
                <a:cs typeface="Press Start 2P"/>
                <a:sym typeface="Press Start 2P"/>
                <a:hlinkClick r:id="rId11">
                  <a:extLst>
                    <a:ext uri="{A12FA001-AC4F-418D-AE19-62706E023703}">
                      <ahyp:hlinkClr val="tx"/>
                    </a:ext>
                  </a:extLst>
                </a:hlinkClick>
              </a:rPr>
              <a:t>recitmst.qc.ca/minecraft27092023</a:t>
            </a:r>
            <a:endParaRPr sz="1500">
              <a:solidFill>
                <a:schemeClr val="lt1"/>
              </a:solidFill>
              <a:latin typeface="Press Start 2P"/>
              <a:ea typeface="Press Start 2P"/>
              <a:cs typeface="Press Start 2P"/>
              <a:sym typeface="Press Start 2P"/>
            </a:endParaRPr>
          </a:p>
        </p:txBody>
      </p:sp>
      <p:sp>
        <p:nvSpPr>
          <p:cNvPr id="756" name="Google Shape;756;p56"/>
          <p:cNvSpPr txBox="1"/>
          <p:nvPr/>
        </p:nvSpPr>
        <p:spPr>
          <a:xfrm>
            <a:off x="3877525" y="4798075"/>
            <a:ext cx="41511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2">
                  <a:extLst>
                    <a:ext uri="{A12FA001-AC4F-418D-AE19-62706E023703}">
                      <ahyp:hlinkClr val="tx"/>
                    </a:ext>
                  </a:extLst>
                </a:hlinkClick>
              </a:rPr>
              <a:t>mathieu.thibault@uqo.ca</a:t>
            </a:r>
            <a:endParaRPr sz="1600">
              <a:solidFill>
                <a:schemeClr val="lt1"/>
              </a:solidFill>
            </a:endParaRPr>
          </a:p>
        </p:txBody>
      </p:sp>
      <p:sp>
        <p:nvSpPr>
          <p:cNvPr id="757" name="Google Shape;757;p56"/>
          <p:cNvSpPr txBox="1"/>
          <p:nvPr/>
        </p:nvSpPr>
        <p:spPr>
          <a:xfrm>
            <a:off x="4066375" y="5179075"/>
            <a:ext cx="37734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3">
                  <a:extLst>
                    <a:ext uri="{A12FA001-AC4F-418D-AE19-62706E023703}">
                      <ahyp:hlinkClr val="tx"/>
                    </a:ext>
                  </a:extLst>
                </a:hlinkClick>
              </a:rPr>
              <a:t>equipemst</a:t>
            </a:r>
            <a:r>
              <a:rPr lang="en-US" sz="1300" u="sng">
                <a:solidFill>
                  <a:schemeClr val="lt1"/>
                </a:solidFill>
                <a:latin typeface="Press Start 2P"/>
                <a:ea typeface="Press Start 2P"/>
                <a:cs typeface="Press Start 2P"/>
                <a:sym typeface="Press Start 2P"/>
                <a:hlinkClick r:id="rId14">
                  <a:extLst>
                    <a:ext uri="{A12FA001-AC4F-418D-AE19-62706E023703}">
                      <ahyp:hlinkClr val="tx"/>
                    </a:ext>
                  </a:extLst>
                </a:hlinkClick>
              </a:rPr>
              <a:t>@recit.qc.ca</a:t>
            </a:r>
            <a:endParaRPr sz="1600">
              <a:solidFill>
                <a:schemeClr val="lt1"/>
              </a:solidFill>
            </a:endParaRPr>
          </a:p>
        </p:txBody>
      </p:sp>
      <p:pic>
        <p:nvPicPr>
          <p:cNvPr id="758" name="Google Shape;758;p56"/>
          <p:cNvPicPr preferRelativeResize="0"/>
          <p:nvPr/>
        </p:nvPicPr>
        <p:blipFill>
          <a:blip r:embed="rId15">
            <a:alphaModFix/>
          </a:blip>
          <a:stretch>
            <a:fillRect/>
          </a:stretch>
        </p:blipFill>
        <p:spPr>
          <a:xfrm>
            <a:off x="9883650" y="477400"/>
            <a:ext cx="2028975" cy="2028975"/>
          </a:xfrm>
          <a:prstGeom prst="rect">
            <a:avLst/>
          </a:prstGeom>
          <a:noFill/>
          <a:ln>
            <a:noFill/>
          </a:ln>
        </p:spPr>
      </p:pic>
      <p:sp>
        <p:nvSpPr>
          <p:cNvPr id="759" name="Google Shape;759;p56">
            <a:hlinkClick action="ppaction://hlinkshowjump?jump=nextslide"/>
          </p:cNvPr>
          <p:cNvSpPr/>
          <p:nvPr/>
        </p:nvSpPr>
        <p:spPr>
          <a:xfrm>
            <a:off x="3965550" y="5594700"/>
            <a:ext cx="19431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60" name="Google Shape;760;p56">
            <a:hlinkClick action="ppaction://hlinkshowjump?jump=nextslide"/>
          </p:cNvPr>
          <p:cNvSpPr txBox="1"/>
          <p:nvPr/>
        </p:nvSpPr>
        <p:spPr>
          <a:xfrm>
            <a:off x="4244850" y="5719225"/>
            <a:ext cx="1384500" cy="27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rgbClr val="D8D8D8"/>
                </a:solidFill>
                <a:latin typeface="Press Start 2P"/>
                <a:ea typeface="Press Start 2P"/>
                <a:cs typeface="Press Start 2P"/>
                <a:sym typeface="Press Start 2P"/>
              </a:rPr>
              <a:t>Quitter</a:t>
            </a:r>
            <a:endParaRPr b="0" i="0" sz="1200" u="none" cap="none" strike="noStrike">
              <a:solidFill>
                <a:srgbClr val="D8D8D8"/>
              </a:solidFill>
              <a:latin typeface="Press Start 2P"/>
              <a:ea typeface="Press Start 2P"/>
              <a:cs typeface="Press Start 2P"/>
              <a:sym typeface="Press Start 2P"/>
            </a:endParaRPr>
          </a:p>
        </p:txBody>
      </p:sp>
      <p:sp>
        <p:nvSpPr>
          <p:cNvPr id="761" name="Google Shape;761;p56">
            <a:hlinkClick action="ppaction://hlinkshowjump?jump=firstslide"/>
          </p:cNvPr>
          <p:cNvSpPr/>
          <p:nvPr/>
        </p:nvSpPr>
        <p:spPr>
          <a:xfrm>
            <a:off x="6302426" y="5568558"/>
            <a:ext cx="19431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62" name="Google Shape;762;p56">
            <a:hlinkClick action="ppaction://hlinkshowjump?jump=firstslide"/>
          </p:cNvPr>
          <p:cNvSpPr txBox="1"/>
          <p:nvPr/>
        </p:nvSpPr>
        <p:spPr>
          <a:xfrm>
            <a:off x="6302426" y="5693075"/>
            <a:ext cx="1943100" cy="27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rgbClr val="D8D8D8"/>
                </a:solidFill>
                <a:latin typeface="Press Start 2P"/>
                <a:ea typeface="Press Start 2P"/>
                <a:cs typeface="Press Start 2P"/>
                <a:sym typeface="Press Start 2P"/>
              </a:rPr>
              <a:t>Re</a:t>
            </a:r>
            <a:r>
              <a:rPr lang="en-US" sz="1200">
                <a:solidFill>
                  <a:srgbClr val="D8D8D8"/>
                </a:solidFill>
                <a:latin typeface="Press Start 2P"/>
                <a:ea typeface="Press Start 2P"/>
                <a:cs typeface="Press Start 2P"/>
                <a:sym typeface="Press Start 2P"/>
              </a:rPr>
              <a:t>commencer</a:t>
            </a:r>
            <a:endParaRPr b="0" i="0" sz="1200" u="none" cap="none" strike="noStrike">
              <a:solidFill>
                <a:srgbClr val="D8D8D8"/>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500"/>
                                        <p:tgtEl>
                                          <p:spTgt spid="741"/>
                                        </p:tgtEl>
                                      </p:cBhvr>
                                    </p:animEffect>
                                  </p:childTnLst>
                                </p:cTn>
                              </p:par>
                              <p:par>
                                <p:cTn fill="hold" nodeType="withEffect" presetClass="entr" presetID="2" presetSubtype="4">
                                  <p:stCondLst>
                                    <p:cond delay="0"/>
                                  </p:stCondLst>
                                  <p:childTnLst>
                                    <p:set>
                                      <p:cBhvr>
                                        <p:cTn dur="1" fill="hold">
                                          <p:stCondLst>
                                            <p:cond delay="0"/>
                                          </p:stCondLst>
                                        </p:cTn>
                                        <p:tgtEl>
                                          <p:spTgt spid="742"/>
                                        </p:tgtEl>
                                        <p:attrNameLst>
                                          <p:attrName>style.visibility</p:attrName>
                                        </p:attrNameLst>
                                      </p:cBhvr>
                                      <p:to>
                                        <p:strVal val="visible"/>
                                      </p:to>
                                    </p:set>
                                    <p:anim calcmode="lin" valueType="num">
                                      <p:cBhvr additive="base">
                                        <p:cTn dur="1000"/>
                                        <p:tgtEl>
                                          <p:spTgt spid="74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54"/>
                                        </p:tgtEl>
                                        <p:attrNameLst>
                                          <p:attrName>style.visibility</p:attrName>
                                        </p:attrNameLst>
                                      </p:cBhvr>
                                      <p:to>
                                        <p:strVal val="visible"/>
                                      </p:to>
                                    </p:set>
                                    <p:anim calcmode="lin" valueType="num">
                                      <p:cBhvr additive="base">
                                        <p:cTn dur="1000"/>
                                        <p:tgtEl>
                                          <p:spTgt spid="7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51"/>
                                        </p:tgtEl>
                                        <p:attrNameLst>
                                          <p:attrName>style.visibility</p:attrName>
                                        </p:attrNameLst>
                                      </p:cBhvr>
                                      <p:to>
                                        <p:strVal val="visible"/>
                                      </p:to>
                                    </p:set>
                                    <p:anim calcmode="lin" valueType="num">
                                      <p:cBhvr additive="base">
                                        <p:cTn dur="1000"/>
                                        <p:tgtEl>
                                          <p:spTgt spid="75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66" name="Shape 766"/>
        <p:cNvGrpSpPr/>
        <p:nvPr/>
      </p:nvGrpSpPr>
      <p:grpSpPr>
        <a:xfrm>
          <a:off x="0" y="0"/>
          <a:ext cx="0" cy="0"/>
          <a:chOff x="0" y="0"/>
          <a:chExt cx="0" cy="0"/>
        </a:xfrm>
      </p:grpSpPr>
      <p:pic>
        <p:nvPicPr>
          <p:cNvPr descr="A picture containing container, square&#10;&#10;Description automatically generated" id="767" name="Google Shape;767;p57"/>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68" name="Google Shape;768;p57"/>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769" name="Google Shape;769;p57"/>
          <p:cNvSpPr/>
          <p:nvPr/>
        </p:nvSpPr>
        <p:spPr>
          <a:xfrm>
            <a:off x="2496650" y="145950"/>
            <a:ext cx="72204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0" name="Google Shape;770;p57"/>
          <p:cNvSpPr txBox="1"/>
          <p:nvPr/>
        </p:nvSpPr>
        <p:spPr>
          <a:xfrm>
            <a:off x="2535050" y="512299"/>
            <a:ext cx="72204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1800">
                <a:solidFill>
                  <a:srgbClr val="D8D8D8"/>
                </a:solidFill>
                <a:latin typeface="Press Start 2P"/>
                <a:ea typeface="Press Start 2P"/>
                <a:cs typeface="Press Start 2P"/>
                <a:sym typeface="Press Start 2P"/>
              </a:rPr>
              <a:t>Les maths avec Minecraft selon différentes intentions</a:t>
            </a:r>
            <a:endParaRPr sz="1800">
              <a:solidFill>
                <a:srgbClr val="D8D8D8"/>
              </a:solidFill>
              <a:latin typeface="Press Start 2P"/>
              <a:ea typeface="Press Start 2P"/>
              <a:cs typeface="Press Start 2P"/>
              <a:sym typeface="Press Start 2P"/>
            </a:endParaRPr>
          </a:p>
        </p:txBody>
      </p:sp>
      <p:sp>
        <p:nvSpPr>
          <p:cNvPr id="771" name="Google Shape;771;p57"/>
          <p:cNvSpPr txBox="1"/>
          <p:nvPr/>
        </p:nvSpPr>
        <p:spPr>
          <a:xfrm>
            <a:off x="662575" y="1645950"/>
            <a:ext cx="11165100" cy="498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SzPts val="1100"/>
              <a:buNone/>
            </a:pPr>
            <a:r>
              <a:rPr b="1" lang="en-US" sz="1200">
                <a:solidFill>
                  <a:schemeClr val="lt1"/>
                </a:solidFill>
                <a:latin typeface="Press Start 2P"/>
                <a:ea typeface="Press Start 2P"/>
                <a:cs typeface="Press Start 2P"/>
                <a:sym typeface="Press Start 2P"/>
              </a:rPr>
              <a:t>Différentes intentions didactiques peuvent soutenir l’usage de Minecraft Education en classe de mathématiques au primaire et au secondaire. Une tâche peut être utilisée afin d’introduire un nouveau concept et de favoriser l’apprentissage par l’exploration ou la manipulation d’objets. Minecraft peut aussi servir à appliquer des concepts déjà appris ou à les consolider. Finalement, l’élève peut être placé face à une tâche plus ouverte et créative. Ces types de tâches peuvent aussi s’ancrer dans le référentiel d’intervention en mathématiques (RIM) par le recours à la résolution de problèmes selon différentes intentions. De plus, en posture d’évaluation, ces tâches peuvent s’inscrire dans le développement de compétences mathématiques. Nous vous invitons à venir explorer ces intentions ainsi que les liens à faire avec le RIM et l’évaluation des compétences dans l'environnement Minecraft. Vous aurez aussi l’occasion d’expérimenter ces types de tâches et de découvrir les ressources existantes. Nous vous partagerons aussi les grandes lignes d’un projet de recherche collaborative en cours, qui sera imprégné de ces intentions et qui vise à collaborer avec des enseignants et des conseillers pédagogiques RÉCIT.</a:t>
            </a:r>
            <a:endParaRPr b="1" sz="12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67"/>
                                        </p:tgtEl>
                                        <p:attrNameLst>
                                          <p:attrName>style.visibility</p:attrName>
                                        </p:attrNameLst>
                                      </p:cBhvr>
                                      <p:to>
                                        <p:strVal val="visible"/>
                                      </p:to>
                                    </p:set>
                                    <p:anim calcmode="lin" valueType="num">
                                      <p:cBhvr additive="base">
                                        <p:cTn dur="1000"/>
                                        <p:tgtEl>
                                          <p:spTgt spid="7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68"/>
                                        </p:tgtEl>
                                        <p:attrNameLst>
                                          <p:attrName>style.visibility</p:attrName>
                                        </p:attrNameLst>
                                      </p:cBhvr>
                                      <p:to>
                                        <p:strVal val="visible"/>
                                      </p:to>
                                    </p:set>
                                    <p:anim calcmode="lin" valueType="num">
                                      <p:cBhvr additive="base">
                                        <p:cTn dur="1000"/>
                                        <p:tgtEl>
                                          <p:spTgt spid="76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58"/>
          <p:cNvSpPr txBox="1"/>
          <p:nvPr/>
        </p:nvSpPr>
        <p:spPr>
          <a:xfrm>
            <a:off x="2380562" y="599780"/>
            <a:ext cx="744445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777" name="Google Shape;777;p58"/>
          <p:cNvSpPr txBox="1"/>
          <p:nvPr/>
        </p:nvSpPr>
        <p:spPr>
          <a:xfrm>
            <a:off x="4239443" y="2677013"/>
            <a:ext cx="370840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778" name="Google Shape;778;p58"/>
          <p:cNvSpPr txBox="1"/>
          <p:nvPr/>
        </p:nvSpPr>
        <p:spPr>
          <a:xfrm>
            <a:off x="3145093" y="3005890"/>
            <a:ext cx="5897100"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779" name="Google Shape;779;p58"/>
          <p:cNvSpPr txBox="1"/>
          <p:nvPr/>
        </p:nvSpPr>
        <p:spPr>
          <a:xfrm>
            <a:off x="3145093" y="1982639"/>
            <a:ext cx="589710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780" name="Google Shape;780;p58"/>
          <p:cNvSpPr txBox="1"/>
          <p:nvPr/>
        </p:nvSpPr>
        <p:spPr>
          <a:xfrm>
            <a:off x="4178325" y="3975660"/>
            <a:ext cx="383063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781" name="Google Shape;781;p58"/>
          <p:cNvSpPr txBox="1"/>
          <p:nvPr/>
        </p:nvSpPr>
        <p:spPr>
          <a:xfrm>
            <a:off x="3145093" y="4304538"/>
            <a:ext cx="5897100" cy="147728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descr="Icon&#10;&#10;Description automatically generated" id="786" name="Google Shape;786;p59"/>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787" name="Google Shape;787;p59"/>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0" name="Shape 200"/>
        <p:cNvGrpSpPr/>
        <p:nvPr/>
      </p:nvGrpSpPr>
      <p:grpSpPr>
        <a:xfrm>
          <a:off x="0" y="0"/>
          <a:ext cx="0" cy="0"/>
          <a:chOff x="0" y="0"/>
          <a:chExt cx="0" cy="0"/>
        </a:xfrm>
      </p:grpSpPr>
      <p:sp>
        <p:nvSpPr>
          <p:cNvPr id="201" name="Google Shape;201;p30"/>
          <p:cNvSpPr/>
          <p:nvPr/>
        </p:nvSpPr>
        <p:spPr>
          <a:xfrm>
            <a:off x="1138525" y="1942650"/>
            <a:ext cx="9791400" cy="3642900"/>
          </a:xfrm>
          <a:prstGeom prst="roundRect">
            <a:avLst>
              <a:gd fmla="val 0" name="adj"/>
            </a:avLst>
          </a:prstGeom>
          <a:gradFill>
            <a:gsLst>
              <a:gs pos="0">
                <a:srgbClr val="848484"/>
              </a:gs>
              <a:gs pos="55000">
                <a:srgbClr val="6D6D6D"/>
              </a:gs>
              <a:gs pos="100000">
                <a:srgbClr val="848484"/>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30"/>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p30"/>
          <p:cNvSpPr txBox="1"/>
          <p:nvPr/>
        </p:nvSpPr>
        <p:spPr>
          <a:xfrm>
            <a:off x="1915425" y="631847"/>
            <a:ext cx="81948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D8D8D8"/>
                </a:solidFill>
                <a:latin typeface="Press Start 2P"/>
                <a:ea typeface="Press Start 2P"/>
                <a:cs typeface="Press Start 2P"/>
                <a:sym typeface="Press Start 2P"/>
              </a:rPr>
              <a:t>Minecraft</a:t>
            </a:r>
            <a:r>
              <a:rPr lang="en-US" sz="2000">
                <a:solidFill>
                  <a:srgbClr val="D8D8D8"/>
                </a:solidFill>
                <a:latin typeface="Press Start 2P"/>
                <a:ea typeface="Press Start 2P"/>
                <a:cs typeface="Press Start 2P"/>
                <a:sym typeface="Press Start 2P"/>
              </a:rPr>
              <a:t> en maths selon différentes intentions</a:t>
            </a:r>
            <a:endParaRPr sz="1600"/>
          </a:p>
        </p:txBody>
      </p:sp>
      <p:pic>
        <p:nvPicPr>
          <p:cNvPr descr="A picture containing container, square&#10;&#10;Description automatically generated" id="204" name="Google Shape;204;p30"/>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205" name="Google Shape;205;p30"/>
          <p:cNvSpPr txBox="1"/>
          <p:nvPr/>
        </p:nvSpPr>
        <p:spPr>
          <a:xfrm>
            <a:off x="1749025" y="2186375"/>
            <a:ext cx="8718300" cy="2709000"/>
          </a:xfrm>
          <a:prstGeom prst="rect">
            <a:avLst/>
          </a:prstGeom>
          <a:noFill/>
          <a:ln>
            <a:noFill/>
          </a:ln>
        </p:spPr>
        <p:txBody>
          <a:bodyPr anchorCtr="0" anchor="t" bIns="45700" lIns="91425" spcFirstLastPara="1" rIns="91425" wrap="square" tIns="45700">
            <a:spAutoFit/>
          </a:bodyPr>
          <a:lstStyle/>
          <a:p>
            <a:pPr indent="-336550" lvl="0" marL="457200" marR="0" rtl="0" algn="l">
              <a:lnSpc>
                <a:spcPct val="150000"/>
              </a:lnSpc>
              <a:spcBef>
                <a:spcPts val="0"/>
              </a:spcBef>
              <a:spcAft>
                <a:spcPts val="0"/>
              </a:spcAft>
              <a:buClr>
                <a:schemeClr val="lt2"/>
              </a:buClr>
              <a:buSzPts val="1700"/>
              <a:buFont typeface="Press Start 2P"/>
              <a:buChar char="■"/>
            </a:pPr>
            <a:r>
              <a:rPr lang="en-US" sz="1700">
                <a:solidFill>
                  <a:schemeClr val="lt2"/>
                </a:solidFill>
                <a:latin typeface="Press Start 2P"/>
                <a:ea typeface="Press Start 2P"/>
                <a:cs typeface="Press Start 2P"/>
                <a:sym typeface="Press Start 2P"/>
              </a:rPr>
              <a:t>3 intentions</a:t>
            </a:r>
            <a:r>
              <a:rPr lang="en-US" sz="1700">
                <a:solidFill>
                  <a:schemeClr val="lt2"/>
                </a:solidFill>
                <a:latin typeface="Press Start 2P"/>
                <a:ea typeface="Press Start 2P"/>
                <a:cs typeface="Press Start 2P"/>
                <a:sym typeface="Press Start 2P"/>
              </a:rPr>
              <a:t> didactiques</a:t>
            </a:r>
            <a:endParaRPr sz="1700">
              <a:solidFill>
                <a:schemeClr val="lt2"/>
              </a:solidFill>
              <a:latin typeface="Press Start 2P"/>
              <a:ea typeface="Press Start 2P"/>
              <a:cs typeface="Press Start 2P"/>
              <a:sym typeface="Press Start 2P"/>
            </a:endParaRPr>
          </a:p>
          <a:p>
            <a:pPr indent="-336550" lvl="0" marL="457200" marR="0" rtl="0" algn="l">
              <a:lnSpc>
                <a:spcPct val="150000"/>
              </a:lnSpc>
              <a:spcBef>
                <a:spcPts val="0"/>
              </a:spcBef>
              <a:spcAft>
                <a:spcPts val="0"/>
              </a:spcAft>
              <a:buClr>
                <a:schemeClr val="lt2"/>
              </a:buClr>
              <a:buSzPts val="1700"/>
              <a:buFont typeface="Press Start 2P"/>
              <a:buChar char="■"/>
            </a:pPr>
            <a:r>
              <a:rPr lang="en-US" sz="1700" u="sng">
                <a:solidFill>
                  <a:srgbClr val="93C47D"/>
                </a:solidFill>
                <a:latin typeface="Press Start 2P"/>
                <a:ea typeface="Press Start 2P"/>
                <a:cs typeface="Press Start 2P"/>
                <a:sym typeface="Press Start 2P"/>
                <a:hlinkClick r:id="rId5">
                  <a:extLst>
                    <a:ext uri="{A12FA001-AC4F-418D-AE19-62706E023703}">
                      <ahyp:hlinkClr val="tx"/>
                    </a:ext>
                  </a:extLst>
                </a:hlinkClick>
              </a:rPr>
              <a:t>Référentiel d’intervention en maths</a:t>
            </a:r>
            <a:r>
              <a:rPr lang="en-US" sz="1700">
                <a:solidFill>
                  <a:schemeClr val="lt2"/>
                </a:solidFill>
                <a:latin typeface="Press Start 2P"/>
                <a:ea typeface="Press Start 2P"/>
                <a:cs typeface="Press Start 2P"/>
                <a:sym typeface="Press Start 2P"/>
              </a:rPr>
              <a:t> (RIM)</a:t>
            </a:r>
            <a:endParaRPr sz="1700">
              <a:solidFill>
                <a:schemeClr val="lt2"/>
              </a:solidFill>
              <a:latin typeface="Press Start 2P"/>
              <a:ea typeface="Press Start 2P"/>
              <a:cs typeface="Press Start 2P"/>
              <a:sym typeface="Press Start 2P"/>
            </a:endParaRPr>
          </a:p>
          <a:p>
            <a:pPr indent="-336550" lvl="0" marL="457200" marR="0" rtl="0" algn="l">
              <a:lnSpc>
                <a:spcPct val="150000"/>
              </a:lnSpc>
              <a:spcBef>
                <a:spcPts val="0"/>
              </a:spcBef>
              <a:spcAft>
                <a:spcPts val="0"/>
              </a:spcAft>
              <a:buClr>
                <a:schemeClr val="lt2"/>
              </a:buClr>
              <a:buSzPts val="1700"/>
              <a:buFont typeface="Press Start 2P"/>
              <a:buChar char="■"/>
            </a:pPr>
            <a:r>
              <a:rPr lang="en-US" sz="1700">
                <a:solidFill>
                  <a:schemeClr val="lt2"/>
                </a:solidFill>
                <a:latin typeface="Press Start 2P"/>
                <a:ea typeface="Press Start 2P"/>
                <a:cs typeface="Press Start 2P"/>
                <a:sym typeface="Press Start 2P"/>
              </a:rPr>
              <a:t>Exploration de tâches</a:t>
            </a:r>
            <a:endParaRPr sz="1700">
              <a:solidFill>
                <a:schemeClr val="lt2"/>
              </a:solidFill>
              <a:latin typeface="Press Start 2P"/>
              <a:ea typeface="Press Start 2P"/>
              <a:cs typeface="Press Start 2P"/>
              <a:sym typeface="Press Start 2P"/>
            </a:endParaRPr>
          </a:p>
          <a:p>
            <a:pPr indent="-336550" lvl="0" marL="457200" rtl="0" algn="l">
              <a:lnSpc>
                <a:spcPct val="150000"/>
              </a:lnSpc>
              <a:spcBef>
                <a:spcPts val="0"/>
              </a:spcBef>
              <a:spcAft>
                <a:spcPts val="0"/>
              </a:spcAft>
              <a:buClr>
                <a:schemeClr val="lt2"/>
              </a:buClr>
              <a:buSzPts val="1700"/>
              <a:buFont typeface="Press Start 2P"/>
              <a:buChar char="■"/>
            </a:pPr>
            <a:r>
              <a:rPr lang="en-US" sz="1700">
                <a:solidFill>
                  <a:schemeClr val="lt2"/>
                </a:solidFill>
                <a:latin typeface="Press Start 2P"/>
                <a:ea typeface="Press Start 2P"/>
                <a:cs typeface="Press Start 2P"/>
                <a:sym typeface="Press Start 2P"/>
              </a:rPr>
              <a:t>Compétences à développer - Évaluation</a:t>
            </a:r>
            <a:endParaRPr sz="1700">
              <a:solidFill>
                <a:schemeClr val="lt2"/>
              </a:solidFill>
              <a:latin typeface="Press Start 2P"/>
              <a:ea typeface="Press Start 2P"/>
              <a:cs typeface="Press Start 2P"/>
              <a:sym typeface="Press Start 2P"/>
            </a:endParaRPr>
          </a:p>
          <a:p>
            <a:pPr indent="-336550" lvl="0" marL="457200" marR="0" rtl="0" algn="l">
              <a:lnSpc>
                <a:spcPct val="150000"/>
              </a:lnSpc>
              <a:spcBef>
                <a:spcPts val="0"/>
              </a:spcBef>
              <a:spcAft>
                <a:spcPts val="0"/>
              </a:spcAft>
              <a:buClr>
                <a:schemeClr val="lt2"/>
              </a:buClr>
              <a:buSzPts val="1700"/>
              <a:buFont typeface="Press Start 2P"/>
              <a:buChar char="■"/>
            </a:pPr>
            <a:r>
              <a:rPr lang="en-US" sz="1700">
                <a:solidFill>
                  <a:schemeClr val="lt2"/>
                </a:solidFill>
                <a:latin typeface="Press Start 2P"/>
                <a:ea typeface="Press Start 2P"/>
                <a:cs typeface="Press Start 2P"/>
                <a:sym typeface="Press Start 2P"/>
              </a:rPr>
              <a:t>Projet de recherche</a:t>
            </a:r>
            <a:endParaRPr sz="1700">
              <a:solidFill>
                <a:schemeClr val="lt2"/>
              </a:solidFill>
              <a:latin typeface="Press Start 2P"/>
              <a:ea typeface="Press Start 2P"/>
              <a:cs typeface="Press Start 2P"/>
              <a:sym typeface="Press Start 2P"/>
            </a:endParaRPr>
          </a:p>
          <a:p>
            <a:pPr indent="-336550" lvl="0" marL="457200" marR="0" rtl="0" algn="l">
              <a:lnSpc>
                <a:spcPct val="150000"/>
              </a:lnSpc>
              <a:spcBef>
                <a:spcPts val="0"/>
              </a:spcBef>
              <a:spcAft>
                <a:spcPts val="0"/>
              </a:spcAft>
              <a:buClr>
                <a:schemeClr val="lt2"/>
              </a:buClr>
              <a:buSzPts val="1700"/>
              <a:buFont typeface="Press Start 2P"/>
              <a:buChar char="■"/>
            </a:pPr>
            <a:r>
              <a:rPr lang="en-US" sz="1700">
                <a:solidFill>
                  <a:schemeClr val="lt2"/>
                </a:solidFill>
                <a:latin typeface="Press Start 2P"/>
                <a:ea typeface="Press Start 2P"/>
                <a:cs typeface="Press Start 2P"/>
                <a:sym typeface="Press Start 2P"/>
              </a:rPr>
              <a:t>Ressources</a:t>
            </a:r>
            <a:endParaRPr sz="17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206" name="Google Shape;206;p30"/>
          <p:cNvPicPr preferRelativeResize="0"/>
          <p:nvPr/>
        </p:nvPicPr>
        <p:blipFill rotWithShape="1">
          <a:blip r:embed="rId4">
            <a:alphaModFix/>
          </a:blip>
          <a:srcRect b="0" l="0" r="0" t="0"/>
          <a:stretch/>
        </p:blipFill>
        <p:spPr>
          <a:xfrm>
            <a:off x="5143875" y="5026792"/>
            <a:ext cx="1834375" cy="1835383"/>
          </a:xfrm>
          <a:prstGeom prst="rect">
            <a:avLst/>
          </a:prstGeom>
          <a:noFill/>
          <a:ln>
            <a:noFill/>
          </a:ln>
        </p:spPr>
      </p:pic>
      <p:pic>
        <p:nvPicPr>
          <p:cNvPr descr="A picture containing container, square&#10;&#10;Description automatically generated" id="207" name="Google Shape;207;p30"/>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
        <p:nvSpPr>
          <p:cNvPr id="208" name="Google Shape;208;p30"/>
          <p:cNvSpPr/>
          <p:nvPr/>
        </p:nvSpPr>
        <p:spPr>
          <a:xfrm>
            <a:off x="7058425" y="4127550"/>
            <a:ext cx="2866200" cy="22023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Où vous situez-vous avec Minecraft ?</a:t>
            </a:r>
            <a:endParaRPr sz="1600">
              <a:latin typeface="Press Start 2P"/>
              <a:ea typeface="Press Start 2P"/>
              <a:cs typeface="Press Start 2P"/>
              <a:sym typeface="Press Start 2P"/>
            </a:endParaRPr>
          </a:p>
          <a:p>
            <a:pPr indent="0" lvl="0" marL="0" rtl="0" algn="ctr">
              <a:spcBef>
                <a:spcPts val="0"/>
              </a:spcBef>
              <a:spcAft>
                <a:spcPts val="0"/>
              </a:spcAft>
              <a:buNone/>
            </a:pPr>
            <a:r>
              <a:t/>
            </a:r>
            <a:endParaRPr sz="1600">
              <a:latin typeface="Press Start 2P"/>
              <a:ea typeface="Press Start 2P"/>
              <a:cs typeface="Press Start 2P"/>
              <a:sym typeface="Press Start 2P"/>
            </a:endParaRPr>
          </a:p>
          <a:p>
            <a:pPr indent="0" lvl="0" marL="0" rtl="0" algn="ctr">
              <a:spcBef>
                <a:spcPts val="0"/>
              </a:spcBef>
              <a:spcAft>
                <a:spcPts val="0"/>
              </a:spcAft>
              <a:buNone/>
            </a:pPr>
            <a:r>
              <a:rPr lang="en-US" sz="1600">
                <a:latin typeface="Press Start 2P"/>
                <a:ea typeface="Press Start 2P"/>
                <a:cs typeface="Press Start 2P"/>
                <a:sym typeface="Press Start 2P"/>
              </a:rPr>
              <a:t>Avec Minecraft en maths?</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500"/>
                                        <p:tgtEl>
                                          <p:spTgt spid="20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250"/>
                                        <p:tgtEl>
                                          <p:spTgt spid="205"/>
                                        </p:tgtEl>
                                      </p:cBhvr>
                                    </p:animEffect>
                                  </p:childTnLst>
                                </p:cTn>
                              </p:par>
                              <p:par>
                                <p:cTn fill="hold" nodeType="withEffect" presetClass="entr" presetID="2" presetSubtype="4">
                                  <p:stCondLst>
                                    <p:cond delay="0"/>
                                  </p:stCondLst>
                                  <p:childTnLst>
                                    <p:set>
                                      <p:cBhvr>
                                        <p:cTn dur="1" fill="hold">
                                          <p:stCondLst>
                                            <p:cond delay="0"/>
                                          </p:stCondLst>
                                        </p:cTn>
                                        <p:tgtEl>
                                          <p:spTgt spid="204"/>
                                        </p:tgtEl>
                                        <p:attrNameLst>
                                          <p:attrName>style.visibility</p:attrName>
                                        </p:attrNameLst>
                                      </p:cBhvr>
                                      <p:to>
                                        <p:strVal val="visible"/>
                                      </p:to>
                                    </p:set>
                                    <p:anim calcmode="lin" valueType="num">
                                      <p:cBhvr additive="base">
                                        <p:cTn dur="1500"/>
                                        <p:tgtEl>
                                          <p:spTgt spid="2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06"/>
                                        </p:tgtEl>
                                        <p:attrNameLst>
                                          <p:attrName>style.visibility</p:attrName>
                                        </p:attrNameLst>
                                      </p:cBhvr>
                                      <p:to>
                                        <p:strVal val="visible"/>
                                      </p:to>
                                    </p:set>
                                    <p:anim calcmode="lin" valueType="num">
                                      <p:cBhvr additive="base">
                                        <p:cTn dur="1500"/>
                                        <p:tgtEl>
                                          <p:spTgt spid="2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07"/>
                                        </p:tgtEl>
                                        <p:attrNameLst>
                                          <p:attrName>style.visibility</p:attrName>
                                        </p:attrNameLst>
                                      </p:cBhvr>
                                      <p:to>
                                        <p:strVal val="visible"/>
                                      </p:to>
                                    </p:set>
                                    <p:anim calcmode="lin" valueType="num">
                                      <p:cBhvr additive="base">
                                        <p:cTn dur="1500"/>
                                        <p:tgtEl>
                                          <p:spTgt spid="20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 name="Shape 212"/>
        <p:cNvGrpSpPr/>
        <p:nvPr/>
      </p:nvGrpSpPr>
      <p:grpSpPr>
        <a:xfrm>
          <a:off x="0" y="0"/>
          <a:ext cx="0" cy="0"/>
          <a:chOff x="0" y="0"/>
          <a:chExt cx="0" cy="0"/>
        </a:xfrm>
      </p:grpSpPr>
      <p:sp>
        <p:nvSpPr>
          <p:cNvPr id="213" name="Google Shape;213;p31"/>
          <p:cNvSpPr/>
          <p:nvPr/>
        </p:nvSpPr>
        <p:spPr>
          <a:xfrm>
            <a:off x="1138525" y="1942650"/>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31"/>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31"/>
          <p:cNvSpPr txBox="1"/>
          <p:nvPr/>
        </p:nvSpPr>
        <p:spPr>
          <a:xfrm>
            <a:off x="1915425" y="748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descr="A picture containing container, square&#10;&#10;Description automatically generated" id="216" name="Google Shape;216;p31"/>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217" name="Google Shape;217;p31"/>
          <p:cNvSpPr txBox="1"/>
          <p:nvPr/>
        </p:nvSpPr>
        <p:spPr>
          <a:xfrm>
            <a:off x="1138525" y="2213125"/>
            <a:ext cx="9791400" cy="27705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200">
                <a:solidFill>
                  <a:schemeClr val="lt2"/>
                </a:solidFill>
                <a:latin typeface="Press Start 2P"/>
                <a:ea typeface="Press Start 2P"/>
                <a:cs typeface="Press Start 2P"/>
                <a:sym typeface="Press Start 2P"/>
              </a:rPr>
              <a:t>Minecraft Education est un </a:t>
            </a:r>
            <a:r>
              <a:rPr lang="en-US" sz="1200">
                <a:solidFill>
                  <a:schemeClr val="lt2"/>
                </a:solidFill>
                <a:latin typeface="Press Start 2P"/>
                <a:ea typeface="Press Start 2P"/>
                <a:cs typeface="Press Start 2P"/>
                <a:sym typeface="Press Start 2P"/>
              </a:rPr>
              <a:t>jeu vidéo</a:t>
            </a:r>
            <a:r>
              <a:rPr lang="en-US" sz="1200">
                <a:solidFill>
                  <a:schemeClr val="lt2"/>
                </a:solidFill>
                <a:latin typeface="Press Start 2P"/>
                <a:ea typeface="Press Start 2P"/>
                <a:cs typeface="Press Start 2P"/>
                <a:sym typeface="Press Start 2P"/>
              </a:rPr>
              <a:t> de type «bac à sable» développé par Mojang Studios. C’est une version de Minecraft qui est conçue pour être utilisée en classe. Elle offre des fonctionnalités supplémentaires pour les enseignants, comme la possibilité de créer des </a:t>
            </a:r>
            <a:r>
              <a:rPr lang="en-US" sz="1200">
                <a:solidFill>
                  <a:schemeClr val="lt2"/>
                </a:solidFill>
                <a:latin typeface="Press Start 2P"/>
                <a:ea typeface="Press Start 2P"/>
                <a:cs typeface="Press Start 2P"/>
                <a:sym typeface="Press Start 2P"/>
              </a:rPr>
              <a:t>activités éducatives</a:t>
            </a:r>
            <a:r>
              <a:rPr lang="en-US" sz="1200">
                <a:solidFill>
                  <a:schemeClr val="lt2"/>
                </a:solidFill>
                <a:latin typeface="Press Start 2P"/>
                <a:ea typeface="Press Start 2P"/>
                <a:cs typeface="Press Start 2P"/>
                <a:sym typeface="Press Start 2P"/>
              </a:rPr>
              <a:t> et des défis pour les élèves, ainsi que des outils pour suivre leur progression. Les élèves peuvent utiliser Minecraft pour faire des apprentissages variés et développer de nombreuses compétences, comme leurs habiletés technologiques, la résolution de problèmes, la collaboration et la créativité. </a:t>
            </a:r>
            <a:endParaRPr sz="12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218" name="Google Shape;218;p31"/>
          <p:cNvPicPr preferRelativeResize="0"/>
          <p:nvPr/>
        </p:nvPicPr>
        <p:blipFill rotWithShape="1">
          <a:blip r:embed="rId4">
            <a:alphaModFix/>
          </a:blip>
          <a:srcRect b="0" l="0" r="0" t="0"/>
          <a:stretch/>
        </p:blipFill>
        <p:spPr>
          <a:xfrm>
            <a:off x="5143875" y="5026792"/>
            <a:ext cx="1834375" cy="1835383"/>
          </a:xfrm>
          <a:prstGeom prst="rect">
            <a:avLst/>
          </a:prstGeom>
          <a:noFill/>
          <a:ln>
            <a:noFill/>
          </a:ln>
        </p:spPr>
      </p:pic>
      <p:pic>
        <p:nvPicPr>
          <p:cNvPr descr="A picture containing container, square&#10;&#10;Description automatically generated" id="219" name="Google Shape;219;p31"/>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250"/>
                                        <p:tgtEl>
                                          <p:spTgt spid="217"/>
                                        </p:tgtEl>
                                      </p:cBhvr>
                                    </p:animEffect>
                                  </p:childTnLst>
                                </p:cTn>
                              </p:par>
                              <p:par>
                                <p:cTn fill="hold" nodeType="withEffect" presetClass="entr" presetID="2" presetSubtype="4">
                                  <p:stCondLst>
                                    <p:cond delay="0"/>
                                  </p:stCondLst>
                                  <p:childTnLst>
                                    <p:set>
                                      <p:cBhvr>
                                        <p:cTn dur="1" fill="hold">
                                          <p:stCondLst>
                                            <p:cond delay="0"/>
                                          </p:stCondLst>
                                        </p:cTn>
                                        <p:tgtEl>
                                          <p:spTgt spid="216"/>
                                        </p:tgtEl>
                                        <p:attrNameLst>
                                          <p:attrName>style.visibility</p:attrName>
                                        </p:attrNameLst>
                                      </p:cBhvr>
                                      <p:to>
                                        <p:strVal val="visible"/>
                                      </p:to>
                                    </p:set>
                                    <p:anim calcmode="lin" valueType="num">
                                      <p:cBhvr additive="base">
                                        <p:cTn dur="1500"/>
                                        <p:tgtEl>
                                          <p:spTgt spid="2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8"/>
                                        </p:tgtEl>
                                        <p:attrNameLst>
                                          <p:attrName>style.visibility</p:attrName>
                                        </p:attrNameLst>
                                      </p:cBhvr>
                                      <p:to>
                                        <p:strVal val="visible"/>
                                      </p:to>
                                    </p:set>
                                    <p:anim calcmode="lin" valueType="num">
                                      <p:cBhvr additive="base">
                                        <p:cTn dur="1500"/>
                                        <p:tgtEl>
                                          <p:spTgt spid="2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9"/>
                                        </p:tgtEl>
                                        <p:attrNameLst>
                                          <p:attrName>style.visibility</p:attrName>
                                        </p:attrNameLst>
                                      </p:cBhvr>
                                      <p:to>
                                        <p:strVal val="visible"/>
                                      </p:to>
                                    </p:set>
                                    <p:anim calcmode="lin" valueType="num">
                                      <p:cBhvr additive="base">
                                        <p:cTn dur="1500"/>
                                        <p:tgtEl>
                                          <p:spTgt spid="2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3" name="Shape 223"/>
        <p:cNvGrpSpPr/>
        <p:nvPr/>
      </p:nvGrpSpPr>
      <p:grpSpPr>
        <a:xfrm>
          <a:off x="0" y="0"/>
          <a:ext cx="0" cy="0"/>
          <a:chOff x="0" y="0"/>
          <a:chExt cx="0" cy="0"/>
        </a:xfrm>
      </p:grpSpPr>
      <p:sp>
        <p:nvSpPr>
          <p:cNvPr id="224" name="Google Shape;224;p32"/>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32"/>
          <p:cNvSpPr txBox="1"/>
          <p:nvPr/>
        </p:nvSpPr>
        <p:spPr>
          <a:xfrm>
            <a:off x="1915425" y="367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id="226" name="Google Shape;226;p32"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30" name="Shape 230"/>
        <p:cNvGrpSpPr/>
        <p:nvPr/>
      </p:nvGrpSpPr>
      <p:grpSpPr>
        <a:xfrm>
          <a:off x="0" y="0"/>
          <a:ext cx="0" cy="0"/>
          <a:chOff x="0" y="0"/>
          <a:chExt cx="0" cy="0"/>
        </a:xfrm>
      </p:grpSpPr>
      <p:grpSp>
        <p:nvGrpSpPr>
          <p:cNvPr id="231" name="Google Shape;231;p33"/>
          <p:cNvGrpSpPr/>
          <p:nvPr/>
        </p:nvGrpSpPr>
        <p:grpSpPr>
          <a:xfrm>
            <a:off x="3951968" y="2079356"/>
            <a:ext cx="2084100" cy="733500"/>
            <a:chOff x="3951968" y="2079356"/>
            <a:chExt cx="2084100" cy="733500"/>
          </a:xfrm>
        </p:grpSpPr>
        <p:sp>
          <p:nvSpPr>
            <p:cNvPr id="232" name="Google Shape;232;p33">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33"/>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grpSp>
      <p:sp>
        <p:nvSpPr>
          <p:cNvPr id="234" name="Google Shape;234;p33">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5" name="Google Shape;235;p33">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6" name="Google Shape;236;p33"/>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237" name="Google Shape;237;p33"/>
          <p:cNvPicPr preferRelativeResize="0"/>
          <p:nvPr/>
        </p:nvPicPr>
        <p:blipFill rotWithShape="1">
          <a:blip r:embed="rId6">
            <a:alphaModFix/>
          </a:blip>
          <a:srcRect b="0" l="0" r="0" t="0"/>
          <a:stretch/>
        </p:blipFill>
        <p:spPr>
          <a:xfrm>
            <a:off x="7774664" y="4975982"/>
            <a:ext cx="784149" cy="784150"/>
          </a:xfrm>
          <a:prstGeom prst="rect">
            <a:avLst/>
          </a:prstGeom>
          <a:noFill/>
          <a:ln>
            <a:noFill/>
          </a:ln>
        </p:spPr>
      </p:pic>
      <p:sp>
        <p:nvSpPr>
          <p:cNvPr id="238" name="Google Shape;238;p3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33"/>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a:p>
        </p:txBody>
      </p:sp>
      <p:sp>
        <p:nvSpPr>
          <p:cNvPr id="240" name="Google Shape;240;p33">
            <a:hlinkClick action="ppaction://hlinksldjump" r:id="rId7"/>
          </p:cNvPr>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33">
            <a:hlinkClick action="ppaction://hlinksldjump" r:id="rId8"/>
          </p:cNvPr>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Exploration</a:t>
            </a:r>
            <a:endParaRPr sz="1100"/>
          </a:p>
        </p:txBody>
      </p:sp>
      <p:sp>
        <p:nvSpPr>
          <p:cNvPr id="242" name="Google Shape;242;p33"/>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243" name="Google Shape;243;p33"/>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sp>
        <p:nvSpPr>
          <p:cNvPr id="244" name="Google Shape;244;p33"/>
          <p:cNvSpPr txBox="1"/>
          <p:nvPr/>
        </p:nvSpPr>
        <p:spPr>
          <a:xfrm>
            <a:off x="1748075" y="2833250"/>
            <a:ext cx="66117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soutient l’apprentissage d’un nouveau concept</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Amorce (causeries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Outil de manipulation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Exploration, observation, analyse et généralisation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Approche inductive</a:t>
            </a:r>
            <a:endParaRPr sz="1200">
              <a:solidFill>
                <a:schemeClr val="dk1"/>
              </a:solidFill>
              <a:latin typeface="Press Start 2P"/>
              <a:ea typeface="Press Start 2P"/>
              <a:cs typeface="Press Start 2P"/>
              <a:sym typeface="Press Start 2P"/>
            </a:endParaRPr>
          </a:p>
        </p:txBody>
      </p:sp>
      <p:sp>
        <p:nvSpPr>
          <p:cNvPr id="245" name="Google Shape;245;p33"/>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33"/>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7" name="Google Shape;247;p33"/>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33"/>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33"/>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250" name="Google Shape;250;p33"/>
          <p:cNvPicPr preferRelativeResize="0"/>
          <p:nvPr/>
        </p:nvPicPr>
        <p:blipFill rotWithShape="1">
          <a:blip r:embed="rId9">
            <a:alphaModFix/>
          </a:blip>
          <a:srcRect b="0" l="0" r="0" t="0"/>
          <a:stretch/>
        </p:blipFill>
        <p:spPr>
          <a:xfrm>
            <a:off x="2774998" y="4964437"/>
            <a:ext cx="350164" cy="350164"/>
          </a:xfrm>
          <a:prstGeom prst="rect">
            <a:avLst/>
          </a:prstGeom>
          <a:noFill/>
          <a:ln>
            <a:noFill/>
          </a:ln>
        </p:spPr>
      </p:pic>
      <p:pic>
        <p:nvPicPr>
          <p:cNvPr descr="Qr code&#10;&#10;Description automatically generated" id="251" name="Google Shape;251;p33"/>
          <p:cNvPicPr preferRelativeResize="0"/>
          <p:nvPr/>
        </p:nvPicPr>
        <p:blipFill rotWithShape="1">
          <a:blip r:embed="rId10">
            <a:alphaModFix/>
          </a:blip>
          <a:srcRect b="0" l="0" r="0" t="0"/>
          <a:stretch/>
        </p:blipFill>
        <p:spPr>
          <a:xfrm>
            <a:off x="1988541" y="4940948"/>
            <a:ext cx="396405" cy="397142"/>
          </a:xfrm>
          <a:prstGeom prst="rect">
            <a:avLst/>
          </a:prstGeom>
          <a:noFill/>
          <a:ln>
            <a:noFill/>
          </a:ln>
        </p:spPr>
      </p:pic>
      <p:pic>
        <p:nvPicPr>
          <p:cNvPr descr="Chart, histogram&#10;&#10;Description automatically generated" id="252" name="Google Shape;252;p33"/>
          <p:cNvPicPr preferRelativeResize="0"/>
          <p:nvPr/>
        </p:nvPicPr>
        <p:blipFill rotWithShape="1">
          <a:blip r:embed="rId11">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253" name="Google Shape;253;p33"/>
          <p:cNvPicPr preferRelativeResize="0"/>
          <p:nvPr/>
        </p:nvPicPr>
        <p:blipFill rotWithShape="1">
          <a:blip r:embed="rId12">
            <a:alphaModFix/>
          </a:blip>
          <a:srcRect b="0" l="0" r="0" t="0"/>
          <a:stretch/>
        </p:blipFill>
        <p:spPr>
          <a:xfrm>
            <a:off x="5013835" y="4978360"/>
            <a:ext cx="392361" cy="322319"/>
          </a:xfrm>
          <a:prstGeom prst="rect">
            <a:avLst/>
          </a:prstGeom>
          <a:noFill/>
          <a:ln>
            <a:noFill/>
          </a:ln>
        </p:spPr>
      </p:pic>
      <p:pic>
        <p:nvPicPr>
          <p:cNvPr descr="Shape&#10;&#10;Description automatically generated" id="254" name="Google Shape;254;p33"/>
          <p:cNvPicPr preferRelativeResize="0"/>
          <p:nvPr/>
        </p:nvPicPr>
        <p:blipFill rotWithShape="1">
          <a:blip r:embed="rId13">
            <a:alphaModFix/>
          </a:blip>
          <a:srcRect b="0" l="0" r="0" t="0"/>
          <a:stretch/>
        </p:blipFill>
        <p:spPr>
          <a:xfrm>
            <a:off x="4293726" y="4974062"/>
            <a:ext cx="330914" cy="330914"/>
          </a:xfrm>
          <a:prstGeom prst="rect">
            <a:avLst/>
          </a:prstGeom>
          <a:noFill/>
          <a:ln>
            <a:noFill/>
          </a:ln>
        </p:spPr>
      </p:pic>
      <p:pic>
        <p:nvPicPr>
          <p:cNvPr descr="A picture containing container, square&#10;&#10;Description automatically generated" id="255" name="Google Shape;255;p33"/>
          <p:cNvPicPr preferRelativeResize="0"/>
          <p:nvPr/>
        </p:nvPicPr>
        <p:blipFill rotWithShape="1">
          <a:blip r:embed="rId6">
            <a:alphaModFix/>
          </a:blip>
          <a:srcRect b="0" l="0" r="0" t="0"/>
          <a:stretch/>
        </p:blipFill>
        <p:spPr>
          <a:xfrm>
            <a:off x="8726274" y="4917068"/>
            <a:ext cx="1747837" cy="1747837"/>
          </a:xfrm>
          <a:prstGeom prst="rect">
            <a:avLst/>
          </a:prstGeom>
          <a:noFill/>
          <a:ln>
            <a:noFill/>
          </a:ln>
        </p:spPr>
      </p:pic>
      <p:pic>
        <p:nvPicPr>
          <p:cNvPr descr="A picture containing container, square&#10;&#10;Description automatically generated" id="256" name="Google Shape;256;p33"/>
          <p:cNvPicPr preferRelativeResize="0"/>
          <p:nvPr/>
        </p:nvPicPr>
        <p:blipFill rotWithShape="1">
          <a:blip r:embed="rId6">
            <a:alphaModFix/>
          </a:blip>
          <a:srcRect b="0" l="0" r="0" t="0"/>
          <a:stretch/>
        </p:blipFill>
        <p:spPr>
          <a:xfrm>
            <a:off x="7824500" y="5410485"/>
            <a:ext cx="1262339" cy="1262339"/>
          </a:xfrm>
          <a:prstGeom prst="rect">
            <a:avLst/>
          </a:prstGeom>
          <a:noFill/>
          <a:ln>
            <a:noFill/>
          </a:ln>
        </p:spPr>
      </p:pic>
      <p:pic>
        <p:nvPicPr>
          <p:cNvPr descr="A picture containing toy&#10;&#10;Description automatically generated" id="257" name="Google Shape;257;p33"/>
          <p:cNvPicPr preferRelativeResize="0"/>
          <p:nvPr/>
        </p:nvPicPr>
        <p:blipFill rotWithShape="1">
          <a:blip r:embed="rId14">
            <a:alphaModFix/>
          </a:blip>
          <a:srcRect b="0" l="0" r="0" t="0"/>
          <a:stretch/>
        </p:blipFill>
        <p:spPr>
          <a:xfrm>
            <a:off x="8359775" y="3290564"/>
            <a:ext cx="2617550" cy="229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250"/>
                                        <p:tgtEl>
                                          <p:spTgt spid="244"/>
                                        </p:tgtEl>
                                      </p:cBhvr>
                                    </p:animEffect>
                                  </p:childTnLst>
                                </p:cTn>
                              </p:par>
                              <p:par>
                                <p:cTn fill="hold" nodeType="withEffect" presetClass="entr" presetID="2" presetSubtype="4">
                                  <p:stCondLst>
                                    <p:cond delay="0"/>
                                  </p:stCondLst>
                                  <p:childTnLst>
                                    <p:set>
                                      <p:cBhvr>
                                        <p:cTn dur="1" fill="hold">
                                          <p:stCondLst>
                                            <p:cond delay="0"/>
                                          </p:stCondLst>
                                        </p:cTn>
                                        <p:tgtEl>
                                          <p:spTgt spid="255"/>
                                        </p:tgtEl>
                                        <p:attrNameLst>
                                          <p:attrName>style.visibility</p:attrName>
                                        </p:attrNameLst>
                                      </p:cBhvr>
                                      <p:to>
                                        <p:strVal val="visible"/>
                                      </p:to>
                                    </p:set>
                                    <p:anim calcmode="lin" valueType="num">
                                      <p:cBhvr additive="base">
                                        <p:cTn dur="1000"/>
                                        <p:tgtEl>
                                          <p:spTgt spid="2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6"/>
                                        </p:tgtEl>
                                        <p:attrNameLst>
                                          <p:attrName>style.visibility</p:attrName>
                                        </p:attrNameLst>
                                      </p:cBhvr>
                                      <p:to>
                                        <p:strVal val="visible"/>
                                      </p:to>
                                    </p:set>
                                    <p:anim calcmode="lin" valueType="num">
                                      <p:cBhvr additive="base">
                                        <p:cTn dur="1000"/>
                                        <p:tgtEl>
                                          <p:spTgt spid="2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1000"/>
                                        <p:tgtEl>
                                          <p:spTgt spid="2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7"/>
                                        </p:tgtEl>
                                        <p:attrNameLst>
                                          <p:attrName>style.visibility</p:attrName>
                                        </p:attrNameLst>
                                      </p:cBhvr>
                                      <p:to>
                                        <p:strVal val="visible"/>
                                      </p:to>
                                    </p:set>
                                    <p:anim calcmode="lin" valueType="num">
                                      <p:cBhvr additive="base">
                                        <p:cTn dur="1000"/>
                                        <p:tgtEl>
                                          <p:spTgt spid="257"/>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61" name="Shape 261"/>
        <p:cNvGrpSpPr/>
        <p:nvPr/>
      </p:nvGrpSpPr>
      <p:grpSpPr>
        <a:xfrm>
          <a:off x="0" y="0"/>
          <a:ext cx="0" cy="0"/>
          <a:chOff x="0" y="0"/>
          <a:chExt cx="0" cy="0"/>
        </a:xfrm>
      </p:grpSpPr>
      <p:sp>
        <p:nvSpPr>
          <p:cNvPr id="262" name="Google Shape;262;p34">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34"/>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264" name="Google Shape;264;p34">
            <a:hlinkClick action="ppaction://hlinksldjump" r:id="rId3"/>
          </p:cNvPr>
          <p:cNvSpPr/>
          <p:nvPr/>
        </p:nvSpPr>
        <p:spPr>
          <a:xfrm>
            <a:off x="8359775"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34">
            <a:hlinkClick action="ppaction://hlinksldjump" r:id="rId4"/>
          </p:cNvPr>
          <p:cNvSpPr/>
          <p:nvPr/>
        </p:nvSpPr>
        <p:spPr>
          <a:xfrm>
            <a:off x="6155872"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34"/>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34"/>
          <p:cNvSpPr txBox="1"/>
          <p:nvPr/>
        </p:nvSpPr>
        <p:spPr>
          <a:xfrm>
            <a:off x="1367075" y="2813000"/>
            <a:ext cx="7915500" cy="24936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vise la mobilisation de concepts et processus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Consolidation de la compréhension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Flexibilité et fluidité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Plus présente en classe</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45720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p:txBody>
      </p:sp>
      <p:sp>
        <p:nvSpPr>
          <p:cNvPr id="268" name="Google Shape;268;p34"/>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34"/>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34"/>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34"/>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2" name="Google Shape;272;p34"/>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34"/>
          <p:cNvSpPr/>
          <p:nvPr/>
        </p:nvSpPr>
        <p:spPr>
          <a:xfrm>
            <a:off x="3951968"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74" name="Google Shape;274;p34"/>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275" name="Google Shape;275;p34"/>
          <p:cNvPicPr preferRelativeResize="0"/>
          <p:nvPr/>
        </p:nvPicPr>
        <p:blipFill rotWithShape="1">
          <a:blip r:embed="rId6">
            <a:alphaModFix/>
          </a:blip>
          <a:srcRect b="0" l="0" r="0" t="0"/>
          <a:stretch/>
        </p:blipFill>
        <p:spPr>
          <a:xfrm>
            <a:off x="2760114" y="4950313"/>
            <a:ext cx="379932" cy="378413"/>
          </a:xfrm>
          <a:prstGeom prst="rect">
            <a:avLst/>
          </a:prstGeom>
          <a:noFill/>
          <a:ln>
            <a:noFill/>
          </a:ln>
        </p:spPr>
      </p:pic>
      <p:pic>
        <p:nvPicPr>
          <p:cNvPr descr="A picture containing shape&#10;&#10;Description automatically generated" id="276" name="Google Shape;276;p34"/>
          <p:cNvPicPr preferRelativeResize="0"/>
          <p:nvPr/>
        </p:nvPicPr>
        <p:blipFill rotWithShape="1">
          <a:blip r:embed="rId7">
            <a:alphaModFix/>
          </a:blip>
          <a:srcRect b="0" l="0" r="0" t="0"/>
          <a:stretch/>
        </p:blipFill>
        <p:spPr>
          <a:xfrm flipH="1">
            <a:off x="4296974" y="4979789"/>
            <a:ext cx="319461" cy="319461"/>
          </a:xfrm>
          <a:prstGeom prst="rect">
            <a:avLst/>
          </a:prstGeom>
          <a:noFill/>
          <a:ln>
            <a:noFill/>
          </a:ln>
        </p:spPr>
      </p:pic>
      <p:pic>
        <p:nvPicPr>
          <p:cNvPr descr="A picture containing text&#10;&#10;Description automatically generated" id="277" name="Google Shape;277;p34"/>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278" name="Google Shape;278;p34"/>
          <p:cNvPicPr preferRelativeResize="0"/>
          <p:nvPr/>
        </p:nvPicPr>
        <p:blipFill rotWithShape="1">
          <a:blip r:embed="rId9">
            <a:alphaModFix/>
          </a:blip>
          <a:srcRect b="0" l="0" r="0" t="0"/>
          <a:stretch/>
        </p:blipFill>
        <p:spPr>
          <a:xfrm>
            <a:off x="5050286" y="4979789"/>
            <a:ext cx="319461" cy="319461"/>
          </a:xfrm>
          <a:prstGeom prst="rect">
            <a:avLst/>
          </a:prstGeom>
          <a:noFill/>
          <a:ln>
            <a:noFill/>
          </a:ln>
        </p:spPr>
      </p:pic>
      <p:sp>
        <p:nvSpPr>
          <p:cNvPr id="279" name="Google Shape;279;p34"/>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0" name="Google Shape;280;p34"/>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281" name="Google Shape;281;p34"/>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Application</a:t>
            </a:r>
            <a:endParaRPr sz="1100">
              <a:solidFill>
                <a:schemeClr val="dk1"/>
              </a:solidFill>
              <a:latin typeface="Press Start 2P"/>
              <a:ea typeface="Press Start 2P"/>
              <a:cs typeface="Press Start 2P"/>
              <a:sym typeface="Press Start 2P"/>
            </a:endParaRPr>
          </a:p>
        </p:txBody>
      </p:sp>
      <p:sp>
        <p:nvSpPr>
          <p:cNvPr id="282" name="Google Shape;282;p34"/>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283" name="Google Shape;283;p34"/>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284" name="Google Shape;284;p34"/>
          <p:cNvPicPr preferRelativeResize="0"/>
          <p:nvPr/>
        </p:nvPicPr>
        <p:blipFill>
          <a:blip r:embed="rId10">
            <a:alphaModFix/>
          </a:blip>
          <a:stretch>
            <a:fillRect/>
          </a:stretch>
        </p:blipFill>
        <p:spPr>
          <a:xfrm>
            <a:off x="8907325" y="3428999"/>
            <a:ext cx="1746250" cy="2308573"/>
          </a:xfrm>
          <a:prstGeom prst="rect">
            <a:avLst/>
          </a:prstGeom>
          <a:noFill/>
          <a:ln>
            <a:noFill/>
          </a:ln>
        </p:spPr>
      </p:pic>
      <p:pic>
        <p:nvPicPr>
          <p:cNvPr descr="A picture containing container, square&#10;&#10;Description automatically generated" id="285" name="Google Shape;285;p34"/>
          <p:cNvPicPr preferRelativeResize="0"/>
          <p:nvPr/>
        </p:nvPicPr>
        <p:blipFill rotWithShape="1">
          <a:blip r:embed="rId11">
            <a:alphaModFix/>
          </a:blip>
          <a:srcRect b="0" l="0" r="0" t="0"/>
          <a:stretch/>
        </p:blipFill>
        <p:spPr>
          <a:xfrm>
            <a:off x="7845436" y="5039494"/>
            <a:ext cx="784149" cy="784150"/>
          </a:xfrm>
          <a:prstGeom prst="rect">
            <a:avLst/>
          </a:prstGeom>
          <a:noFill/>
          <a:ln>
            <a:noFill/>
          </a:ln>
        </p:spPr>
      </p:pic>
      <p:pic>
        <p:nvPicPr>
          <p:cNvPr descr="A picture containing container, square&#10;&#10;Description automatically generated" id="286" name="Google Shape;286;p34"/>
          <p:cNvPicPr preferRelativeResize="0"/>
          <p:nvPr/>
        </p:nvPicPr>
        <p:blipFill rotWithShape="1">
          <a:blip r:embed="rId11">
            <a:alphaModFix/>
          </a:blip>
          <a:srcRect b="0" l="0" r="0" t="0"/>
          <a:stretch/>
        </p:blipFill>
        <p:spPr>
          <a:xfrm>
            <a:off x="9176666" y="5167877"/>
            <a:ext cx="1390442" cy="1560547"/>
          </a:xfrm>
          <a:prstGeom prst="rect">
            <a:avLst/>
          </a:prstGeom>
          <a:noFill/>
          <a:ln>
            <a:noFill/>
          </a:ln>
        </p:spPr>
      </p:pic>
      <p:pic>
        <p:nvPicPr>
          <p:cNvPr descr="A picture containing container, square&#10;&#10;Description automatically generated" id="287" name="Google Shape;287;p34"/>
          <p:cNvPicPr preferRelativeResize="0"/>
          <p:nvPr/>
        </p:nvPicPr>
        <p:blipFill rotWithShape="1">
          <a:blip r:embed="rId11">
            <a:alphaModFix/>
          </a:blip>
          <a:srcRect b="0" l="0" r="0" t="0"/>
          <a:stretch/>
        </p:blipFill>
        <p:spPr>
          <a:xfrm>
            <a:off x="7895272" y="5473998"/>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250"/>
                                        <p:tgtEl>
                                          <p:spTgt spid="267"/>
                                        </p:tgtEl>
                                      </p:cBhvr>
                                    </p:animEffect>
                                  </p:childTnLst>
                                </p:cTn>
                              </p:par>
                              <p:par>
                                <p:cTn fill="hold" nodeType="withEffect" presetClass="entr" presetID="2" presetSubtype="4">
                                  <p:stCondLst>
                                    <p:cond delay="0"/>
                                  </p:stCondLst>
                                  <p:childTnLst>
                                    <p:set>
                                      <p:cBhvr>
                                        <p:cTn dur="1" fill="hold">
                                          <p:stCondLst>
                                            <p:cond delay="0"/>
                                          </p:stCondLst>
                                        </p:cTn>
                                        <p:tgtEl>
                                          <p:spTgt spid="286"/>
                                        </p:tgtEl>
                                        <p:attrNameLst>
                                          <p:attrName>style.visibility</p:attrName>
                                        </p:attrNameLst>
                                      </p:cBhvr>
                                      <p:to>
                                        <p:strVal val="visible"/>
                                      </p:to>
                                    </p:set>
                                    <p:anim calcmode="lin" valueType="num">
                                      <p:cBhvr additive="base">
                                        <p:cTn dur="1000"/>
                                        <p:tgtEl>
                                          <p:spTgt spid="2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7"/>
                                        </p:tgtEl>
                                        <p:attrNameLst>
                                          <p:attrName>style.visibility</p:attrName>
                                        </p:attrNameLst>
                                      </p:cBhvr>
                                      <p:to>
                                        <p:strVal val="visible"/>
                                      </p:to>
                                    </p:set>
                                    <p:anim calcmode="lin" valueType="num">
                                      <p:cBhvr additive="base">
                                        <p:cTn dur="1000"/>
                                        <p:tgtEl>
                                          <p:spTgt spid="2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5"/>
                                        </p:tgtEl>
                                        <p:attrNameLst>
                                          <p:attrName>style.visibility</p:attrName>
                                        </p:attrNameLst>
                                      </p:cBhvr>
                                      <p:to>
                                        <p:strVal val="visible"/>
                                      </p:to>
                                    </p:set>
                                    <p:anim calcmode="lin" valueType="num">
                                      <p:cBhvr additive="base">
                                        <p:cTn dur="1000"/>
                                        <p:tgtEl>
                                          <p:spTgt spid="2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4"/>
                                        </p:tgtEl>
                                        <p:attrNameLst>
                                          <p:attrName>style.visibility</p:attrName>
                                        </p:attrNameLst>
                                      </p:cBhvr>
                                      <p:to>
                                        <p:strVal val="visible"/>
                                      </p:to>
                                    </p:set>
                                    <p:anim calcmode="lin" valueType="num">
                                      <p:cBhvr additive="base">
                                        <p:cTn dur="1000"/>
                                        <p:tgtEl>
                                          <p:spTgt spid="28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par>
                                <p:cTn fill="hold" nodeType="with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par>
                                <p:cTn fill="hold" nodeType="with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91" name="Shape 291"/>
        <p:cNvGrpSpPr/>
        <p:nvPr/>
      </p:nvGrpSpPr>
      <p:grpSpPr>
        <a:xfrm>
          <a:off x="0" y="0"/>
          <a:ext cx="0" cy="0"/>
          <a:chOff x="0" y="0"/>
          <a:chExt cx="0" cy="0"/>
        </a:xfrm>
      </p:grpSpPr>
      <p:sp>
        <p:nvSpPr>
          <p:cNvPr id="292" name="Google Shape;292;p35">
            <a:hlinkClick action="ppaction://hlinksldjump" r:id="rId3"/>
          </p:cNvPr>
          <p:cNvSpPr/>
          <p:nvPr/>
        </p:nvSpPr>
        <p:spPr>
          <a:xfrm>
            <a:off x="3951968"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3" name="Google Shape;293;p35">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4" name="Google Shape;294;p35">
            <a:hlinkClick action="ppaction://hlinksldjump" r:id="rId4"/>
          </p:cNvPr>
          <p:cNvSpPr/>
          <p:nvPr/>
        </p:nvSpPr>
        <p:spPr>
          <a:xfrm>
            <a:off x="8359775"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5" name="Google Shape;295;p35"/>
          <p:cNvSpPr/>
          <p:nvPr/>
        </p:nvSpPr>
        <p:spPr>
          <a:xfrm>
            <a:off x="1294039" y="2628324"/>
            <a:ext cx="9603922" cy="3438422"/>
          </a:xfrm>
          <a:prstGeom prst="roundRect">
            <a:avLst>
              <a:gd fmla="val 0" name="adj"/>
            </a:avLst>
          </a:prstGeom>
          <a:gradFill>
            <a:gsLst>
              <a:gs pos="0">
                <a:srgbClr val="D9D9D9"/>
              </a:gs>
              <a:gs pos="3540">
                <a:srgbClr val="D9D9D9"/>
              </a:gs>
              <a:gs pos="84000">
                <a:srgbClr val="ADADAD"/>
              </a:gs>
              <a:gs pos="100000">
                <a:srgbClr val="D8D8D8"/>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6" name="Google Shape;296;p35"/>
          <p:cNvSpPr txBox="1"/>
          <p:nvPr/>
        </p:nvSpPr>
        <p:spPr>
          <a:xfrm>
            <a:off x="1595675" y="2903600"/>
            <a:ext cx="85119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créatives, complexes et ouverte</a:t>
            </a:r>
            <a:r>
              <a:rPr lang="en-US" sz="1200">
                <a:solidFill>
                  <a:schemeClr val="dk1"/>
                </a:solidFill>
                <a:latin typeface="Press Start 2P"/>
                <a:ea typeface="Press Start 2P"/>
                <a:cs typeface="Press Start 2P"/>
                <a:sym typeface="Press Start 2P"/>
              </a:rPr>
              <a:t>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L’élève est amené à construire un produit, une solution ou une création unique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Certaine quantité de contraintes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créations et solutions</a:t>
            </a:r>
            <a:endParaRPr sz="1200">
              <a:solidFill>
                <a:schemeClr val="dk1"/>
              </a:solidFill>
              <a:latin typeface="Press Start 2P"/>
              <a:ea typeface="Press Start 2P"/>
              <a:cs typeface="Press Start 2P"/>
              <a:sym typeface="Press Start 2P"/>
            </a:endParaRPr>
          </a:p>
        </p:txBody>
      </p:sp>
      <p:sp>
        <p:nvSpPr>
          <p:cNvPr id="297" name="Google Shape;297;p35"/>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35"/>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9" name="Google Shape;299;p35"/>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35"/>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35"/>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2" name="Google Shape;302;p35"/>
          <p:cNvSpPr/>
          <p:nvPr/>
        </p:nvSpPr>
        <p:spPr>
          <a:xfrm>
            <a:off x="6155872"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03" name="Google Shape;303;p35"/>
          <p:cNvPicPr preferRelativeResize="0"/>
          <p:nvPr/>
        </p:nvPicPr>
        <p:blipFill rotWithShape="1">
          <a:blip r:embed="rId5">
            <a:alphaModFix/>
          </a:blip>
          <a:srcRect b="0" l="0" r="0" t="0"/>
          <a:stretch/>
        </p:blipFill>
        <p:spPr>
          <a:xfrm>
            <a:off x="4251860" y="4934675"/>
            <a:ext cx="409688" cy="409688"/>
          </a:xfrm>
          <a:prstGeom prst="rect">
            <a:avLst/>
          </a:prstGeom>
          <a:noFill/>
          <a:ln>
            <a:noFill/>
          </a:ln>
        </p:spPr>
      </p:pic>
      <p:pic>
        <p:nvPicPr>
          <p:cNvPr descr="A picture containing container, square&#10;&#10;Description automatically generated" id="304" name="Google Shape;304;p35"/>
          <p:cNvPicPr preferRelativeResize="0"/>
          <p:nvPr/>
        </p:nvPicPr>
        <p:blipFill rotWithShape="1">
          <a:blip r:embed="rId6">
            <a:alphaModFix/>
          </a:blip>
          <a:srcRect b="0" l="0" r="0" t="0"/>
          <a:stretch/>
        </p:blipFill>
        <p:spPr>
          <a:xfrm>
            <a:off x="7430329" y="4756457"/>
            <a:ext cx="784149" cy="784150"/>
          </a:xfrm>
          <a:prstGeom prst="rect">
            <a:avLst/>
          </a:prstGeom>
          <a:noFill/>
          <a:ln>
            <a:noFill/>
          </a:ln>
        </p:spPr>
      </p:pic>
      <p:pic>
        <p:nvPicPr>
          <p:cNvPr descr="A picture containing container, square&#10;&#10;Description automatically generated" id="305" name="Google Shape;305;p35"/>
          <p:cNvPicPr preferRelativeResize="0"/>
          <p:nvPr/>
        </p:nvPicPr>
        <p:blipFill rotWithShape="1">
          <a:blip r:embed="rId6">
            <a:alphaModFix/>
          </a:blip>
          <a:srcRect b="0" l="0" r="0" t="0"/>
          <a:stretch/>
        </p:blipFill>
        <p:spPr>
          <a:xfrm>
            <a:off x="8381939" y="4697543"/>
            <a:ext cx="1747837" cy="1747837"/>
          </a:xfrm>
          <a:prstGeom prst="rect">
            <a:avLst/>
          </a:prstGeom>
          <a:noFill/>
          <a:ln>
            <a:noFill/>
          </a:ln>
        </p:spPr>
      </p:pic>
      <p:pic>
        <p:nvPicPr>
          <p:cNvPr descr="A picture containing container, square&#10;&#10;Description automatically generated" id="306" name="Google Shape;306;p35"/>
          <p:cNvPicPr preferRelativeResize="0"/>
          <p:nvPr/>
        </p:nvPicPr>
        <p:blipFill rotWithShape="1">
          <a:blip r:embed="rId6">
            <a:alphaModFix/>
          </a:blip>
          <a:srcRect b="0" l="0" r="0" t="0"/>
          <a:stretch/>
        </p:blipFill>
        <p:spPr>
          <a:xfrm>
            <a:off x="7480165" y="5190960"/>
            <a:ext cx="1262339" cy="1262339"/>
          </a:xfrm>
          <a:prstGeom prst="rect">
            <a:avLst/>
          </a:prstGeom>
          <a:noFill/>
          <a:ln>
            <a:noFill/>
          </a:ln>
        </p:spPr>
      </p:pic>
      <p:pic>
        <p:nvPicPr>
          <p:cNvPr descr="A picture containing building material, toy, brick&#10;&#10;Description automatically generated" id="307" name="Google Shape;307;p35"/>
          <p:cNvPicPr preferRelativeResize="0"/>
          <p:nvPr/>
        </p:nvPicPr>
        <p:blipFill rotWithShape="1">
          <a:blip r:embed="rId7">
            <a:alphaModFix/>
          </a:blip>
          <a:srcRect b="0" l="0" r="0" t="0"/>
          <a:stretch/>
        </p:blipFill>
        <p:spPr>
          <a:xfrm>
            <a:off x="7768101" y="4885873"/>
            <a:ext cx="686475" cy="686475"/>
          </a:xfrm>
          <a:prstGeom prst="rect">
            <a:avLst/>
          </a:prstGeom>
          <a:noFill/>
          <a:ln>
            <a:noFill/>
          </a:ln>
        </p:spPr>
      </p:pic>
      <p:pic>
        <p:nvPicPr>
          <p:cNvPr descr="A picture containing building material, brick&#10;&#10;Description automatically generated" id="308" name="Google Shape;308;p35"/>
          <p:cNvPicPr preferRelativeResize="0"/>
          <p:nvPr/>
        </p:nvPicPr>
        <p:blipFill rotWithShape="1">
          <a:blip r:embed="rId8">
            <a:alphaModFix/>
          </a:blip>
          <a:srcRect b="0" l="0" r="0" t="0"/>
          <a:stretch/>
        </p:blipFill>
        <p:spPr>
          <a:xfrm>
            <a:off x="8622426" y="4222451"/>
            <a:ext cx="1198124" cy="1198124"/>
          </a:xfrm>
          <a:prstGeom prst="rect">
            <a:avLst/>
          </a:prstGeom>
          <a:noFill/>
          <a:ln>
            <a:noFill/>
          </a:ln>
        </p:spPr>
      </p:pic>
      <p:pic>
        <p:nvPicPr>
          <p:cNvPr descr="Shape&#10;&#10;Description automatically generated with medium confidence" id="309" name="Google Shape;309;p35"/>
          <p:cNvPicPr preferRelativeResize="0"/>
          <p:nvPr/>
        </p:nvPicPr>
        <p:blipFill rotWithShape="1">
          <a:blip r:embed="rId9">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310" name="Google Shape;310;p35"/>
          <p:cNvPicPr preferRelativeResize="0"/>
          <p:nvPr/>
        </p:nvPicPr>
        <p:blipFill rotWithShape="1">
          <a:blip r:embed="rId10">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311" name="Google Shape;311;p35"/>
          <p:cNvPicPr preferRelativeResize="0"/>
          <p:nvPr/>
        </p:nvPicPr>
        <p:blipFill rotWithShape="1">
          <a:blip r:embed="rId11">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312" name="Google Shape;312;p35"/>
          <p:cNvPicPr preferRelativeResize="0"/>
          <p:nvPr/>
        </p:nvPicPr>
        <p:blipFill rotWithShape="1">
          <a:blip r:embed="rId12">
            <a:alphaModFix/>
          </a:blip>
          <a:srcRect b="0" l="0" r="0" t="0"/>
          <a:stretch/>
        </p:blipFill>
        <p:spPr>
          <a:xfrm>
            <a:off x="4936731" y="4869493"/>
            <a:ext cx="551251" cy="551251"/>
          </a:xfrm>
          <a:prstGeom prst="rect">
            <a:avLst/>
          </a:prstGeom>
          <a:noFill/>
          <a:ln>
            <a:noFill/>
          </a:ln>
        </p:spPr>
      </p:pic>
      <p:sp>
        <p:nvSpPr>
          <p:cNvPr id="313" name="Google Shape;313;p35"/>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35"/>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315" name="Google Shape;315;p35"/>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316" name="Google Shape;316;p35"/>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317" name="Google Shape;317;p35"/>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Création</a:t>
            </a:r>
            <a:endParaRPr sz="1100">
              <a:solidFill>
                <a:schemeClr val="dk1"/>
              </a:solidFill>
            </a:endParaRPr>
          </a:p>
        </p:txBody>
      </p:sp>
      <p:sp>
        <p:nvSpPr>
          <p:cNvPr id="318" name="Google Shape;318;p35"/>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319" name="Google Shape;319;p35"/>
          <p:cNvPicPr preferRelativeResize="0"/>
          <p:nvPr/>
        </p:nvPicPr>
        <p:blipFill>
          <a:blip r:embed="rId13">
            <a:alphaModFix/>
          </a:blip>
          <a:stretch>
            <a:fillRect/>
          </a:stretch>
        </p:blipFill>
        <p:spPr>
          <a:xfrm>
            <a:off x="7335525" y="3737575"/>
            <a:ext cx="872025" cy="1453375"/>
          </a:xfrm>
          <a:prstGeom prst="rect">
            <a:avLst/>
          </a:prstGeom>
          <a:noFill/>
          <a:ln>
            <a:noFill/>
          </a:ln>
        </p:spPr>
      </p:pic>
      <p:sp>
        <p:nvSpPr>
          <p:cNvPr id="320" name="Google Shape;320;p35"/>
          <p:cNvSpPr txBox="1"/>
          <p:nvPr/>
        </p:nvSpPr>
        <p:spPr>
          <a:xfrm>
            <a:off x="1656050" y="5560525"/>
            <a:ext cx="56796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14"/>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250"/>
                                        <p:tgtEl>
                                          <p:spTgt spid="296"/>
                                        </p:tgtEl>
                                      </p:cBhvr>
                                    </p:animEffect>
                                  </p:childTnLst>
                                </p:cTn>
                              </p:par>
                              <p:par>
                                <p:cTn fill="hold" nodeType="withEffect" presetClass="entr" presetID="2" presetSubtype="4">
                                  <p:stCondLst>
                                    <p:cond delay="0"/>
                                  </p:stCondLst>
                                  <p:childTnLst>
                                    <p:set>
                                      <p:cBhvr>
                                        <p:cTn dur="1" fill="hold">
                                          <p:stCondLst>
                                            <p:cond delay="0"/>
                                          </p:stCondLst>
                                        </p:cTn>
                                        <p:tgtEl>
                                          <p:spTgt spid="305"/>
                                        </p:tgtEl>
                                        <p:attrNameLst>
                                          <p:attrName>style.visibility</p:attrName>
                                        </p:attrNameLst>
                                      </p:cBhvr>
                                      <p:to>
                                        <p:strVal val="visible"/>
                                      </p:to>
                                    </p:set>
                                    <p:anim calcmode="lin" valueType="num">
                                      <p:cBhvr additive="base">
                                        <p:cTn dur="1000"/>
                                        <p:tgtEl>
                                          <p:spTgt spid="3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8"/>
                                        </p:tgtEl>
                                        <p:attrNameLst>
                                          <p:attrName>style.visibility</p:attrName>
                                        </p:attrNameLst>
                                      </p:cBhvr>
                                      <p:to>
                                        <p:strVal val="visible"/>
                                      </p:to>
                                    </p:set>
                                    <p:anim calcmode="lin" valueType="num">
                                      <p:cBhvr additive="base">
                                        <p:cTn dur="1000"/>
                                        <p:tgtEl>
                                          <p:spTgt spid="3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6"/>
                                        </p:tgtEl>
                                        <p:attrNameLst>
                                          <p:attrName>style.visibility</p:attrName>
                                        </p:attrNameLst>
                                      </p:cBhvr>
                                      <p:to>
                                        <p:strVal val="visible"/>
                                      </p:to>
                                    </p:set>
                                    <p:anim calcmode="lin" valueType="num">
                                      <p:cBhvr additive="base">
                                        <p:cTn dur="1000"/>
                                        <p:tgtEl>
                                          <p:spTgt spid="3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9"/>
                                        </p:tgtEl>
                                        <p:attrNameLst>
                                          <p:attrName>style.visibility</p:attrName>
                                        </p:attrNameLst>
                                      </p:cBhvr>
                                      <p:to>
                                        <p:strVal val="visible"/>
                                      </p:to>
                                    </p:set>
                                    <p:anim calcmode="lin" valueType="num">
                                      <p:cBhvr additive="base">
                                        <p:cTn dur="1000"/>
                                        <p:tgtEl>
                                          <p:spTgt spid="3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7"/>
                                        </p:tgtEl>
                                        <p:attrNameLst>
                                          <p:attrName>style.visibility</p:attrName>
                                        </p:attrNameLst>
                                      </p:cBhvr>
                                      <p:to>
                                        <p:strVal val="visible"/>
                                      </p:to>
                                    </p:set>
                                    <p:anim calcmode="lin" valueType="num">
                                      <p:cBhvr additive="base">
                                        <p:cTn dur="1000"/>
                                        <p:tgtEl>
                                          <p:spTgt spid="3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4"/>
                                        </p:tgtEl>
                                        <p:attrNameLst>
                                          <p:attrName>style.visibility</p:attrName>
                                        </p:attrNameLst>
                                      </p:cBhvr>
                                      <p:to>
                                        <p:strVal val="visible"/>
                                      </p:to>
                                    </p:set>
                                    <p:anim calcmode="lin" valueType="num">
                                      <p:cBhvr additive="base">
                                        <p:cTn dur="1000"/>
                                        <p:tgtEl>
                                          <p:spTgt spid="30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par>
                                <p:cTn fill="hold" nodeType="with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Personnalisé 9">
      <a:dk1>
        <a:srgbClr val="2D2E83"/>
      </a:dk1>
      <a:lt1>
        <a:srgbClr val="FFFFFF"/>
      </a:lt1>
      <a:dk2>
        <a:srgbClr val="38A7DE"/>
      </a:dk2>
      <a:lt2>
        <a:srgbClr val="BDE3F2"/>
      </a:lt2>
      <a:accent1>
        <a:srgbClr val="005DA1"/>
      </a:accent1>
      <a:accent2>
        <a:srgbClr val="3B85C4"/>
      </a:accent2>
      <a:accent3>
        <a:srgbClr val="4DC0DF"/>
      </a:accent3>
      <a:accent4>
        <a:srgbClr val="2FB7C2"/>
      </a:accent4>
      <a:accent5>
        <a:srgbClr val="2FB7C2"/>
      </a:accent5>
      <a:accent6>
        <a:srgbClr val="F7F109"/>
      </a:accent6>
      <a:hlink>
        <a:srgbClr val="0000FF"/>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