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6858000" cx="12192000"/>
  <p:notesSz cx="6858000" cy="9144000"/>
  <p:embeddedFontLst>
    <p:embeddedFont>
      <p:font typeface="Ubuntu"/>
      <p:regular r:id="rId55"/>
      <p:bold r:id="rId56"/>
      <p:italic r:id="rId57"/>
      <p:boldItalic r:id="rId58"/>
    </p:embeddedFont>
    <p:embeddedFont>
      <p:font typeface="Nunito"/>
      <p:regular r:id="rId59"/>
      <p:bold r:id="rId60"/>
      <p:italic r:id="rId61"/>
      <p:boldItalic r:id="rId62"/>
    </p:embeddedFont>
    <p:embeddedFont>
      <p:font typeface="Barlow Condensed"/>
      <p:regular r:id="rId63"/>
      <p:bold r:id="rId64"/>
      <p:italic r:id="rId65"/>
      <p:boldItalic r:id="rId66"/>
    </p:embeddedFont>
    <p:embeddedFont>
      <p:font typeface="Press Start 2P"/>
      <p:regular r:id="rId67"/>
    </p:embeddedFont>
    <p:embeddedFont>
      <p:font typeface="Viga"/>
      <p:regular r:id="rId68"/>
    </p:embeddedFont>
    <p:embeddedFont>
      <p:font typeface="Rubik"/>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0D0FDE-8814-4399-90AA-E99ECA5D1C4D}">
  <a:tblStyle styleId="{CF0D0FDE-8814-4399-90AA-E99ECA5D1C4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Rubik-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Rubik-italic.fntdata"/><Relationship Id="rId70" Type="http://schemas.openxmlformats.org/officeDocument/2006/relationships/font" Target="fonts/Rubik-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Nunito-boldItalic.fntdata"/><Relationship Id="rId61" Type="http://schemas.openxmlformats.org/officeDocument/2006/relationships/font" Target="fonts/Nunito-italic.fntdata"/><Relationship Id="rId20" Type="http://schemas.openxmlformats.org/officeDocument/2006/relationships/slide" Target="slides/slide13.xml"/><Relationship Id="rId64" Type="http://schemas.openxmlformats.org/officeDocument/2006/relationships/font" Target="fonts/BarlowCondensed-bold.fntdata"/><Relationship Id="rId63" Type="http://schemas.openxmlformats.org/officeDocument/2006/relationships/font" Target="fonts/BarlowCondensed-regular.fntdata"/><Relationship Id="rId22" Type="http://schemas.openxmlformats.org/officeDocument/2006/relationships/slide" Target="slides/slide15.xml"/><Relationship Id="rId66" Type="http://schemas.openxmlformats.org/officeDocument/2006/relationships/font" Target="fonts/BarlowCondensed-boldItalic.fntdata"/><Relationship Id="rId21" Type="http://schemas.openxmlformats.org/officeDocument/2006/relationships/slide" Target="slides/slide14.xml"/><Relationship Id="rId65" Type="http://schemas.openxmlformats.org/officeDocument/2006/relationships/font" Target="fonts/BarlowCondensed-italic.fntdata"/><Relationship Id="rId24" Type="http://schemas.openxmlformats.org/officeDocument/2006/relationships/slide" Target="slides/slide17.xml"/><Relationship Id="rId68" Type="http://schemas.openxmlformats.org/officeDocument/2006/relationships/font" Target="fonts/Viga-regular.fntdata"/><Relationship Id="rId23" Type="http://schemas.openxmlformats.org/officeDocument/2006/relationships/slide" Target="slides/slide16.xml"/><Relationship Id="rId67" Type="http://schemas.openxmlformats.org/officeDocument/2006/relationships/font" Target="fonts/PressStart2P-regular.fntdata"/><Relationship Id="rId60" Type="http://schemas.openxmlformats.org/officeDocument/2006/relationships/font" Target="fonts/Nunito-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ubik-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Ubuntu-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Ubuntu-italic.fntdata"/><Relationship Id="rId12" Type="http://schemas.openxmlformats.org/officeDocument/2006/relationships/slide" Target="slides/slide5.xml"/><Relationship Id="rId56" Type="http://schemas.openxmlformats.org/officeDocument/2006/relationships/font" Target="fonts/Ubuntu-bold.fntdata"/><Relationship Id="rId15" Type="http://schemas.openxmlformats.org/officeDocument/2006/relationships/slide" Target="slides/slide8.xml"/><Relationship Id="rId59" Type="http://schemas.openxmlformats.org/officeDocument/2006/relationships/font" Target="fonts/Nunito-regular.fntdata"/><Relationship Id="rId14" Type="http://schemas.openxmlformats.org/officeDocument/2006/relationships/slide" Target="slides/slide7.xml"/><Relationship Id="rId58" Type="http://schemas.openxmlformats.org/officeDocument/2006/relationships/font" Target="fonts/Ubuntu-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e7b114d7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e7b114d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b1615a629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b1615a629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1615a629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1615a629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b1615a629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b1615a629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1615a6293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b1615a6293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b1615a629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b1615a629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1615a62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b1615a62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1615a6293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1615a6293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endParaRPr>
          </a:p>
        </p:txBody>
      </p:sp>
      <p:sp>
        <p:nvSpPr>
          <p:cNvPr id="317" name="Google Shape;317;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411" name="Google Shape;4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t/>
            </a:r>
            <a:endParaRPr>
              <a:solidFill>
                <a:schemeClr val="dk1"/>
              </a:solidFill>
            </a:endParaRPr>
          </a:p>
        </p:txBody>
      </p:sp>
      <p:sp>
        <p:nvSpPr>
          <p:cNvPr id="443" name="Google Shape;443;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79838dd6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9838dd62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4dff9f3e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4dff9f3ee6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1615a629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1615a6293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7f0cb3ec7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7f0cb3ec7c_1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8c7de29ba4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8c7de29ba4_0_4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d3720dd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d3720dd6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8c7de29ba4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D2125"/>
              </a:solidFill>
            </a:endParaRPr>
          </a:p>
        </p:txBody>
      </p:sp>
      <p:sp>
        <p:nvSpPr>
          <p:cNvPr id="639" name="Google Shape;639;g28c7de29ba4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8c7de29ba4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120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p:txBody>
      </p:sp>
      <p:sp>
        <p:nvSpPr>
          <p:cNvPr id="670" name="Google Shape;670;g28c7de29ba4_0_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8c7de29ba4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120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a:p>
        </p:txBody>
      </p:sp>
      <p:sp>
        <p:nvSpPr>
          <p:cNvPr id="700" name="Google Shape;700;g28c7de29ba4_0_5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8c7de29ba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8c7de29ba4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8c7de29ba4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8c7de29ba4_0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8c7de29ba4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8c7de29ba4_0_4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8c7de29ba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28c7de29ba4_0_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8c7de29ba4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28c7de29ba4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791" name="Google Shape;79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8a75a4d8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822" name="Google Shape;822;g28a75a4d8ef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be7b114d7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be7b114d7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be7b114d7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be7b114d7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be7b114d7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be7b114d7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be7b114d7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be7b114d7b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be7b114d7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be7b114d7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Répartition du temps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introduction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Qu’est-ce que Minecraft Education ?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Initiation aux bases de Minecraft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Référentiel d’intervention en maths (RIM)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(30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l’exploration des tâches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Compétences à développer - Évaluation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Ressources et conclusion (5 min.)</a:t>
            </a:r>
            <a:endParaRPr/>
          </a:p>
        </p:txBody>
      </p:sp>
      <p:sp>
        <p:nvSpPr>
          <p:cNvPr id="211" name="Google Shape;21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1615a629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b1615a629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1615a629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1615a629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19"/>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16" name="Google Shape;116;p19"/>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17" name="Google Shape;117;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0"/>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20" name="Google Shape;120;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1" name="Shape 121"/>
        <p:cNvGrpSpPr/>
        <p:nvPr/>
      </p:nvGrpSpPr>
      <p:grpSpPr>
        <a:xfrm>
          <a:off x="0" y="0"/>
          <a:ext cx="0" cy="0"/>
          <a:chOff x="0" y="0"/>
          <a:chExt cx="0" cy="0"/>
        </a:xfrm>
      </p:grpSpPr>
      <p:sp>
        <p:nvSpPr>
          <p:cNvPr id="122" name="Google Shape;122;p2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3" name="Google Shape;123;p2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24" name="Google Shape;124;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2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27" name="Google Shape;127;p22"/>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8" name="Google Shape;128;p22"/>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29" name="Google Shape;12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2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32" name="Google Shape;132;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24"/>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35" name="Google Shape;135;p24"/>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36" name="Google Shape;136;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7" name="Shape 137"/>
        <p:cNvGrpSpPr/>
        <p:nvPr/>
      </p:nvGrpSpPr>
      <p:grpSpPr>
        <a:xfrm>
          <a:off x="0" y="0"/>
          <a:ext cx="0" cy="0"/>
          <a:chOff x="0" y="0"/>
          <a:chExt cx="0" cy="0"/>
        </a:xfrm>
      </p:grpSpPr>
      <p:sp>
        <p:nvSpPr>
          <p:cNvPr id="138" name="Google Shape;138;p25"/>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39" name="Google Shape;139;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2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p26"/>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43" name="Google Shape;143;p26"/>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4" name="Google Shape;144;p26"/>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45" name="Google Shape;145;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6" name="Shape 146"/>
        <p:cNvGrpSpPr/>
        <p:nvPr/>
      </p:nvGrpSpPr>
      <p:grpSpPr>
        <a:xfrm>
          <a:off x="0" y="0"/>
          <a:ext cx="0" cy="0"/>
          <a:chOff x="0" y="0"/>
          <a:chExt cx="0" cy="0"/>
        </a:xfrm>
      </p:grpSpPr>
      <p:sp>
        <p:nvSpPr>
          <p:cNvPr id="147" name="Google Shape;147;p27"/>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48" name="Google Shape;148;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9" name="Shape 149"/>
        <p:cNvGrpSpPr/>
        <p:nvPr/>
      </p:nvGrpSpPr>
      <p:grpSpPr>
        <a:xfrm>
          <a:off x="0" y="0"/>
          <a:ext cx="0" cy="0"/>
          <a:chOff x="0" y="0"/>
          <a:chExt cx="0" cy="0"/>
        </a:xfrm>
      </p:grpSpPr>
      <p:sp>
        <p:nvSpPr>
          <p:cNvPr id="150" name="Google Shape;150;p28"/>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51" name="Google Shape;151;p28"/>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52" name="Google Shape;152;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0" name="Shape 110"/>
        <p:cNvGrpSpPr/>
        <p:nvPr/>
      </p:nvGrpSpPr>
      <p:grpSpPr>
        <a:xfrm>
          <a:off x="0" y="0"/>
          <a:ext cx="0" cy="0"/>
          <a:chOff x="0" y="0"/>
          <a:chExt cx="0" cy="0"/>
        </a:xfrm>
      </p:grpSpPr>
      <p:sp>
        <p:nvSpPr>
          <p:cNvPr id="111" name="Google Shape;111;p1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12" name="Google Shape;112;p1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13" name="Google Shape;113;p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27.png"/></Relationships>
</file>

<file path=ppt/slides/_rels/slide17.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8.png"/><Relationship Id="rId13" Type="http://schemas.openxmlformats.org/officeDocument/2006/relationships/image" Target="../media/image41.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8.xml"/><Relationship Id="rId4" Type="http://schemas.openxmlformats.org/officeDocument/2006/relationships/slide" Target="/ppt/slides/slide20.xml"/><Relationship Id="rId9" Type="http://schemas.openxmlformats.org/officeDocument/2006/relationships/image" Target="../media/image35.png"/><Relationship Id="rId14" Type="http://schemas.openxmlformats.org/officeDocument/2006/relationships/image" Target="../media/image33.png"/><Relationship Id="rId5" Type="http://schemas.openxmlformats.org/officeDocument/2006/relationships/slide" Target="/ppt/slides/slide19.xml"/><Relationship Id="rId6" Type="http://schemas.openxmlformats.org/officeDocument/2006/relationships/image" Target="../media/image3.png"/><Relationship Id="rId7" Type="http://schemas.openxmlformats.org/officeDocument/2006/relationships/slide" Target="/ppt/slides/slide17.xml"/><Relationship Id="rId8" Type="http://schemas.openxmlformats.org/officeDocument/2006/relationships/slide" Target="/ppt/slid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20.xml"/><Relationship Id="rId4" Type="http://schemas.openxmlformats.org/officeDocument/2006/relationships/slide" Target="/ppt/slides/slide19.xml"/><Relationship Id="rId9"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40.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1.png"/><Relationship Id="rId13" Type="http://schemas.openxmlformats.org/officeDocument/2006/relationships/image" Target="../media/image20.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8.xml"/><Relationship Id="rId4" Type="http://schemas.openxmlformats.org/officeDocument/2006/relationships/slide" Target="/ppt/slides/slide20.xml"/><Relationship Id="rId9" Type="http://schemas.openxmlformats.org/officeDocument/2006/relationships/image" Target="../media/image46.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39.png"/><Relationship Id="rId6" Type="http://schemas.openxmlformats.org/officeDocument/2006/relationships/image" Target="../media/image3.png"/><Relationship Id="rId7" Type="http://schemas.openxmlformats.org/officeDocument/2006/relationships/image" Target="../media/image50.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mailto:mathieu.thibault@uqo.ca" TargetMode="External"/><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hyperlink" Target="mailto:stephanie.rioux@recit.qc.ca" TargetMode="External"/><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18.xml"/><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86.png"/><Relationship Id="rId8" Type="http://schemas.openxmlformats.org/officeDocument/2006/relationships/image" Target="../media/image20.png"/></Relationships>
</file>

<file path=ppt/slides/_rels/slide2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2.xml"/><Relationship Id="rId4" Type="http://schemas.openxmlformats.org/officeDocument/2006/relationships/slide" Target="/ppt/slides/slide23.xml"/><Relationship Id="rId9" Type="http://schemas.openxmlformats.org/officeDocument/2006/relationships/image" Target="../media/image41.png"/><Relationship Id="rId5" Type="http://schemas.openxmlformats.org/officeDocument/2006/relationships/image" Target="../media/image35.png"/><Relationship Id="rId6" Type="http://schemas.openxmlformats.org/officeDocument/2006/relationships/image" Target="../media/image48.png"/><Relationship Id="rId7" Type="http://schemas.openxmlformats.org/officeDocument/2006/relationships/image" Target="../media/image38.png"/><Relationship Id="rId8" Type="http://schemas.openxmlformats.org/officeDocument/2006/relationships/image" Target="../media/image30.png"/></Relationships>
</file>

<file path=ppt/slides/_rels/slide22.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3.png"/><Relationship Id="rId12"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3.xml"/><Relationship Id="rId9"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40.png"/><Relationship Id="rId8" Type="http://schemas.openxmlformats.org/officeDocument/2006/relationships/image" Target="../media/image37.png"/></Relationships>
</file>

<file path=ppt/slides/_rels/slide23.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3.png"/><Relationship Id="rId12"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1.xml"/><Relationship Id="rId9"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46.png"/><Relationship Id="rId7" Type="http://schemas.openxmlformats.org/officeDocument/2006/relationships/image" Target="../media/image51.png"/><Relationship Id="rId8"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 Id="rId6" Type="http://schemas.openxmlformats.org/officeDocument/2006/relationships/hyperlink" Target="https://view.genial.ly/65f0671ac7fdf10014553f87/presentation-peppit-minecraft-secondair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hyperlink" Target="https://drive.google.com/file/d/1EiNGLSTnpb3pW1T1eZOr5rz3KO71fJBq/view?usp=share_link" TargetMode="External"/><Relationship Id="rId5" Type="http://schemas.openxmlformats.org/officeDocument/2006/relationships/hyperlink" Target="https://campus.recit.qc.ca/mod/page/view.php?id=1941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hyperlink" Target="https://docs.google.com/document/d/1b4ZxdV2UMNX7fnElWTrM6vZPo7QgAhcTJ_359viP7Kw/edit" TargetMode="External"/><Relationship Id="rId5" Type="http://schemas.openxmlformats.org/officeDocument/2006/relationships/hyperlink" Target="https://campus.recit.qc.ca/mod/page/view.php?id=969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44.png"/><Relationship Id="rId12" Type="http://schemas.openxmlformats.org/officeDocument/2006/relationships/hyperlink" Target="https://sites.google.com/csbe.qc.ca/evaluerautrementenmath/planification-des-apprentissages-et-de-l%C3%A9valuation/quelle-intention-cibler?authuser=0#h.56re43vkeybm"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30.xml"/><Relationship Id="rId4" Type="http://schemas.openxmlformats.org/officeDocument/2006/relationships/slide" Target="/ppt/slides/slide32.xml"/><Relationship Id="rId9" Type="http://schemas.openxmlformats.org/officeDocument/2006/relationships/image" Target="../media/image80.png"/><Relationship Id="rId5" Type="http://schemas.openxmlformats.org/officeDocument/2006/relationships/slide" Target="/ppt/slides/slide31.xml"/><Relationship Id="rId6" Type="http://schemas.openxmlformats.org/officeDocument/2006/relationships/image" Target="../media/image3.png"/><Relationship Id="rId7" Type="http://schemas.openxmlformats.org/officeDocument/2006/relationships/image" Target="../media/image54.png"/><Relationship Id="rId8" Type="http://schemas.openxmlformats.org/officeDocument/2006/relationships/image" Target="../media/image62.png"/></Relationships>
</file>

<file path=ppt/slides/_rels/slide3.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hyperlink" Target="https://docs.google.com/document/d/1UpD5X9mIuqlYQoelDHDVkngXNUCqr9OP1qcg6VvjqDw/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https://education.minecraft.net/get-started/download" TargetMode="External"/><Relationship Id="rId5" Type="http://schemas.openxmlformats.org/officeDocument/2006/relationships/image" Target="../media/image20.png"/><Relationship Id="rId6" Type="http://schemas.openxmlformats.org/officeDocument/2006/relationships/image" Target="../media/image61.png"/><Relationship Id="rId7" Type="http://schemas.openxmlformats.org/officeDocument/2006/relationships/image" Target="../media/image9.png"/><Relationship Id="rId8" Type="http://schemas.openxmlformats.org/officeDocument/2006/relationships/hyperlink" Target="https://recitmst.qc.ca/minecraft2803202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29.xml"/><Relationship Id="rId4" Type="http://schemas.openxmlformats.org/officeDocument/2006/relationships/slide" Target="/ppt/slides/slide32.xml"/><Relationship Id="rId9" Type="http://schemas.openxmlformats.org/officeDocument/2006/relationships/hyperlink" Target="https://sites.google.com/csbe.qc.ca/evaluerautrementenmath/planification-des-apprentissages-et-de-l%C3%A9valuation/quelle-intention-cibler?authuser=0#h.56re43vkeybm" TargetMode="External"/><Relationship Id="rId5" Type="http://schemas.openxmlformats.org/officeDocument/2006/relationships/slide" Target="/ppt/slides/slide31.xml"/><Relationship Id="rId6" Type="http://schemas.openxmlformats.org/officeDocument/2006/relationships/image" Target="../media/image3.png"/><Relationship Id="rId7" Type="http://schemas.openxmlformats.org/officeDocument/2006/relationships/image" Target="../media/image67.png"/><Relationship Id="rId8"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30.xml"/><Relationship Id="rId4" Type="http://schemas.openxmlformats.org/officeDocument/2006/relationships/slide" Target="/ppt/slides/slide29.xml"/><Relationship Id="rId9" Type="http://schemas.openxmlformats.org/officeDocument/2006/relationships/image" Target="../media/image70.png"/><Relationship Id="rId5" Type="http://schemas.openxmlformats.org/officeDocument/2006/relationships/slide" Target="/ppt/slides/slide32.xml"/><Relationship Id="rId6" Type="http://schemas.openxmlformats.org/officeDocument/2006/relationships/image" Target="../media/image66.png"/><Relationship Id="rId7" Type="http://schemas.openxmlformats.org/officeDocument/2006/relationships/image" Target="../media/image3.png"/><Relationship Id="rId8" Type="http://schemas.openxmlformats.org/officeDocument/2006/relationships/image" Target="../media/image43.png"/></Relationships>
</file>

<file path=ppt/slides/_rels/slide32.xml.rels><?xml version="1.0" encoding="UTF-8" standalone="yes"?><Relationships xmlns="http://schemas.openxmlformats.org/package/2006/relationships"><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slide" Target="/ppt/slides/slide31.xml"/><Relationship Id="rId4" Type="http://schemas.openxmlformats.org/officeDocument/2006/relationships/slide" Target="/ppt/slides/slide30.xml"/><Relationship Id="rId9" Type="http://schemas.openxmlformats.org/officeDocument/2006/relationships/image" Target="../media/image44.png"/><Relationship Id="rId5" Type="http://schemas.openxmlformats.org/officeDocument/2006/relationships/slide" Target="/ppt/slides/slide29.xml"/><Relationship Id="rId6" Type="http://schemas.openxmlformats.org/officeDocument/2006/relationships/image" Target="../media/image43.png"/><Relationship Id="rId7" Type="http://schemas.openxmlformats.org/officeDocument/2006/relationships/image" Target="../media/image68.png"/><Relationship Id="rId8"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85.png"/><Relationship Id="rId5" Type="http://schemas.openxmlformats.org/officeDocument/2006/relationships/hyperlink" Target="https://frq.gouv.qc.ca/programme-engagemen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38.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48.png"/><Relationship Id="rId9" Type="http://schemas.openxmlformats.org/officeDocument/2006/relationships/image" Target="../media/image77.png"/><Relationship Id="rId5" Type="http://schemas.openxmlformats.org/officeDocument/2006/relationships/image" Target="../media/image87.png"/><Relationship Id="rId6" Type="http://schemas.openxmlformats.org/officeDocument/2006/relationships/image" Target="../media/image71.png"/><Relationship Id="rId7" Type="http://schemas.openxmlformats.org/officeDocument/2006/relationships/image" Target="../media/image79.png"/><Relationship Id="rId8" Type="http://schemas.openxmlformats.org/officeDocument/2006/relationships/image" Target="../media/image73.png"/></Relationships>
</file>

<file path=ppt/slides/_rels/slide39.xml.rels><?xml version="1.0" encoding="UTF-8" standalone="yes"?><Relationships xmlns="http://schemas.openxmlformats.org/package/2006/relationships"><Relationship Id="rId10"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hyperlink" Target="mailto:stephanie.rioux@recit.qc.ca" TargetMode="External"/><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61.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1.png"/><Relationship Id="rId4" Type="http://schemas.openxmlformats.org/officeDocument/2006/relationships/hyperlink" Target="http://recitmst.qc.ca/minecraft261020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8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8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8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7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8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hyperlink" Target="http://www.youtube.com/watch?v=OTEUQcRRQhw" TargetMode="External"/><Relationship Id="rId5"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60" name="Google Shape;160;p30"/>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61" name="Google Shape;161;p30"/>
          <p:cNvPicPr preferRelativeResize="0"/>
          <p:nvPr/>
        </p:nvPicPr>
        <p:blipFill>
          <a:blip r:embed="rId3">
            <a:alphaModFix/>
          </a:blip>
          <a:stretch>
            <a:fillRect/>
          </a:stretch>
        </p:blipFill>
        <p:spPr>
          <a:xfrm>
            <a:off x="0" y="-2800"/>
            <a:ext cx="12182131"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5" name="Shape 255"/>
        <p:cNvGrpSpPr/>
        <p:nvPr/>
      </p:nvGrpSpPr>
      <p:grpSpPr>
        <a:xfrm>
          <a:off x="0" y="0"/>
          <a:ext cx="0" cy="0"/>
          <a:chOff x="0" y="0"/>
          <a:chExt cx="0" cy="0"/>
        </a:xfrm>
      </p:grpSpPr>
      <p:pic>
        <p:nvPicPr>
          <p:cNvPr id="256" name="Google Shape;256;p39"/>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257" name="Google Shape;257;p39"/>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p39"/>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 name="Google Shape;259;p39"/>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60" name="Google Shape;260;p39"/>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4" name="Shape 264"/>
        <p:cNvGrpSpPr/>
        <p:nvPr/>
      </p:nvGrpSpPr>
      <p:grpSpPr>
        <a:xfrm>
          <a:off x="0" y="0"/>
          <a:ext cx="0" cy="0"/>
          <a:chOff x="0" y="0"/>
          <a:chExt cx="0" cy="0"/>
        </a:xfrm>
      </p:grpSpPr>
      <p:pic>
        <p:nvPicPr>
          <p:cNvPr id="265" name="Google Shape;265;p40"/>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266" name="Google Shape;266;p40"/>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67" name="Google Shape;267;p40"/>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8" name="Google Shape;268;p40"/>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40"/>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70" name="Google Shape;270;p40"/>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71" name="Google Shape;271;p40"/>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75" name="Shape 275"/>
        <p:cNvGrpSpPr/>
        <p:nvPr/>
      </p:nvGrpSpPr>
      <p:grpSpPr>
        <a:xfrm>
          <a:off x="0" y="0"/>
          <a:ext cx="0" cy="0"/>
          <a:chOff x="0" y="0"/>
          <a:chExt cx="0" cy="0"/>
        </a:xfrm>
      </p:grpSpPr>
      <p:pic>
        <p:nvPicPr>
          <p:cNvPr id="276" name="Google Shape;276;p41"/>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77" name="Google Shape;277;p41"/>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78" name="Google Shape;278;p41"/>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2" name="Shape 282"/>
        <p:cNvGrpSpPr/>
        <p:nvPr/>
      </p:nvGrpSpPr>
      <p:grpSpPr>
        <a:xfrm>
          <a:off x="0" y="0"/>
          <a:ext cx="0" cy="0"/>
          <a:chOff x="0" y="0"/>
          <a:chExt cx="0" cy="0"/>
        </a:xfrm>
      </p:grpSpPr>
      <p:pic>
        <p:nvPicPr>
          <p:cNvPr id="283" name="Google Shape;283;p42"/>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84" name="Google Shape;284;p42"/>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88" name="Shape 288"/>
        <p:cNvGrpSpPr/>
        <p:nvPr/>
      </p:nvGrpSpPr>
      <p:grpSpPr>
        <a:xfrm>
          <a:off x="0" y="0"/>
          <a:ext cx="0" cy="0"/>
          <a:chOff x="0" y="0"/>
          <a:chExt cx="0" cy="0"/>
        </a:xfrm>
      </p:grpSpPr>
      <p:pic>
        <p:nvPicPr>
          <p:cNvPr id="289" name="Google Shape;289;p43"/>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90" name="Google Shape;290;p43"/>
          <p:cNvSpPr/>
          <p:nvPr/>
        </p:nvSpPr>
        <p:spPr>
          <a:xfrm>
            <a:off x="8514148" y="46343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1" name="Google Shape;291;p43"/>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92" name="Google Shape;292;p43"/>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1077D2"/>
            </a:gs>
            <a:gs pos="100000">
              <a:srgbClr val="093153"/>
            </a:gs>
          </a:gsLst>
          <a:path path="circle">
            <a:fillToRect b="50%" l="50%" r="50%" t="50%"/>
          </a:path>
          <a:tileRect/>
        </a:gradFill>
      </p:bgPr>
    </p:bg>
    <p:spTree>
      <p:nvGrpSpPr>
        <p:cNvPr id="296" name="Shape 296"/>
        <p:cNvGrpSpPr/>
        <p:nvPr/>
      </p:nvGrpSpPr>
      <p:grpSpPr>
        <a:xfrm>
          <a:off x="0" y="0"/>
          <a:ext cx="0" cy="0"/>
          <a:chOff x="0" y="0"/>
          <a:chExt cx="0" cy="0"/>
        </a:xfrm>
      </p:grpSpPr>
      <p:sp>
        <p:nvSpPr>
          <p:cNvPr id="297" name="Google Shape;297;p44"/>
          <p:cNvSpPr/>
          <p:nvPr/>
        </p:nvSpPr>
        <p:spPr>
          <a:xfrm>
            <a:off x="3093000" y="841675"/>
            <a:ext cx="6006000" cy="10620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44"/>
          <p:cNvSpPr txBox="1"/>
          <p:nvPr/>
        </p:nvSpPr>
        <p:spPr>
          <a:xfrm>
            <a:off x="3984447" y="968020"/>
            <a:ext cx="4223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1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Construire une petite habitation</a:t>
            </a:r>
            <a:endParaRPr sz="1800">
              <a:solidFill>
                <a:srgbClr val="D8D8D8"/>
              </a:solidFill>
              <a:latin typeface="Press Start 2P"/>
              <a:ea typeface="Press Start 2P"/>
              <a:cs typeface="Press Start 2P"/>
              <a:sym typeface="Press Start 2P"/>
            </a:endParaRPr>
          </a:p>
        </p:txBody>
      </p:sp>
      <p:sp>
        <p:nvSpPr>
          <p:cNvPr id="299" name="Google Shape;299;p44"/>
          <p:cNvSpPr/>
          <p:nvPr/>
        </p:nvSpPr>
        <p:spPr>
          <a:xfrm>
            <a:off x="3093000" y="2434550"/>
            <a:ext cx="6006000" cy="1393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44"/>
          <p:cNvSpPr txBox="1"/>
          <p:nvPr/>
        </p:nvSpPr>
        <p:spPr>
          <a:xfrm>
            <a:off x="3177075" y="2550950"/>
            <a:ext cx="5868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2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Construire une représentation d’un objet mathématique</a:t>
            </a:r>
            <a:endParaRPr sz="1800">
              <a:solidFill>
                <a:srgbClr val="D8D8D8"/>
              </a:solidFill>
              <a:latin typeface="Press Start 2P"/>
              <a:ea typeface="Press Start 2P"/>
              <a:cs typeface="Press Start 2P"/>
              <a:sym typeface="Press Start 2P"/>
            </a:endParaRPr>
          </a:p>
        </p:txBody>
      </p:sp>
      <p:sp>
        <p:nvSpPr>
          <p:cNvPr id="301" name="Google Shape;301;p44"/>
          <p:cNvSpPr/>
          <p:nvPr/>
        </p:nvSpPr>
        <p:spPr>
          <a:xfrm>
            <a:off x="3093000" y="4270675"/>
            <a:ext cx="6006000" cy="18420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44"/>
          <p:cNvSpPr txBox="1"/>
          <p:nvPr/>
        </p:nvSpPr>
        <p:spPr>
          <a:xfrm>
            <a:off x="3260875" y="4357975"/>
            <a:ext cx="57804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3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Utiliser un tableau noir pour poser une question ou donner des informations (mathématiques)</a:t>
            </a:r>
            <a:endParaRPr sz="1800">
              <a:solidFill>
                <a:srgbClr val="D8D8D8"/>
              </a:solidFill>
              <a:latin typeface="Press Start 2P"/>
              <a:ea typeface="Press Start 2P"/>
              <a:cs typeface="Press Start 2P"/>
              <a:sym typeface="Press Start 2P"/>
            </a:endParaRPr>
          </a:p>
        </p:txBody>
      </p:sp>
      <p:pic>
        <p:nvPicPr>
          <p:cNvPr descr="A picture containing container, square&#10;&#10;Description automatically generated" id="303" name="Google Shape;303;p44"/>
          <p:cNvPicPr preferRelativeResize="0"/>
          <p:nvPr/>
        </p:nvPicPr>
        <p:blipFill rotWithShape="1">
          <a:blip r:embed="rId3">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04" name="Google Shape;304;p44"/>
          <p:cNvPicPr preferRelativeResize="0"/>
          <p:nvPr/>
        </p:nvPicPr>
        <p:blipFill rotWithShape="1">
          <a:blip r:embed="rId3">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05" name="Google Shape;305;p44"/>
          <p:cNvPicPr preferRelativeResize="0"/>
          <p:nvPr/>
        </p:nvPicPr>
        <p:blipFill rotWithShape="1">
          <a:blip r:embed="rId3">
            <a:alphaModFix/>
          </a:blip>
          <a:srcRect b="0" l="0" r="0" t="0"/>
          <a:stretch/>
        </p:blipFill>
        <p:spPr>
          <a:xfrm>
            <a:off x="9577100" y="5486685"/>
            <a:ext cx="1262339" cy="1262339"/>
          </a:xfrm>
          <a:prstGeom prst="rect">
            <a:avLst/>
          </a:prstGeom>
          <a:noFill/>
          <a:ln>
            <a:noFill/>
          </a:ln>
        </p:spPr>
      </p:pic>
      <p:pic>
        <p:nvPicPr>
          <p:cNvPr descr="A picture containing container, square&#10;&#10;Description automatically generated" id="306" name="Google Shape;306;p4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307" name="Google Shape;307;p4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308" name="Google Shape;308;p4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2" name="Shape 312"/>
        <p:cNvGrpSpPr/>
        <p:nvPr/>
      </p:nvGrpSpPr>
      <p:grpSpPr>
        <a:xfrm>
          <a:off x="0" y="0"/>
          <a:ext cx="0" cy="0"/>
          <a:chOff x="0" y="0"/>
          <a:chExt cx="0" cy="0"/>
        </a:xfrm>
      </p:grpSpPr>
      <p:sp>
        <p:nvSpPr>
          <p:cNvPr id="313" name="Google Shape;313;p45"/>
          <p:cNvSpPr txBox="1"/>
          <p:nvPr/>
        </p:nvSpPr>
        <p:spPr>
          <a:xfrm>
            <a:off x="502050" y="1596200"/>
            <a:ext cx="11187900" cy="38460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 mode multijoueur (</a:t>
            </a:r>
            <a:r>
              <a:rPr lang="en-US" sz="2800" u="sng">
                <a:solidFill>
                  <a:schemeClr val="hlink"/>
                </a:solidFill>
                <a:latin typeface="Ubuntu"/>
                <a:ea typeface="Ubuntu"/>
                <a:cs typeface="Ubuntu"/>
                <a:sym typeface="Ubuntu"/>
                <a:hlinkClick r:id="rId3"/>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tableaux noirs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L’appareil photo, le portefeuille, le livre et la plume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personnages non-joueurs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14" name="Google Shape;314;p45"/>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18" name="Shape 318"/>
        <p:cNvGrpSpPr/>
        <p:nvPr/>
      </p:nvGrpSpPr>
      <p:grpSpPr>
        <a:xfrm>
          <a:off x="0" y="0"/>
          <a:ext cx="0" cy="0"/>
          <a:chOff x="0" y="0"/>
          <a:chExt cx="0" cy="0"/>
        </a:xfrm>
      </p:grpSpPr>
      <p:grpSp>
        <p:nvGrpSpPr>
          <p:cNvPr id="319" name="Google Shape;319;p46"/>
          <p:cNvGrpSpPr/>
          <p:nvPr/>
        </p:nvGrpSpPr>
        <p:grpSpPr>
          <a:xfrm>
            <a:off x="3951968" y="2079356"/>
            <a:ext cx="2084100" cy="733500"/>
            <a:chOff x="3951968" y="2079356"/>
            <a:chExt cx="2084100" cy="733500"/>
          </a:xfrm>
        </p:grpSpPr>
        <p:sp>
          <p:nvSpPr>
            <p:cNvPr id="320" name="Google Shape;320;p4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4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22" name="Google Shape;322;p46">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46">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4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25" name="Google Shape;325;p46"/>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26" name="Google Shape;326;p4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4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328" name="Google Shape;328;p46">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46">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30" name="Google Shape;330;p4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31" name="Google Shape;331;p46"/>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32" name="Google Shape;332;p46"/>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33" name="Google Shape;333;p4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4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4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4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4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38" name="Google Shape;338;p46"/>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39" name="Google Shape;339;p46"/>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40" name="Google Shape;340;p46"/>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41" name="Google Shape;341;p46"/>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42" name="Google Shape;342;p46"/>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43" name="Google Shape;343;p46"/>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44" name="Google Shape;344;p46"/>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45" name="Google Shape;345;p46"/>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250"/>
                                        <p:tgtEl>
                                          <p:spTgt spid="332"/>
                                        </p:tgtEl>
                                      </p:cBhvr>
                                    </p:animEffect>
                                  </p:childTnLst>
                                </p:cTn>
                              </p:par>
                              <p:par>
                                <p:cTn fill="hold" nodeType="with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49" name="Shape 349"/>
        <p:cNvGrpSpPr/>
        <p:nvPr/>
      </p:nvGrpSpPr>
      <p:grpSpPr>
        <a:xfrm>
          <a:off x="0" y="0"/>
          <a:ext cx="0" cy="0"/>
          <a:chOff x="0" y="0"/>
          <a:chExt cx="0" cy="0"/>
        </a:xfrm>
      </p:grpSpPr>
      <p:sp>
        <p:nvSpPr>
          <p:cNvPr id="350" name="Google Shape;350;p47">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4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52" name="Google Shape;352;p47">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47">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4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47"/>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356" name="Google Shape;356;p47"/>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47"/>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47"/>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47"/>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47"/>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47"/>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2" name="Google Shape;362;p47"/>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63" name="Google Shape;363;p47"/>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364" name="Google Shape;364;p47"/>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365" name="Google Shape;365;p47"/>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66" name="Google Shape;366;p47"/>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367" name="Google Shape;367;p4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4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369" name="Google Shape;369;p4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370" name="Google Shape;370;p4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71" name="Google Shape;371;p4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372" name="Google Shape;372;p47"/>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373" name="Google Shape;373;p47"/>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374" name="Google Shape;374;p47"/>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375" name="Google Shape;375;p47"/>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250"/>
                                        <p:tgtEl>
                                          <p:spTgt spid="355"/>
                                        </p:tgtEl>
                                      </p:cBhvr>
                                    </p:animEffect>
                                  </p:childTnLst>
                                </p:cTn>
                              </p:par>
                              <p:par>
                                <p:cTn fill="hold" nodeType="withEffect" presetClass="entr" presetID="2" presetSubtype="4">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000"/>
                                        <p:tgtEl>
                                          <p:spTgt spid="3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1000"/>
                                        <p:tgtEl>
                                          <p:spTgt spid="3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79" name="Shape 379"/>
        <p:cNvGrpSpPr/>
        <p:nvPr/>
      </p:nvGrpSpPr>
      <p:grpSpPr>
        <a:xfrm>
          <a:off x="0" y="0"/>
          <a:ext cx="0" cy="0"/>
          <a:chOff x="0" y="0"/>
          <a:chExt cx="0" cy="0"/>
        </a:xfrm>
      </p:grpSpPr>
      <p:sp>
        <p:nvSpPr>
          <p:cNvPr id="380" name="Google Shape;380;p48">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48">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48">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48"/>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48"/>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a:t>
            </a:r>
            <a:r>
              <a:rPr lang="en-US" sz="1200">
                <a:solidFill>
                  <a:schemeClr val="dk1"/>
                </a:solidFill>
                <a:latin typeface="Press Start 2P"/>
                <a:ea typeface="Press Start 2P"/>
                <a:cs typeface="Press Start 2P"/>
                <a:sym typeface="Press Start 2P"/>
              </a:rPr>
              <a:t>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385" name="Google Shape;385;p48"/>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48"/>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48"/>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48"/>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48"/>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48"/>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91" name="Google Shape;391;p48"/>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392" name="Google Shape;392;p48"/>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393" name="Google Shape;393;p48"/>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394" name="Google Shape;394;p48"/>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395" name="Google Shape;395;p48"/>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396" name="Google Shape;396;p48"/>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397" name="Google Shape;397;p48"/>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98" name="Google Shape;398;p48"/>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99" name="Google Shape;399;p48"/>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00" name="Google Shape;400;p48"/>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01" name="Google Shape;401;p4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4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03" name="Google Shape;403;p4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04" name="Google Shape;404;p4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05" name="Google Shape;405;p4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06" name="Google Shape;406;p48"/>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07" name="Google Shape;407;p48"/>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08" name="Google Shape;408;p48"/>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250"/>
                                        <p:tgtEl>
                                          <p:spTgt spid="384"/>
                                        </p:tgtEl>
                                      </p:cBhvr>
                                    </p:animEffect>
                                  </p:childTnLst>
                                </p:cTn>
                              </p:par>
                              <p:par>
                                <p:cTn fill="hold" nodeType="withEffect" presetClass="entr" presetID="2" presetSubtype="4">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1000"/>
                                        <p:tgtEl>
                                          <p:spTgt spid="3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1000"/>
                                        <p:tgtEl>
                                          <p:spTgt spid="3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000"/>
                                        <p:tgtEl>
                                          <p:spTgt spid="3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1000"/>
                                        <p:tgtEl>
                                          <p:spTgt spid="4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1000"/>
                                        <p:tgtEl>
                                          <p:spTgt spid="3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1000"/>
                                        <p:tgtEl>
                                          <p:spTgt spid="39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1"/>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67" name="Google Shape;167;p31"/>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68" name="Google Shape;168;p31">
            <a:hlinkClick action="ppaction://hlinkshowjump?jump=nextslide"/>
          </p:cNvPr>
          <p:cNvSpPr/>
          <p:nvPr/>
        </p:nvSpPr>
        <p:spPr>
          <a:xfrm>
            <a:off x="3095250" y="2412750"/>
            <a:ext cx="60015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Google Shape;169;p31"/>
          <p:cNvSpPr txBox="1"/>
          <p:nvPr/>
        </p:nvSpPr>
        <p:spPr>
          <a:xfrm>
            <a:off x="3142830" y="2597850"/>
            <a:ext cx="5905500" cy="1158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2100">
                <a:solidFill>
                  <a:srgbClr val="D8D8D8"/>
                </a:solidFill>
                <a:latin typeface="Press Start 2P"/>
                <a:ea typeface="Press Start 2P"/>
                <a:cs typeface="Press Start 2P"/>
                <a:sym typeface="Press Start 2P"/>
              </a:rPr>
              <a:t>Minecraft en maths selon différentes intentions</a:t>
            </a:r>
            <a:endParaRPr b="0" i="0" sz="2200" u="none" cap="none" strike="noStrike">
              <a:solidFill>
                <a:srgbClr val="D8D8D8"/>
              </a:solidFill>
              <a:latin typeface="Press Start 2P"/>
              <a:ea typeface="Press Start 2P"/>
              <a:cs typeface="Press Start 2P"/>
              <a:sym typeface="Press Start 2P"/>
            </a:endParaRPr>
          </a:p>
        </p:txBody>
      </p:sp>
      <p:sp>
        <p:nvSpPr>
          <p:cNvPr id="170" name="Google Shape;170;p31"/>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31"/>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172" name="Google Shape;172;p31"/>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stephanie.rioux@recit.qc.ca</a:t>
            </a:r>
            <a:endParaRPr sz="1600">
              <a:solidFill>
                <a:schemeClr val="lt1"/>
              </a:solidFill>
            </a:endParaRPr>
          </a:p>
        </p:txBody>
      </p:sp>
      <p:sp>
        <p:nvSpPr>
          <p:cNvPr id="173" name="Google Shape;173;p31"/>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74" name="Google Shape;174;p31"/>
          <p:cNvPicPr preferRelativeResize="0"/>
          <p:nvPr/>
        </p:nvPicPr>
        <p:blipFill rotWithShape="1">
          <a:blip r:embed="rId6">
            <a:alphaModFix/>
          </a:blip>
          <a:srcRect b="0" l="19997" r="20003" t="0"/>
          <a:stretch/>
        </p:blipFill>
        <p:spPr>
          <a:xfrm flipH="1">
            <a:off x="255114" y="1586525"/>
            <a:ext cx="1510812" cy="2518025"/>
          </a:xfrm>
          <a:prstGeom prst="rect">
            <a:avLst/>
          </a:prstGeom>
          <a:noFill/>
          <a:ln>
            <a:noFill/>
          </a:ln>
        </p:spPr>
      </p:pic>
      <p:pic>
        <p:nvPicPr>
          <p:cNvPr id="175" name="Google Shape;175;p31"/>
          <p:cNvPicPr preferRelativeResize="0"/>
          <p:nvPr/>
        </p:nvPicPr>
        <p:blipFill>
          <a:blip r:embed="rId7">
            <a:alphaModFix/>
          </a:blip>
          <a:stretch>
            <a:fillRect/>
          </a:stretch>
        </p:blipFill>
        <p:spPr>
          <a:xfrm>
            <a:off x="255127" y="-228200"/>
            <a:ext cx="871925" cy="1407200"/>
          </a:xfrm>
          <a:prstGeom prst="rect">
            <a:avLst/>
          </a:prstGeom>
          <a:noFill/>
          <a:ln>
            <a:noFill/>
          </a:ln>
        </p:spPr>
      </p:pic>
      <p:pic>
        <p:nvPicPr>
          <p:cNvPr id="176" name="Google Shape;176;p31"/>
          <p:cNvPicPr preferRelativeResize="0"/>
          <p:nvPr/>
        </p:nvPicPr>
        <p:blipFill>
          <a:blip r:embed="rId8">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77" name="Google Shape;177;p31"/>
          <p:cNvPicPr preferRelativeResize="0"/>
          <p:nvPr/>
        </p:nvPicPr>
        <p:blipFill rotWithShape="1">
          <a:blip r:embed="rId9">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78" name="Google Shape;178;p31"/>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179" name="Google Shape;179;p31"/>
          <p:cNvSpPr txBox="1"/>
          <p:nvPr/>
        </p:nvSpPr>
        <p:spPr>
          <a:xfrm>
            <a:off x="3640500" y="64800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80" name="Google Shape;180;p31"/>
          <p:cNvPicPr preferRelativeResize="0"/>
          <p:nvPr/>
        </p:nvPicPr>
        <p:blipFill>
          <a:blip r:embed="rId11">
            <a:alphaModFix/>
          </a:blip>
          <a:stretch>
            <a:fillRect/>
          </a:stretch>
        </p:blipFill>
        <p:spPr>
          <a:xfrm>
            <a:off x="5065050" y="5749467"/>
            <a:ext cx="1757100" cy="794377"/>
          </a:xfrm>
          <a:prstGeom prst="rect">
            <a:avLst/>
          </a:prstGeom>
          <a:noFill/>
          <a:ln>
            <a:noFill/>
          </a:ln>
        </p:spPr>
      </p:pic>
      <p:pic>
        <p:nvPicPr>
          <p:cNvPr id="181" name="Google Shape;181;p31"/>
          <p:cNvPicPr preferRelativeResize="0"/>
          <p:nvPr/>
        </p:nvPicPr>
        <p:blipFill>
          <a:blip r:embed="rId12">
            <a:alphaModFix/>
          </a:blip>
          <a:stretch>
            <a:fillRect/>
          </a:stretch>
        </p:blipFill>
        <p:spPr>
          <a:xfrm>
            <a:off x="10044925" y="33423"/>
            <a:ext cx="1967600" cy="94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000"/>
                                        <p:tgtEl>
                                          <p:spTgt spid="1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1000"/>
                                        <p:tgtEl>
                                          <p:spTgt spid="1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2" name="Shape 412"/>
        <p:cNvGrpSpPr/>
        <p:nvPr/>
      </p:nvGrpSpPr>
      <p:grpSpPr>
        <a:xfrm>
          <a:off x="0" y="0"/>
          <a:ext cx="0" cy="0"/>
          <a:chOff x="0" y="0"/>
          <a:chExt cx="0" cy="0"/>
        </a:xfrm>
      </p:grpSpPr>
      <p:sp>
        <p:nvSpPr>
          <p:cNvPr id="413" name="Google Shape;413;p49">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49">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49">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49"/>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49"/>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18" name="Google Shape;418;p49"/>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49"/>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49"/>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49"/>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49"/>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23" name="Google Shape;423;p49"/>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24" name="Google Shape;424;p49"/>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25" name="Google Shape;425;p49"/>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26" name="Google Shape;426;p49"/>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27" name="Google Shape;427;p49"/>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28" name="Google Shape;428;p49"/>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29" name="Google Shape;429;p49"/>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30" name="Google Shape;430;p49"/>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31" name="Google Shape;431;p49"/>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32" name="Google Shape;432;p4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4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34" name="Google Shape;434;p49"/>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35" name="Google Shape;435;p49"/>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36" name="Google Shape;436;p49"/>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37" name="Google Shape;437;p49"/>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38" name="Google Shape;438;p49"/>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39" name="Google Shape;439;p49"/>
          <p:cNvPicPr preferRelativeResize="0"/>
          <p:nvPr/>
        </p:nvPicPr>
        <p:blipFill>
          <a:blip r:embed="rId8">
            <a:alphaModFix/>
          </a:blip>
          <a:stretch>
            <a:fillRect/>
          </a:stretch>
        </p:blipFill>
        <p:spPr>
          <a:xfrm flipH="1">
            <a:off x="7880025" y="4110175"/>
            <a:ext cx="1008701" cy="1681150"/>
          </a:xfrm>
          <a:prstGeom prst="rect">
            <a:avLst/>
          </a:prstGeom>
          <a:noFill/>
          <a:ln>
            <a:noFill/>
          </a:ln>
        </p:spPr>
      </p:pic>
      <p:sp>
        <p:nvSpPr>
          <p:cNvPr id="440" name="Google Shape;440;p49"/>
          <p:cNvSpPr/>
          <p:nvPr/>
        </p:nvSpPr>
        <p:spPr>
          <a:xfrm>
            <a:off x="2102225" y="5638925"/>
            <a:ext cx="5241000" cy="9318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Et vous ?</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250"/>
                                        <p:tgtEl>
                                          <p:spTgt spid="417"/>
                                        </p:tgtEl>
                                      </p:cBhvr>
                                    </p:animEffect>
                                  </p:childTnLst>
                                </p:cTn>
                              </p:par>
                              <p:par>
                                <p:cTn fill="hold" nodeType="with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000"/>
                                        <p:tgtEl>
                                          <p:spTgt spid="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4" name="Shape 444"/>
        <p:cNvGrpSpPr/>
        <p:nvPr/>
      </p:nvGrpSpPr>
      <p:grpSpPr>
        <a:xfrm>
          <a:off x="0" y="0"/>
          <a:ext cx="0" cy="0"/>
          <a:chOff x="0" y="0"/>
          <a:chExt cx="0" cy="0"/>
        </a:xfrm>
      </p:grpSpPr>
      <p:grpSp>
        <p:nvGrpSpPr>
          <p:cNvPr id="445" name="Google Shape;445;p50"/>
          <p:cNvGrpSpPr/>
          <p:nvPr/>
        </p:nvGrpSpPr>
        <p:grpSpPr>
          <a:xfrm>
            <a:off x="3951968" y="2079356"/>
            <a:ext cx="2084100" cy="733500"/>
            <a:chOff x="3951968" y="2079356"/>
            <a:chExt cx="2084100" cy="733500"/>
          </a:xfrm>
        </p:grpSpPr>
        <p:sp>
          <p:nvSpPr>
            <p:cNvPr id="446" name="Google Shape;446;p50">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5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448" name="Google Shape;448;p50">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9" name="Google Shape;449;p5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50"/>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5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a:t>
            </a:r>
            <a:r>
              <a:rPr lang="en-US" sz="1100">
                <a:solidFill>
                  <a:schemeClr val="dk1"/>
                </a:solidFill>
                <a:latin typeface="Press Start 2P"/>
                <a:ea typeface="Press Start 2P"/>
                <a:cs typeface="Press Start 2P"/>
                <a:sym typeface="Press Start 2P"/>
              </a:rPr>
              <a:t>PAR</a:t>
            </a:r>
            <a:endParaRPr sz="1100"/>
          </a:p>
        </p:txBody>
      </p:sp>
      <p:sp>
        <p:nvSpPr>
          <p:cNvPr id="452" name="Google Shape;452;p5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453" name="Google Shape;453;p50"/>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d’exploration/découverte, tâches créatives</a:t>
            </a:r>
            <a:endParaRPr sz="1300">
              <a:solidFill>
                <a:schemeClr val="dk1"/>
              </a:solidFill>
              <a:latin typeface="Press Start 2P"/>
              <a:ea typeface="Press Start 2P"/>
              <a:cs typeface="Press Start 2P"/>
              <a:sym typeface="Press Start 2P"/>
            </a:endParaRPr>
          </a:p>
        </p:txBody>
      </p:sp>
      <p:sp>
        <p:nvSpPr>
          <p:cNvPr id="454" name="Google Shape;454;p5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5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5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5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5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59" name="Google Shape;459;p50"/>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460" name="Google Shape;460;p50"/>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461" name="Google Shape;461;p50"/>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462" name="Google Shape;462;p50"/>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463" name="Google Shape;463;p50"/>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464" name="Google Shape;464;p5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50"/>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466" name="Google Shape;466;p50"/>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67" name="Google Shape;467;p50"/>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68" name="Google Shape;468;p50"/>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469" name="Google Shape;469;p50"/>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250"/>
                                        <p:tgtEl>
                                          <p:spTgt spid="453"/>
                                        </p:tgtEl>
                                      </p:cBhvr>
                                    </p:animEffect>
                                  </p:childTnLst>
                                </p:cTn>
                              </p:par>
                              <p:par>
                                <p:cTn fill="hold" nodeType="withEffect" presetClass="entr" presetID="2" presetSubtype="4">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3" name="Shape 473"/>
        <p:cNvGrpSpPr/>
        <p:nvPr/>
      </p:nvGrpSpPr>
      <p:grpSpPr>
        <a:xfrm>
          <a:off x="0" y="0"/>
          <a:ext cx="0" cy="0"/>
          <a:chOff x="0" y="0"/>
          <a:chExt cx="0" cy="0"/>
        </a:xfrm>
      </p:grpSpPr>
      <p:sp>
        <p:nvSpPr>
          <p:cNvPr id="474" name="Google Shape;474;p51">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51">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5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51"/>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 et de consolidation</a:t>
            </a:r>
            <a:endParaRPr sz="1200">
              <a:solidFill>
                <a:schemeClr val="dk1"/>
              </a:solidFill>
              <a:latin typeface="Press Start 2P"/>
              <a:ea typeface="Press Start 2P"/>
              <a:cs typeface="Press Start 2P"/>
              <a:sym typeface="Press Start 2P"/>
            </a:endParaRPr>
          </a:p>
        </p:txBody>
      </p:sp>
      <p:sp>
        <p:nvSpPr>
          <p:cNvPr id="478" name="Google Shape;478;p5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5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5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5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5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51"/>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84" name="Google Shape;484;p51"/>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85" name="Google Shape;485;p51"/>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86" name="Google Shape;486;p51"/>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87" name="Google Shape;487;p51"/>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88" name="Google Shape;488;p51"/>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89" name="Google Shape;489;p5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5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491" name="Google Shape;491;p5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492" name="Google Shape;492;p5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493" name="Google Shape;493;p51"/>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94" name="Google Shape;494;p51"/>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95" name="Google Shape;495;p51"/>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496" name="Google Shape;496;p51"/>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497" name="Google Shape;497;p51"/>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250"/>
                                        <p:tgtEl>
                                          <p:spTgt spid="477"/>
                                        </p:tgtEl>
                                      </p:cBhvr>
                                    </p:animEffect>
                                  </p:childTnLst>
                                </p:cTn>
                              </p:par>
                              <p:par>
                                <p:cTn fill="hold" nodeType="withEffect" presetClass="entr" presetID="2" presetSubtype="4">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1000"/>
                                        <p:tgtEl>
                                          <p:spTgt spid="4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1000"/>
                                        <p:tgtEl>
                                          <p:spTgt spid="4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1000"/>
                                        <p:tgtEl>
                                          <p:spTgt spid="49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01" name="Shape 501"/>
        <p:cNvGrpSpPr/>
        <p:nvPr/>
      </p:nvGrpSpPr>
      <p:grpSpPr>
        <a:xfrm>
          <a:off x="0" y="0"/>
          <a:ext cx="0" cy="0"/>
          <a:chOff x="0" y="0"/>
          <a:chExt cx="0" cy="0"/>
        </a:xfrm>
      </p:grpSpPr>
      <p:sp>
        <p:nvSpPr>
          <p:cNvPr id="502" name="Google Shape;502;p52">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52">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5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52"/>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506" name="Google Shape;506;p5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5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5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5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5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52"/>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12" name="Google Shape;512;p52"/>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513" name="Google Shape;513;p52"/>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14" name="Google Shape;514;p52"/>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15" name="Google Shape;515;p52"/>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16" name="Google Shape;516;p52"/>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517" name="Google Shape;517;p5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5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519" name="Google Shape;519;p5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520" name="Google Shape;520;p5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521" name="Google Shape;521;p52"/>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522" name="Google Shape;522;p52"/>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523" name="Google Shape;523;p52"/>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524" name="Google Shape;524;p52"/>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25" name="Google Shape;525;p52"/>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250"/>
                                        <p:tgtEl>
                                          <p:spTgt spid="50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par>
                                <p:cTn fill="hold" nodeType="withEffect" presetClass="entr" presetID="2" presetSubtype="4">
                                  <p:stCondLst>
                                    <p:cond delay="0"/>
                                  </p:stCondLst>
                                  <p:childTnLst>
                                    <p:set>
                                      <p:cBhvr>
                                        <p:cTn dur="1" fill="hold">
                                          <p:stCondLst>
                                            <p:cond delay="0"/>
                                          </p:stCondLst>
                                        </p:cTn>
                                        <p:tgtEl>
                                          <p:spTgt spid="521"/>
                                        </p:tgtEl>
                                        <p:attrNameLst>
                                          <p:attrName>style.visibility</p:attrName>
                                        </p:attrNameLst>
                                      </p:cBhvr>
                                      <p:to>
                                        <p:strVal val="visible"/>
                                      </p:to>
                                    </p:set>
                                    <p:anim calcmode="lin" valueType="num">
                                      <p:cBhvr additive="base">
                                        <p:cTn dur="1000"/>
                                        <p:tgtEl>
                                          <p:spTgt spid="5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2"/>
                                        </p:tgtEl>
                                        <p:attrNameLst>
                                          <p:attrName>style.visibility</p:attrName>
                                        </p:attrNameLst>
                                      </p:cBhvr>
                                      <p:to>
                                        <p:strVal val="visible"/>
                                      </p:to>
                                    </p:set>
                                    <p:anim calcmode="lin" valueType="num">
                                      <p:cBhvr additive="base">
                                        <p:cTn dur="1000"/>
                                        <p:tgtEl>
                                          <p:spTgt spid="5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1000"/>
                                        <p:tgtEl>
                                          <p:spTgt spid="5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9" name="Shape 529"/>
        <p:cNvGrpSpPr/>
        <p:nvPr/>
      </p:nvGrpSpPr>
      <p:grpSpPr>
        <a:xfrm>
          <a:off x="0" y="0"/>
          <a:ext cx="0" cy="0"/>
          <a:chOff x="0" y="0"/>
          <a:chExt cx="0" cy="0"/>
        </a:xfrm>
      </p:grpSpPr>
      <p:pic>
        <p:nvPicPr>
          <p:cNvPr descr="A picture containing container, square&#10;&#10;Description automatically generated" id="530" name="Google Shape;530;p53"/>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531" name="Google Shape;531;p53"/>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532" name="Google Shape;532;p53"/>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533" name="Google Shape;533;p53"/>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534" name="Google Shape;534;p53"/>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535" name="Google Shape;535;p53"/>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536" name="Google Shape;536;p53"/>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53"/>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Exploration</a:t>
            </a:r>
            <a:endParaRPr/>
          </a:p>
        </p:txBody>
      </p:sp>
      <p:sp>
        <p:nvSpPr>
          <p:cNvPr id="538" name="Google Shape;538;p53"/>
          <p:cNvSpPr txBox="1"/>
          <p:nvPr/>
        </p:nvSpPr>
        <p:spPr>
          <a:xfrm>
            <a:off x="4404150" y="3101425"/>
            <a:ext cx="3383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d’explorer des </a:t>
            </a:r>
            <a:r>
              <a:rPr lang="en-US" sz="1800">
                <a:solidFill>
                  <a:schemeClr val="lt1"/>
                </a:solidFill>
                <a:latin typeface="Press Start 2P"/>
                <a:ea typeface="Press Start 2P"/>
                <a:cs typeface="Press Start 2P"/>
                <a:sym typeface="Press Start 2P"/>
              </a:rPr>
              <a:t>tâches</a:t>
            </a:r>
            <a:endParaRPr sz="2000"/>
          </a:p>
        </p:txBody>
      </p:sp>
      <p:sp>
        <p:nvSpPr>
          <p:cNvPr id="539" name="Google Shape;539;p53"/>
          <p:cNvSpPr/>
          <p:nvPr/>
        </p:nvSpPr>
        <p:spPr>
          <a:xfrm>
            <a:off x="4332300" y="4951200"/>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Quel potentiel?</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3" name="Shape 543"/>
        <p:cNvGrpSpPr/>
        <p:nvPr/>
      </p:nvGrpSpPr>
      <p:grpSpPr>
        <a:xfrm>
          <a:off x="0" y="0"/>
          <a:ext cx="0" cy="0"/>
          <a:chOff x="0" y="0"/>
          <a:chExt cx="0" cy="0"/>
        </a:xfrm>
      </p:grpSpPr>
      <p:sp>
        <p:nvSpPr>
          <p:cNvPr id="544" name="Google Shape;544;p54"/>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45" name="Google Shape;545;p54"/>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46" name="Google Shape;546;p5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47" name="Google Shape;547;p5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48" name="Google Shape;548;p5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49" name="Google Shape;549;p5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50" name="Google Shape;550;p5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51" name="Google Shape;551;p5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52" name="Google Shape;552;p54"/>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54"/>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554" name="Google Shape;554;p54"/>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555" name="Google Shape;555;p54"/>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56" name="Google Shape;556;p54"/>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
        <p:nvSpPr>
          <p:cNvPr id="557" name="Google Shape;557;p54"/>
          <p:cNvSpPr/>
          <p:nvPr/>
        </p:nvSpPr>
        <p:spPr>
          <a:xfrm>
            <a:off x="7974925" y="3689013"/>
            <a:ext cx="3093300" cy="807300"/>
          </a:xfrm>
          <a:prstGeom prst="wedgeRoundRectCallout">
            <a:avLst>
              <a:gd fmla="val -35010" name="adj1"/>
              <a:gd fmla="val 8534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PEPPIT</a:t>
            </a:r>
            <a:endParaRPr sz="1600">
              <a:solidFill>
                <a:srgbClr val="0000FF"/>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1000"/>
                                        <p:tgtEl>
                                          <p:spTgt spid="5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1000"/>
                                        <p:tgtEl>
                                          <p:spTgt spid="5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1000"/>
                                        <p:tgtEl>
                                          <p:spTgt spid="5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1000"/>
                                        <p:tgtEl>
                                          <p:spTgt spid="5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1000"/>
                                        <p:tgtEl>
                                          <p:spTgt spid="5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1" name="Shape 561"/>
        <p:cNvGrpSpPr/>
        <p:nvPr/>
      </p:nvGrpSpPr>
      <p:grpSpPr>
        <a:xfrm>
          <a:off x="0" y="0"/>
          <a:ext cx="0" cy="0"/>
          <a:chOff x="0" y="0"/>
          <a:chExt cx="0" cy="0"/>
        </a:xfrm>
      </p:grpSpPr>
      <p:sp>
        <p:nvSpPr>
          <p:cNvPr id="562" name="Google Shape;562;p55"/>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63" name="Google Shape;563;p55"/>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64" name="Google Shape;564;p55"/>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65" name="Google Shape;565;p55"/>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66" name="Google Shape;566;p55"/>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67" name="Google Shape;567;p55"/>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68" name="Google Shape;568;p55"/>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69" name="Google Shape;569;p55"/>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70" name="Google Shape;570;p55"/>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55"/>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72" name="Google Shape;572;p55"/>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573" name="Google Shape;573;p55"/>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74" name="Google Shape;574;p55"/>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64"/>
                                        </p:tgtEl>
                                        <p:attrNameLst>
                                          <p:attrName>style.visibility</p:attrName>
                                        </p:attrNameLst>
                                      </p:cBhvr>
                                      <p:to>
                                        <p:strVal val="visible"/>
                                      </p:to>
                                    </p:set>
                                    <p:anim calcmode="lin" valueType="num">
                                      <p:cBhvr additive="base">
                                        <p:cTn dur="1000"/>
                                        <p:tgtEl>
                                          <p:spTgt spid="5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5"/>
                                        </p:tgtEl>
                                        <p:attrNameLst>
                                          <p:attrName>style.visibility</p:attrName>
                                        </p:attrNameLst>
                                      </p:cBhvr>
                                      <p:to>
                                        <p:strVal val="visible"/>
                                      </p:to>
                                    </p:set>
                                    <p:anim calcmode="lin" valueType="num">
                                      <p:cBhvr additive="base">
                                        <p:cTn dur="1000"/>
                                        <p:tgtEl>
                                          <p:spTgt spid="5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1000"/>
                                        <p:tgtEl>
                                          <p:spTgt spid="5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1000"/>
                                        <p:tgtEl>
                                          <p:spTgt spid="5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78" name="Shape 578"/>
        <p:cNvGrpSpPr/>
        <p:nvPr/>
      </p:nvGrpSpPr>
      <p:grpSpPr>
        <a:xfrm>
          <a:off x="0" y="0"/>
          <a:ext cx="0" cy="0"/>
          <a:chOff x="0" y="0"/>
          <a:chExt cx="0" cy="0"/>
        </a:xfrm>
      </p:grpSpPr>
      <p:pic>
        <p:nvPicPr>
          <p:cNvPr descr="A picture containing container, square&#10;&#10;Description automatically generated" id="579" name="Google Shape;579;p5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80" name="Google Shape;580;p5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81" name="Google Shape;581;p5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82" name="Google Shape;582;p5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83" name="Google Shape;583;p5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84" name="Google Shape;584;p5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85" name="Google Shape;585;p56"/>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56"/>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587" name="Google Shape;587;p56"/>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Mon château de glace</a:t>
            </a:r>
            <a:endParaRPr sz="2500">
              <a:solidFill>
                <a:srgbClr val="69BC49"/>
              </a:solidFill>
              <a:highlight>
                <a:schemeClr val="dk1"/>
              </a:highlight>
            </a:endParaRPr>
          </a:p>
        </p:txBody>
      </p:sp>
      <p:sp>
        <p:nvSpPr>
          <p:cNvPr id="588" name="Google Shape;588;p56"/>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89" name="Google Shape;589;p56"/>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Document de consignes</a:t>
            </a:r>
            <a:endParaRPr sz="2000">
              <a:solidFill>
                <a:srgbClr val="0000FF"/>
              </a:solidFill>
            </a:endParaRPr>
          </a:p>
        </p:txBody>
      </p:sp>
      <p:sp>
        <p:nvSpPr>
          <p:cNvPr id="590" name="Google Shape;590;p56"/>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91" name="Google Shape;591;p56"/>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1000"/>
                                        <p:tgtEl>
                                          <p:spTgt spid="5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1000"/>
                                        <p:tgtEl>
                                          <p:spTgt spid="5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1000"/>
                                        <p:tgtEl>
                                          <p:spTgt spid="5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1000"/>
                                        <p:tgtEl>
                                          <p:spTgt spid="5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1000"/>
                                        <p:tgtEl>
                                          <p:spTgt spid="5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1000"/>
                                        <p:tgtEl>
                                          <p:spTgt spid="5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95" name="Shape 595"/>
        <p:cNvGrpSpPr/>
        <p:nvPr/>
      </p:nvGrpSpPr>
      <p:grpSpPr>
        <a:xfrm>
          <a:off x="0" y="0"/>
          <a:ext cx="0" cy="0"/>
          <a:chOff x="0" y="0"/>
          <a:chExt cx="0" cy="0"/>
        </a:xfrm>
      </p:grpSpPr>
      <p:pic>
        <p:nvPicPr>
          <p:cNvPr descr="A picture containing container, square&#10;&#10;Description automatically generated" id="596" name="Google Shape;596;p57"/>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597" name="Google Shape;597;p57"/>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598" name="Google Shape;598;p57"/>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599" name="Google Shape;599;p57"/>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00" name="Google Shape;600;p57"/>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01" name="Google Shape;601;p57"/>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02" name="Google Shape;602;p57"/>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57"/>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04" name="Google Shape;604;p57"/>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1000"/>
                                        <p:tgtEl>
                                          <p:spTgt spid="5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1000"/>
                                        <p:tgtEl>
                                          <p:spTgt spid="5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1000"/>
                                        <p:tgtEl>
                                          <p:spTgt spid="5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1000"/>
                                        <p:tgtEl>
                                          <p:spTgt spid="6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1000"/>
                                        <p:tgtEl>
                                          <p:spTgt spid="6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8" name="Shape 608"/>
        <p:cNvGrpSpPr/>
        <p:nvPr/>
      </p:nvGrpSpPr>
      <p:grpSpPr>
        <a:xfrm>
          <a:off x="0" y="0"/>
          <a:ext cx="0" cy="0"/>
          <a:chOff x="0" y="0"/>
          <a:chExt cx="0" cy="0"/>
        </a:xfrm>
      </p:grpSpPr>
      <p:grpSp>
        <p:nvGrpSpPr>
          <p:cNvPr id="609" name="Google Shape;609;p58"/>
          <p:cNvGrpSpPr/>
          <p:nvPr/>
        </p:nvGrpSpPr>
        <p:grpSpPr>
          <a:xfrm>
            <a:off x="3951968" y="2079356"/>
            <a:ext cx="2084100" cy="733500"/>
            <a:chOff x="3951968" y="2079356"/>
            <a:chExt cx="2084100" cy="733500"/>
          </a:xfrm>
        </p:grpSpPr>
        <p:sp>
          <p:nvSpPr>
            <p:cNvPr id="610" name="Google Shape;610;p58">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5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grpSp>
      <p:sp>
        <p:nvSpPr>
          <p:cNvPr id="612" name="Google Shape;612;p5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5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5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58"/>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5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C1</a:t>
            </a:r>
            <a:endParaRPr sz="1100"/>
          </a:p>
        </p:txBody>
      </p:sp>
      <p:sp>
        <p:nvSpPr>
          <p:cNvPr id="617" name="Google Shape;617;p5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618" name="Google Shape;618;p5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619" name="Google Shape;619;p58"/>
          <p:cNvSpPr txBox="1"/>
          <p:nvPr/>
        </p:nvSpPr>
        <p:spPr>
          <a:xfrm>
            <a:off x="1385600" y="2903600"/>
            <a:ext cx="94539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exploration, découverte</a:t>
            </a:r>
            <a:r>
              <a:rPr lang="en-US" sz="1200">
                <a:solidFill>
                  <a:schemeClr val="dk1"/>
                </a:solidFill>
                <a:latin typeface="Press Start 2P"/>
                <a:ea typeface="Press Start 2P"/>
                <a:cs typeface="Press Start 2P"/>
                <a:sym typeface="Press Start 2P"/>
              </a:rPr>
              <a:t>, problématique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contraintes, ouverture, représentations variées, situation non-familière, variété de concepts issus de plusieurs champs ou non, disponibilité de l’information, allers-retours et différentes stratégies</a:t>
            </a:r>
            <a:endParaRPr sz="1200">
              <a:solidFill>
                <a:schemeClr val="dk1"/>
              </a:solidFill>
              <a:latin typeface="Press Start 2P"/>
              <a:ea typeface="Press Start 2P"/>
              <a:cs typeface="Press Start 2P"/>
              <a:sym typeface="Press Start 2P"/>
            </a:endParaRPr>
          </a:p>
        </p:txBody>
      </p:sp>
      <p:sp>
        <p:nvSpPr>
          <p:cNvPr id="620" name="Google Shape;620;p5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5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5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5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5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5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58"/>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a:t>
            </a:r>
            <a:r>
              <a:rPr lang="en-US" sz="1800">
                <a:solidFill>
                  <a:srgbClr val="D8D8D8"/>
                </a:solidFill>
                <a:latin typeface="Press Start 2P"/>
                <a:ea typeface="Press Start 2P"/>
                <a:cs typeface="Press Start 2P"/>
                <a:sym typeface="Press Start 2P"/>
              </a:rPr>
              <a:t>compétences</a:t>
            </a:r>
            <a:r>
              <a:rPr lang="en-US" sz="1800">
                <a:solidFill>
                  <a:srgbClr val="D8D8D8"/>
                </a:solidFill>
                <a:latin typeface="Press Start 2P"/>
                <a:ea typeface="Press Start 2P"/>
                <a:cs typeface="Press Start 2P"/>
                <a:sym typeface="Press Start 2P"/>
              </a:rPr>
              <a:t> à développer - Évaluation</a:t>
            </a:r>
            <a:endParaRPr/>
          </a:p>
        </p:txBody>
      </p:sp>
      <p:pic>
        <p:nvPicPr>
          <p:cNvPr descr="A picture containing container, square&#10;&#10;Description automatically generated" id="627" name="Google Shape;627;p58"/>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28" name="Google Shape;628;p58"/>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29" name="Google Shape;629;p58"/>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630" name="Google Shape;630;p58"/>
          <p:cNvPicPr preferRelativeResize="0"/>
          <p:nvPr/>
        </p:nvPicPr>
        <p:blipFill>
          <a:blip r:embed="rId7">
            <a:alphaModFix/>
          </a:blip>
          <a:stretch>
            <a:fillRect/>
          </a:stretch>
        </p:blipFill>
        <p:spPr>
          <a:xfrm>
            <a:off x="2705779" y="4836949"/>
            <a:ext cx="488525" cy="582927"/>
          </a:xfrm>
          <a:prstGeom prst="rect">
            <a:avLst/>
          </a:prstGeom>
          <a:noFill/>
          <a:ln>
            <a:noFill/>
          </a:ln>
        </p:spPr>
      </p:pic>
      <p:pic>
        <p:nvPicPr>
          <p:cNvPr id="631" name="Google Shape;631;p58"/>
          <p:cNvPicPr preferRelativeResize="0"/>
          <p:nvPr/>
        </p:nvPicPr>
        <p:blipFill>
          <a:blip r:embed="rId8">
            <a:alphaModFix/>
          </a:blip>
          <a:stretch>
            <a:fillRect/>
          </a:stretch>
        </p:blipFill>
        <p:spPr>
          <a:xfrm>
            <a:off x="1940083" y="4878515"/>
            <a:ext cx="536375" cy="511900"/>
          </a:xfrm>
          <a:prstGeom prst="rect">
            <a:avLst/>
          </a:prstGeom>
          <a:noFill/>
          <a:ln>
            <a:noFill/>
          </a:ln>
        </p:spPr>
      </p:pic>
      <p:pic>
        <p:nvPicPr>
          <p:cNvPr id="632" name="Google Shape;632;p58"/>
          <p:cNvPicPr preferRelativeResize="0"/>
          <p:nvPr/>
        </p:nvPicPr>
        <p:blipFill>
          <a:blip r:embed="rId9">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633" name="Google Shape;633;p58"/>
          <p:cNvPicPr preferRelativeResize="0"/>
          <p:nvPr/>
        </p:nvPicPr>
        <p:blipFill rotWithShape="1">
          <a:blip r:embed="rId10">
            <a:alphaModFix/>
          </a:blip>
          <a:srcRect b="0" l="0" r="0" t="0"/>
          <a:stretch/>
        </p:blipFill>
        <p:spPr>
          <a:xfrm>
            <a:off x="4133423" y="4836961"/>
            <a:ext cx="646500" cy="646500"/>
          </a:xfrm>
          <a:prstGeom prst="rect">
            <a:avLst/>
          </a:prstGeom>
          <a:noFill/>
          <a:ln>
            <a:noFill/>
          </a:ln>
        </p:spPr>
      </p:pic>
      <p:pic>
        <p:nvPicPr>
          <p:cNvPr id="634" name="Google Shape;634;p58"/>
          <p:cNvPicPr preferRelativeResize="0"/>
          <p:nvPr/>
        </p:nvPicPr>
        <p:blipFill>
          <a:blip r:embed="rId11">
            <a:alphaModFix/>
          </a:blip>
          <a:stretch>
            <a:fillRect/>
          </a:stretch>
        </p:blipFill>
        <p:spPr>
          <a:xfrm>
            <a:off x="4933150" y="4875929"/>
            <a:ext cx="536375" cy="536375"/>
          </a:xfrm>
          <a:prstGeom prst="rect">
            <a:avLst/>
          </a:prstGeom>
          <a:noFill/>
          <a:ln>
            <a:noFill/>
          </a:ln>
        </p:spPr>
      </p:pic>
      <p:sp>
        <p:nvSpPr>
          <p:cNvPr id="635" name="Google Shape;635;p58"/>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636" name="Google Shape;636;p58"/>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2"/>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250"/>
                                        <p:tgtEl>
                                          <p:spTgt spid="619"/>
                                        </p:tgtEl>
                                      </p:cBhvr>
                                    </p:animEffect>
                                  </p:childTnLst>
                                </p:cTn>
                              </p:par>
                              <p:par>
                                <p:cTn fill="hold" nodeType="withEffect" presetClass="entr" presetID="2" presetSubtype="4">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1000"/>
                                        <p:tgtEl>
                                          <p:spTgt spid="6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1000"/>
                                        <p:tgtEl>
                                          <p:spTgt spid="6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1000"/>
                                        <p:tgtEl>
                                          <p:spTgt spid="6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2"/>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87" name="Google Shape;187;p32"/>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88" name="Google Shape;188;p32">
            <a:hlinkClick action="ppaction://hlinkshowjump?jump=nextslide"/>
          </p:cNvPr>
          <p:cNvSpPr/>
          <p:nvPr/>
        </p:nvSpPr>
        <p:spPr>
          <a:xfrm>
            <a:off x="3095250" y="2412750"/>
            <a:ext cx="60015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89" name="Google Shape;189;p32"/>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190" name="Google Shape;190;p32"/>
          <p:cNvPicPr preferRelativeResize="0"/>
          <p:nvPr/>
        </p:nvPicPr>
        <p:blipFill>
          <a:blip r:embed="rId6">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91" name="Google Shape;191;p32"/>
          <p:cNvPicPr preferRelativeResize="0"/>
          <p:nvPr/>
        </p:nvPicPr>
        <p:blipFill rotWithShape="1">
          <a:blip r:embed="rId7">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92" name="Google Shape;192;p32"/>
          <p:cNvSpPr txBox="1"/>
          <p:nvPr/>
        </p:nvSpPr>
        <p:spPr>
          <a:xfrm>
            <a:off x="312225" y="143950"/>
            <a:ext cx="61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lt1"/>
                </a:solidFill>
                <a:latin typeface="Press Start 2P"/>
                <a:ea typeface="Press Start 2P"/>
                <a:cs typeface="Press Start 2P"/>
                <a:sym typeface="Press Start 2P"/>
                <a:hlinkClick r:id="rId8">
                  <a:extLst>
                    <a:ext uri="{A12FA001-AC4F-418D-AE19-62706E023703}">
                      <ahyp:hlinkClr val="tx"/>
                    </a:ext>
                  </a:extLst>
                </a:hlinkClick>
              </a:rPr>
              <a:t>recitmst.qc.ca/minecraft28032024</a:t>
            </a:r>
            <a:endParaRPr>
              <a:solidFill>
                <a:schemeClr val="lt1"/>
              </a:solidFill>
              <a:latin typeface="Press Start 2P"/>
              <a:ea typeface="Press Start 2P"/>
              <a:cs typeface="Press Start 2P"/>
              <a:sym typeface="Press Start 2P"/>
            </a:endParaRPr>
          </a:p>
        </p:txBody>
      </p:sp>
      <p:sp>
        <p:nvSpPr>
          <p:cNvPr id="193" name="Google Shape;193;p32"/>
          <p:cNvSpPr/>
          <p:nvPr/>
        </p:nvSpPr>
        <p:spPr>
          <a:xfrm>
            <a:off x="9048325" y="2452575"/>
            <a:ext cx="3143700" cy="1114500"/>
          </a:xfrm>
          <a:prstGeom prst="wedgeRoundRectCallout">
            <a:avLst>
              <a:gd fmla="val -35978" name="adj1"/>
              <a:gd fmla="val 96996"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9"/>
              </a:rPr>
              <a:t>Lien pour télécharger Minecraft</a:t>
            </a:r>
            <a:r>
              <a:rPr lang="en-US">
                <a:latin typeface="Press Start 2P"/>
                <a:ea typeface="Press Start 2P"/>
                <a:cs typeface="Press Start 2P"/>
                <a:sym typeface="Press Start 2P"/>
              </a:rPr>
              <a:t> selon votre appareil.</a:t>
            </a:r>
            <a:endParaRPr>
              <a:latin typeface="Press Start 2P"/>
              <a:ea typeface="Press Start 2P"/>
              <a:cs typeface="Press Start 2P"/>
              <a:sym typeface="Press Start 2P"/>
            </a:endParaRPr>
          </a:p>
        </p:txBody>
      </p:sp>
      <p:sp>
        <p:nvSpPr>
          <p:cNvPr id="194" name="Google Shape;194;p32"/>
          <p:cNvSpPr/>
          <p:nvPr/>
        </p:nvSpPr>
        <p:spPr>
          <a:xfrm>
            <a:off x="152400" y="2463450"/>
            <a:ext cx="2508900" cy="1114500"/>
          </a:xfrm>
          <a:prstGeom prst="wedgeRoundRectCallout">
            <a:avLst>
              <a:gd fmla="val -280" name="adj1"/>
              <a:gd fmla="val 134587"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10"/>
              </a:rPr>
              <a:t>Aide-mémoire</a:t>
            </a:r>
            <a:r>
              <a:rPr lang="en-US">
                <a:latin typeface="Press Start 2P"/>
                <a:ea typeface="Press Start 2P"/>
                <a:cs typeface="Press Start 2P"/>
                <a:sym typeface="Press Start 2P"/>
              </a:rPr>
              <a:t> pour débuter avec Minecraft</a:t>
            </a:r>
            <a:endParaRPr>
              <a:latin typeface="Press Start 2P"/>
              <a:ea typeface="Press Start 2P"/>
              <a:cs typeface="Press Start 2P"/>
              <a:sym typeface="Press Start 2P"/>
            </a:endParaRPr>
          </a:p>
        </p:txBody>
      </p:sp>
      <p:sp>
        <p:nvSpPr>
          <p:cNvPr id="195" name="Google Shape;195;p32"/>
          <p:cNvSpPr txBox="1"/>
          <p:nvPr/>
        </p:nvSpPr>
        <p:spPr>
          <a:xfrm>
            <a:off x="3142830" y="2597850"/>
            <a:ext cx="5905500" cy="1158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2100">
                <a:solidFill>
                  <a:srgbClr val="D8D8D8"/>
                </a:solidFill>
                <a:latin typeface="Press Start 2P"/>
                <a:ea typeface="Press Start 2P"/>
                <a:cs typeface="Press Start 2P"/>
                <a:sym typeface="Press Start 2P"/>
              </a:rPr>
              <a:t>Minecraft en maths selon différentes intentions</a:t>
            </a:r>
            <a:endParaRPr b="0" i="0" sz="2200" u="none" cap="none" strike="noStrike">
              <a:solidFill>
                <a:srgbClr val="D8D8D8"/>
              </a:solidFill>
              <a:latin typeface="Press Start 2P"/>
              <a:ea typeface="Press Start 2P"/>
              <a:cs typeface="Press Start 2P"/>
              <a:sym typeface="Press Start 2P"/>
            </a:endParaRPr>
          </a:p>
        </p:txBody>
      </p:sp>
      <p:pic>
        <p:nvPicPr>
          <p:cNvPr id="196" name="Google Shape;196;p32"/>
          <p:cNvPicPr preferRelativeResize="0"/>
          <p:nvPr/>
        </p:nvPicPr>
        <p:blipFill>
          <a:blip r:embed="rId11">
            <a:alphaModFix/>
          </a:blip>
          <a:stretch>
            <a:fillRect/>
          </a:stretch>
        </p:blipFill>
        <p:spPr>
          <a:xfrm>
            <a:off x="4815800" y="4152700"/>
            <a:ext cx="2330525" cy="233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1000"/>
                                        <p:tgtEl>
                                          <p:spTgt spid="1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1000"/>
                                        <p:tgtEl>
                                          <p:spTgt spid="18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0" name="Shape 640"/>
        <p:cNvGrpSpPr/>
        <p:nvPr/>
      </p:nvGrpSpPr>
      <p:grpSpPr>
        <a:xfrm>
          <a:off x="0" y="0"/>
          <a:ext cx="0" cy="0"/>
          <a:chOff x="0" y="0"/>
          <a:chExt cx="0" cy="0"/>
        </a:xfrm>
      </p:grpSpPr>
      <p:sp>
        <p:nvSpPr>
          <p:cNvPr id="641" name="Google Shape;641;p59">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59">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59">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5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5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5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5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5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5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59"/>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5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5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653" name="Google Shape;653;p5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C2</a:t>
            </a:r>
            <a:endParaRPr sz="1100">
              <a:solidFill>
                <a:schemeClr val="dk1"/>
              </a:solidFill>
              <a:latin typeface="Press Start 2P"/>
              <a:ea typeface="Press Start 2P"/>
              <a:cs typeface="Press Start 2P"/>
              <a:sym typeface="Press Start 2P"/>
            </a:endParaRPr>
          </a:p>
        </p:txBody>
      </p:sp>
      <p:sp>
        <p:nvSpPr>
          <p:cNvPr id="654" name="Google Shape;654;p5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655" name="Google Shape;655;p5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descr="A picture containing container, square&#10;&#10;Description automatically generated" id="656" name="Google Shape;656;p59"/>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57" name="Google Shape;657;p59"/>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58" name="Google Shape;658;p59"/>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659" name="Google Shape;659;p59"/>
          <p:cNvPicPr preferRelativeResize="0"/>
          <p:nvPr/>
        </p:nvPicPr>
        <p:blipFill>
          <a:blip r:embed="rId7">
            <a:alphaModFix/>
          </a:blip>
          <a:stretch>
            <a:fillRect/>
          </a:stretch>
        </p:blipFill>
        <p:spPr>
          <a:xfrm>
            <a:off x="1895089" y="4814748"/>
            <a:ext cx="635225" cy="635225"/>
          </a:xfrm>
          <a:prstGeom prst="rect">
            <a:avLst/>
          </a:prstGeom>
          <a:noFill/>
          <a:ln>
            <a:noFill/>
          </a:ln>
        </p:spPr>
      </p:pic>
      <p:pic>
        <p:nvPicPr>
          <p:cNvPr descr="Chart, histogram&#10;&#10;Description automatically generated" id="660" name="Google Shape;660;p59"/>
          <p:cNvPicPr preferRelativeResize="0"/>
          <p:nvPr/>
        </p:nvPicPr>
        <p:blipFill rotWithShape="1">
          <a:blip r:embed="rId8">
            <a:alphaModFix/>
          </a:blip>
          <a:srcRect b="0" l="0" r="0" t="0"/>
          <a:stretch/>
        </p:blipFill>
        <p:spPr>
          <a:xfrm>
            <a:off x="3553075" y="5016680"/>
            <a:ext cx="300634" cy="300634"/>
          </a:xfrm>
          <a:prstGeom prst="rect">
            <a:avLst/>
          </a:prstGeom>
          <a:noFill/>
          <a:ln>
            <a:noFill/>
          </a:ln>
        </p:spPr>
      </p:pic>
      <p:pic>
        <p:nvPicPr>
          <p:cNvPr descr="Chart, histogram&#10;&#10;Description automatically generated" id="661" name="Google Shape;661;p59"/>
          <p:cNvPicPr preferRelativeResize="0"/>
          <p:nvPr/>
        </p:nvPicPr>
        <p:blipFill rotWithShape="1">
          <a:blip r:embed="rId8">
            <a:alphaModFix/>
          </a:blip>
          <a:srcRect b="0" l="0" r="0" t="0"/>
          <a:stretch/>
        </p:blipFill>
        <p:spPr>
          <a:xfrm>
            <a:off x="2794925" y="5016680"/>
            <a:ext cx="300634" cy="300634"/>
          </a:xfrm>
          <a:prstGeom prst="rect">
            <a:avLst/>
          </a:prstGeom>
          <a:noFill/>
          <a:ln>
            <a:noFill/>
          </a:ln>
        </p:spPr>
      </p:pic>
      <p:pic>
        <p:nvPicPr>
          <p:cNvPr descr="Chart, histogram&#10;&#10;Description automatically generated" id="662" name="Google Shape;662;p59"/>
          <p:cNvPicPr preferRelativeResize="0"/>
          <p:nvPr/>
        </p:nvPicPr>
        <p:blipFill rotWithShape="1">
          <a:blip r:embed="rId8">
            <a:alphaModFix/>
          </a:blip>
          <a:srcRect b="0" l="0" r="0" t="0"/>
          <a:stretch/>
        </p:blipFill>
        <p:spPr>
          <a:xfrm>
            <a:off x="4306350" y="5016680"/>
            <a:ext cx="300634" cy="300634"/>
          </a:xfrm>
          <a:prstGeom prst="rect">
            <a:avLst/>
          </a:prstGeom>
          <a:noFill/>
          <a:ln>
            <a:noFill/>
          </a:ln>
        </p:spPr>
      </p:pic>
      <p:pic>
        <p:nvPicPr>
          <p:cNvPr descr="Chart, histogram&#10;&#10;Description automatically generated" id="663" name="Google Shape;663;p59"/>
          <p:cNvPicPr preferRelativeResize="0"/>
          <p:nvPr/>
        </p:nvPicPr>
        <p:blipFill rotWithShape="1">
          <a:blip r:embed="rId8">
            <a:alphaModFix/>
          </a:blip>
          <a:srcRect b="0" l="0" r="0" t="0"/>
          <a:stretch/>
        </p:blipFill>
        <p:spPr>
          <a:xfrm>
            <a:off x="5059638" y="5016680"/>
            <a:ext cx="300634" cy="300634"/>
          </a:xfrm>
          <a:prstGeom prst="rect">
            <a:avLst/>
          </a:prstGeom>
          <a:noFill/>
          <a:ln>
            <a:noFill/>
          </a:ln>
        </p:spPr>
      </p:pic>
      <p:sp>
        <p:nvSpPr>
          <p:cNvPr id="664" name="Google Shape;664;p59"/>
          <p:cNvSpPr txBox="1"/>
          <p:nvPr/>
        </p:nvSpPr>
        <p:spPr>
          <a:xfrm>
            <a:off x="1385600" y="2979800"/>
            <a:ext cx="94539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action, validation, démonstration ou conjecture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convaincre, appliquer, comparer, généraliser, classifier, justifier et exemplifier</a:t>
            </a:r>
            <a:endParaRPr sz="1200">
              <a:solidFill>
                <a:schemeClr val="dk1"/>
              </a:solidFill>
              <a:latin typeface="Press Start 2P"/>
              <a:ea typeface="Press Start 2P"/>
              <a:cs typeface="Press Start 2P"/>
              <a:sym typeface="Press Start 2P"/>
            </a:endParaRPr>
          </a:p>
        </p:txBody>
      </p:sp>
      <p:sp>
        <p:nvSpPr>
          <p:cNvPr id="665" name="Google Shape;665;p59"/>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666" name="Google Shape;666;p5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
        <p:nvSpPr>
          <p:cNvPr id="667" name="Google Shape;667;p59"/>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9"/>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57"/>
                                        </p:tgtEl>
                                        <p:attrNameLst>
                                          <p:attrName>style.visibility</p:attrName>
                                        </p:attrNameLst>
                                      </p:cBhvr>
                                      <p:to>
                                        <p:strVal val="visible"/>
                                      </p:to>
                                    </p:set>
                                    <p:anim calcmode="lin" valueType="num">
                                      <p:cBhvr additive="base">
                                        <p:cTn dur="1000"/>
                                        <p:tgtEl>
                                          <p:spTgt spid="6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1000"/>
                                        <p:tgtEl>
                                          <p:spTgt spid="6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1000"/>
                                        <p:tgtEl>
                                          <p:spTgt spid="6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1" name="Shape 671"/>
        <p:cNvGrpSpPr/>
        <p:nvPr/>
      </p:nvGrpSpPr>
      <p:grpSpPr>
        <a:xfrm>
          <a:off x="0" y="0"/>
          <a:ext cx="0" cy="0"/>
          <a:chOff x="0" y="0"/>
          <a:chExt cx="0" cy="0"/>
        </a:xfrm>
      </p:grpSpPr>
      <p:sp>
        <p:nvSpPr>
          <p:cNvPr id="672" name="Google Shape;672;p60">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60">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60">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6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60"/>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Tableaux noirs (3):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Traces écrites et calculs</a:t>
            </a:r>
            <a:endParaRPr sz="1200">
              <a:solidFill>
                <a:schemeClr val="dk1"/>
              </a:solidFill>
              <a:latin typeface="Press Start 2P"/>
              <a:ea typeface="Press Start 2P"/>
              <a:cs typeface="Press Start 2P"/>
              <a:sym typeface="Press Start 2P"/>
            </a:endParaRPr>
          </a:p>
        </p:txBody>
      </p:sp>
      <p:sp>
        <p:nvSpPr>
          <p:cNvPr id="677" name="Google Shape;677;p6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6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6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6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6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60"/>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6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6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endParaRPr>
          </a:p>
        </p:txBody>
      </p:sp>
      <p:sp>
        <p:nvSpPr>
          <p:cNvPr id="685" name="Google Shape;685;p6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686" name="Google Shape;686;p6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687" name="Google Shape;687;p6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pic>
        <p:nvPicPr>
          <p:cNvPr id="688" name="Google Shape;688;p60"/>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689" name="Google Shape;689;p60"/>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690" name="Google Shape;690;p6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91" name="Google Shape;691;p6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692" name="Google Shape;692;p60"/>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693" name="Google Shape;693;p60"/>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694" name="Google Shape;694;p60"/>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695" name="Google Shape;695;p60"/>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696" name="Google Shape;696;p60"/>
          <p:cNvPicPr preferRelativeResize="0"/>
          <p:nvPr/>
        </p:nvPicPr>
        <p:blipFill>
          <a:blip r:embed="rId9">
            <a:alphaModFix/>
          </a:blip>
          <a:stretch>
            <a:fillRect/>
          </a:stretch>
        </p:blipFill>
        <p:spPr>
          <a:xfrm>
            <a:off x="1929530" y="4871443"/>
            <a:ext cx="506550" cy="506575"/>
          </a:xfrm>
          <a:prstGeom prst="rect">
            <a:avLst/>
          </a:prstGeom>
          <a:noFill/>
          <a:ln>
            <a:noFill/>
          </a:ln>
        </p:spPr>
      </p:pic>
      <p:sp>
        <p:nvSpPr>
          <p:cNvPr id="697" name="Google Shape;697;p6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250"/>
                                        <p:tgtEl>
                                          <p:spTgt spid="676"/>
                                        </p:tgtEl>
                                      </p:cBhvr>
                                    </p:animEffect>
                                  </p:childTnLst>
                                </p:cTn>
                              </p:par>
                              <p:par>
                                <p:cTn fill="hold" nodeType="withEffect" presetClass="entr" presetID="2" presetSubtype="4">
                                  <p:stCondLst>
                                    <p:cond delay="0"/>
                                  </p:stCondLst>
                                  <p:childTnLst>
                                    <p:set>
                                      <p:cBhvr>
                                        <p:cTn dur="1" fill="hold">
                                          <p:stCondLst>
                                            <p:cond delay="0"/>
                                          </p:stCondLst>
                                        </p:cTn>
                                        <p:tgtEl>
                                          <p:spTgt spid="688"/>
                                        </p:tgtEl>
                                        <p:attrNameLst>
                                          <p:attrName>style.visibility</p:attrName>
                                        </p:attrNameLst>
                                      </p:cBhvr>
                                      <p:to>
                                        <p:strVal val="visible"/>
                                      </p:to>
                                    </p:set>
                                    <p:anim calcmode="lin" valueType="num">
                                      <p:cBhvr additive="base">
                                        <p:cTn dur="1000"/>
                                        <p:tgtEl>
                                          <p:spTgt spid="6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1000"/>
                                        <p:tgtEl>
                                          <p:spTgt spid="6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1"/>
                                        </p:tgtEl>
                                        <p:attrNameLst>
                                          <p:attrName>style.visibility</p:attrName>
                                        </p:attrNameLst>
                                      </p:cBhvr>
                                      <p:to>
                                        <p:strVal val="visible"/>
                                      </p:to>
                                    </p:set>
                                    <p:anim calcmode="lin" valueType="num">
                                      <p:cBhvr additive="base">
                                        <p:cTn dur="1000"/>
                                        <p:tgtEl>
                                          <p:spTgt spid="6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1000"/>
                                        <p:tgtEl>
                                          <p:spTgt spid="6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1" name="Shape 701"/>
        <p:cNvGrpSpPr/>
        <p:nvPr/>
      </p:nvGrpSpPr>
      <p:grpSpPr>
        <a:xfrm>
          <a:off x="0" y="0"/>
          <a:ext cx="0" cy="0"/>
          <a:chOff x="0" y="0"/>
          <a:chExt cx="0" cy="0"/>
        </a:xfrm>
      </p:grpSpPr>
      <p:sp>
        <p:nvSpPr>
          <p:cNvPr id="702" name="Google Shape;702;p61">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3" name="Google Shape;703;p61">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p61">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5" name="Google Shape;705;p6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61"/>
          <p:cNvSpPr txBox="1"/>
          <p:nvPr/>
        </p:nvSpPr>
        <p:spPr>
          <a:xfrm>
            <a:off x="1519475" y="3132200"/>
            <a:ext cx="56064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 livre et la plume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Photos, écriture, calculs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 partageable</a:t>
            </a:r>
            <a:endParaRPr sz="1200">
              <a:solidFill>
                <a:schemeClr val="dk1"/>
              </a:solidFill>
              <a:latin typeface="Press Start 2P"/>
              <a:ea typeface="Press Start 2P"/>
              <a:cs typeface="Press Start 2P"/>
              <a:sym typeface="Press Start 2P"/>
            </a:endParaRPr>
          </a:p>
        </p:txBody>
      </p:sp>
      <p:sp>
        <p:nvSpPr>
          <p:cNvPr id="707" name="Google Shape;707;p6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8" name="Google Shape;708;p6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9" name="Google Shape;709;p6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6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6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2" name="Google Shape;712;p61"/>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713" name="Google Shape;713;p61"/>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714" name="Google Shape;714;p61"/>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715" name="Google Shape;715;p61"/>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716" name="Google Shape;716;p6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7" name="Google Shape;717;p6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latin typeface="Press Start 2P"/>
              <a:ea typeface="Press Start 2P"/>
              <a:cs typeface="Press Start 2P"/>
              <a:sym typeface="Press Start 2P"/>
            </a:endParaRPr>
          </a:p>
        </p:txBody>
      </p:sp>
      <p:sp>
        <p:nvSpPr>
          <p:cNvPr id="718" name="Google Shape;718;p6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719" name="Google Shape;719;p6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sp>
        <p:nvSpPr>
          <p:cNvPr id="720" name="Google Shape;720;p6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id="721" name="Google Shape;721;p61"/>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722" name="Google Shape;722;p61"/>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723" name="Google Shape;723;p61"/>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724" name="Google Shape;724;p61"/>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725" name="Google Shape;725;p61"/>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726" name="Google Shape;726;p61"/>
          <p:cNvPicPr preferRelativeResize="0"/>
          <p:nvPr/>
        </p:nvPicPr>
        <p:blipFill>
          <a:blip r:embed="rId10">
            <a:alphaModFix/>
          </a:blip>
          <a:stretch>
            <a:fillRect/>
          </a:stretch>
        </p:blipFill>
        <p:spPr>
          <a:xfrm>
            <a:off x="2651335" y="4860987"/>
            <a:ext cx="646500" cy="646500"/>
          </a:xfrm>
          <a:prstGeom prst="rect">
            <a:avLst/>
          </a:prstGeom>
          <a:noFill/>
          <a:ln>
            <a:noFill/>
          </a:ln>
        </p:spPr>
      </p:pic>
      <p:sp>
        <p:nvSpPr>
          <p:cNvPr id="727" name="Google Shape;727;p6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250"/>
                                        <p:tgtEl>
                                          <p:spTgt spid="70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par>
                                <p:cTn fill="hold" nodeType="withEffect" presetClass="entr" presetID="2" presetSubtype="4">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1000"/>
                                        <p:tgtEl>
                                          <p:spTgt spid="7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1000"/>
                                        <p:tgtEl>
                                          <p:spTgt spid="7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1000"/>
                                        <p:tgtEl>
                                          <p:spTgt spid="7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1000"/>
                                        <p:tgtEl>
                                          <p:spTgt spid="7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31" name="Shape 731"/>
        <p:cNvGrpSpPr/>
        <p:nvPr/>
      </p:nvGrpSpPr>
      <p:grpSpPr>
        <a:xfrm>
          <a:off x="0" y="0"/>
          <a:ext cx="0" cy="0"/>
          <a:chOff x="0" y="0"/>
          <a:chExt cx="0" cy="0"/>
        </a:xfrm>
      </p:grpSpPr>
      <p:pic>
        <p:nvPicPr>
          <p:cNvPr descr="A picture containing container, square&#10;&#10;Description automatically generated" id="732" name="Google Shape;732;p6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33" name="Google Shape;733;p6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34" name="Google Shape;734;p62"/>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735" name="Google Shape;735;p62"/>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736" name="Google Shape;736;p6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37" name="Google Shape;737;p6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38" name="Google Shape;738;p62"/>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62"/>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pic>
        <p:nvPicPr>
          <p:cNvPr id="740" name="Google Shape;740;p62"/>
          <p:cNvPicPr preferRelativeResize="0"/>
          <p:nvPr/>
        </p:nvPicPr>
        <p:blipFill>
          <a:blip r:embed="rId4">
            <a:alphaModFix/>
          </a:blip>
          <a:stretch>
            <a:fillRect/>
          </a:stretch>
        </p:blipFill>
        <p:spPr>
          <a:xfrm>
            <a:off x="3531801" y="2340447"/>
            <a:ext cx="5510483" cy="3533225"/>
          </a:xfrm>
          <a:prstGeom prst="rect">
            <a:avLst/>
          </a:prstGeom>
          <a:noFill/>
          <a:ln>
            <a:noFill/>
          </a:ln>
        </p:spPr>
      </p:pic>
      <p:sp>
        <p:nvSpPr>
          <p:cNvPr id="741" name="Google Shape;741;p62"/>
          <p:cNvSpPr txBox="1"/>
          <p:nvPr/>
        </p:nvSpPr>
        <p:spPr>
          <a:xfrm>
            <a:off x="3498400" y="6104200"/>
            <a:ext cx="5691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1000"/>
              </a:spcAft>
              <a:buNone/>
            </a:pPr>
            <a:r>
              <a:rPr b="1" lang="en-US">
                <a:solidFill>
                  <a:schemeClr val="lt1"/>
                </a:solidFill>
                <a:latin typeface="Press Start 2P"/>
                <a:ea typeface="Press Start 2P"/>
                <a:cs typeface="Press Start 2P"/>
                <a:sym typeface="Press Start 2P"/>
              </a:rPr>
              <a:t>Programme </a:t>
            </a:r>
            <a:r>
              <a:rPr b="1" i="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Engagement</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1000"/>
                                        <p:tgtEl>
                                          <p:spTgt spid="7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1000"/>
                                        <p:tgtEl>
                                          <p:spTgt spid="7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1000"/>
                                        <p:tgtEl>
                                          <p:spTgt spid="7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5"/>
                                        </p:tgtEl>
                                        <p:attrNameLst>
                                          <p:attrName>style.visibility</p:attrName>
                                        </p:attrNameLst>
                                      </p:cBhvr>
                                      <p:to>
                                        <p:strVal val="visible"/>
                                      </p:to>
                                    </p:set>
                                    <p:anim calcmode="lin" valueType="num">
                                      <p:cBhvr additive="base">
                                        <p:cTn dur="1000"/>
                                        <p:tgtEl>
                                          <p:spTgt spid="7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6"/>
                                        </p:tgtEl>
                                        <p:attrNameLst>
                                          <p:attrName>style.visibility</p:attrName>
                                        </p:attrNameLst>
                                      </p:cBhvr>
                                      <p:to>
                                        <p:strVal val="visible"/>
                                      </p:to>
                                    </p:set>
                                    <p:anim calcmode="lin" valueType="num">
                                      <p:cBhvr additive="base">
                                        <p:cTn dur="1000"/>
                                        <p:tgtEl>
                                          <p:spTgt spid="7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1000"/>
                                        <p:tgtEl>
                                          <p:spTgt spid="7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45" name="Shape 745"/>
        <p:cNvGrpSpPr/>
        <p:nvPr/>
      </p:nvGrpSpPr>
      <p:grpSpPr>
        <a:xfrm>
          <a:off x="0" y="0"/>
          <a:ext cx="0" cy="0"/>
          <a:chOff x="0" y="0"/>
          <a:chExt cx="0" cy="0"/>
        </a:xfrm>
      </p:grpSpPr>
      <p:pic>
        <p:nvPicPr>
          <p:cNvPr descr="A picture containing container, square&#10;&#10;Description automatically generated" id="746" name="Google Shape;746;p6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47" name="Google Shape;747;p6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48" name="Google Shape;748;p63"/>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749" name="Google Shape;749;p63"/>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750" name="Google Shape;750;p6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51" name="Google Shape;751;p6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52" name="Google Shape;752;p63"/>
          <p:cNvSpPr/>
          <p:nvPr/>
        </p:nvSpPr>
        <p:spPr>
          <a:xfrm>
            <a:off x="2333650" y="374550"/>
            <a:ext cx="7720200" cy="1675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63"/>
          <p:cNvSpPr txBox="1"/>
          <p:nvPr/>
        </p:nvSpPr>
        <p:spPr>
          <a:xfrm>
            <a:off x="2205850" y="512300"/>
            <a:ext cx="8095200" cy="1477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 :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Avantages et défis de l’usage de Minecraft Education dans l’enseignement-apprentissage des mathématiques</a:t>
            </a:r>
            <a:endParaRPr sz="1800">
              <a:solidFill>
                <a:srgbClr val="D8D8D8"/>
              </a:solidFill>
              <a:latin typeface="Press Start 2P"/>
              <a:ea typeface="Press Start 2P"/>
              <a:cs typeface="Press Start 2P"/>
              <a:sym typeface="Press Start 2P"/>
            </a:endParaRPr>
          </a:p>
        </p:txBody>
      </p:sp>
      <p:sp>
        <p:nvSpPr>
          <p:cNvPr id="754" name="Google Shape;754;p63"/>
          <p:cNvSpPr txBox="1"/>
          <p:nvPr/>
        </p:nvSpPr>
        <p:spPr>
          <a:xfrm>
            <a:off x="3303200" y="2704875"/>
            <a:ext cx="6599700" cy="29553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Année de démarrage de la recherche participative</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Travail de synthèse des connaissances</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Rencontres de travail avec des 8 enseignant(e)s et 6 CP (1 journée et 4 demi-journées)</a:t>
            </a:r>
            <a:endParaRPr b="1">
              <a:solidFill>
                <a:schemeClr val="lt1"/>
              </a:solidFill>
              <a:latin typeface="Press Start 2P"/>
              <a:ea typeface="Press Start 2P"/>
              <a:cs typeface="Press Start 2P"/>
              <a:sym typeface="Press Start 2P"/>
            </a:endParaRPr>
          </a:p>
          <a:p>
            <a:pPr indent="-317500" lvl="0" marL="457200" marR="0" rtl="0" algn="l">
              <a:lnSpc>
                <a:spcPct val="150000"/>
              </a:lnSpc>
              <a:spcBef>
                <a:spcPts val="1000"/>
              </a:spcBef>
              <a:spcAft>
                <a:spcPts val="100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Collecte de données en avril 2024</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46"/>
                                        </p:tgtEl>
                                        <p:attrNameLst>
                                          <p:attrName>style.visibility</p:attrName>
                                        </p:attrNameLst>
                                      </p:cBhvr>
                                      <p:to>
                                        <p:strVal val="visible"/>
                                      </p:to>
                                    </p:set>
                                    <p:anim calcmode="lin" valueType="num">
                                      <p:cBhvr additive="base">
                                        <p:cTn dur="1000"/>
                                        <p:tgtEl>
                                          <p:spTgt spid="7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47"/>
                                        </p:tgtEl>
                                        <p:attrNameLst>
                                          <p:attrName>style.visibility</p:attrName>
                                        </p:attrNameLst>
                                      </p:cBhvr>
                                      <p:to>
                                        <p:strVal val="visible"/>
                                      </p:to>
                                    </p:set>
                                    <p:anim calcmode="lin" valueType="num">
                                      <p:cBhvr additive="base">
                                        <p:cTn dur="1000"/>
                                        <p:tgtEl>
                                          <p:spTgt spid="7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1000"/>
                                        <p:tgtEl>
                                          <p:spTgt spid="7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49"/>
                                        </p:tgtEl>
                                        <p:attrNameLst>
                                          <p:attrName>style.visibility</p:attrName>
                                        </p:attrNameLst>
                                      </p:cBhvr>
                                      <p:to>
                                        <p:strVal val="visible"/>
                                      </p:to>
                                    </p:set>
                                    <p:anim calcmode="lin" valueType="num">
                                      <p:cBhvr additive="base">
                                        <p:cTn dur="1000"/>
                                        <p:tgtEl>
                                          <p:spTgt spid="7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1000"/>
                                        <p:tgtEl>
                                          <p:spTgt spid="7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1000"/>
                                        <p:tgtEl>
                                          <p:spTgt spid="7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58" name="Shape 758"/>
        <p:cNvGrpSpPr/>
        <p:nvPr/>
      </p:nvGrpSpPr>
      <p:grpSpPr>
        <a:xfrm>
          <a:off x="0" y="0"/>
          <a:ext cx="0" cy="0"/>
          <a:chOff x="0" y="0"/>
          <a:chExt cx="0" cy="0"/>
        </a:xfrm>
      </p:grpSpPr>
      <p:pic>
        <p:nvPicPr>
          <p:cNvPr descr="A picture containing container, square&#10;&#10;Description automatically generated" id="759" name="Google Shape;759;p64"/>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760" name="Google Shape;760;p64"/>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761" name="Google Shape;761;p64"/>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64"/>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Plusieurs avantages et quelques défis pédagogiques (à ce jour)</a:t>
            </a:r>
            <a:endParaRPr/>
          </a:p>
        </p:txBody>
      </p:sp>
      <p:graphicFrame>
        <p:nvGraphicFramePr>
          <p:cNvPr id="763" name="Google Shape;763;p64"/>
          <p:cNvGraphicFramePr/>
          <p:nvPr/>
        </p:nvGraphicFramePr>
        <p:xfrm>
          <a:off x="362400" y="1638300"/>
          <a:ext cx="3000000" cy="3000000"/>
        </p:xfrm>
        <a:graphic>
          <a:graphicData uri="http://schemas.openxmlformats.org/drawingml/2006/table">
            <a:tbl>
              <a:tblPr>
                <a:noFill/>
                <a:tableStyleId>{CF0D0FDE-8814-4399-90AA-E99ECA5D1C4D}</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pédagogiques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voient que des concepts mathématiques peuvent s’appliquer dans d’autres domaines scolaires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Échange de connaissances entre les enfants qui connaissent bien Minecraft et ceux qui sont habiles en mathématiques </a:t>
                      </a: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Logiciel déjà connu des enfants afin de les rejoindre plus facilement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Reproduire à peu près n’importe quel objet ou forme, ce qui favorise la création </a:t>
                      </a: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Augmente la motivation d’explorer un sujet </a:t>
                      </a:r>
                      <a:r>
                        <a:rPr lang="en-US" sz="1500">
                          <a:solidFill>
                            <a:schemeClr val="lt1"/>
                          </a:solidFill>
                          <a:latin typeface="Calibri"/>
                          <a:ea typeface="Calibri"/>
                          <a:cs typeface="Calibri"/>
                          <a:sym typeface="Calibri"/>
                        </a:rPr>
                        <a:t>(Bayliss, 2012)</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Élèves autistes ont une interaction positive avec leur enseignant, en leur laissant exprimer leurs intérêts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(Petrov, 2014)</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764" name="Google Shape;764;p64"/>
          <p:cNvGraphicFramePr/>
          <p:nvPr/>
        </p:nvGraphicFramePr>
        <p:xfrm>
          <a:off x="6795275" y="1638300"/>
          <a:ext cx="3000000" cy="3000000"/>
        </p:xfrm>
        <a:graphic>
          <a:graphicData uri="http://schemas.openxmlformats.org/drawingml/2006/table">
            <a:tbl>
              <a:tblPr>
                <a:noFill/>
                <a:tableStyleId>{CF0D0FDE-8814-4399-90AA-E99ECA5D1C4D}</a:tableStyleId>
              </a:tblPr>
              <a:tblGrid>
                <a:gridCol w="5239675"/>
              </a:tblGrid>
              <a:tr h="3724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pédagogiques</a:t>
                      </a:r>
                      <a:endParaRPr>
                        <a:solidFill>
                          <a:schemeClr val="lt1"/>
                        </a:solidFill>
                        <a:latin typeface="Press Start 2P"/>
                        <a:ea typeface="Press Start 2P"/>
                        <a:cs typeface="Press Start 2P"/>
                        <a:sym typeface="Press Start 2P"/>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Expertise n’est pas nécessairement développée chez les enseignants </a:t>
                      </a:r>
                      <a:r>
                        <a:rPr lang="en-US" sz="1500">
                          <a:solidFill>
                            <a:schemeClr val="lt1"/>
                          </a:solidFill>
                          <a:latin typeface="Calibri"/>
                          <a:ea typeface="Calibri"/>
                          <a:cs typeface="Calibri"/>
                          <a:sym typeface="Calibri"/>
                        </a:rPr>
                        <a:t>(Gregory et al., 2013,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Idées pré-existantes des joueurs expérimentés peuvent demeurer même quand l’environnement les contredit </a:t>
                      </a:r>
                      <a:r>
                        <a:rPr lang="en-US" sz="1500">
                          <a:solidFill>
                            <a:schemeClr val="lt1"/>
                          </a:solidFill>
                          <a:latin typeface="Calibri"/>
                          <a:ea typeface="Calibri"/>
                          <a:cs typeface="Calibri"/>
                          <a:sym typeface="Calibri"/>
                        </a:rPr>
                        <a:t>(De Jong, 2006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rester dans leur manière habituelle d’agir, sans tester de nouvelles hypothèses </a:t>
                      </a:r>
                      <a:r>
                        <a:rPr lang="en-US" sz="1500">
                          <a:solidFill>
                            <a:schemeClr val="lt1"/>
                          </a:solidFill>
                          <a:latin typeface="Calibri"/>
                          <a:ea typeface="Calibri"/>
                          <a:cs typeface="Calibri"/>
                          <a:sym typeface="Calibri"/>
                        </a:rPr>
                        <a:t>(Dahlskog, 2012 cité dans Nebel et al., 2016)</a:t>
                      </a:r>
                      <a:endParaRPr sz="1500">
                        <a:solidFill>
                          <a:schemeClr val="lt1"/>
                        </a:solidFill>
                        <a:latin typeface="Calibri"/>
                        <a:ea typeface="Calibri"/>
                        <a:cs typeface="Calibri"/>
                        <a:sym typeface="Calibri"/>
                      </a:endParaRPr>
                    </a:p>
                  </a:txBody>
                  <a:tcPr marT="91425" marB="91425" marR="91425" marL="91425"/>
                </a:tc>
              </a:tr>
              <a:tr h="10566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aussi dominer dans des scénarios compétitifs et même collaboratifs </a:t>
                      </a:r>
                      <a:r>
                        <a:rPr lang="en-US" sz="1500">
                          <a:solidFill>
                            <a:schemeClr val="lt1"/>
                          </a:solidFill>
                          <a:latin typeface="Calibri"/>
                          <a:ea typeface="Calibri"/>
                          <a:cs typeface="Calibri"/>
                          <a:sym typeface="Calibri"/>
                        </a:rPr>
                        <a:t>(Hanghøj et al., 2014; Marklund et al., 2013, cités dans Nebel et al., 2016)</a:t>
                      </a:r>
                      <a:endParaRPr sz="15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1000"/>
                                        <p:tgtEl>
                                          <p:spTgt spid="7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1000"/>
                                        <p:tgtEl>
                                          <p:spTgt spid="7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68" name="Shape 768"/>
        <p:cNvGrpSpPr/>
        <p:nvPr/>
      </p:nvGrpSpPr>
      <p:grpSpPr>
        <a:xfrm>
          <a:off x="0" y="0"/>
          <a:ext cx="0" cy="0"/>
          <a:chOff x="0" y="0"/>
          <a:chExt cx="0" cy="0"/>
        </a:xfrm>
      </p:grpSpPr>
      <p:pic>
        <p:nvPicPr>
          <p:cNvPr descr="A picture containing container, square&#10;&#10;Description automatically generated" id="769" name="Google Shape;769;p65"/>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770" name="Google Shape;770;p65"/>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771" name="Google Shape;771;p65"/>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65"/>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De rares avantages et défis didactiques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(à ce jour)</a:t>
            </a:r>
            <a:endParaRPr/>
          </a:p>
        </p:txBody>
      </p:sp>
      <p:graphicFrame>
        <p:nvGraphicFramePr>
          <p:cNvPr id="773" name="Google Shape;773;p65"/>
          <p:cNvGraphicFramePr/>
          <p:nvPr/>
        </p:nvGraphicFramePr>
        <p:xfrm>
          <a:off x="362400" y="2095500"/>
          <a:ext cx="3000000" cy="3000000"/>
        </p:xfrm>
        <a:graphic>
          <a:graphicData uri="http://schemas.openxmlformats.org/drawingml/2006/table">
            <a:tbl>
              <a:tblPr>
                <a:noFill/>
                <a:tableStyleId>{CF0D0FDE-8814-4399-90AA-E99ECA5D1C4D}</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didactiques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Donne du sens à différents concepts mathématiques</a:t>
                      </a:r>
                      <a:endParaRPr sz="17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géométrie </a:t>
                      </a:r>
                      <a:r>
                        <a:rPr lang="en-US" sz="1500">
                          <a:solidFill>
                            <a:schemeClr val="lt1"/>
                          </a:solidFill>
                          <a:latin typeface="Calibri"/>
                          <a:ea typeface="Calibri"/>
                          <a:cs typeface="Calibri"/>
                          <a:sym typeface="Calibri"/>
                        </a:rPr>
                        <a:t>(Herold, 2015; Kim et Park, 2018)</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algèbre </a:t>
                      </a:r>
                      <a:r>
                        <a:rPr lang="en-US" sz="1500">
                          <a:solidFill>
                            <a:schemeClr val="lt1"/>
                          </a:solidFill>
                          <a:latin typeface="Calibri"/>
                          <a:ea typeface="Calibri"/>
                          <a:cs typeface="Calibri"/>
                          <a:sym typeface="Calibri"/>
                        </a:rPr>
                        <a:t>(Kim et Park, 2018; Moore, 2018)</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Soutient le développement d’habiletés spatiales </a:t>
                      </a:r>
                      <a:r>
                        <a:rPr lang="en-US" sz="1500">
                          <a:solidFill>
                            <a:schemeClr val="lt1"/>
                          </a:solidFill>
                          <a:latin typeface="Calibri"/>
                          <a:ea typeface="Calibri"/>
                          <a:cs typeface="Calibri"/>
                          <a:sym typeface="Calibri"/>
                        </a:rPr>
                        <a:t>(Förster, 2012; Floyd, 2016; Garskof, 2014; Koroglu et Yildiz, 2021)</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 Élèves voient que les formules ne sont pas simplement quelque chose à mémoriser, mais sont liées à des objets et des expériences concrètes </a:t>
                      </a:r>
                      <a:r>
                        <a:rPr lang="en-US" sz="1500">
                          <a:solidFill>
                            <a:schemeClr val="lt1"/>
                          </a:solidFill>
                          <a:latin typeface="Calibri"/>
                          <a:ea typeface="Calibri"/>
                          <a:cs typeface="Calibri"/>
                          <a:sym typeface="Calibri"/>
                        </a:rPr>
                        <a:t>(Moore, 2018 cité dans Baek et al., 2020)</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774" name="Google Shape;774;p65"/>
          <p:cNvGraphicFramePr/>
          <p:nvPr/>
        </p:nvGraphicFramePr>
        <p:xfrm>
          <a:off x="6795275" y="2095500"/>
          <a:ext cx="3000000" cy="3000000"/>
        </p:xfrm>
        <a:graphic>
          <a:graphicData uri="http://schemas.openxmlformats.org/drawingml/2006/table">
            <a:tbl>
              <a:tblPr>
                <a:noFill/>
                <a:tableStyleId>{CF0D0FDE-8814-4399-90AA-E99ECA5D1C4D}</a:tableStyleId>
              </a:tblPr>
              <a:tblGrid>
                <a:gridCol w="5239675"/>
              </a:tblGrid>
              <a:tr h="3396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didactiques</a:t>
                      </a:r>
                      <a:endParaRPr>
                        <a:solidFill>
                          <a:schemeClr val="lt1"/>
                        </a:solidFill>
                        <a:latin typeface="Press Start 2P"/>
                        <a:ea typeface="Press Start 2P"/>
                        <a:cs typeface="Press Start 2P"/>
                        <a:sym typeface="Press Start 2P"/>
                      </a:endParaRPr>
                    </a:p>
                  </a:txBody>
                  <a:tcPr marT="91425" marB="91425" marR="91425" marL="91425"/>
                </a:tc>
              </a:tr>
              <a:tr h="600975">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forme cubique des blocs </a:t>
                      </a:r>
                      <a:r>
                        <a:rPr lang="en-US" sz="1500">
                          <a:solidFill>
                            <a:schemeClr val="lt1"/>
                          </a:solidFill>
                          <a:latin typeface="Calibri"/>
                          <a:ea typeface="Calibri"/>
                          <a:cs typeface="Calibri"/>
                          <a:sym typeface="Calibri"/>
                        </a:rPr>
                        <a:t>(Koroglu et Yildiz, 2021; Nebel, Schneider et Rey, 2016) </a:t>
                      </a:r>
                      <a:endParaRPr sz="1500">
                        <a:solidFill>
                          <a:schemeClr val="lt1"/>
                        </a:solidFill>
                        <a:latin typeface="Calibri"/>
                        <a:ea typeface="Calibri"/>
                        <a:cs typeface="Calibri"/>
                        <a:sym typeface="Calibri"/>
                      </a:endParaRPr>
                    </a:p>
                  </a:txBody>
                  <a:tcPr marT="91425" marB="91425" marR="91425" marL="91425"/>
                </a:tc>
              </a:tr>
              <a:tr h="6747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taille des blocs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(Koroglu et Yildiz, 2021) </a:t>
                      </a:r>
                      <a:endParaRPr sz="1500">
                        <a:solidFill>
                          <a:schemeClr val="lt1"/>
                        </a:solidFill>
                        <a:latin typeface="Calibri"/>
                        <a:ea typeface="Calibri"/>
                        <a:cs typeface="Calibri"/>
                        <a:sym typeface="Calibri"/>
                      </a:endParaRPr>
                    </a:p>
                  </a:txBody>
                  <a:tcPr marT="91425" marB="91425" marR="91425" marL="91425"/>
                </a:tc>
              </a:tr>
            </a:tbl>
          </a:graphicData>
        </a:graphic>
      </p:graphicFrame>
      <p:sp>
        <p:nvSpPr>
          <p:cNvPr id="775" name="Google Shape;775;p65"/>
          <p:cNvSpPr/>
          <p:nvPr/>
        </p:nvSpPr>
        <p:spPr>
          <a:xfrm>
            <a:off x="6209375" y="4795025"/>
            <a:ext cx="4822800" cy="1798500"/>
          </a:xfrm>
          <a:prstGeom prst="cloudCallout">
            <a:avLst>
              <a:gd fmla="val 65427" name="adj1"/>
              <a:gd fmla="val 44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latin typeface="Press Start 2P"/>
                <a:ea typeface="Press Start 2P"/>
                <a:cs typeface="Press Start 2P"/>
                <a:sym typeface="Press Start 2P"/>
              </a:rPr>
              <a:t>Autres avantages et défis didactiques potentiels… </a:t>
            </a:r>
            <a:br>
              <a:rPr lang="en-US" sz="1200">
                <a:latin typeface="Press Start 2P"/>
                <a:ea typeface="Press Start 2P"/>
                <a:cs typeface="Press Start 2P"/>
                <a:sym typeface="Press Start 2P"/>
              </a:rPr>
            </a:br>
            <a:r>
              <a:rPr lang="en-US" sz="1200">
                <a:latin typeface="Press Start 2P"/>
                <a:ea typeface="Press Start 2P"/>
                <a:cs typeface="Press Start 2P"/>
                <a:sym typeface="Press Start 2P"/>
              </a:rPr>
              <a:t>en développement!</a:t>
            </a:r>
            <a:endParaRPr sz="12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1000"/>
                                        <p:tgtEl>
                                          <p:spTgt spid="7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1000"/>
                                        <p:tgtEl>
                                          <p:spTgt spid="7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79" name="Shape 779"/>
        <p:cNvGrpSpPr/>
        <p:nvPr/>
      </p:nvGrpSpPr>
      <p:grpSpPr>
        <a:xfrm>
          <a:off x="0" y="0"/>
          <a:ext cx="0" cy="0"/>
          <a:chOff x="0" y="0"/>
          <a:chExt cx="0" cy="0"/>
        </a:xfrm>
      </p:grpSpPr>
      <p:pic>
        <p:nvPicPr>
          <p:cNvPr descr="A picture containing container, square&#10;&#10;Description automatically generated" id="780" name="Google Shape;780;p6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81" name="Google Shape;781;p6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82" name="Google Shape;782;p6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783" name="Google Shape;783;p6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784" name="Google Shape;784;p6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85" name="Google Shape;785;p6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86" name="Google Shape;786;p66"/>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7" name="Google Shape;787;p66"/>
          <p:cNvSpPr txBox="1"/>
          <p:nvPr/>
        </p:nvSpPr>
        <p:spPr>
          <a:xfrm>
            <a:off x="4415650" y="1097901"/>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Ressources: CAMPUS RÉCIT</a:t>
            </a:r>
            <a:endParaRPr/>
          </a:p>
        </p:txBody>
      </p:sp>
      <p:sp>
        <p:nvSpPr>
          <p:cNvPr id="788" name="Google Shape;788;p66"/>
          <p:cNvSpPr txBox="1"/>
          <p:nvPr/>
        </p:nvSpPr>
        <p:spPr>
          <a:xfrm>
            <a:off x="4104625" y="27127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00"/>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80"/>
                                        </p:tgtEl>
                                        <p:attrNameLst>
                                          <p:attrName>style.visibility</p:attrName>
                                        </p:attrNameLst>
                                      </p:cBhvr>
                                      <p:to>
                                        <p:strVal val="visible"/>
                                      </p:to>
                                    </p:set>
                                    <p:anim calcmode="lin" valueType="num">
                                      <p:cBhvr additive="base">
                                        <p:cTn dur="1000"/>
                                        <p:tgtEl>
                                          <p:spTgt spid="7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1"/>
                                        </p:tgtEl>
                                        <p:attrNameLst>
                                          <p:attrName>style.visibility</p:attrName>
                                        </p:attrNameLst>
                                      </p:cBhvr>
                                      <p:to>
                                        <p:strVal val="visible"/>
                                      </p:to>
                                    </p:set>
                                    <p:anim calcmode="lin" valueType="num">
                                      <p:cBhvr additive="base">
                                        <p:cTn dur="1000"/>
                                        <p:tgtEl>
                                          <p:spTgt spid="7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2"/>
                                        </p:tgtEl>
                                        <p:attrNameLst>
                                          <p:attrName>style.visibility</p:attrName>
                                        </p:attrNameLst>
                                      </p:cBhvr>
                                      <p:to>
                                        <p:strVal val="visible"/>
                                      </p:to>
                                    </p:set>
                                    <p:anim calcmode="lin" valueType="num">
                                      <p:cBhvr additive="base">
                                        <p:cTn dur="1000"/>
                                        <p:tgtEl>
                                          <p:spTgt spid="7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3"/>
                                        </p:tgtEl>
                                        <p:attrNameLst>
                                          <p:attrName>style.visibility</p:attrName>
                                        </p:attrNameLst>
                                      </p:cBhvr>
                                      <p:to>
                                        <p:strVal val="visible"/>
                                      </p:to>
                                    </p:set>
                                    <p:anim calcmode="lin" valueType="num">
                                      <p:cBhvr additive="base">
                                        <p:cTn dur="1000"/>
                                        <p:tgtEl>
                                          <p:spTgt spid="7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1000"/>
                                        <p:tgtEl>
                                          <p:spTgt spid="7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5"/>
                                        </p:tgtEl>
                                        <p:attrNameLst>
                                          <p:attrName>style.visibility</p:attrName>
                                        </p:attrNameLst>
                                      </p:cBhvr>
                                      <p:to>
                                        <p:strVal val="visible"/>
                                      </p:to>
                                    </p:set>
                                    <p:anim calcmode="lin" valueType="num">
                                      <p:cBhvr additive="base">
                                        <p:cTn dur="1000"/>
                                        <p:tgtEl>
                                          <p:spTgt spid="7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792" name="Shape 792"/>
        <p:cNvGrpSpPr/>
        <p:nvPr/>
      </p:nvGrpSpPr>
      <p:grpSpPr>
        <a:xfrm>
          <a:off x="0" y="0"/>
          <a:ext cx="0" cy="0"/>
          <a:chOff x="0" y="0"/>
          <a:chExt cx="0" cy="0"/>
        </a:xfrm>
      </p:grpSpPr>
      <p:sp>
        <p:nvSpPr>
          <p:cNvPr id="793" name="Google Shape;793;p67"/>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67"/>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795" name="Google Shape;795;p67"/>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796" name="Google Shape;796;p67"/>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797" name="Google Shape;797;p67"/>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798" name="Google Shape;798;p67"/>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799" name="Google Shape;799;p67"/>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800" name="Google Shape;800;p67"/>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801" name="Google Shape;801;p67"/>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802" name="Google Shape;802;p67"/>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250"/>
                                        <p:tgtEl>
                                          <p:spTgt spid="795"/>
                                        </p:tgtEl>
                                      </p:cBhvr>
                                    </p:animEffect>
                                  </p:childTnLst>
                                </p:cTn>
                              </p:par>
                              <p:par>
                                <p:cTn fill="hold" nodeType="withEffect" presetClass="exit" presetID="10" presetSubtype="0">
                                  <p:stCondLst>
                                    <p:cond delay="2000"/>
                                  </p:stCondLst>
                                  <p:childTnLst>
                                    <p:animEffect filter="fade" transition="out">
                                      <p:cBhvr>
                                        <p:cTn dur="1000"/>
                                        <p:tgtEl>
                                          <p:spTgt spid="795"/>
                                        </p:tgtEl>
                                      </p:cBhvr>
                                    </p:animEffect>
                                    <p:set>
                                      <p:cBhvr>
                                        <p:cTn dur="1" fill="hold">
                                          <p:stCondLst>
                                            <p:cond delay="1000"/>
                                          </p:stCondLst>
                                        </p:cTn>
                                        <p:tgtEl>
                                          <p:spTgt spid="79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1250"/>
                                        <p:tgtEl>
                                          <p:spTgt spid="796"/>
                                        </p:tgtEl>
                                      </p:cBhvr>
                                    </p:animEffect>
                                  </p:childTnLst>
                                </p:cTn>
                              </p:par>
                              <p:par>
                                <p:cTn fill="hold" nodeType="withEffect" presetClass="exit" presetID="10" presetSubtype="0">
                                  <p:stCondLst>
                                    <p:cond delay="2000"/>
                                  </p:stCondLst>
                                  <p:childTnLst>
                                    <p:animEffect filter="fade" transition="out">
                                      <p:cBhvr>
                                        <p:cTn dur="1000"/>
                                        <p:tgtEl>
                                          <p:spTgt spid="796"/>
                                        </p:tgtEl>
                                      </p:cBhvr>
                                    </p:animEffect>
                                    <p:set>
                                      <p:cBhvr>
                                        <p:cTn dur="1" fill="hold">
                                          <p:stCondLst>
                                            <p:cond delay="1000"/>
                                          </p:stCondLst>
                                        </p:cTn>
                                        <p:tgtEl>
                                          <p:spTgt spid="796"/>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799"/>
                                        </p:tgtEl>
                                        <p:attrNameLst>
                                          <p:attrName>style.visibility</p:attrName>
                                        </p:attrNameLst>
                                      </p:cBhvr>
                                      <p:to>
                                        <p:strVal val="visible"/>
                                      </p:to>
                                    </p:set>
                                    <p:anim calcmode="lin" valueType="num">
                                      <p:cBhvr additive="base">
                                        <p:cTn dur="2500"/>
                                        <p:tgtEl>
                                          <p:spTgt spid="799"/>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800"/>
                                        </p:tgtEl>
                                        <p:attrNameLst>
                                          <p:attrName>style.visibility</p:attrName>
                                        </p:attrNameLst>
                                      </p:cBhvr>
                                      <p:to>
                                        <p:strVal val="visible"/>
                                      </p:to>
                                    </p:set>
                                    <p:anim calcmode="lin" valueType="num">
                                      <p:cBhvr additive="base">
                                        <p:cTn dur="2500"/>
                                        <p:tgtEl>
                                          <p:spTgt spid="800"/>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798"/>
                                        </p:tgtEl>
                                        <p:attrNameLst>
                                          <p:attrName>style.visibility</p:attrName>
                                        </p:attrNameLst>
                                      </p:cBhvr>
                                      <p:to>
                                        <p:strVal val="visible"/>
                                      </p:to>
                                    </p:set>
                                    <p:anim calcmode="lin" valueType="num">
                                      <p:cBhvr additive="base">
                                        <p:cTn dur="2500"/>
                                        <p:tgtEl>
                                          <p:spTgt spid="798"/>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2500"/>
                                        <p:tgtEl>
                                          <p:spTgt spid="8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6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808" name="Google Shape;808;p68"/>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809" name="Google Shape;809;p68">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0" name="Google Shape;810;p68"/>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sp>
        <p:nvSpPr>
          <p:cNvPr id="811" name="Google Shape;811;p6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812" name="Google Shape;812;p68"/>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813" name="Google Shape;813;p68"/>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814" name="Google Shape;814;p68"/>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815" name="Google Shape;815;p68"/>
          <p:cNvPicPr preferRelativeResize="0"/>
          <p:nvPr/>
        </p:nvPicPr>
        <p:blipFill rotWithShape="1">
          <a:blip r:embed="rId8">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816" name="Google Shape;816;p68"/>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7" name="Google Shape;817;p68"/>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818" name="Google Shape;818;p68"/>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stephanie.rioux@recit.qc.ca</a:t>
            </a:r>
            <a:endParaRPr sz="1600">
              <a:solidFill>
                <a:schemeClr val="lt1"/>
              </a:solidFill>
            </a:endParaRPr>
          </a:p>
        </p:txBody>
      </p:sp>
      <p:sp>
        <p:nvSpPr>
          <p:cNvPr id="819" name="Google Shape;819;p68"/>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par>
                                <p:cTn fill="hold" nodeType="withEffect" presetClass="entr" presetID="2" presetSubtype="4">
                                  <p:stCondLst>
                                    <p:cond delay="0"/>
                                  </p:stCondLst>
                                  <p:childTnLst>
                                    <p:set>
                                      <p:cBhvr>
                                        <p:cTn dur="1" fill="hold">
                                          <p:stCondLst>
                                            <p:cond delay="0"/>
                                          </p:stCondLst>
                                        </p:cTn>
                                        <p:tgtEl>
                                          <p:spTgt spid="808"/>
                                        </p:tgtEl>
                                        <p:attrNameLst>
                                          <p:attrName>style.visibility</p:attrName>
                                        </p:attrNameLst>
                                      </p:cBhvr>
                                      <p:to>
                                        <p:strVal val="visible"/>
                                      </p:to>
                                    </p:set>
                                    <p:anim calcmode="lin" valueType="num">
                                      <p:cBhvr additive="base">
                                        <p:cTn dur="1000"/>
                                        <p:tgtEl>
                                          <p:spTgt spid="8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5"/>
                                        </p:tgtEl>
                                        <p:attrNameLst>
                                          <p:attrName>style.visibility</p:attrName>
                                        </p:attrNameLst>
                                      </p:cBhvr>
                                      <p:to>
                                        <p:strVal val="visible"/>
                                      </p:to>
                                    </p:set>
                                    <p:anim calcmode="lin" valueType="num">
                                      <p:cBhvr additive="base">
                                        <p:cTn dur="1000"/>
                                        <p:tgtEl>
                                          <p:spTgt spid="8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gtEl>
                                        <p:attrNameLst>
                                          <p:attrName>style.visibility</p:attrName>
                                        </p:attrNameLst>
                                      </p:cBhvr>
                                      <p:to>
                                        <p:strVal val="visible"/>
                                      </p:to>
                                    </p:set>
                                    <p:anim calcmode="lin" valueType="num">
                                      <p:cBhvr additive="base">
                                        <p:cTn dur="1000"/>
                                        <p:tgtEl>
                                          <p:spTgt spid="8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200" name="Shape 200"/>
        <p:cNvGrpSpPr/>
        <p:nvPr/>
      </p:nvGrpSpPr>
      <p:grpSpPr>
        <a:xfrm>
          <a:off x="0" y="0"/>
          <a:ext cx="0" cy="0"/>
          <a:chOff x="0" y="0"/>
          <a:chExt cx="0" cy="0"/>
        </a:xfrm>
      </p:grpSpPr>
      <p:sp>
        <p:nvSpPr>
          <p:cNvPr id="201" name="Google Shape;201;p33"/>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2" name="Google Shape;202;p33"/>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3" name="Google Shape;203;p33"/>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4" name="Google Shape;204;p33"/>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33"/>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206" name="Google Shape;206;p33">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207" name="Google Shape;207;p33"/>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hlink"/>
                </a:solidFill>
                <a:latin typeface="Ubuntu"/>
                <a:ea typeface="Ubuntu"/>
                <a:cs typeface="Ubuntu"/>
                <a:sym typeface="Ubuntu"/>
                <a:hlinkClick r:id="rId4"/>
              </a:rPr>
              <a:t>recitmst.qc.ca/minecraft26102023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208" name="Google Shape;208;p33"/>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23" name="Shape 823"/>
        <p:cNvGrpSpPr/>
        <p:nvPr/>
      </p:nvGrpSpPr>
      <p:grpSpPr>
        <a:xfrm>
          <a:off x="0" y="0"/>
          <a:ext cx="0" cy="0"/>
          <a:chOff x="0" y="0"/>
          <a:chExt cx="0" cy="0"/>
        </a:xfrm>
      </p:grpSpPr>
      <p:pic>
        <p:nvPicPr>
          <p:cNvPr descr="A picture containing container, square&#10;&#10;Description automatically generated" id="824" name="Google Shape;824;p6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25" name="Google Shape;825;p6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26" name="Google Shape;826;p69"/>
          <p:cNvSpPr/>
          <p:nvPr/>
        </p:nvSpPr>
        <p:spPr>
          <a:xfrm>
            <a:off x="2496650" y="145950"/>
            <a:ext cx="7220400" cy="1401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69"/>
          <p:cNvSpPr txBox="1"/>
          <p:nvPr/>
        </p:nvSpPr>
        <p:spPr>
          <a:xfrm>
            <a:off x="2496650" y="267650"/>
            <a:ext cx="71964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400">
                <a:solidFill>
                  <a:srgbClr val="D8D8D8"/>
                </a:solidFill>
                <a:latin typeface="Press Start 2P"/>
                <a:ea typeface="Press Start 2P"/>
                <a:cs typeface="Press Start 2P"/>
                <a:sym typeface="Press Start 2P"/>
              </a:rPr>
              <a:t>Minecraft </a:t>
            </a:r>
            <a:r>
              <a:rPr lang="en-US" sz="2400">
                <a:solidFill>
                  <a:srgbClr val="D8D8D8"/>
                </a:solidFill>
                <a:latin typeface="Press Start 2P"/>
                <a:ea typeface="Press Start 2P"/>
                <a:cs typeface="Press Start 2P"/>
                <a:sym typeface="Press Start 2P"/>
              </a:rPr>
              <a:t>en maths selon différentes intentions</a:t>
            </a:r>
            <a:endParaRPr sz="2400">
              <a:solidFill>
                <a:srgbClr val="D8D8D8"/>
              </a:solidFill>
              <a:latin typeface="Press Start 2P"/>
              <a:ea typeface="Press Start 2P"/>
              <a:cs typeface="Press Start 2P"/>
              <a:sym typeface="Press Start 2P"/>
            </a:endParaRPr>
          </a:p>
        </p:txBody>
      </p:sp>
      <p:sp>
        <p:nvSpPr>
          <p:cNvPr id="828" name="Google Shape;828;p69"/>
          <p:cNvSpPr txBox="1"/>
          <p:nvPr/>
        </p:nvSpPr>
        <p:spPr>
          <a:xfrm>
            <a:off x="662575" y="1722150"/>
            <a:ext cx="11165100" cy="47832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Clr>
                <a:schemeClr val="dk1"/>
              </a:buClr>
              <a:buSzPts val="1100"/>
              <a:buFont typeface="Arial"/>
              <a:buNone/>
            </a:pPr>
            <a:r>
              <a:rPr lang="en-US" sz="1150">
                <a:solidFill>
                  <a:schemeClr val="lt1"/>
                </a:solidFill>
                <a:latin typeface="Press Start 2P"/>
                <a:ea typeface="Press Start 2P"/>
                <a:cs typeface="Press Start 2P"/>
                <a:sym typeface="Press Start 2P"/>
              </a:rPr>
              <a:t>Différentes intentions didactiques peuvent soutenir l’usage de Minecraft Education en classe de mathématiques au primaire et au secondaire. Une tâche peut être utilisée pour introduire un nouveau concept et favoriser l’apprentissage par l’exploration ou la manipulation. Minecraft peut aussi servir à appliquer des concepts déjà appris ou à les consolider. Finalement, l’élève peut être placé face à une tâche ouverte et créative. Ces types de tâches peuvent aussi s’ancrer dans le Référentiel d’intervention en mathématique (RIM) par le recours à la résolution de problèmes selon différentes intentions. De plus, en posture d’évaluation, ces tâches peuvent s’inscrire dans le développement de compétences mathématiques. Nous vous invitons à venir explorer ces intentions ainsi que les liens à faire avec le RIM et l’évaluation des compétences dans l'environnement Minecraft. Vous aurez aussi l’occasion d’expérimenter ces types de tâches et de découvrir les ressources existantes. Nous vous partagerons aussi les grandes lignes d’un projet de recherche collaborative en cours, qui sera imprégné de ces intentions et qui vise à collaborer avec des enseignants et des conseillers pédagogiques RÉCIT. Besoins numériques : Télécharger Minecraft Education, tester la connexion avec le compte Office.</a:t>
            </a:r>
            <a:endParaRPr sz="13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24"/>
                                        </p:tgtEl>
                                        <p:attrNameLst>
                                          <p:attrName>style.visibility</p:attrName>
                                        </p:attrNameLst>
                                      </p:cBhvr>
                                      <p:to>
                                        <p:strVal val="visible"/>
                                      </p:to>
                                    </p:set>
                                    <p:anim calcmode="lin" valueType="num">
                                      <p:cBhvr additive="base">
                                        <p:cTn dur="1000"/>
                                        <p:tgtEl>
                                          <p:spTgt spid="8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5"/>
                                        </p:tgtEl>
                                        <p:attrNameLst>
                                          <p:attrName>style.visibility</p:attrName>
                                        </p:attrNameLst>
                                      </p:cBhvr>
                                      <p:to>
                                        <p:strVal val="visible"/>
                                      </p:to>
                                    </p:set>
                                    <p:anim calcmode="lin" valueType="num">
                                      <p:cBhvr additive="base">
                                        <p:cTn dur="1000"/>
                                        <p:tgtEl>
                                          <p:spTgt spid="8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p70"/>
          <p:cNvPicPr preferRelativeResize="0"/>
          <p:nvPr/>
        </p:nvPicPr>
        <p:blipFill>
          <a:blip r:embed="rId3">
            <a:alphaModFix/>
          </a:blip>
          <a:stretch>
            <a:fillRect/>
          </a:stretch>
        </p:blipFill>
        <p:spPr>
          <a:xfrm>
            <a:off x="-44817" y="-25217"/>
            <a:ext cx="12281630" cy="69084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71"/>
          <p:cNvPicPr preferRelativeResize="0"/>
          <p:nvPr/>
        </p:nvPicPr>
        <p:blipFill>
          <a:blip r:embed="rId3">
            <a:alphaModFix/>
          </a:blip>
          <a:stretch>
            <a:fillRect/>
          </a:stretch>
        </p:blipFill>
        <p:spPr>
          <a:xfrm>
            <a:off x="0" y="0"/>
            <a:ext cx="12192000" cy="68580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72"/>
          <p:cNvPicPr preferRelativeResize="0"/>
          <p:nvPr/>
        </p:nvPicPr>
        <p:blipFill>
          <a:blip r:embed="rId3">
            <a:alphaModFix/>
          </a:blip>
          <a:stretch>
            <a:fillRect/>
          </a:stretch>
        </p:blipFill>
        <p:spPr>
          <a:xfrm>
            <a:off x="0" y="0"/>
            <a:ext cx="12191986"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73"/>
          <p:cNvPicPr preferRelativeResize="0"/>
          <p:nvPr/>
        </p:nvPicPr>
        <p:blipFill>
          <a:blip r:embed="rId3">
            <a:alphaModFix/>
          </a:blip>
          <a:stretch>
            <a:fillRect/>
          </a:stretch>
        </p:blipFill>
        <p:spPr>
          <a:xfrm>
            <a:off x="0" y="0"/>
            <a:ext cx="12192000" cy="685800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74"/>
          <p:cNvPicPr preferRelativeResize="0"/>
          <p:nvPr/>
        </p:nvPicPr>
        <p:blipFill>
          <a:blip r:embed="rId3">
            <a:alphaModFix/>
          </a:blip>
          <a:stretch>
            <a:fillRect/>
          </a:stretch>
        </p:blipFill>
        <p:spPr>
          <a:xfrm>
            <a:off x="0" y="0"/>
            <a:ext cx="12191986"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75"/>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859" name="Google Shape;859;p75"/>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860" name="Google Shape;860;p75"/>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861" name="Google Shape;861;p75"/>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862" name="Google Shape;862;p75"/>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863" name="Google Shape;863;p75"/>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Icon&#10;&#10;Description automatically generated" id="868" name="Google Shape;868;p76"/>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869" name="Google Shape;869;p76"/>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4"/>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34"/>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34"/>
          <p:cNvSpPr txBox="1"/>
          <p:nvPr/>
        </p:nvSpPr>
        <p:spPr>
          <a:xfrm>
            <a:off x="1915425" y="784247"/>
            <a:ext cx="8194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Plan de l’atelier</a:t>
            </a:r>
            <a:endParaRPr sz="1600"/>
          </a:p>
        </p:txBody>
      </p:sp>
      <p:pic>
        <p:nvPicPr>
          <p:cNvPr descr="A picture containing container, square&#10;&#10;Description automatically generated" id="216" name="Google Shape;216;p34"/>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217" name="Google Shape;217;p34"/>
          <p:cNvSpPr txBox="1"/>
          <p:nvPr/>
        </p:nvSpPr>
        <p:spPr>
          <a:xfrm>
            <a:off x="1915425" y="2166250"/>
            <a:ext cx="8958300" cy="27474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None/>
            </a:pPr>
            <a:r>
              <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Qu’est-ce que Minecraft Education?</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3 intentions didactiques</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Référentiel d’intervention en maths (RIM)</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Exploration de tâches</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Compétences à développer - Évaluation</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Projet de recherche</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Ressources</a:t>
            </a:r>
            <a:endParaRPr sz="13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218" name="Google Shape;218;p34"/>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219" name="Google Shape;219;p34"/>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220" name="Google Shape;220;p34"/>
          <p:cNvSpPr/>
          <p:nvPr/>
        </p:nvSpPr>
        <p:spPr>
          <a:xfrm>
            <a:off x="7058425" y="4975300"/>
            <a:ext cx="2866200" cy="1506900"/>
          </a:xfrm>
          <a:prstGeom prst="wedgeRoundRectCallout">
            <a:avLst>
              <a:gd fmla="val 59239" name="adj1"/>
              <a:gd fmla="val 65121" name="adj2"/>
              <a:gd fmla="val 0" name="adj3"/>
            </a:avLst>
          </a:prstGeom>
          <a:solidFill>
            <a:srgbClr val="B6D7A8"/>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vous situez-vous avec Minecraft ?</a:t>
            </a:r>
            <a:endParaRPr sz="1600">
              <a:latin typeface="Press Start 2P"/>
              <a:ea typeface="Press Start 2P"/>
              <a:cs typeface="Press Start 2P"/>
              <a:sym typeface="Press Start 2P"/>
            </a:endParaRPr>
          </a:p>
        </p:txBody>
      </p:sp>
      <p:sp>
        <p:nvSpPr>
          <p:cNvPr id="221" name="Google Shape;221;p34"/>
          <p:cNvSpPr/>
          <p:nvPr/>
        </p:nvSpPr>
        <p:spPr>
          <a:xfrm>
            <a:off x="9072275" y="1147725"/>
            <a:ext cx="2866200" cy="990900"/>
          </a:xfrm>
          <a:prstGeom prst="wedgeRoundRectCallout">
            <a:avLst>
              <a:gd fmla="val 59239" name="adj1"/>
              <a:gd fmla="val 65121" name="adj2"/>
              <a:gd fmla="val 0" name="adj3"/>
            </a:avLst>
          </a:prstGeom>
          <a:solidFill>
            <a:srgbClr val="B6D7A8"/>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Primaire/</a:t>
            </a:r>
            <a:br>
              <a:rPr lang="en-US" sz="1600">
                <a:latin typeface="Press Start 2P"/>
                <a:ea typeface="Press Start 2P"/>
                <a:cs typeface="Press Start 2P"/>
                <a:sym typeface="Press Start 2P"/>
              </a:rPr>
            </a:br>
            <a:r>
              <a:rPr lang="en-US" sz="1600">
                <a:latin typeface="Press Start 2P"/>
                <a:ea typeface="Press Start 2P"/>
                <a:cs typeface="Press Start 2P"/>
                <a:sym typeface="Press Start 2P"/>
              </a:rPr>
              <a:t>secondaire?</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250"/>
                                        <p:tgtEl>
                                          <p:spTgt spid="217"/>
                                        </p:tgtEl>
                                      </p:cBhvr>
                                    </p:animEffect>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5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500"/>
                                        <p:tgtEl>
                                          <p:spTgt spid="2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9"/>
                                        </p:tgtEl>
                                        <p:attrNameLst>
                                          <p:attrName>style.visibility</p:attrName>
                                        </p:attrNameLst>
                                      </p:cBhvr>
                                      <p:to>
                                        <p:strVal val="visible"/>
                                      </p:to>
                                    </p:set>
                                    <p:anim calcmode="lin" valueType="num">
                                      <p:cBhvr additive="base">
                                        <p:cTn dur="1500"/>
                                        <p:tgtEl>
                                          <p:spTgt spid="2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35"/>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35"/>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35"/>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a:t>
            </a:r>
            <a:endParaRPr/>
          </a:p>
        </p:txBody>
      </p:sp>
      <p:pic>
        <p:nvPicPr>
          <p:cNvPr descr="A picture containing container, square&#10;&#10;Description automatically generated" id="229" name="Google Shape;229;p35"/>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230" name="Google Shape;230;p35"/>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231" name="Google Shape;231;p35"/>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232" name="Google Shape;232;p35"/>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250"/>
                                        <p:tgtEl>
                                          <p:spTgt spid="230"/>
                                        </p:tgtEl>
                                      </p:cBhvr>
                                    </p:animEffect>
                                  </p:childTnLst>
                                </p:cTn>
                              </p:par>
                              <p:par>
                                <p:cTn fill="hold" nodeType="with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500"/>
                                        <p:tgtEl>
                                          <p:spTgt spid="2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1500"/>
                                        <p:tgtEl>
                                          <p:spTgt spid="2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1500"/>
                                        <p:tgtEl>
                                          <p:spTgt spid="2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sp>
        <p:nvSpPr>
          <p:cNvPr id="237" name="Google Shape;237;p36"/>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36"/>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239" name="Google Shape;239;p36"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43" name="Shape 243"/>
        <p:cNvGrpSpPr/>
        <p:nvPr/>
      </p:nvGrpSpPr>
      <p:grpSpPr>
        <a:xfrm>
          <a:off x="0" y="0"/>
          <a:ext cx="0" cy="0"/>
          <a:chOff x="0" y="0"/>
          <a:chExt cx="0" cy="0"/>
        </a:xfrm>
      </p:grpSpPr>
      <p:sp>
        <p:nvSpPr>
          <p:cNvPr id="244" name="Google Shape;244;p37"/>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406400" lvl="0" marL="4572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Installer le logiciel sur votre appareil (</a:t>
            </a:r>
            <a:r>
              <a:rPr lang="en-US" sz="2800" u="sng">
                <a:solidFill>
                  <a:srgbClr val="FF0000"/>
                </a:solidFill>
                <a:latin typeface="Ubuntu"/>
                <a:ea typeface="Ubuntu"/>
                <a:cs typeface="Ubuntu"/>
                <a:sym typeface="Ubuntu"/>
                <a:hlinkClick r:id="rId3">
                  <a:extLst>
                    <a:ext uri="{A12FA001-AC4F-418D-AE19-62706E023703}">
                      <ahyp:hlinkClr val="tx"/>
                    </a:ext>
                  </a:extLst>
                </a:hlinkClick>
              </a:rPr>
              <a:t>téléchargement</a:t>
            </a:r>
            <a:r>
              <a:rPr lang="en-US" sz="2800">
                <a:solidFill>
                  <a:schemeClr val="lt1"/>
                </a:solidFill>
                <a:latin typeface="Ubuntu"/>
                <a:ea typeface="Ubuntu"/>
                <a:cs typeface="Ubuntu"/>
                <a:sym typeface="Ubuntu"/>
              </a:rPr>
              <a:t>) et vous connecter avec votre compte Microsoft.</a:t>
            </a:r>
            <a:endParaRPr sz="2800">
              <a:solidFill>
                <a:schemeClr val="lt1"/>
              </a:solidFill>
              <a:latin typeface="Ubuntu"/>
              <a:ea typeface="Ubuntu"/>
              <a:cs typeface="Ubuntu"/>
              <a:sym typeface="Ubuntu"/>
            </a:endParaRPr>
          </a:p>
          <a:p>
            <a:pPr indent="0" lvl="0" marL="45720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Créer un monde simple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Se familiariser avec les mouvements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Choisir son inventaire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Placer ou miner des blocs (</a:t>
            </a:r>
            <a:r>
              <a:rPr lang="en-US" sz="2800" u="sng">
                <a:solidFill>
                  <a:schemeClr val="hlink"/>
                </a:solidFill>
                <a:latin typeface="Ubuntu"/>
                <a:ea typeface="Ubuntu"/>
                <a:cs typeface="Ubuntu"/>
                <a:sym typeface="Ubuntu"/>
                <a:hlinkClick r:id="rId7"/>
              </a:rPr>
              <a:t>page autoformation</a:t>
            </a:r>
            <a:r>
              <a:rPr lang="en-US" sz="2800">
                <a:solidFill>
                  <a:schemeClr val="lt1"/>
                </a:solidFill>
                <a:latin typeface="Ubuntu"/>
                <a:ea typeface="Ubuntu"/>
                <a:cs typeface="Ubuntu"/>
                <a:sym typeface="Ubuntu"/>
              </a:rPr>
              <a:t>).</a:t>
            </a:r>
            <a:endParaRPr sz="4500">
              <a:solidFill>
                <a:schemeClr val="lt1"/>
              </a:solidFill>
              <a:latin typeface="Ubuntu"/>
              <a:ea typeface="Ubuntu"/>
              <a:cs typeface="Ubuntu"/>
              <a:sym typeface="Ubuntu"/>
            </a:endParaRPr>
          </a:p>
        </p:txBody>
      </p:sp>
      <p:pic>
        <p:nvPicPr>
          <p:cNvPr id="245" name="Google Shape;245;p37"/>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49" name="Shape 249"/>
        <p:cNvGrpSpPr/>
        <p:nvPr/>
      </p:nvGrpSpPr>
      <p:grpSpPr>
        <a:xfrm>
          <a:off x="0" y="0"/>
          <a:ext cx="0" cy="0"/>
          <a:chOff x="0" y="0"/>
          <a:chExt cx="0" cy="0"/>
        </a:xfrm>
      </p:grpSpPr>
      <p:pic>
        <p:nvPicPr>
          <p:cNvPr id="250" name="Google Shape;250;p38"/>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251" name="Google Shape;251;p38"/>
          <p:cNvPicPr preferRelativeResize="0"/>
          <p:nvPr/>
        </p:nvPicPr>
        <p:blipFill>
          <a:blip r:embed="rId4">
            <a:alphaModFix/>
          </a:blip>
          <a:stretch>
            <a:fillRect/>
          </a:stretch>
        </p:blipFill>
        <p:spPr>
          <a:xfrm>
            <a:off x="3067075" y="500675"/>
            <a:ext cx="6057900" cy="742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