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Sniglet"/>
      <p:regular r:id="rId26"/>
    </p:embeddedFont>
    <p:embeddedFont>
      <p:font typeface="Dosis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Raleway"/>
      <p:regular r:id="rId33"/>
      <p:bold r:id="rId34"/>
      <p:italic r:id="rId35"/>
      <p:boldItalic r:id="rId36"/>
    </p:embeddedFont>
    <p:embeddedFont>
      <p:font typeface="Viga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C6E15B2-EF37-467F-B19E-FB931156F2F0}">
  <a:tblStyle styleId="{5C6E15B2-EF37-467F-B19E-FB931156F2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niglet-regular.fntdata"/><Relationship Id="rId25" Type="http://schemas.openxmlformats.org/officeDocument/2006/relationships/slide" Target="slides/slide19.xml"/><Relationship Id="rId28" Type="http://schemas.openxmlformats.org/officeDocument/2006/relationships/font" Target="fonts/Dosis-bold.fntdata"/><Relationship Id="rId27" Type="http://schemas.openxmlformats.org/officeDocument/2006/relationships/font" Target="fonts/Dosi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11" Type="http://schemas.openxmlformats.org/officeDocument/2006/relationships/slide" Target="slides/slide5.xml"/><Relationship Id="rId33" Type="http://schemas.openxmlformats.org/officeDocument/2006/relationships/font" Target="fonts/Raleway-regular.fntdata"/><Relationship Id="rId10" Type="http://schemas.openxmlformats.org/officeDocument/2006/relationships/slide" Target="slides/slide4.xml"/><Relationship Id="rId32" Type="http://schemas.openxmlformats.org/officeDocument/2006/relationships/font" Target="fonts/Ubuntu-boldItalic.fntdata"/><Relationship Id="rId13" Type="http://schemas.openxmlformats.org/officeDocument/2006/relationships/slide" Target="slides/slide7.xml"/><Relationship Id="rId35" Type="http://schemas.openxmlformats.org/officeDocument/2006/relationships/font" Target="fonts/Raleway-italic.fntdata"/><Relationship Id="rId12" Type="http://schemas.openxmlformats.org/officeDocument/2006/relationships/slide" Target="slides/slide6.xml"/><Relationship Id="rId34" Type="http://schemas.openxmlformats.org/officeDocument/2006/relationships/font" Target="fonts/Raleway-bold.fntdata"/><Relationship Id="rId15" Type="http://schemas.openxmlformats.org/officeDocument/2006/relationships/slide" Target="slides/slide9.xml"/><Relationship Id="rId37" Type="http://schemas.openxmlformats.org/officeDocument/2006/relationships/font" Target="fonts/Viga-regular.fntdata"/><Relationship Id="rId14" Type="http://schemas.openxmlformats.org/officeDocument/2006/relationships/slide" Target="slides/slide8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blockscad101" TargetMode="External"/><Relationship Id="rId3" Type="http://schemas.openxmlformats.org/officeDocument/2006/relationships/hyperlink" Target="https://www.youtube.com/playlist?list=PLbE85KlaADWnbTMYlCBj12Hju4758r4FZ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xrQ8ieuzN3aT1zqW6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g_xDND2l0yHBjllNLq2QYujtfWf-gulVkkm8YsWnKZc/edit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qc.ca/nouvelle/rdv-virtuels-printaniers-du-recit-se-former-a-distance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et.jit.si/RECITMSTDistance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blockscad3d.com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87fa4735be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87fa473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7c62589f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7c62589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7fa4735be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7fa4735b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87fa4735be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87fa4735b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https://campus.recit.qc.ca/math%c3%a9matique-science-et-technologie/blockscad101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https://www.youtube.com/playlist?list=PLbE85KlaADWnbTMYlCBj12Hju4758r4FZ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50aede09c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50aede09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Formulaire d’informations des participants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https://forms.gle/JzUrVvY4PkzkK74RA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81c581e6f_28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81c581e6f_28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2"/>
              </a:rPr>
              <a:t>Document de questions et partages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0489bc0e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0489bc0e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les rendez-vous virtuels printaniers du RÉCIT à venir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http://recit.qc.ca/nouvelle/rdv-virtuels-printaniers-du-recit-se-former-a-distance/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80489bc0e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80489bc0e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https://meet.jit.si/RECITMSTDistance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/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https://bit.ly/blockscad03062020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07cb297af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07cb297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http://www.blockscad3d.com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1" name="Google Shape;5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4" name="Google Shape;53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5" name="Google Shape;53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9" name="Google Shape;53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0" name="Google Shape;5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3" name="Google Shape;5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6" name="Google Shape;54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7" name="Google Shape;5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0" name="Google Shape;55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4" name="Google Shape;554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5" name="Google Shape;55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6" name="Google Shape;55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9" name="Google Shape;55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2" name="Google Shape;562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3" name="Google Shape;5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3" name="Google Shape;523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document/d/1I012YUwUcX0iiB6fth2cT0OzJ9vSXQKxaxwqrNRh9pk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-E7sBOhBXOn_QyiOBozOz1IIL0dIbevl/view?usp=sharing" TargetMode="External"/><Relationship Id="rId4" Type="http://schemas.openxmlformats.org/officeDocument/2006/relationships/hyperlink" Target="https://recitmst.qc.ca/Projet-Pieces-d-echecs-et-maths" TargetMode="External"/><Relationship Id="rId5" Type="http://schemas.openxmlformats.org/officeDocument/2006/relationships/image" Target="../media/image15.jp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blockscad3d.com/community/projects/829232" TargetMode="External"/><Relationship Id="rId4" Type="http://schemas.openxmlformats.org/officeDocument/2006/relationships/hyperlink" Target="https://youtu.be/v158Tlys35A" TargetMode="External"/><Relationship Id="rId5" Type="http://schemas.openxmlformats.org/officeDocument/2006/relationships/hyperlink" Target="https://youtu.be/5m1flM3ahxY" TargetMode="External"/><Relationship Id="rId6" Type="http://schemas.openxmlformats.org/officeDocument/2006/relationships/hyperlink" Target="https://youtu.be/F0xo5s6axyY" TargetMode="External"/><Relationship Id="rId7" Type="http://schemas.openxmlformats.org/officeDocument/2006/relationships/hyperlink" Target="https://youtu.be/UpX_98XlYJE" TargetMode="External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hyperlink" Target="https://docs.google.com/presentation/d/1h0dxwacm7e6J0CPcEAHzHikwrplmCmg834U8xPvmalM/cop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math%c3%a9matique-science-et-technologie/blockscad101" TargetMode="External"/><Relationship Id="rId4" Type="http://schemas.openxmlformats.org/officeDocument/2006/relationships/hyperlink" Target="https://www.youtube.com/playlist?list=PLbE85KlaADWnbTMYlCBj12Hju4758r4FZ" TargetMode="External"/><Relationship Id="rId5" Type="http://schemas.openxmlformats.org/officeDocument/2006/relationships/hyperlink" Target="https://drive.google.com/file/d/1hqrHvLZ61ZyzDEvaOEP-fG47t8bWGaqe/view?usp=sharing" TargetMode="External"/><Relationship Id="rId6" Type="http://schemas.openxmlformats.org/officeDocument/2006/relationships/hyperlink" Target="https://drive.google.com/file/d/1YXbMK5KneL1jRXdjXkX7-s76a_T9znTc/view?usp=sharing" TargetMode="External"/><Relationship Id="rId7" Type="http://schemas.openxmlformats.org/officeDocument/2006/relationships/hyperlink" Target="https://docs.google.com/document/d/1DU1O_EImmHYAKPWYEh6lY4imMm177F7bl8zwQtlgouk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orms.gle/JzUrVvY4PkzkK74RA" TargetMode="External"/><Relationship Id="rId4" Type="http://schemas.openxmlformats.org/officeDocument/2006/relationships/hyperlink" Target="https://forms.gle/xrQ8ieuzN3aT1zqW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document/d/1g_xDND2l0yHBjllNLq2QYujtfWf-gulVkkm8YsWnKZc/edit?usp=sharing" TargetMode="External"/><Relationship Id="rId4" Type="http://schemas.openxmlformats.org/officeDocument/2006/relationships/hyperlink" Target="https://www.geogebra.org/" TargetMode="External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://recit.qc.ca/nouvelle/rdv-virtuels-printaniers-du-recit-se-former-a-distance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meet.jit.si/RECITMSTDistanc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hyperlink" Target="https://bit.ly/blockscad0306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aboratoirecreatif.recit.org/approche-matis/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5" Type="http://schemas.openxmlformats.org/officeDocument/2006/relationships/hyperlink" Target="http://www.education.gouv.qc.ca/fileadmin/site_web/documents/ministere/Cadre-reference-competence-num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blockscad3d.com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j_qTxOiVrX63wyNFhw3Y5FVQ1m0dAHgckfbkUhI9Emc/edit?usp=sharin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/>
          <p:nvPr>
            <p:ph type="ctrTitle"/>
          </p:nvPr>
        </p:nvSpPr>
        <p:spPr>
          <a:xfrm>
            <a:off x="565900" y="831375"/>
            <a:ext cx="6215100" cy="16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Viga"/>
                <a:ea typeface="Viga"/>
                <a:cs typeface="Viga"/>
                <a:sym typeface="Viga"/>
              </a:rPr>
              <a:t>Modélisation 3D et programmation avec Blockscad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1" name="Google Shape;5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900" y="702575"/>
            <a:ext cx="1920500" cy="19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3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7" name="Google Shape;6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200" y="2407191"/>
            <a:ext cx="9144002" cy="31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33"/>
          <p:cNvSpPr txBox="1"/>
          <p:nvPr/>
        </p:nvSpPr>
        <p:spPr>
          <a:xfrm>
            <a:off x="0" y="704425"/>
            <a:ext cx="9144000" cy="20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Les pyramides 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Rapports de similitude, des aires et des volumes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Lien vers la tâche</a:t>
            </a:r>
            <a:r>
              <a:rPr b="1" lang="en" sz="2200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9" name="Google Shape;639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 txBox="1"/>
          <p:nvPr>
            <p:ph idx="4294967295" type="subTitle"/>
          </p:nvPr>
        </p:nvSpPr>
        <p:spPr>
          <a:xfrm>
            <a:off x="1589549" y="-1028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5" name="Google Shape;645;p34"/>
          <p:cNvSpPr txBox="1"/>
          <p:nvPr/>
        </p:nvSpPr>
        <p:spPr>
          <a:xfrm>
            <a:off x="0" y="628225"/>
            <a:ext cx="91440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Pièces d’un jeu d’échecs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tâche</a:t>
            </a:r>
            <a:r>
              <a:rPr b="1" lang="en" sz="2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b="1" lang="en" sz="2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Article sur le projet</a:t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46" name="Google Shape;64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625" y="2238225"/>
            <a:ext cx="3520800" cy="26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8" name="Google Shape;64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43907"/>
            <a:ext cx="5301900" cy="280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4" name="Google Shape;654;p35"/>
          <p:cNvSpPr txBox="1"/>
          <p:nvPr/>
        </p:nvSpPr>
        <p:spPr>
          <a:xfrm>
            <a:off x="321475" y="1476750"/>
            <a:ext cx="29736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Emoji Arc-en-ciel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conception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Étape 1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Étape 2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Étape 3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Tutoriel - </a:t>
            </a:r>
            <a:r>
              <a:rPr lang="en" sz="2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Étape 4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3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6" name="Google Shape;65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750" y="1476740"/>
            <a:ext cx="5164101" cy="287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6"/>
          <p:cNvSpPr txBox="1"/>
          <p:nvPr>
            <p:ph idx="4294967295" type="subTitle"/>
          </p:nvPr>
        </p:nvSpPr>
        <p:spPr>
          <a:xfrm>
            <a:off x="1589549" y="299025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2" name="Google Shape;662;p36"/>
          <p:cNvSpPr txBox="1"/>
          <p:nvPr/>
        </p:nvSpPr>
        <p:spPr>
          <a:xfrm>
            <a:off x="382800" y="1083825"/>
            <a:ext cx="8378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Cornet de crème glacée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Généraliser le coût avec variables et opérateurs mathématiques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3" name="Google Shape;663;p3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4" name="Google Shape;6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00" y="1868625"/>
            <a:ext cx="2231125" cy="21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75" y="1791303"/>
            <a:ext cx="2362158" cy="22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94" y="1791300"/>
            <a:ext cx="2453300" cy="22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36"/>
          <p:cNvSpPr txBox="1"/>
          <p:nvPr/>
        </p:nvSpPr>
        <p:spPr>
          <a:xfrm>
            <a:off x="2591850" y="4209225"/>
            <a:ext cx="3918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 vers tous les détails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Partage de ressources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3" name="Google Shape;673;p3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37"/>
          <p:cNvSpPr txBox="1"/>
          <p:nvPr>
            <p:ph idx="1" type="body"/>
          </p:nvPr>
        </p:nvSpPr>
        <p:spPr>
          <a:xfrm>
            <a:off x="341550" y="1205800"/>
            <a:ext cx="77253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❏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Autoformation Blockscad du Campus RÉCIT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❏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 du RÉCIT MST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❏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Résumé de l’outil en 2 pages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❏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Document complet et détaillé</a:t>
            </a:r>
            <a:endParaRPr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❏"/>
            </a:pP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Blocs disponibles à imprimer</a:t>
            </a:r>
            <a:endParaRPr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Badge, appréciation et suivi...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0" name="Google Shape;680;p3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p38">
            <a:hlinkClick r:id="rId3"/>
          </p:cNvPr>
          <p:cNvSpPr/>
          <p:nvPr/>
        </p:nvSpPr>
        <p:spPr>
          <a:xfrm rot="-1267551">
            <a:off x="10977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82" name="Google Shape;682;p38"/>
          <p:cNvSpPr/>
          <p:nvPr/>
        </p:nvSpPr>
        <p:spPr>
          <a:xfrm>
            <a:off x="28330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83" name="Google Shape;683;p38"/>
          <p:cNvSpPr/>
          <p:nvPr/>
        </p:nvSpPr>
        <p:spPr>
          <a:xfrm>
            <a:off x="4905651" y="16478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684" name="Google Shape;684;p38"/>
          <p:cNvSpPr txBox="1"/>
          <p:nvPr>
            <p:ph idx="4294967295" type="ctrTitle"/>
          </p:nvPr>
        </p:nvSpPr>
        <p:spPr>
          <a:xfrm>
            <a:off x="4009188" y="2904900"/>
            <a:ext cx="32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</a:rPr>
              <a:t>MERCI</a:t>
            </a:r>
            <a:r>
              <a:rPr lang="en" sz="6000">
                <a:solidFill>
                  <a:srgbClr val="0069BF"/>
                </a:solidFill>
              </a:rPr>
              <a:t>!</a:t>
            </a:r>
            <a:endParaRPr sz="6000">
              <a:solidFill>
                <a:srgbClr val="0069BF"/>
              </a:solidFill>
            </a:endParaRPr>
          </a:p>
        </p:txBody>
      </p:sp>
      <p:sp>
        <p:nvSpPr>
          <p:cNvPr id="685" name="Google Shape;685;p38"/>
          <p:cNvSpPr txBox="1"/>
          <p:nvPr>
            <p:ph idx="1" type="body"/>
          </p:nvPr>
        </p:nvSpPr>
        <p:spPr>
          <a:xfrm>
            <a:off x="686800" y="4056750"/>
            <a:ext cx="2887500" cy="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39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Document de questions et partages</a:t>
            </a:r>
            <a:r>
              <a:rPr lang="en" sz="3000"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2" name="Google Shape;692;p39">
            <a:hlinkClick r:id="rId4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3" name="Google Shape;69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4" name="Google Shape;694;p39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"/>
          <p:cNvSpPr/>
          <p:nvPr/>
        </p:nvSpPr>
        <p:spPr>
          <a:xfrm>
            <a:off x="-42225" y="2072625"/>
            <a:ext cx="9207600" cy="1659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0"/>
          <p:cNvSpPr txBox="1"/>
          <p:nvPr>
            <p:ph type="ctrTitle"/>
          </p:nvPr>
        </p:nvSpPr>
        <p:spPr>
          <a:xfrm>
            <a:off x="2489150" y="2466475"/>
            <a:ext cx="6555300" cy="14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LES RENDEZ-VOUS VIRTUELS PRINTANIERS</a:t>
            </a:r>
            <a:r>
              <a:rPr lang="en" sz="3200"/>
              <a:t> DU RÉCIT!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500"/>
          </a:p>
        </p:txBody>
      </p:sp>
      <p:sp>
        <p:nvSpPr>
          <p:cNvPr id="701" name="Google Shape;701;p40"/>
          <p:cNvSpPr/>
          <p:nvPr/>
        </p:nvSpPr>
        <p:spPr>
          <a:xfrm>
            <a:off x="-7825" y="2072625"/>
            <a:ext cx="9165300" cy="307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2" name="Google Shape;7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0425">
            <a:off x="5623528" y="251972"/>
            <a:ext cx="1945892" cy="185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0"/>
          <p:cNvPicPr preferRelativeResize="0"/>
          <p:nvPr/>
        </p:nvPicPr>
        <p:blipFill rotWithShape="1">
          <a:blip r:embed="rId4">
            <a:alphaModFix/>
          </a:blip>
          <a:srcRect b="14232" l="0" r="0" t="12630"/>
          <a:stretch/>
        </p:blipFill>
        <p:spPr>
          <a:xfrm>
            <a:off x="7855025" y="175250"/>
            <a:ext cx="1019175" cy="11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0"/>
          <p:cNvPicPr preferRelativeResize="0"/>
          <p:nvPr/>
        </p:nvPicPr>
        <p:blipFill rotWithShape="1">
          <a:blip r:embed="rId5">
            <a:alphaModFix/>
          </a:blip>
          <a:srcRect b="0" l="3406" r="53964" t="40383"/>
          <a:stretch/>
        </p:blipFill>
        <p:spPr>
          <a:xfrm>
            <a:off x="-42225" y="1896052"/>
            <a:ext cx="2918736" cy="2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40"/>
          <p:cNvSpPr txBox="1"/>
          <p:nvPr/>
        </p:nvSpPr>
        <p:spPr>
          <a:xfrm rot="-837811">
            <a:off x="5708431" y="622593"/>
            <a:ext cx="1547839" cy="634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Enseigner à distance!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6" name="Google Shape;706;p40">
            <a:hlinkClick r:id="rId6"/>
          </p:cNvPr>
          <p:cNvSpPr txBox="1"/>
          <p:nvPr/>
        </p:nvSpPr>
        <p:spPr>
          <a:xfrm>
            <a:off x="222150" y="4625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recit.qc.ca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2" name="Google Shape;712;p41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du 19 mai au 5 juin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13 h 30 à 15 h.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3" name="Google Shape;713;p41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4" name="Google Shape;71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50" y="1988225"/>
            <a:ext cx="2958599" cy="1673456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5" name="Google Shape;715;p41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6" name="Google Shape;716;p41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https://meet.jit.si/RECITMSTDistance</a:t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2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2" name="Google Shape;7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2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24" name="Google Shape;724;p42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5" name="Google Shape;725;p42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/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6" name="Google Shape;72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8" name="Google Shape;578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9" name="Google Shape;5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5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bit.ly/blockscad03062020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1" name="Google Shape;581;p25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2" name="Google Shape;58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8" name="Google Shape;588;p26"/>
          <p:cNvSpPr txBox="1"/>
          <p:nvPr>
            <p:ph idx="1" type="body"/>
          </p:nvPr>
        </p:nvSpPr>
        <p:spPr>
          <a:xfrm>
            <a:off x="747925" y="1302825"/>
            <a:ext cx="6826800" cy="33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Intentions du webinaire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la programmation? Pourquoi Blockscad?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Initiation au logiciel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Quelques idées de projet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Intentions du webinaire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5" name="Google Shape;595;p27"/>
          <p:cNvSpPr txBox="1"/>
          <p:nvPr>
            <p:ph idx="1" type="body"/>
          </p:nvPr>
        </p:nvSpPr>
        <p:spPr>
          <a:xfrm>
            <a:off x="747925" y="1302825"/>
            <a:ext cx="6826800" cy="30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Démontrer la valeur ajoutée de la modélisation 3D et de la programmation en mathématique;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Initier les participants à Blockscad à travers une exploration « mains sur les touches »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Donner des idées pour faire vivre des activités Blockscad, en classe ou à distance.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6" name="Google Shape;596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3" name="Google Shape;603;p28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{5C6E15B2-EF37-467F-B19E-FB931156F2F0}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la panique!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J’en dors plus la nuit… 😱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J’apprivoise… lentement mais sûrement! 😕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commence à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vraiment m’amuser! 😊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suis comme un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poisson dans l’eau! 😀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9"/>
          <p:cNvSpPr txBox="1"/>
          <p:nvPr>
            <p:ph type="title"/>
          </p:nvPr>
        </p:nvSpPr>
        <p:spPr>
          <a:xfrm>
            <a:off x="747925" y="225025"/>
            <a:ext cx="6666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la modélisation 3D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9" name="Google Shape;609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0" name="Google Shape;610;p29"/>
          <p:cNvGraphicFramePr/>
          <p:nvPr/>
        </p:nvGraphicFramePr>
        <p:xfrm>
          <a:off x="371575" y="104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{5C6E15B2-EF37-467F-B19E-FB931156F2F0}</a:tableStyleId>
              </a:tblPr>
              <a:tblGrid>
                <a:gridCol w="2687700"/>
                <a:gridCol w="4355400"/>
              </a:tblGrid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C’est quoi la modélisation 3D?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connais d’autres outils comme Sketchup, Tinkercad, GeoGebra, etc.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 modélisation 3D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 et moi… c’est l’amour fou! 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0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la 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</a:t>
            </a: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Pourquoi Blockscad?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6" name="Google Shape;616;p30"/>
          <p:cNvSpPr txBox="1"/>
          <p:nvPr>
            <p:ph idx="4294967295" type="body"/>
          </p:nvPr>
        </p:nvSpPr>
        <p:spPr>
          <a:xfrm>
            <a:off x="681425" y="1060350"/>
            <a:ext cx="8186700" cy="27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Engagement, donner du sens, faire des maths autrement, </a:t>
            </a: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MATIS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arithmétique, géométrie, algèbre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Pensée algébrique, pensée informatique, pensée algorithmique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Mesure 02 du Plan d’action numérique (PAN)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Cadre de référence de la compétence numérique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1"/>
          <p:cNvSpPr txBox="1"/>
          <p:nvPr>
            <p:ph idx="1" type="subTitle"/>
          </p:nvPr>
        </p:nvSpPr>
        <p:spPr>
          <a:xfrm>
            <a:off x="1589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Initiation à Blockscad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1362450" y="843375"/>
            <a:ext cx="64191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❏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Allez à l’adresse: </a:t>
            </a:r>
            <a:r>
              <a:rPr lang="en" sz="25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www.blockscad3d.com</a:t>
            </a:r>
            <a:endParaRPr sz="2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❏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Créez votre compte 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❏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Survol de l’interface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Ubuntu"/>
              <a:buChar char="❏"/>
            </a:pPr>
            <a:r>
              <a:rPr lang="en" sz="2500">
                <a:latin typeface="Ubuntu"/>
                <a:ea typeface="Ubuntu"/>
                <a:cs typeface="Ubuntu"/>
                <a:sym typeface="Ubuntu"/>
              </a:rPr>
              <a:t>Quelques défis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3" name="Google Shape;6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580" y="1610475"/>
            <a:ext cx="1510725" cy="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2"/>
          <p:cNvSpPr txBox="1"/>
          <p:nvPr>
            <p:ph idx="4294967295" type="subTitle"/>
          </p:nvPr>
        </p:nvSpPr>
        <p:spPr>
          <a:xfrm>
            <a:off x="1589549" y="496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Quelques idées de projet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9" name="Google Shape;629;p32"/>
          <p:cNvSpPr txBox="1"/>
          <p:nvPr/>
        </p:nvSpPr>
        <p:spPr>
          <a:xfrm>
            <a:off x="683100" y="914200"/>
            <a:ext cx="81294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Dé à 6 faces</a:t>
            </a: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➔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Mesures manquantes dans l’aire et le volume des solides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69B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Lien vers la tâche</a:t>
            </a:r>
            <a:endParaRPr b="1" sz="2200">
              <a:solidFill>
                <a:srgbClr val="0069B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0" name="Google Shape;6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113" y="2446301"/>
            <a:ext cx="812937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