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9144000"/>
  <p:notesSz cx="6858000" cy="9144000"/>
  <p:embeddedFontLst>
    <p:embeddedFont>
      <p:font typeface="Ubuntu"/>
      <p:regular r:id="rId41"/>
      <p:bold r:id="rId42"/>
      <p:italic r:id="rId43"/>
      <p:boldItalic r:id="rId44"/>
    </p:embeddedFont>
    <p:embeddedFont>
      <p:font typeface="Sniglet"/>
      <p:regular r:id="rId45"/>
    </p:embeddedFont>
    <p:embeddedFont>
      <p:font typeface="Dosis"/>
      <p:regular r:id="rId46"/>
      <p:bold r:id="rId47"/>
    </p:embeddedFont>
    <p:embeddedFont>
      <p:font typeface="Viga"/>
      <p:regular r:id="rId48"/>
    </p:embeddedFont>
    <p:embeddedFont>
      <p:font typeface="Varela Round"/>
      <p:regular r:id="rId49"/>
    </p:embeddedFont>
    <p:embeddedFont>
      <p:font typeface="Average"/>
      <p:regular r:id="rId50"/>
    </p:embeddedFont>
    <p:embeddedFont>
      <p:font typeface="Oswald"/>
      <p:regular r:id="rId51"/>
      <p:bold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DB37B91-FC7E-4DCF-958F-E92D28B3A8C9}">
  <a:tblStyle styleId="{ADB37B91-FC7E-4DCF-958F-E92D28B3A8C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Ubuntu-bold.fntdata"/><Relationship Id="rId41" Type="http://schemas.openxmlformats.org/officeDocument/2006/relationships/font" Target="fonts/Ubuntu-regular.fntdata"/><Relationship Id="rId44" Type="http://schemas.openxmlformats.org/officeDocument/2006/relationships/font" Target="fonts/Ubuntu-boldItalic.fntdata"/><Relationship Id="rId43" Type="http://schemas.openxmlformats.org/officeDocument/2006/relationships/font" Target="fonts/Ubuntu-italic.fntdata"/><Relationship Id="rId46" Type="http://schemas.openxmlformats.org/officeDocument/2006/relationships/font" Target="fonts/Dosis-regular.fntdata"/><Relationship Id="rId45" Type="http://schemas.openxmlformats.org/officeDocument/2006/relationships/font" Target="fonts/Snigle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Viga-regular.fntdata"/><Relationship Id="rId47" Type="http://schemas.openxmlformats.org/officeDocument/2006/relationships/font" Target="fonts/Dosis-bold.fntdata"/><Relationship Id="rId49" Type="http://schemas.openxmlformats.org/officeDocument/2006/relationships/font" Target="fonts/VarelaRoun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swald-regular.fntdata"/><Relationship Id="rId50" Type="http://schemas.openxmlformats.org/officeDocument/2006/relationships/font" Target="fonts/Average-regular.fntdata"/><Relationship Id="rId52"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rFST9laRJu0NAs4jT34WrpyDBlq0aKhq/view?usp=sharing" TargetMode="External"/><Relationship Id="rId3" Type="http://schemas.openxmlformats.org/officeDocument/2006/relationships/hyperlink" Target="https://graspablemath.com/canvas/?load=_cc43f234c84a57d7"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rtablefantastique.fr/outils-pour-compenser/le-ruban-word/"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s.apple.com/us/app/chicken-coop-fraction-games/id484561886" TargetMode="External"/><Relationship Id="rId3" Type="http://schemas.openxmlformats.org/officeDocument/2006/relationships/hyperlink" Target="https://apps.apple.com/us/app/2048/id840919914"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VuMPQFuffPaHTec17L5FGoOOGxAb2K_X73EZ2Vqp9E/edit?usp=sharin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ms.gle/xrQ8ieuzN3aT1zqW6"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qc.ca/nouvelle/rdv-virtuels-printaniers-du-recit-se-former-a-distance/"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et.jit.si/RECITMSTDistance"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VuMPQFuffPaHTec17L5FGoOOGxAb2K_X73EZ2Vqp9E/edit?usp=shar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8415fc5765_0_216: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8415fc5765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Les dimensions les plus concernées sont utiliser le numérique pour l’apprentissage et développer des stratégies de résolution de problèmes.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8062ab773e_8_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062ab773e_8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8079553682_17_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8079553682_17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Préciser que les activités sont encore en mode BETA, en ligne depuis le mois de mars seulement. Sera probablement bonifié dans les prochains mois.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8415fc5765_0_15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8415fc5765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Avant d’aller plus loin, on va vous faire faire quelques exercices de mathématique. Soyez attentifs, car je vais voir tout ce que vous faites.</a:t>
            </a:r>
            <a:endParaRPr/>
          </a:p>
          <a:p>
            <a:pPr indent="0" lvl="0" marL="0" rtl="0" algn="l">
              <a:spcBef>
                <a:spcPts val="0"/>
              </a:spcBef>
              <a:spcAft>
                <a:spcPts val="0"/>
              </a:spcAft>
              <a:buNone/>
            </a:pPr>
            <a:r>
              <a:rPr lang="fr-CA"/>
              <a:t>Activité comme un élève : BUCUZ Laisser quelques minutes (5 à 10 minutes) pour faire les tâches. Attendre que tout le monde ait complété.</a:t>
            </a:r>
            <a:endParaRPr/>
          </a:p>
          <a:p>
            <a:pPr indent="0" lvl="0" marL="0" rtl="0" algn="l">
              <a:spcBef>
                <a:spcPts val="0"/>
              </a:spcBef>
              <a:spcAft>
                <a:spcPts val="0"/>
              </a:spcAft>
              <a:buNone/>
            </a:pPr>
            <a:r>
              <a:rPr lang="fr-CA"/>
              <a:t>Application arithmétique , équation, exponentiel, graphique, égalité, priorité des opérations, associativité, distributivité, plus petit, plus grand</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8079553682_17_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8079553682_17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L’élève voit sa progression, ce qu’il lui reste à faire avec le type de tâche. En même temps, l’interface est très sobre et épuré, rien qui le distrait. Poser des questions, prendre les commentaires, ce qu’ils en pensent en tant qu’experts, pour des élèves ayant besoin de soutien. Questions sur: l’élève est-il bien accompagné, est-ce qu’il sait ce qu’il a à faire? Sinon, que manque-t-il? Sur la motivation, sur le nombre de tâches, sur l’apprentissage potentiel… on partage, de vive voix ou dans le clavardage.</a:t>
            </a:r>
            <a:endParaRPr/>
          </a:p>
          <a:p>
            <a:pPr indent="0" lvl="0" marL="0" rtl="0" algn="l">
              <a:spcBef>
                <a:spcPts val="0"/>
              </a:spcBef>
              <a:spcAft>
                <a:spcPts val="0"/>
              </a:spcAft>
              <a:buNone/>
            </a:pPr>
            <a:r>
              <a:rPr lang="fr-CA"/>
              <a:t>Soutien pour les difficultés motrices, langagières, visio-spatiales et organisationnelles.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806e2c3cf9_0_57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806e2c3cf9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Montrer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8079553682_17_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8079553682_17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Peut être en synchrone ou pas. On peut voir l’ensemble ou par tâche et voir les démarches faites par chaque élève.</a:t>
            </a:r>
            <a:endParaRPr/>
          </a:p>
          <a:p>
            <a:pPr indent="0" lvl="0" marL="0" rtl="0" algn="l">
              <a:spcBef>
                <a:spcPts val="0"/>
              </a:spcBef>
              <a:spcAft>
                <a:spcPts val="0"/>
              </a:spcAft>
              <a:buNone/>
            </a:pPr>
            <a:r>
              <a:rPr lang="fr-CA"/>
              <a:t>Montrer la session de l’activité qu’on vient de faire.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85344216b4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85344216b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Dans le menu, trois onglets, soit la page d’accueil, la banque d’activités et les sessions. La banque d’activités contient les activités publiques, les activités vedettes et nos activités personnelles. On peut créer une session à partir des activités publiques. On peut copier une activité publique pour ensuite la modifier. On peut créer une activité pour ensuite la rendre publique.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8079553682_17_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8079553682_17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L’activité doit avoir un objectif pédagogique bien défini.</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806e2c3cf9_0_55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806e2c3cf9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fr-CA"/>
              <a:t>Dans cet exemple, il y a 19 tâches dont trois en multimédia et une de type canvas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8415fc5765_0_16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415fc5765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8779060ff9_0_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8779060ff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8415fc5765_0_18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8415fc5765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8779060ff9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8779060ff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Ouvrir le canvas, montrer la gestuelle de base puis laisser quelques minutes pour explorer (session “on clique partout”)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806e2c3cf9_0_5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806e2c3cf9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Mettre le lien ou démontrer la configuration: </a:t>
            </a:r>
            <a:r>
              <a:rPr lang="fr-CA" u="sng">
                <a:solidFill>
                  <a:schemeClr val="hlink"/>
                </a:solidFill>
                <a:hlinkClick r:id="rId2"/>
              </a:rPr>
              <a:t>https://drive.google.com/file/d/1rFST9laRJu0NAs4jT34WrpyDBlq0aKhq/view?usp=sharing</a:t>
            </a:r>
            <a:r>
              <a:rPr lang="fr-CA"/>
              <a:t> </a:t>
            </a:r>
            <a:endParaRPr/>
          </a:p>
          <a:p>
            <a:pPr indent="0" lvl="0" marL="0" rtl="0" algn="l">
              <a:spcBef>
                <a:spcPts val="0"/>
              </a:spcBef>
              <a:spcAft>
                <a:spcPts val="0"/>
              </a:spcAft>
              <a:buNone/>
            </a:pPr>
            <a:r>
              <a:t/>
            </a:r>
            <a:endParaRPr/>
          </a:p>
          <a:p>
            <a:pPr indent="0" lvl="0" marL="0" rtl="0" algn="l">
              <a:spcBef>
                <a:spcPts val="0"/>
              </a:spcBef>
              <a:spcAft>
                <a:spcPts val="0"/>
              </a:spcAft>
              <a:buNone/>
            </a:pPr>
            <a:r>
              <a:rPr lang="fr-CA"/>
              <a:t>Consignes par vidéos (YouTube seulement) ou écrite</a:t>
            </a:r>
            <a:endParaRPr/>
          </a:p>
          <a:p>
            <a:pPr indent="0" lvl="0" marL="0" rtl="0" algn="l">
              <a:spcBef>
                <a:spcPts val="0"/>
              </a:spcBef>
              <a:spcAft>
                <a:spcPts val="0"/>
              </a:spcAft>
              <a:buNone/>
            </a:pPr>
            <a:r>
              <a:rPr lang="fr-CA"/>
              <a:t>Déplacement d’un terme négatif en exemple pour démontrer l’associativité</a:t>
            </a:r>
            <a:endParaRPr/>
          </a:p>
          <a:p>
            <a:pPr indent="0" lvl="0" marL="0" rtl="0" algn="l">
              <a:spcBef>
                <a:spcPts val="0"/>
              </a:spcBef>
              <a:spcAft>
                <a:spcPts val="0"/>
              </a:spcAft>
              <a:buNone/>
            </a:pPr>
            <a:r>
              <a:rPr lang="fr-CA"/>
              <a:t>fonction KeyPad pour faire la décomposition, composition, groupe de 10, à remplacer par 2 nombres ou plus</a:t>
            </a:r>
            <a:endParaRPr/>
          </a:p>
          <a:p>
            <a:pPr indent="0" lvl="0" marL="0" rtl="0" algn="l">
              <a:spcBef>
                <a:spcPts val="0"/>
              </a:spcBef>
              <a:spcAft>
                <a:spcPts val="0"/>
              </a:spcAft>
              <a:buNone/>
            </a:pPr>
            <a:r>
              <a:rPr lang="fr-CA"/>
              <a:t>organisation : laisser les traces, organiser ses calculs, colonnes, essais et erreurs, </a:t>
            </a:r>
            <a:endParaRPr/>
          </a:p>
          <a:p>
            <a:pPr indent="0" lvl="0" marL="0" rtl="0" algn="l">
              <a:spcBef>
                <a:spcPts val="0"/>
              </a:spcBef>
              <a:spcAft>
                <a:spcPts val="0"/>
              </a:spcAft>
              <a:buNone/>
            </a:pPr>
            <a:r>
              <a:rPr lang="fr-CA"/>
              <a:t>factoriser un nombre</a:t>
            </a:r>
            <a:endParaRPr/>
          </a:p>
          <a:p>
            <a:pPr indent="0" lvl="0" marL="0" rtl="0" algn="l">
              <a:spcBef>
                <a:spcPts val="0"/>
              </a:spcBef>
              <a:spcAft>
                <a:spcPts val="0"/>
              </a:spcAft>
              <a:buNone/>
            </a:pPr>
            <a:r>
              <a:rPr lang="fr-CA"/>
              <a:t>Ouvrir l’activité Formation-primaire: </a:t>
            </a:r>
            <a:r>
              <a:rPr lang="fr-CA" u="sng">
                <a:solidFill>
                  <a:schemeClr val="hlink"/>
                </a:solidFill>
                <a:hlinkClick r:id="rId3"/>
              </a:rPr>
              <a:t>https://graspablemath.com/canvas/?load=_cc43f234c84a57d7</a:t>
            </a:r>
            <a:r>
              <a:rPr lang="fr-CA"/>
              <a:t> </a:t>
            </a:r>
            <a:endParaRPr/>
          </a:p>
          <a:p>
            <a:pPr indent="0" lvl="0" marL="0" rtl="0" algn="l">
              <a:spcBef>
                <a:spcPts val="0"/>
              </a:spcBef>
              <a:spcAft>
                <a:spcPts val="0"/>
              </a:spcAft>
              <a:buNone/>
            </a:pPr>
            <a:r>
              <a:rPr lang="fr-CA"/>
              <a:t>Faire d’abord une démonstration puis montrer les éléments de configuration.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85e9f846a2_0_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85e9f846a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Laisser du temps, soit 10 à 15 minutes, mais garder les conversations ouvertes pour les questions… faire ensuite les démonstrations pour les questions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8415fc5765_0_221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8415fc5765_0_2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Vue de l’enseignant : réussite, retour sur un exercice, </a:t>
            </a:r>
            <a:endParaRPr/>
          </a:p>
          <a:p>
            <a:pPr indent="0" lvl="0" marL="0" rtl="0" algn="l">
              <a:spcBef>
                <a:spcPts val="0"/>
              </a:spcBef>
              <a:spcAft>
                <a:spcPts val="0"/>
              </a:spcAft>
              <a:buNone/>
            </a:pPr>
            <a:r>
              <a:rPr lang="fr-CA"/>
              <a:t>rétroaction par Classroom </a:t>
            </a:r>
            <a:endParaRPr/>
          </a:p>
          <a:p>
            <a:pPr indent="0" lvl="0" marL="0" rtl="0" algn="l">
              <a:spcBef>
                <a:spcPts val="0"/>
              </a:spcBef>
              <a:spcAft>
                <a:spcPts val="0"/>
              </a:spcAft>
              <a:buNone/>
            </a:pPr>
            <a:r>
              <a:rPr lang="fr-CA"/>
              <a:t>motricité fine, geste moteur, dyscalculie, probablement pas en évaluation donc en enseignant</a:t>
            </a:r>
            <a:endParaRPr/>
          </a:p>
          <a:p>
            <a:pPr indent="0" lvl="0" marL="0" rtl="0" algn="l">
              <a:spcBef>
                <a:spcPts val="0"/>
              </a:spcBef>
              <a:spcAft>
                <a:spcPts val="0"/>
              </a:spcAft>
              <a:buNone/>
            </a:pPr>
            <a:r>
              <a:rPr lang="fr-CA"/>
              <a:t>enseignement universel </a:t>
            </a:r>
            <a:endParaRPr/>
          </a:p>
          <a:p>
            <a:pPr indent="0" lvl="0" marL="0" rtl="0" algn="l">
              <a:spcBef>
                <a:spcPts val="0"/>
              </a:spcBef>
              <a:spcAft>
                <a:spcPts val="0"/>
              </a:spcAft>
              <a:buNone/>
            </a:pPr>
            <a:r>
              <a:rPr lang="fr-CA"/>
              <a:t>payant information </a:t>
            </a:r>
            <a:endParaRPr/>
          </a:p>
          <a:p>
            <a:pPr indent="0" lvl="0" marL="0" rtl="0" algn="l">
              <a:spcBef>
                <a:spcPts val="0"/>
              </a:spcBef>
              <a:spcAft>
                <a:spcPts val="0"/>
              </a:spcAft>
              <a:buNone/>
            </a:pPr>
            <a:r>
              <a:rPr lang="fr-CA"/>
              <a:t>utile pour faire des corrigés d’exercices plus complexes avec des captures d’écran pour remplacer le ruban mathématique</a:t>
            </a:r>
            <a:endParaRPr/>
          </a:p>
          <a:p>
            <a:pPr indent="0" lvl="0" marL="0" rtl="0" algn="l">
              <a:spcBef>
                <a:spcPts val="0"/>
              </a:spcBef>
              <a:spcAft>
                <a:spcPts val="0"/>
              </a:spcAft>
              <a:buNone/>
            </a:pPr>
            <a:r>
              <a:rPr lang="fr-CA" u="sng">
                <a:solidFill>
                  <a:schemeClr val="hlink"/>
                </a:solidFill>
                <a:hlinkClick r:id="rId2"/>
              </a:rPr>
              <a:t>https://www.cartablefantastique.fr/outils-pour-compenser/le-ruban-word/</a:t>
            </a:r>
            <a:r>
              <a:rPr lang="fr-CA"/>
              <a:t> en complément</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8779060ff9_0_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8779060ff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85344215db_0_9: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85344215d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solidFill>
                  <a:schemeClr val="dk1"/>
                </a:solidFill>
              </a:rPr>
              <a:t>Chicken Coop Fraction Games </a:t>
            </a:r>
            <a:r>
              <a:rPr lang="fr-CA" u="sng">
                <a:solidFill>
                  <a:schemeClr val="hlink"/>
                </a:solidFill>
                <a:hlinkClick r:id="rId2"/>
              </a:rPr>
              <a:t>https://apps.apple.com/us/app/chicken-coop-fraction-games/id484561886</a:t>
            </a:r>
            <a:endParaRPr/>
          </a:p>
          <a:p>
            <a:pPr indent="0" lvl="0" marL="0" rtl="0" algn="l">
              <a:spcBef>
                <a:spcPts val="0"/>
              </a:spcBef>
              <a:spcAft>
                <a:spcPts val="0"/>
              </a:spcAft>
              <a:buNone/>
            </a:pPr>
            <a:r>
              <a:rPr lang="fr-CA"/>
              <a:t>2048 </a:t>
            </a:r>
            <a:r>
              <a:rPr lang="fr-CA" u="sng">
                <a:solidFill>
                  <a:schemeClr val="hlink"/>
                </a:solidFill>
                <a:hlinkClick r:id="rId3"/>
              </a:rPr>
              <a:t>https://apps.apple.com/us/app/2048/id840919914</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8415fc5765_0_219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8415fc5765_0_2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Période d’échange, </a:t>
            </a:r>
            <a:r>
              <a:rPr lang="fr-CA"/>
              <a:t>Besoins, préoccupations et questions : </a:t>
            </a:r>
            <a:r>
              <a:rPr lang="fr-CA" u="sng">
                <a:solidFill>
                  <a:schemeClr val="accent5"/>
                </a:solidFill>
                <a:hlinkClick r:id="rId2"/>
              </a:rPr>
              <a:t>https://docs.google.com/document/d/1rVuMPQFuffPaHTec17L5FGoOOGxAb2K_X73EZ2Vqp9E/edit?usp=sharing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806e2c3cf9_0_305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806e2c3cf9_0_30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Retour sur le guide intention d’écoute : </a:t>
            </a:r>
            <a:endParaRPr/>
          </a:p>
          <a:p>
            <a:pPr indent="0" lvl="0" marL="0" rtl="0" algn="l">
              <a:spcBef>
                <a:spcPts val="0"/>
              </a:spcBef>
              <a:spcAft>
                <a:spcPts val="0"/>
              </a:spcAft>
              <a:buNone/>
            </a:pPr>
            <a:r>
              <a:rPr lang="fr-CA"/>
              <a:t>MJ lien à mettre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5344215db_0_2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5344215db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Partage de quelques points avec Marie-Josée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85344216b4_0_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85344216b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806e2c3cf9_0_2514: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806e2c3cf9_0_2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Formulaire de suivi des participants : </a:t>
            </a:r>
            <a:r>
              <a:rPr lang="fr-CA" u="sng">
                <a:solidFill>
                  <a:schemeClr val="hlink"/>
                </a:solidFill>
                <a:hlinkClick r:id="rId2"/>
              </a:rPr>
              <a:t>https://forms.gle/JzUrVvY4PkzkK74RA</a:t>
            </a:r>
            <a:r>
              <a:rPr lang="fr-CA"/>
              <a:t> </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g806e2c3cf9_0_127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806e2c3cf9_0_1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Lien vers les rendez-vous virtuels printaniers du RÉCIT à venir : </a:t>
            </a:r>
            <a:r>
              <a:rPr lang="fr-CA" u="sng">
                <a:solidFill>
                  <a:schemeClr val="hlink"/>
                </a:solidFill>
                <a:hlinkClick r:id="rId2"/>
              </a:rPr>
              <a:t>http://recit.qc.ca/nouvelle/rdv-virtuels-printaniers-du-recit-se-former-a-distance/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806e2c3cf9_0_621: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806e2c3cf9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Salle de vidéoconférence : </a:t>
            </a:r>
            <a:r>
              <a:rPr lang="fr-CA" u="sng">
                <a:solidFill>
                  <a:schemeClr val="hlink"/>
                </a:solidFill>
                <a:hlinkClick r:id="rId2"/>
              </a:rPr>
              <a:t>https://meet.jit.si/RECITMSTDistance</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g806e2c3cf9_0_630: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806e2c3cf9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806e2c3cf9_0_306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06e2c3cf9_0_30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Retour sur le guide intention d’écoute : </a:t>
            </a:r>
            <a:endParaRPr/>
          </a:p>
          <a:p>
            <a:pPr indent="0" lvl="0" marL="0" rtl="0" algn="l">
              <a:spcBef>
                <a:spcPts val="0"/>
              </a:spcBef>
              <a:spcAft>
                <a:spcPts val="0"/>
              </a:spcAft>
              <a:buNone/>
            </a:pPr>
            <a:r>
              <a:rPr lang="fr-CA"/>
              <a:t>MJ lien à mettre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85344215db_0_20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5344215db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Besoins, préoccupations et questions : </a:t>
            </a:r>
            <a:r>
              <a:rPr lang="fr-CA" u="sng">
                <a:solidFill>
                  <a:schemeClr val="hlink"/>
                </a:solidFill>
                <a:hlinkClick r:id="rId2"/>
              </a:rPr>
              <a:t>https://docs.google.com/document/d/1rVuMPQFuffPaHTec17L5FGoOOGxAb2K_X73EZ2Vqp9E/edit?usp=sharing</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806e2c3cf9_0_7: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06e2c3cf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Utilisation des outils d’annotation de Zoom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806e2c3cf9_0_16: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06e2c3cf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Annoter ou écrire dans le clavardage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8415fc5765_0_18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415fc576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Ce n’est pas un outil pour faire des quiz, ni pour évaluer. Le but de cette application est la compréhension et l’apprentissage. Comment comprendre les concepts de mathématique en allant au-delà des trucs et des procédures.</a:t>
            </a:r>
            <a:endParaRPr/>
          </a:p>
          <a:p>
            <a:pPr indent="0" lvl="0" marL="0" rtl="0" algn="l">
              <a:spcBef>
                <a:spcPts val="0"/>
              </a:spcBef>
              <a:spcAft>
                <a:spcPts val="0"/>
              </a:spcAft>
              <a:buNone/>
            </a:pPr>
            <a:r>
              <a:rPr lang="fr-CA"/>
              <a:t>Aucune installation nécessaire; peut être utilisé sans connexion. Accessible sur ordinateur (avec Chrome et Firefox) et sur appareils mobiles.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8415fc5765_0_231: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8415fc5765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Avec cette application, l’élève ne crée pas nécessairement du contenu destiné à être partagé, il crée des connaissances pour lui. C’est un logiciel qui permet une approche inductive.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3807170"/>
            <a:ext cx="443589" cy="140843"/>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1321067"/>
            <a:ext cx="7801500" cy="23067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4233168"/>
            <a:ext cx="78015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673700"/>
            <a:ext cx="8520600" cy="25209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43045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solidFill>
          <a:srgbClr val="95A5A6"/>
        </a:solidFill>
      </p:bgPr>
    </p:bg>
    <p:spTree>
      <p:nvGrpSpPr>
        <p:cNvPr id="54" name="Shape 54"/>
        <p:cNvGrpSpPr/>
        <p:nvPr/>
      </p:nvGrpSpPr>
      <p:grpSpPr>
        <a:xfrm>
          <a:off x="0" y="0"/>
          <a:ext cx="0" cy="0"/>
          <a:chOff x="0" y="0"/>
          <a:chExt cx="0" cy="0"/>
        </a:xfrm>
      </p:grpSpPr>
      <p:grpSp>
        <p:nvGrpSpPr>
          <p:cNvPr id="55" name="Google Shape;55;p13"/>
          <p:cNvGrpSpPr/>
          <p:nvPr/>
        </p:nvGrpSpPr>
        <p:grpSpPr>
          <a:xfrm>
            <a:off x="1" y="-19"/>
            <a:ext cx="9152065" cy="6863807"/>
            <a:chOff x="328725" y="238125"/>
            <a:chExt cx="3447625" cy="2585725"/>
          </a:xfrm>
        </p:grpSpPr>
        <p:sp>
          <p:nvSpPr>
            <p:cNvPr id="56" name="Google Shape;56;p13"/>
            <p:cNvSpPr/>
            <p:nvPr/>
          </p:nvSpPr>
          <p:spPr>
            <a:xfrm>
              <a:off x="2397625" y="2721125"/>
              <a:ext cx="62300" cy="66525"/>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 name="Google Shape;57;p13"/>
            <p:cNvSpPr/>
            <p:nvPr/>
          </p:nvSpPr>
          <p:spPr>
            <a:xfrm>
              <a:off x="2424550" y="2739650"/>
              <a:ext cx="16850" cy="1770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 name="Google Shape;58;p13"/>
            <p:cNvSpPr/>
            <p:nvPr/>
          </p:nvSpPr>
          <p:spPr>
            <a:xfrm>
              <a:off x="2276400" y="2759850"/>
              <a:ext cx="13500" cy="1770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 name="Google Shape;59;p13"/>
            <p:cNvSpPr/>
            <p:nvPr/>
          </p:nvSpPr>
          <p:spPr>
            <a:xfrm>
              <a:off x="1523075" y="2675675"/>
              <a:ext cx="67375" cy="38750"/>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 name="Google Shape;60;p13"/>
            <p:cNvSpPr/>
            <p:nvPr/>
          </p:nvSpPr>
          <p:spPr>
            <a:xfrm>
              <a:off x="2347950" y="2750600"/>
              <a:ext cx="16025" cy="4225"/>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 name="Google Shape;61;p13"/>
            <p:cNvSpPr/>
            <p:nvPr/>
          </p:nvSpPr>
          <p:spPr>
            <a:xfrm>
              <a:off x="2319325" y="2720300"/>
              <a:ext cx="69900" cy="66500"/>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 name="Google Shape;62;p13"/>
            <p:cNvSpPr/>
            <p:nvPr/>
          </p:nvSpPr>
          <p:spPr>
            <a:xfrm>
              <a:off x="2128275" y="2674000"/>
              <a:ext cx="67350" cy="42100"/>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 name="Google Shape;63;p13"/>
            <p:cNvSpPr/>
            <p:nvPr/>
          </p:nvSpPr>
          <p:spPr>
            <a:xfrm>
              <a:off x="2107225" y="2721125"/>
              <a:ext cx="60625" cy="64850"/>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 name="Google Shape;64;p13"/>
            <p:cNvSpPr/>
            <p:nvPr/>
          </p:nvSpPr>
          <p:spPr>
            <a:xfrm>
              <a:off x="2435500" y="2794350"/>
              <a:ext cx="61450" cy="29500"/>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 name="Google Shape;65;p13"/>
            <p:cNvSpPr/>
            <p:nvPr/>
          </p:nvSpPr>
          <p:spPr>
            <a:xfrm>
              <a:off x="2508725" y="2793525"/>
              <a:ext cx="64825" cy="30325"/>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 name="Google Shape;66;p13"/>
            <p:cNvSpPr/>
            <p:nvPr/>
          </p:nvSpPr>
          <p:spPr>
            <a:xfrm>
              <a:off x="1546650" y="2770800"/>
              <a:ext cx="13500" cy="3375"/>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 name="Google Shape;67;p13"/>
            <p:cNvSpPr/>
            <p:nvPr/>
          </p:nvSpPr>
          <p:spPr>
            <a:xfrm>
              <a:off x="2251150" y="2724500"/>
              <a:ext cx="64850" cy="64000"/>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 name="Google Shape;68;p13"/>
            <p:cNvSpPr/>
            <p:nvPr/>
          </p:nvSpPr>
          <p:spPr>
            <a:xfrm>
              <a:off x="1522250" y="2724500"/>
              <a:ext cx="63150" cy="63150"/>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 name="Google Shape;69;p13"/>
            <p:cNvSpPr/>
            <p:nvPr/>
          </p:nvSpPr>
          <p:spPr>
            <a:xfrm>
              <a:off x="2179625" y="2722825"/>
              <a:ext cx="64825" cy="64825"/>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 name="Google Shape;70;p13"/>
            <p:cNvSpPr/>
            <p:nvPr/>
          </p:nvSpPr>
          <p:spPr>
            <a:xfrm>
              <a:off x="2205700" y="2761525"/>
              <a:ext cx="12650" cy="16025"/>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 name="Google Shape;71;p13"/>
            <p:cNvSpPr/>
            <p:nvPr/>
          </p:nvSpPr>
          <p:spPr>
            <a:xfrm>
              <a:off x="1545800" y="2757325"/>
              <a:ext cx="12650" cy="10125"/>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 name="Google Shape;72;p13"/>
            <p:cNvSpPr/>
            <p:nvPr/>
          </p:nvSpPr>
          <p:spPr>
            <a:xfrm>
              <a:off x="2287350" y="2795200"/>
              <a:ext cx="67350" cy="28650"/>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 name="Google Shape;73;p13"/>
            <p:cNvSpPr/>
            <p:nvPr/>
          </p:nvSpPr>
          <p:spPr>
            <a:xfrm>
              <a:off x="1692275" y="2759850"/>
              <a:ext cx="14325" cy="16025"/>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 name="Google Shape;74;p13"/>
            <p:cNvSpPr/>
            <p:nvPr/>
          </p:nvSpPr>
          <p:spPr>
            <a:xfrm>
              <a:off x="1825250" y="2676525"/>
              <a:ext cx="66525" cy="41275"/>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 name="Google Shape;75;p13"/>
            <p:cNvSpPr/>
            <p:nvPr/>
          </p:nvSpPr>
          <p:spPr>
            <a:xfrm>
              <a:off x="2143425" y="2793525"/>
              <a:ext cx="64825" cy="30325"/>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 name="Google Shape;76;p13"/>
            <p:cNvSpPr/>
            <p:nvPr/>
          </p:nvSpPr>
          <p:spPr>
            <a:xfrm>
              <a:off x="2050825" y="2675675"/>
              <a:ext cx="69050" cy="41275"/>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 name="Google Shape;77;p13"/>
            <p:cNvSpPr/>
            <p:nvPr/>
          </p:nvSpPr>
          <p:spPr>
            <a:xfrm>
              <a:off x="1596325" y="2674000"/>
              <a:ext cx="67350" cy="42100"/>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 name="Google Shape;78;p13"/>
            <p:cNvSpPr/>
            <p:nvPr/>
          </p:nvSpPr>
          <p:spPr>
            <a:xfrm>
              <a:off x="2427925" y="2673150"/>
              <a:ext cx="69875" cy="4380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 name="Google Shape;79;p13"/>
            <p:cNvSpPr/>
            <p:nvPr/>
          </p:nvSpPr>
          <p:spPr>
            <a:xfrm>
              <a:off x="220150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 name="Google Shape;80;p13"/>
            <p:cNvSpPr/>
            <p:nvPr/>
          </p:nvSpPr>
          <p:spPr>
            <a:xfrm>
              <a:off x="1668700" y="2721975"/>
              <a:ext cx="64825" cy="65675"/>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 name="Google Shape;81;p13"/>
            <p:cNvSpPr/>
            <p:nvPr/>
          </p:nvSpPr>
          <p:spPr>
            <a:xfrm>
              <a:off x="1669550" y="2675675"/>
              <a:ext cx="69875" cy="40425"/>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 name="Google Shape;82;p13"/>
            <p:cNvSpPr/>
            <p:nvPr/>
          </p:nvSpPr>
          <p:spPr>
            <a:xfrm>
              <a:off x="1704050" y="2795200"/>
              <a:ext cx="59775" cy="28650"/>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 name="Google Shape;83;p13"/>
            <p:cNvSpPr/>
            <p:nvPr/>
          </p:nvSpPr>
          <p:spPr>
            <a:xfrm>
              <a:off x="2215800" y="2793525"/>
              <a:ext cx="61475" cy="30325"/>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 name="Google Shape;84;p13"/>
            <p:cNvSpPr/>
            <p:nvPr/>
          </p:nvSpPr>
          <p:spPr>
            <a:xfrm>
              <a:off x="1746125" y="2674000"/>
              <a:ext cx="68225" cy="42100"/>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 name="Google Shape;85;p13"/>
            <p:cNvSpPr/>
            <p:nvPr/>
          </p:nvSpPr>
          <p:spPr>
            <a:xfrm>
              <a:off x="2278100" y="2674000"/>
              <a:ext cx="68200" cy="42100"/>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 name="Google Shape;86;p13"/>
            <p:cNvSpPr/>
            <p:nvPr/>
          </p:nvSpPr>
          <p:spPr>
            <a:xfrm>
              <a:off x="2538175" y="2765750"/>
              <a:ext cx="24425" cy="11800"/>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 name="Google Shape;87;p13"/>
            <p:cNvSpPr/>
            <p:nvPr/>
          </p:nvSpPr>
          <p:spPr>
            <a:xfrm>
              <a:off x="250535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 name="Google Shape;88;p13"/>
            <p:cNvSpPr/>
            <p:nvPr/>
          </p:nvSpPr>
          <p:spPr>
            <a:xfrm>
              <a:off x="2469150" y="2722825"/>
              <a:ext cx="103550" cy="64825"/>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 name="Google Shape;89;p13"/>
            <p:cNvSpPr/>
            <p:nvPr/>
          </p:nvSpPr>
          <p:spPr>
            <a:xfrm>
              <a:off x="1623250" y="2758175"/>
              <a:ext cx="9275" cy="1770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 name="Google Shape;90;p13"/>
            <p:cNvSpPr/>
            <p:nvPr/>
          </p:nvSpPr>
          <p:spPr>
            <a:xfrm>
              <a:off x="2357200" y="2676525"/>
              <a:ext cx="66525" cy="41275"/>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 name="Google Shape;91;p13"/>
            <p:cNvSpPr/>
            <p:nvPr/>
          </p:nvSpPr>
          <p:spPr>
            <a:xfrm>
              <a:off x="1629975" y="2796050"/>
              <a:ext cx="64850" cy="27800"/>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 name="Google Shape;92;p13"/>
            <p:cNvSpPr/>
            <p:nvPr/>
          </p:nvSpPr>
          <p:spPr>
            <a:xfrm>
              <a:off x="1593800" y="2723650"/>
              <a:ext cx="62300" cy="64850"/>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 name="Google Shape;93;p13"/>
            <p:cNvSpPr/>
            <p:nvPr/>
          </p:nvSpPr>
          <p:spPr>
            <a:xfrm>
              <a:off x="2068500" y="2795200"/>
              <a:ext cx="62325" cy="28650"/>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 name="Google Shape;94;p13"/>
            <p:cNvSpPr/>
            <p:nvPr/>
          </p:nvSpPr>
          <p:spPr>
            <a:xfrm>
              <a:off x="1519725" y="2792675"/>
              <a:ext cx="106075" cy="31175"/>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 name="Google Shape;95;p13"/>
            <p:cNvSpPr/>
            <p:nvPr/>
          </p:nvSpPr>
          <p:spPr>
            <a:xfrm>
              <a:off x="2130800" y="2762375"/>
              <a:ext cx="11800" cy="1350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 name="Google Shape;96;p13"/>
            <p:cNvSpPr/>
            <p:nvPr/>
          </p:nvSpPr>
          <p:spPr>
            <a:xfrm>
              <a:off x="1993600" y="2795200"/>
              <a:ext cx="62300" cy="28650"/>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 name="Google Shape;97;p13"/>
            <p:cNvSpPr/>
            <p:nvPr/>
          </p:nvSpPr>
          <p:spPr>
            <a:xfrm>
              <a:off x="3731700" y="1357575"/>
              <a:ext cx="44650" cy="18550"/>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 name="Google Shape;98;p13"/>
            <p:cNvSpPr/>
            <p:nvPr/>
          </p:nvSpPr>
          <p:spPr>
            <a:xfrm>
              <a:off x="3708150" y="1295300"/>
              <a:ext cx="68200" cy="24425"/>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 name="Google Shape;99;p13"/>
            <p:cNvSpPr/>
            <p:nvPr/>
          </p:nvSpPr>
          <p:spPr>
            <a:xfrm>
              <a:off x="3718250" y="1315500"/>
              <a:ext cx="58100" cy="2190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 name="Google Shape;100;p13"/>
            <p:cNvSpPr/>
            <p:nvPr/>
          </p:nvSpPr>
          <p:spPr>
            <a:xfrm>
              <a:off x="3741800" y="1396300"/>
              <a:ext cx="34550" cy="16000"/>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 name="Google Shape;101;p13"/>
            <p:cNvSpPr/>
            <p:nvPr/>
          </p:nvSpPr>
          <p:spPr>
            <a:xfrm>
              <a:off x="3708150" y="1270875"/>
              <a:ext cx="68200" cy="25275"/>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 name="Google Shape;102;p13"/>
            <p:cNvSpPr/>
            <p:nvPr/>
          </p:nvSpPr>
          <p:spPr>
            <a:xfrm>
              <a:off x="3733400" y="1377775"/>
              <a:ext cx="42950" cy="19375"/>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 name="Google Shape;103;p13"/>
            <p:cNvSpPr/>
            <p:nvPr/>
          </p:nvSpPr>
          <p:spPr>
            <a:xfrm>
              <a:off x="3340325" y="1364300"/>
              <a:ext cx="161625" cy="55575"/>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 name="Google Shape;104;p13"/>
            <p:cNvSpPr/>
            <p:nvPr/>
          </p:nvSpPr>
          <p:spPr>
            <a:xfrm>
              <a:off x="3405125" y="1533500"/>
              <a:ext cx="238225" cy="68200"/>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 name="Google Shape;105;p13"/>
            <p:cNvSpPr/>
            <p:nvPr/>
          </p:nvSpPr>
          <p:spPr>
            <a:xfrm>
              <a:off x="396900" y="2062925"/>
              <a:ext cx="184350" cy="76092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 name="Google Shape;106;p13"/>
            <p:cNvSpPr/>
            <p:nvPr/>
          </p:nvSpPr>
          <p:spPr>
            <a:xfrm>
              <a:off x="328725" y="1041100"/>
              <a:ext cx="351000" cy="772700"/>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 name="Google Shape;107;p13"/>
            <p:cNvSpPr/>
            <p:nvPr/>
          </p:nvSpPr>
          <p:spPr>
            <a:xfrm>
              <a:off x="3187975" y="1455225"/>
              <a:ext cx="118700" cy="109425"/>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 name="Google Shape;108;p13"/>
            <p:cNvSpPr/>
            <p:nvPr/>
          </p:nvSpPr>
          <p:spPr>
            <a:xfrm>
              <a:off x="434775" y="1035200"/>
              <a:ext cx="10125" cy="11825"/>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 name="Google Shape;109;p13"/>
            <p:cNvSpPr/>
            <p:nvPr/>
          </p:nvSpPr>
          <p:spPr>
            <a:xfrm>
              <a:off x="577850" y="270950"/>
              <a:ext cx="194475" cy="158250"/>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 name="Google Shape;110;p13"/>
            <p:cNvSpPr/>
            <p:nvPr/>
          </p:nvSpPr>
          <p:spPr>
            <a:xfrm>
              <a:off x="328725" y="961125"/>
              <a:ext cx="417500" cy="928425"/>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 name="Google Shape;111;p13"/>
            <p:cNvSpPr/>
            <p:nvPr/>
          </p:nvSpPr>
          <p:spPr>
            <a:xfrm>
              <a:off x="554300" y="238125"/>
              <a:ext cx="479775" cy="203700"/>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 name="Google Shape;112;p13"/>
            <p:cNvSpPr/>
            <p:nvPr/>
          </p:nvSpPr>
          <p:spPr>
            <a:xfrm>
              <a:off x="812700" y="238125"/>
              <a:ext cx="198650" cy="136375"/>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 name="Google Shape;113;p13"/>
            <p:cNvSpPr/>
            <p:nvPr/>
          </p:nvSpPr>
          <p:spPr>
            <a:xfrm>
              <a:off x="3282250" y="332375"/>
              <a:ext cx="417500" cy="425925"/>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 name="Google Shape;114;p13"/>
            <p:cNvSpPr/>
            <p:nvPr/>
          </p:nvSpPr>
          <p:spPr>
            <a:xfrm>
              <a:off x="1163675" y="316400"/>
              <a:ext cx="196150" cy="86700"/>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 name="Google Shape;115;p13"/>
            <p:cNvSpPr/>
            <p:nvPr/>
          </p:nvSpPr>
          <p:spPr>
            <a:xfrm>
              <a:off x="1182200" y="340800"/>
              <a:ext cx="14325" cy="6750"/>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 name="Google Shape;116;p13"/>
            <p:cNvSpPr/>
            <p:nvPr/>
          </p:nvSpPr>
          <p:spPr>
            <a:xfrm>
              <a:off x="1322750" y="339950"/>
              <a:ext cx="7600" cy="38750"/>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 name="Google Shape;117;p13"/>
            <p:cNvSpPr/>
            <p:nvPr/>
          </p:nvSpPr>
          <p:spPr>
            <a:xfrm>
              <a:off x="1311825" y="347525"/>
              <a:ext cx="5900" cy="21075"/>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 name="Google Shape;118;p13"/>
            <p:cNvSpPr/>
            <p:nvPr/>
          </p:nvSpPr>
          <p:spPr>
            <a:xfrm>
              <a:off x="1075300" y="284400"/>
              <a:ext cx="87575" cy="75775"/>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 name="Google Shape;119;p13"/>
            <p:cNvSpPr/>
            <p:nvPr/>
          </p:nvSpPr>
          <p:spPr>
            <a:xfrm>
              <a:off x="3745175" y="1413975"/>
              <a:ext cx="31175" cy="15175"/>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 name="Google Shape;120;p13"/>
            <p:cNvSpPr/>
            <p:nvPr/>
          </p:nvSpPr>
          <p:spPr>
            <a:xfrm>
              <a:off x="3255300" y="2000625"/>
              <a:ext cx="521050" cy="741575"/>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 name="Google Shape;121;p13"/>
            <p:cNvSpPr/>
            <p:nvPr/>
          </p:nvSpPr>
          <p:spPr>
            <a:xfrm>
              <a:off x="3169450" y="1194275"/>
              <a:ext cx="606900" cy="726425"/>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 name="Google Shape;122;p13"/>
            <p:cNvSpPr/>
            <p:nvPr/>
          </p:nvSpPr>
          <p:spPr>
            <a:xfrm>
              <a:off x="1181350" y="352575"/>
              <a:ext cx="14350" cy="7600"/>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 name="Google Shape;123;p13"/>
            <p:cNvSpPr/>
            <p:nvPr/>
          </p:nvSpPr>
          <p:spPr>
            <a:xfrm>
              <a:off x="3756950" y="1480475"/>
              <a:ext cx="19400" cy="8425"/>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 name="Google Shape;124;p13"/>
            <p:cNvSpPr/>
            <p:nvPr/>
          </p:nvSpPr>
          <p:spPr>
            <a:xfrm>
              <a:off x="3750225" y="1433325"/>
              <a:ext cx="26125" cy="14325"/>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 name="Google Shape;125;p13"/>
            <p:cNvSpPr/>
            <p:nvPr/>
          </p:nvSpPr>
          <p:spPr>
            <a:xfrm>
              <a:off x="3766225" y="1498975"/>
              <a:ext cx="10125" cy="8450"/>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 name="Google Shape;126;p13"/>
            <p:cNvSpPr/>
            <p:nvPr/>
          </p:nvSpPr>
          <p:spPr>
            <a:xfrm>
              <a:off x="3769575" y="2203475"/>
              <a:ext cx="6775" cy="14350"/>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 name="Google Shape;127;p13"/>
            <p:cNvSpPr/>
            <p:nvPr/>
          </p:nvSpPr>
          <p:spPr>
            <a:xfrm>
              <a:off x="2059250" y="2761525"/>
              <a:ext cx="9275" cy="15175"/>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 name="Google Shape;128;p13"/>
            <p:cNvSpPr/>
            <p:nvPr/>
          </p:nvSpPr>
          <p:spPr>
            <a:xfrm>
              <a:off x="3767900" y="2217800"/>
              <a:ext cx="8450" cy="25275"/>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 name="Google Shape;129;p13"/>
            <p:cNvSpPr/>
            <p:nvPr/>
          </p:nvSpPr>
          <p:spPr>
            <a:xfrm>
              <a:off x="429725" y="2388650"/>
              <a:ext cx="132175" cy="129650"/>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 name="Google Shape;130;p13"/>
            <p:cNvSpPr/>
            <p:nvPr/>
          </p:nvSpPr>
          <p:spPr>
            <a:xfrm>
              <a:off x="1768875" y="2760700"/>
              <a:ext cx="12650" cy="16000"/>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 name="Google Shape;131;p13"/>
            <p:cNvSpPr/>
            <p:nvPr/>
          </p:nvSpPr>
          <p:spPr>
            <a:xfrm>
              <a:off x="1741075" y="2721975"/>
              <a:ext cx="61475" cy="64000"/>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 name="Google Shape;132;p13"/>
            <p:cNvSpPr/>
            <p:nvPr/>
          </p:nvSpPr>
          <p:spPr>
            <a:xfrm>
              <a:off x="1811800" y="2723650"/>
              <a:ext cx="68200" cy="64000"/>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 name="Google Shape;133;p13"/>
            <p:cNvSpPr/>
            <p:nvPr/>
          </p:nvSpPr>
          <p:spPr>
            <a:xfrm>
              <a:off x="1839575" y="2762375"/>
              <a:ext cx="14325" cy="16025"/>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 name="Google Shape;134;p13"/>
            <p:cNvSpPr/>
            <p:nvPr/>
          </p:nvSpPr>
          <p:spPr>
            <a:xfrm>
              <a:off x="1919525" y="2800250"/>
              <a:ext cx="4225" cy="23600"/>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 name="Google Shape;135;p13"/>
            <p:cNvSpPr/>
            <p:nvPr/>
          </p:nvSpPr>
          <p:spPr>
            <a:xfrm>
              <a:off x="1775600" y="2796875"/>
              <a:ext cx="64825" cy="26975"/>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 name="Google Shape;136;p13"/>
            <p:cNvSpPr/>
            <p:nvPr/>
          </p:nvSpPr>
          <p:spPr>
            <a:xfrm>
              <a:off x="528200" y="2421475"/>
              <a:ext cx="15175" cy="10125"/>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 name="Google Shape;137;p13"/>
            <p:cNvSpPr/>
            <p:nvPr/>
          </p:nvSpPr>
          <p:spPr>
            <a:xfrm>
              <a:off x="1885850" y="2721975"/>
              <a:ext cx="63150" cy="68200"/>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 name="Google Shape;138;p13"/>
            <p:cNvSpPr/>
            <p:nvPr/>
          </p:nvSpPr>
          <p:spPr>
            <a:xfrm>
              <a:off x="1984350" y="2761525"/>
              <a:ext cx="14325" cy="15175"/>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 name="Google Shape;139;p13"/>
            <p:cNvSpPr/>
            <p:nvPr/>
          </p:nvSpPr>
          <p:spPr>
            <a:xfrm>
              <a:off x="1973400" y="2674850"/>
              <a:ext cx="68200" cy="42100"/>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 name="Google Shape;140;p13"/>
            <p:cNvSpPr/>
            <p:nvPr/>
          </p:nvSpPr>
          <p:spPr>
            <a:xfrm>
              <a:off x="1915325" y="2794350"/>
              <a:ext cx="69050" cy="29500"/>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 name="Google Shape;141;p13"/>
            <p:cNvSpPr/>
            <p:nvPr/>
          </p:nvSpPr>
          <p:spPr>
            <a:xfrm>
              <a:off x="2033150" y="2721975"/>
              <a:ext cx="65675" cy="66525"/>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 name="Google Shape;142;p13"/>
            <p:cNvSpPr/>
            <p:nvPr/>
          </p:nvSpPr>
          <p:spPr>
            <a:xfrm>
              <a:off x="1913625" y="2764050"/>
              <a:ext cx="10125" cy="1350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 name="Google Shape;143;p13"/>
            <p:cNvSpPr/>
            <p:nvPr/>
          </p:nvSpPr>
          <p:spPr>
            <a:xfrm>
              <a:off x="1959075" y="2722825"/>
              <a:ext cx="63175" cy="66500"/>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 name="Google Shape;144;p13"/>
            <p:cNvSpPr/>
            <p:nvPr/>
          </p:nvSpPr>
          <p:spPr>
            <a:xfrm>
              <a:off x="1895950" y="2673150"/>
              <a:ext cx="69900" cy="4380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 name="Google Shape;145;p13"/>
            <p:cNvSpPr/>
            <p:nvPr/>
          </p:nvSpPr>
          <p:spPr>
            <a:xfrm>
              <a:off x="1847975" y="2798575"/>
              <a:ext cx="64000" cy="25275"/>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 name="Google Shape;146;p13"/>
            <p:cNvSpPr/>
            <p:nvPr/>
          </p:nvSpPr>
          <p:spPr>
            <a:xfrm>
              <a:off x="457500" y="2411375"/>
              <a:ext cx="14325" cy="12650"/>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 name="Google Shape;147;p13"/>
            <p:cNvSpPr/>
            <p:nvPr/>
          </p:nvSpPr>
          <p:spPr>
            <a:xfrm>
              <a:off x="438125" y="2432425"/>
              <a:ext cx="19400" cy="6750"/>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 name="Google Shape;148;p13"/>
            <p:cNvSpPr/>
            <p:nvPr/>
          </p:nvSpPr>
          <p:spPr>
            <a:xfrm>
              <a:off x="408675" y="2075550"/>
              <a:ext cx="73250" cy="76625"/>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 name="Google Shape;149;p13"/>
            <p:cNvSpPr/>
            <p:nvPr/>
          </p:nvSpPr>
          <p:spPr>
            <a:xfrm>
              <a:off x="485275" y="2399600"/>
              <a:ext cx="6750" cy="16850"/>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 name="Google Shape;150;p13"/>
            <p:cNvSpPr/>
            <p:nvPr/>
          </p:nvSpPr>
          <p:spPr>
            <a:xfrm>
              <a:off x="483575" y="2424850"/>
              <a:ext cx="49700" cy="49700"/>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 name="Google Shape;151;p13"/>
            <p:cNvSpPr/>
            <p:nvPr/>
          </p:nvSpPr>
          <p:spPr>
            <a:xfrm>
              <a:off x="522300" y="2491350"/>
              <a:ext cx="9275" cy="6750"/>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 name="Google Shape;152;p13"/>
            <p:cNvSpPr/>
            <p:nvPr/>
          </p:nvSpPr>
          <p:spPr>
            <a:xfrm>
              <a:off x="519775" y="2663900"/>
              <a:ext cx="10125" cy="1350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 name="Google Shape;153;p13"/>
            <p:cNvSpPr/>
            <p:nvPr/>
          </p:nvSpPr>
          <p:spPr>
            <a:xfrm>
              <a:off x="539975" y="2774150"/>
              <a:ext cx="9300" cy="11825"/>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 name="Google Shape;154;p13"/>
            <p:cNvSpPr/>
            <p:nvPr/>
          </p:nvSpPr>
          <p:spPr>
            <a:xfrm>
              <a:off x="529875" y="2721125"/>
              <a:ext cx="10975" cy="12650"/>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 name="Google Shape;155;p13"/>
            <p:cNvSpPr/>
            <p:nvPr/>
          </p:nvSpPr>
          <p:spPr>
            <a:xfrm>
              <a:off x="529025" y="2693350"/>
              <a:ext cx="10150" cy="11825"/>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 name="Google Shape;156;p13"/>
            <p:cNvSpPr/>
            <p:nvPr/>
          </p:nvSpPr>
          <p:spPr>
            <a:xfrm>
              <a:off x="1499525" y="2611700"/>
              <a:ext cx="1114425" cy="212150"/>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 name="Google Shape;157;p13"/>
            <p:cNvSpPr/>
            <p:nvPr/>
          </p:nvSpPr>
          <p:spPr>
            <a:xfrm>
              <a:off x="2360575" y="2793525"/>
              <a:ext cx="64000" cy="30325"/>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 name="Google Shape;158;p13"/>
            <p:cNvSpPr/>
            <p:nvPr/>
          </p:nvSpPr>
          <p:spPr>
            <a:xfrm>
              <a:off x="536625" y="2751425"/>
              <a:ext cx="10125" cy="10125"/>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 name="Google Shape;159;p13"/>
            <p:cNvSpPr/>
            <p:nvPr/>
          </p:nvSpPr>
          <p:spPr>
            <a:xfrm>
              <a:off x="545875" y="2804450"/>
              <a:ext cx="9275" cy="14350"/>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855000"/>
            <a:ext cx="7852200" cy="11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701800"/>
            <a:ext cx="6227100" cy="5454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441867"/>
            <a:ext cx="4045200" cy="228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3793601"/>
            <a:ext cx="4045200" cy="1794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3" name="Google Shape;43;p9"/>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7" name="Google Shape;47;p10"/>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6241346"/>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bit.ly/mst27mai20" TargetMode="External"/><Relationship Id="rId4" Type="http://schemas.openxmlformats.org/officeDocument/2006/relationships/hyperlink" Target="https://recitmst.qc.ca/" TargetMode="External"/><Relationship Id="rId9" Type="http://schemas.openxmlformats.org/officeDocument/2006/relationships/image" Target="../media/image3.jpg"/><Relationship Id="rId5" Type="http://schemas.openxmlformats.org/officeDocument/2006/relationships/hyperlink" Target="https://creativecommons.org/licenses/by-nc-sa/4.0/deed.fr" TargetMode="External"/><Relationship Id="rId6" Type="http://schemas.openxmlformats.org/officeDocument/2006/relationships/hyperlink" Target="https://creativecommons.org/licenses/by-nc-sa/4.0/deed.fr" TargetMode="External"/><Relationship Id="rId7" Type="http://schemas.openxmlformats.org/officeDocument/2006/relationships/image" Target="../media/image2.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4" Type="http://schemas.openxmlformats.org/officeDocument/2006/relationships/hyperlink" Target="https://view.genial.ly/5d812659369a7d0fc95ca03b" TargetMode="External"/><Relationship Id="rId5" Type="http://schemas.openxmlformats.org/officeDocument/2006/relationships/hyperlink" Target="http://www.education.gouv.qc.ca/fileadmin/site_web/documents/ministere/continuum-cadre-reference-num.pdf" TargetMode="External"/><Relationship Id="rId6" Type="http://schemas.openxmlformats.org/officeDocument/2006/relationships/image" Target="../media/image11.png"/><Relationship Id="rId7"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graspablemath.com/learn" TargetMode="External"/><Relationship Id="rId4" Type="http://schemas.openxmlformats.org/officeDocument/2006/relationships/hyperlink" Target="https://activities.graspablemath.com/" TargetMode="External"/><Relationship Id="rId5" Type="http://schemas.openxmlformats.org/officeDocument/2006/relationships/hyperlink" Target="https://graspablemath.com/projects" TargetMode="External"/><Relationship Id="rId6"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hyperlink" Target="https://activities.graspablemath.com/s/BUCUZ" TargetMode="External"/><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34.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hyperlink" Target="https://activities.graspablemath.com/teacher/get-start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1" Type="http://schemas.openxmlformats.org/officeDocument/2006/relationships/image" Target="../media/image3.jpg"/><Relationship Id="rId10"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recitmst.qc.ca" TargetMode="External"/><Relationship Id="rId4" Type="http://schemas.openxmlformats.org/officeDocument/2006/relationships/hyperlink" Target="https://recitmst.qc.ca/" TargetMode="External"/><Relationship Id="rId9" Type="http://schemas.openxmlformats.org/officeDocument/2006/relationships/image" Target="../media/image32.png"/><Relationship Id="rId5" Type="http://schemas.openxmlformats.org/officeDocument/2006/relationships/hyperlink" Target="https://creativecommons.org/licenses/by-nc-sa/4.0/"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2.png"/><Relationship Id="rId8"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hyperlink" Target="https://graspablemath.com/canvas" TargetMode="External"/><Relationship Id="rId5"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hyperlink" Target="https://pixabay.com/f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51.png"/><Relationship Id="rId5" Type="http://schemas.openxmlformats.org/officeDocument/2006/relationships/hyperlink" Target="https://pixabay.com/f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apps.apple.com/us/app/chicken-coop-fraction-games/id484561886" TargetMode="External"/><Relationship Id="rId4" Type="http://schemas.openxmlformats.org/officeDocument/2006/relationships/hyperlink" Target="https://apps.apple.com/us/app/2048/id840919914" TargetMode="External"/><Relationship Id="rId9" Type="http://schemas.openxmlformats.org/officeDocument/2006/relationships/image" Target="../media/image42.png"/><Relationship Id="rId5" Type="http://schemas.openxmlformats.org/officeDocument/2006/relationships/hyperlink" Target="https://docs.google.com/document/d/1XNhPO5KnZ6A2xvFGEPn6PxCTzqLLrjJSF8GBgVxXBF0/edit#heading=h.lbpcdwpp4vgp" TargetMode="External"/><Relationship Id="rId6" Type="http://schemas.openxmlformats.org/officeDocument/2006/relationships/image" Target="../media/image4.png"/><Relationship Id="rId7" Type="http://schemas.openxmlformats.org/officeDocument/2006/relationships/image" Target="../media/image38.png"/><Relationship Id="rId8"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docs.google.com/document/d/1rVuMPQFuffPaHTec17L5FGoOOGxAb2K_X73EZ2Vqp9E/edit?usp=sharing" TargetMode="External"/><Relationship Id="rId4" Type="http://schemas.openxmlformats.org/officeDocument/2006/relationships/image" Target="../media/image4.png"/><Relationship Id="rId5" Type="http://schemas.openxmlformats.org/officeDocument/2006/relationships/image" Target="../media/image46.png"/><Relationship Id="rId6" Type="http://schemas.openxmlformats.org/officeDocument/2006/relationships/hyperlink" Target="https://pixabay.com/fr/" TargetMode="External"/><Relationship Id="rId7" Type="http://schemas.openxmlformats.org/officeDocument/2006/relationships/image" Target="../media/image45.png"/><Relationship Id="rId8"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8.jpg"/><Relationship Id="rId5" Type="http://schemas.openxmlformats.org/officeDocument/2006/relationships/hyperlink" Target="https://pixabay.com/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campus.recit.qc.ca/" TargetMode="External"/><Relationship Id="rId4" Type="http://schemas.openxmlformats.org/officeDocument/2006/relationships/hyperlink" Target="https://campus.recit.qc.ca/math%c3%a9matique-science-et-technologie/scratchpremierspas" TargetMode="External"/><Relationship Id="rId9" Type="http://schemas.openxmlformats.org/officeDocument/2006/relationships/image" Target="../media/image41.png"/><Relationship Id="rId5" Type="http://schemas.openxmlformats.org/officeDocument/2006/relationships/hyperlink" Target="https://campus.recit.qc.ca/math%c3%a9matique-science-et-technologie/mstdistance101" TargetMode="External"/><Relationship Id="rId6" Type="http://schemas.openxmlformats.org/officeDocument/2006/relationships/image" Target="../media/image35.png"/><Relationship Id="rId7" Type="http://schemas.openxmlformats.org/officeDocument/2006/relationships/image" Target="../media/image43.png"/><Relationship Id="rId8"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forms.gle/JzUrVvY4PkzkK74RA" TargetMode="External"/><Relationship Id="rId4" Type="http://schemas.openxmlformats.org/officeDocument/2006/relationships/hyperlink" Target="https://forms.gle/xrQ8ieuzN3aT1zqW6"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4.png"/><Relationship Id="rId4" Type="http://schemas.openxmlformats.org/officeDocument/2006/relationships/hyperlink" Target="http://www.recit.qc.ca" TargetMode="External"/><Relationship Id="rId5" Type="http://schemas.openxmlformats.org/officeDocument/2006/relationships/hyperlink" Target="http://recit.qc.ca/nouvelle/rdv-virtuels-printaniers-du-recit-se-former-a-distance/" TargetMode="External"/><Relationship Id="rId6"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hyperlink" Target="https://www.geogebra.org/" TargetMode="External"/><Relationship Id="rId4" Type="http://schemas.openxmlformats.org/officeDocument/2006/relationships/image" Target="../media/image52.png"/><Relationship Id="rId5" Type="http://schemas.openxmlformats.org/officeDocument/2006/relationships/hyperlink" Target="https://meet.jit.si/RECITMSTDistance" TargetMode="External"/></Relationships>
</file>

<file path=ppt/slides/_rels/slide34.xml.rels><?xml version="1.0" encoding="UTF-8" standalone="yes"?><Relationships xmlns="http://schemas.openxmlformats.org/package/2006/relationships"><Relationship Id="rId11" Type="http://schemas.openxmlformats.org/officeDocument/2006/relationships/hyperlink" Target="http://creativecommons.org/licenses/by-nc-sa/4.0/" TargetMode="External"/><Relationship Id="rId10" Type="http://schemas.openxmlformats.org/officeDocument/2006/relationships/hyperlink" Target="https://www.youtube.com/channel/UC7IcadI_rZFwso9N81PYqFg" TargetMode="External"/><Relationship Id="rId12" Type="http://schemas.openxmlformats.org/officeDocument/2006/relationships/image" Target="../media/image47.png"/><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49.png"/><Relationship Id="rId4" Type="http://schemas.openxmlformats.org/officeDocument/2006/relationships/hyperlink" Target="mailto:Louise.Roy@recitmst.qc.ca" TargetMode="External"/><Relationship Id="rId9" Type="http://schemas.openxmlformats.org/officeDocument/2006/relationships/hyperlink" Target="https://twitter.com/recitmst" TargetMode="External"/><Relationship Id="rId5" Type="http://schemas.openxmlformats.org/officeDocument/2006/relationships/hyperlink" Target="mailto:Louise.Roy@recitmst.qc.ca" TargetMode="External"/><Relationship Id="rId6" Type="http://schemas.openxmlformats.org/officeDocument/2006/relationships/hyperlink" Target="mailto:Louise.Roy@recitmst.qc.ca" TargetMode="External"/><Relationship Id="rId7" Type="http://schemas.openxmlformats.org/officeDocument/2006/relationships/hyperlink" Target="mailto:equipe@recitmst.qc.ca" TargetMode="External"/><Relationship Id="rId8" Type="http://schemas.openxmlformats.org/officeDocument/2006/relationships/hyperlink" Target="https://www.facebook.com/RECITMST202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jpg"/><Relationship Id="rId5" Type="http://schemas.openxmlformats.org/officeDocument/2006/relationships/hyperlink" Target="https://pixabay.com/f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docs.google.com/document/d/1rVuMPQFuffPaHTec17L5FGoOOGxAb2K_X73EZ2Vqp9E/edit#bookmark=id.id2donmffca"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hyperlink" Target="https://graspablemath.com/" TargetMode="External"/><Relationship Id="rId5" Type="http://schemas.openxmlformats.org/officeDocument/2006/relationships/hyperlink" Target="https://chrome.google.com/webstore/detail/graspable-math-sidebar/akhomcacccpndpgckgpkmcijkimphhm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4"/>
          <p:cNvSpPr txBox="1"/>
          <p:nvPr>
            <p:ph type="ctrTitle"/>
          </p:nvPr>
        </p:nvSpPr>
        <p:spPr>
          <a:xfrm>
            <a:off x="671258" y="1321067"/>
            <a:ext cx="7801500" cy="230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a:latin typeface="Viga"/>
                <a:ea typeface="Viga"/>
                <a:cs typeface="Viga"/>
                <a:sym typeface="Viga"/>
              </a:rPr>
              <a:t>Outil d’aide en mathématique</a:t>
            </a:r>
            <a:endParaRPr>
              <a:latin typeface="Viga"/>
              <a:ea typeface="Viga"/>
              <a:cs typeface="Viga"/>
              <a:sym typeface="Viga"/>
            </a:endParaRPr>
          </a:p>
          <a:p>
            <a:pPr indent="0" lvl="0" marL="0" rtl="0" algn="ctr">
              <a:spcBef>
                <a:spcPts val="0"/>
              </a:spcBef>
              <a:spcAft>
                <a:spcPts val="0"/>
              </a:spcAft>
              <a:buNone/>
            </a:pPr>
            <a:r>
              <a:rPr lang="fr-CA">
                <a:latin typeface="Viga"/>
                <a:ea typeface="Viga"/>
                <a:cs typeface="Viga"/>
                <a:sym typeface="Viga"/>
              </a:rPr>
              <a:t>Graspable Math primaire</a:t>
            </a:r>
            <a:endParaRPr>
              <a:latin typeface="Viga"/>
              <a:ea typeface="Viga"/>
              <a:cs typeface="Viga"/>
              <a:sym typeface="Viga"/>
            </a:endParaRPr>
          </a:p>
        </p:txBody>
      </p:sp>
      <p:sp>
        <p:nvSpPr>
          <p:cNvPr id="165" name="Google Shape;165;p14"/>
          <p:cNvSpPr txBox="1"/>
          <p:nvPr>
            <p:ph idx="1" type="subTitle"/>
          </p:nvPr>
        </p:nvSpPr>
        <p:spPr>
          <a:xfrm>
            <a:off x="671250" y="4233168"/>
            <a:ext cx="78015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FFFFFF"/>
                </a:solidFill>
                <a:latin typeface="Ubuntu"/>
                <a:ea typeface="Ubuntu"/>
                <a:cs typeface="Ubuntu"/>
                <a:sym typeface="Ubuntu"/>
              </a:rPr>
              <a:t>Lien de la présentation :</a:t>
            </a:r>
            <a:endParaRPr>
              <a:solidFill>
                <a:srgbClr val="FFFFFF"/>
              </a:solidFill>
              <a:latin typeface="Ubuntu"/>
              <a:ea typeface="Ubuntu"/>
              <a:cs typeface="Ubuntu"/>
              <a:sym typeface="Ubuntu"/>
            </a:endParaRPr>
          </a:p>
          <a:p>
            <a:pPr indent="0" lvl="0" marL="0" rtl="0" algn="ctr">
              <a:spcBef>
                <a:spcPts val="0"/>
              </a:spcBef>
              <a:spcAft>
                <a:spcPts val="0"/>
              </a:spcAft>
              <a:buNone/>
            </a:pPr>
            <a:r>
              <a:rPr lang="fr-CA" sz="3600" u="sng">
                <a:solidFill>
                  <a:schemeClr val="hlink"/>
                </a:solidFill>
                <a:latin typeface="Ubuntu"/>
                <a:ea typeface="Ubuntu"/>
                <a:cs typeface="Ubuntu"/>
                <a:sym typeface="Ubuntu"/>
                <a:hlinkClick r:id="rId3"/>
              </a:rPr>
              <a:t>https://bit.ly/mst27mai20</a:t>
            </a:r>
            <a:endParaRPr sz="3600">
              <a:solidFill>
                <a:srgbClr val="FFFFFF"/>
              </a:solidFill>
              <a:latin typeface="Ubuntu"/>
              <a:ea typeface="Ubuntu"/>
              <a:cs typeface="Ubuntu"/>
              <a:sym typeface="Ubuntu"/>
            </a:endParaRPr>
          </a:p>
          <a:p>
            <a:pPr indent="0" lvl="0" marL="0" rtl="0" algn="ctr">
              <a:spcBef>
                <a:spcPts val="0"/>
              </a:spcBef>
              <a:spcAft>
                <a:spcPts val="0"/>
              </a:spcAft>
              <a:buNone/>
            </a:pPr>
            <a:r>
              <a:t/>
            </a:r>
            <a:endParaRPr>
              <a:solidFill>
                <a:srgbClr val="FFFFFF"/>
              </a:solidFill>
              <a:latin typeface="Ubuntu"/>
              <a:ea typeface="Ubuntu"/>
              <a:cs typeface="Ubuntu"/>
              <a:sym typeface="Ubuntu"/>
            </a:endParaRPr>
          </a:p>
        </p:txBody>
      </p:sp>
      <p:sp>
        <p:nvSpPr>
          <p:cNvPr id="166" name="Google Shape;166;p14"/>
          <p:cNvSpPr txBox="1"/>
          <p:nvPr/>
        </p:nvSpPr>
        <p:spPr>
          <a:xfrm>
            <a:off x="17525" y="6329567"/>
            <a:ext cx="8951400" cy="5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
        <p:nvSpPr>
          <p:cNvPr id="167" name="Google Shape;167;p14"/>
          <p:cNvSpPr txBox="1"/>
          <p:nvPr/>
        </p:nvSpPr>
        <p:spPr>
          <a:xfrm>
            <a:off x="-58600" y="6320733"/>
            <a:ext cx="9202500" cy="537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200">
                <a:latin typeface="Ubuntu"/>
                <a:ea typeface="Ubuntu"/>
                <a:cs typeface="Ubuntu"/>
                <a:sym typeface="Ubuntu"/>
              </a:rPr>
              <a:t>Créé par le Service national du </a:t>
            </a:r>
            <a:r>
              <a:rPr lang="fr-CA" sz="1200" u="sng">
                <a:solidFill>
                  <a:srgbClr val="1155CC"/>
                </a:solidFill>
                <a:latin typeface="Ubuntu"/>
                <a:ea typeface="Ubuntu"/>
                <a:cs typeface="Ubuntu"/>
                <a:sym typeface="Ubuntu"/>
                <a:hlinkClick r:id="rId4"/>
              </a:rPr>
              <a:t>RÉCIT MST</a:t>
            </a:r>
            <a:r>
              <a:rPr lang="fr-CA" sz="1200">
                <a:latin typeface="Ubuntu"/>
                <a:ea typeface="Ubuntu"/>
                <a:cs typeface="Ubuntu"/>
                <a:sym typeface="Ubuntu"/>
              </a:rPr>
              <a:t> 2020 </a:t>
            </a:r>
            <a:r>
              <a:rPr lang="fr-CA" sz="1200" u="sng">
                <a:solidFill>
                  <a:srgbClr val="1155CC"/>
                </a:solidFill>
                <a:latin typeface="Ubuntu"/>
                <a:ea typeface="Ubuntu"/>
                <a:cs typeface="Ubuntu"/>
                <a:sym typeface="Ubuntu"/>
                <a:hlinkClick r:id="rId5"/>
              </a:rPr>
              <a:t>CC BY-NC-SA</a:t>
            </a:r>
            <a:endParaRPr>
              <a:latin typeface="Ubuntu"/>
              <a:ea typeface="Ubuntu"/>
              <a:cs typeface="Ubuntu"/>
              <a:sym typeface="Ubuntu"/>
            </a:endParaRPr>
          </a:p>
        </p:txBody>
      </p:sp>
      <p:pic>
        <p:nvPicPr>
          <p:cNvPr id="168" name="Google Shape;168;p14">
            <a:hlinkClick r:id="rId6"/>
          </p:cNvPr>
          <p:cNvPicPr preferRelativeResize="0"/>
          <p:nvPr/>
        </p:nvPicPr>
        <p:blipFill>
          <a:blip r:embed="rId7">
            <a:alphaModFix/>
          </a:blip>
          <a:stretch>
            <a:fillRect/>
          </a:stretch>
        </p:blipFill>
        <p:spPr>
          <a:xfrm>
            <a:off x="7951478" y="6357533"/>
            <a:ext cx="1045472" cy="386000"/>
          </a:xfrm>
          <a:prstGeom prst="rect">
            <a:avLst/>
          </a:prstGeom>
          <a:noFill/>
          <a:ln>
            <a:noFill/>
          </a:ln>
        </p:spPr>
      </p:pic>
      <p:pic>
        <p:nvPicPr>
          <p:cNvPr id="169" name="Google Shape;169;p14"/>
          <p:cNvPicPr preferRelativeResize="0"/>
          <p:nvPr/>
        </p:nvPicPr>
        <p:blipFill>
          <a:blip r:embed="rId8">
            <a:alphaModFix/>
          </a:blip>
          <a:stretch>
            <a:fillRect/>
          </a:stretch>
        </p:blipFill>
        <p:spPr>
          <a:xfrm>
            <a:off x="7696250" y="4689033"/>
            <a:ext cx="1300700" cy="1256401"/>
          </a:xfrm>
          <a:prstGeom prst="rect">
            <a:avLst/>
          </a:prstGeom>
          <a:noFill/>
          <a:ln>
            <a:noFill/>
          </a:ln>
        </p:spPr>
      </p:pic>
      <p:pic>
        <p:nvPicPr>
          <p:cNvPr id="170" name="Google Shape;170;p14"/>
          <p:cNvPicPr preferRelativeResize="0"/>
          <p:nvPr/>
        </p:nvPicPr>
        <p:blipFill>
          <a:blip r:embed="rId9">
            <a:alphaModFix/>
          </a:blip>
          <a:stretch>
            <a:fillRect/>
          </a:stretch>
        </p:blipFill>
        <p:spPr>
          <a:xfrm>
            <a:off x="7368925" y="244925"/>
            <a:ext cx="1433950" cy="1433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244" name="Shape 244"/>
        <p:cNvGrpSpPr/>
        <p:nvPr/>
      </p:nvGrpSpPr>
      <p:grpSpPr>
        <a:xfrm>
          <a:off x="0" y="0"/>
          <a:ext cx="0" cy="0"/>
          <a:chOff x="0" y="0"/>
          <a:chExt cx="0" cy="0"/>
        </a:xfrm>
      </p:grpSpPr>
      <p:sp>
        <p:nvSpPr>
          <p:cNvPr id="245" name="Google Shape;245;p23"/>
          <p:cNvSpPr/>
          <p:nvPr/>
        </p:nvSpPr>
        <p:spPr>
          <a:xfrm>
            <a:off x="6753725" y="2508100"/>
            <a:ext cx="2143800" cy="42204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txBox="1"/>
          <p:nvPr/>
        </p:nvSpPr>
        <p:spPr>
          <a:xfrm>
            <a:off x="6593525" y="1244050"/>
            <a:ext cx="2089200" cy="50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2800">
                <a:solidFill>
                  <a:srgbClr val="FFFFFF"/>
                </a:solidFill>
                <a:latin typeface="Viga"/>
                <a:ea typeface="Viga"/>
                <a:cs typeface="Viga"/>
                <a:sym typeface="Viga"/>
              </a:rPr>
              <a:t>Pourquoi ?</a:t>
            </a:r>
            <a:endParaRPr b="1" sz="2800">
              <a:solidFill>
                <a:srgbClr val="FFFFFF"/>
              </a:solidFill>
              <a:latin typeface="Viga"/>
              <a:ea typeface="Viga"/>
              <a:cs typeface="Viga"/>
              <a:sym typeface="Viga"/>
            </a:endParaRPr>
          </a:p>
          <a:p>
            <a:pPr indent="0" lvl="0" marL="0" rtl="0" algn="l">
              <a:spcBef>
                <a:spcPts val="0"/>
              </a:spcBef>
              <a:spcAft>
                <a:spcPts val="0"/>
              </a:spcAft>
              <a:buNone/>
            </a:pPr>
            <a:r>
              <a:t/>
            </a:r>
            <a:endParaRPr b="1" sz="1800">
              <a:solidFill>
                <a:schemeClr val="dk1"/>
              </a:solidFill>
              <a:latin typeface="Viga"/>
              <a:ea typeface="Viga"/>
              <a:cs typeface="Viga"/>
              <a:sym typeface="Viga"/>
            </a:endParaRPr>
          </a:p>
          <a:p>
            <a:pPr indent="0" lvl="0" marL="0" rtl="0" algn="ctr">
              <a:spcBef>
                <a:spcPts val="0"/>
              </a:spcBef>
              <a:spcAft>
                <a:spcPts val="0"/>
              </a:spcAft>
              <a:buNone/>
            </a:pPr>
            <a:r>
              <a:rPr lang="fr-CA" sz="1600" u="sng">
                <a:solidFill>
                  <a:schemeClr val="accent5"/>
                </a:solidFill>
                <a:latin typeface="Viga"/>
                <a:ea typeface="Viga"/>
                <a:cs typeface="Viga"/>
                <a:sym typeface="Viga"/>
                <a:hlinkClick r:id="rId3"/>
              </a:rPr>
              <a:t>Cadre de référence de la compétence numérique</a:t>
            </a:r>
            <a:endParaRPr sz="1600">
              <a:solidFill>
                <a:schemeClr val="accent5"/>
              </a:solidFill>
            </a:endParaRPr>
          </a:p>
          <a:p>
            <a:pPr indent="0" lvl="0" marL="0" rtl="0" algn="ctr">
              <a:spcBef>
                <a:spcPts val="0"/>
              </a:spcBef>
              <a:spcAft>
                <a:spcPts val="0"/>
              </a:spcAft>
              <a:buNone/>
            </a:pPr>
            <a:r>
              <a:t/>
            </a:r>
            <a:endParaRPr/>
          </a:p>
          <a:p>
            <a:pPr indent="0" lvl="0" marL="0" rtl="0" algn="ctr">
              <a:spcBef>
                <a:spcPts val="0"/>
              </a:spcBef>
              <a:spcAft>
                <a:spcPts val="0"/>
              </a:spcAft>
              <a:buNone/>
            </a:pPr>
            <a:r>
              <a:rPr lang="fr-CA" sz="1200">
                <a:solidFill>
                  <a:schemeClr val="dk1"/>
                </a:solidFill>
                <a:latin typeface="Viga"/>
                <a:ea typeface="Viga"/>
                <a:cs typeface="Viga"/>
                <a:sym typeface="Viga"/>
              </a:rPr>
              <a:t>Source : MEES - Avril 2019</a:t>
            </a:r>
            <a:endParaRPr sz="1200">
              <a:solidFill>
                <a:schemeClr val="dk1"/>
              </a:solidFill>
              <a:latin typeface="Viga"/>
              <a:ea typeface="Viga"/>
              <a:cs typeface="Viga"/>
              <a:sym typeface="Viga"/>
            </a:endParaRPr>
          </a:p>
          <a:p>
            <a:pPr indent="0" lvl="0" marL="0" rtl="0" algn="ctr">
              <a:spcBef>
                <a:spcPts val="0"/>
              </a:spcBef>
              <a:spcAft>
                <a:spcPts val="0"/>
              </a:spcAft>
              <a:buNone/>
            </a:pPr>
            <a:r>
              <a:t/>
            </a:r>
            <a:endParaRPr>
              <a:solidFill>
                <a:schemeClr val="dk1"/>
              </a:solidFill>
              <a:latin typeface="Viga"/>
              <a:ea typeface="Viga"/>
              <a:cs typeface="Viga"/>
              <a:sym typeface="Viga"/>
            </a:endParaRPr>
          </a:p>
          <a:p>
            <a:pPr indent="0" lvl="0" marL="0" rtl="0" algn="ctr">
              <a:spcBef>
                <a:spcPts val="0"/>
              </a:spcBef>
              <a:spcAft>
                <a:spcPts val="0"/>
              </a:spcAft>
              <a:buNone/>
            </a:pPr>
            <a:r>
              <a:rPr lang="fr-CA" sz="1600">
                <a:solidFill>
                  <a:schemeClr val="dk1"/>
                </a:solidFill>
                <a:latin typeface="Viga"/>
                <a:ea typeface="Viga"/>
                <a:cs typeface="Viga"/>
                <a:sym typeface="Viga"/>
              </a:rPr>
              <a:t>12 dimensions</a:t>
            </a:r>
            <a:endParaRPr sz="1600">
              <a:solidFill>
                <a:schemeClr val="dk1"/>
              </a:solidFill>
              <a:latin typeface="Viga"/>
              <a:ea typeface="Viga"/>
              <a:cs typeface="Viga"/>
              <a:sym typeface="Viga"/>
            </a:endParaRPr>
          </a:p>
          <a:p>
            <a:pPr indent="0" lvl="0" marL="0" rtl="0" algn="ctr">
              <a:spcBef>
                <a:spcPts val="0"/>
              </a:spcBef>
              <a:spcAft>
                <a:spcPts val="0"/>
              </a:spcAft>
              <a:buNone/>
            </a:pPr>
            <a:r>
              <a:rPr lang="fr-CA" sz="1600" u="sng">
                <a:solidFill>
                  <a:srgbClr val="FFFFFF"/>
                </a:solidFill>
                <a:latin typeface="Viga"/>
                <a:ea typeface="Viga"/>
                <a:cs typeface="Viga"/>
                <a:sym typeface="Viga"/>
                <a:hlinkClick r:id="rId4"/>
              </a:rPr>
              <a:t>version interactive</a:t>
            </a:r>
            <a:endParaRPr sz="1600">
              <a:solidFill>
                <a:srgbClr val="FFFFFF"/>
              </a:solidFill>
            </a:endParaRPr>
          </a:p>
          <a:p>
            <a:pPr indent="0" lvl="0" marL="0" rtl="0" algn="ctr">
              <a:spcBef>
                <a:spcPts val="0"/>
              </a:spcBef>
              <a:spcAft>
                <a:spcPts val="0"/>
              </a:spcAft>
              <a:buNone/>
            </a:pPr>
            <a:r>
              <a:t/>
            </a:r>
            <a:endParaRPr/>
          </a:p>
          <a:p>
            <a:pPr indent="0" lvl="0" marL="0" rtl="0" algn="ctr">
              <a:spcBef>
                <a:spcPts val="0"/>
              </a:spcBef>
              <a:spcAft>
                <a:spcPts val="0"/>
              </a:spcAft>
              <a:buClr>
                <a:schemeClr val="dk1"/>
              </a:buClr>
              <a:buSzPts val="1100"/>
              <a:buFont typeface="Arial"/>
              <a:buNone/>
            </a:pPr>
            <a:r>
              <a:rPr lang="fr-CA" sz="1600" u="sng">
                <a:solidFill>
                  <a:schemeClr val="hlink"/>
                </a:solidFill>
                <a:latin typeface="Viga"/>
                <a:ea typeface="Viga"/>
                <a:cs typeface="Viga"/>
                <a:sym typeface="Viga"/>
                <a:hlinkClick r:id="rId5"/>
              </a:rPr>
              <a:t>Continuum de développement de la compétence numérique</a:t>
            </a:r>
            <a:endParaRPr sz="1600">
              <a:solidFill>
                <a:schemeClr val="dk1"/>
              </a:solidFill>
              <a:latin typeface="Viga"/>
              <a:ea typeface="Viga"/>
              <a:cs typeface="Viga"/>
              <a:sym typeface="Viga"/>
            </a:endParaRPr>
          </a:p>
          <a:p>
            <a:pPr indent="0" lvl="0" marL="0" rtl="0" algn="ctr">
              <a:spcBef>
                <a:spcPts val="0"/>
              </a:spcBef>
              <a:spcAft>
                <a:spcPts val="0"/>
              </a:spcAft>
              <a:buClr>
                <a:schemeClr val="dk1"/>
              </a:buClr>
              <a:buSzPts val="1100"/>
              <a:buFont typeface="Arial"/>
              <a:buNone/>
            </a:pPr>
            <a:r>
              <a:t/>
            </a:r>
            <a:endParaRPr>
              <a:solidFill>
                <a:schemeClr val="dk1"/>
              </a:solidFill>
              <a:latin typeface="Viga"/>
              <a:ea typeface="Viga"/>
              <a:cs typeface="Viga"/>
              <a:sym typeface="Viga"/>
            </a:endParaRPr>
          </a:p>
          <a:p>
            <a:pPr indent="0" lvl="0" marL="0" rtl="0" algn="ctr">
              <a:spcBef>
                <a:spcPts val="0"/>
              </a:spcBef>
              <a:spcAft>
                <a:spcPts val="0"/>
              </a:spcAft>
              <a:buClr>
                <a:schemeClr val="dk1"/>
              </a:buClr>
              <a:buSzPts val="1100"/>
              <a:buFont typeface="Arial"/>
              <a:buNone/>
            </a:pPr>
            <a:r>
              <a:rPr lang="fr-CA" sz="1200">
                <a:solidFill>
                  <a:schemeClr val="dk1"/>
                </a:solidFill>
                <a:latin typeface="Viga"/>
                <a:ea typeface="Viga"/>
                <a:cs typeface="Viga"/>
                <a:sym typeface="Viga"/>
              </a:rPr>
              <a:t>Source : MEES - </a:t>
            </a:r>
            <a:endParaRPr sz="1200">
              <a:solidFill>
                <a:schemeClr val="dk1"/>
              </a:solidFill>
              <a:latin typeface="Viga"/>
              <a:ea typeface="Viga"/>
              <a:cs typeface="Viga"/>
              <a:sym typeface="Viga"/>
            </a:endParaRPr>
          </a:p>
          <a:p>
            <a:pPr indent="0" lvl="0" marL="0" rtl="0" algn="ctr">
              <a:spcBef>
                <a:spcPts val="0"/>
              </a:spcBef>
              <a:spcAft>
                <a:spcPts val="0"/>
              </a:spcAft>
              <a:buClr>
                <a:schemeClr val="dk1"/>
              </a:buClr>
              <a:buSzPts val="1100"/>
              <a:buFont typeface="Arial"/>
              <a:buNone/>
            </a:pPr>
            <a:r>
              <a:rPr lang="fr-CA" sz="1200">
                <a:solidFill>
                  <a:schemeClr val="dk1"/>
                </a:solidFill>
                <a:latin typeface="Viga"/>
                <a:ea typeface="Viga"/>
                <a:cs typeface="Viga"/>
                <a:sym typeface="Viga"/>
              </a:rPr>
              <a:t>Janvier 2020</a:t>
            </a:r>
            <a:endParaRPr sz="1200">
              <a:solidFill>
                <a:schemeClr val="dk1"/>
              </a:solidFill>
              <a:latin typeface="Viga"/>
              <a:ea typeface="Viga"/>
              <a:cs typeface="Viga"/>
              <a:sym typeface="Viga"/>
            </a:endParaRPr>
          </a:p>
        </p:txBody>
      </p:sp>
      <p:sp>
        <p:nvSpPr>
          <p:cNvPr id="247" name="Google Shape;247;p23"/>
          <p:cNvSpPr/>
          <p:nvPr/>
        </p:nvSpPr>
        <p:spPr>
          <a:xfrm>
            <a:off x="542525" y="1049225"/>
            <a:ext cx="4284900" cy="4520700"/>
          </a:xfrm>
          <a:prstGeom prst="ellipse">
            <a:avLst/>
          </a:prstGeom>
          <a:solidFill>
            <a:srgbClr val="F55D4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8" name="Google Shape;248;p23"/>
          <p:cNvPicPr preferRelativeResize="0"/>
          <p:nvPr/>
        </p:nvPicPr>
        <p:blipFill>
          <a:blip r:embed="rId6">
            <a:alphaModFix/>
          </a:blip>
          <a:stretch>
            <a:fillRect/>
          </a:stretch>
        </p:blipFill>
        <p:spPr>
          <a:xfrm>
            <a:off x="431826" y="601071"/>
            <a:ext cx="5844975" cy="5655867"/>
          </a:xfrm>
          <a:prstGeom prst="rect">
            <a:avLst/>
          </a:prstGeom>
          <a:noFill/>
          <a:ln>
            <a:noFill/>
          </a:ln>
        </p:spPr>
      </p:pic>
      <p:sp>
        <p:nvSpPr>
          <p:cNvPr id="249" name="Google Shape;249;p23"/>
          <p:cNvSpPr/>
          <p:nvPr/>
        </p:nvSpPr>
        <p:spPr>
          <a:xfrm>
            <a:off x="3689175" y="718975"/>
            <a:ext cx="1220400" cy="4347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a:off x="3607025" y="1252375"/>
            <a:ext cx="1220400" cy="5064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a:off x="5299375" y="3535750"/>
            <a:ext cx="1220400" cy="4347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p:nvPr/>
        </p:nvSpPr>
        <p:spPr>
          <a:xfrm>
            <a:off x="3551500" y="5708225"/>
            <a:ext cx="1220400" cy="4347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3"/>
          <p:cNvSpPr/>
          <p:nvPr/>
        </p:nvSpPr>
        <p:spPr>
          <a:xfrm>
            <a:off x="1944475" y="5775500"/>
            <a:ext cx="1220400" cy="4347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p:nvPr/>
        </p:nvSpPr>
        <p:spPr>
          <a:xfrm>
            <a:off x="611750" y="4893675"/>
            <a:ext cx="1220400" cy="4347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p:nvPr/>
        </p:nvSpPr>
        <p:spPr>
          <a:xfrm>
            <a:off x="235725" y="3469550"/>
            <a:ext cx="1220400" cy="4347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
          <p:cNvSpPr/>
          <p:nvPr/>
        </p:nvSpPr>
        <p:spPr>
          <a:xfrm>
            <a:off x="1900300" y="1252375"/>
            <a:ext cx="1220400" cy="4347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7" name="Google Shape;257;p23"/>
          <p:cNvPicPr preferRelativeResize="0"/>
          <p:nvPr/>
        </p:nvPicPr>
        <p:blipFill>
          <a:blip r:embed="rId7">
            <a:alphaModFix/>
          </a:blip>
          <a:stretch>
            <a:fillRect/>
          </a:stretch>
        </p:blipFill>
        <p:spPr>
          <a:xfrm>
            <a:off x="8012248" y="5785544"/>
            <a:ext cx="689156" cy="6656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4"/>
          <p:cNvSpPr txBox="1"/>
          <p:nvPr>
            <p:ph type="title"/>
          </p:nvPr>
        </p:nvSpPr>
        <p:spPr>
          <a:xfrm>
            <a:off x="311700" y="3581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Objectif : Découvrir les activités et le canvas</a:t>
            </a:r>
            <a:endParaRPr>
              <a:latin typeface="Viga"/>
              <a:ea typeface="Viga"/>
              <a:cs typeface="Viga"/>
              <a:sym typeface="Viga"/>
            </a:endParaRPr>
          </a:p>
        </p:txBody>
      </p:sp>
      <p:sp>
        <p:nvSpPr>
          <p:cNvPr id="263" name="Google Shape;263;p24"/>
          <p:cNvSpPr txBox="1"/>
          <p:nvPr/>
        </p:nvSpPr>
        <p:spPr>
          <a:xfrm>
            <a:off x="2994400" y="1889175"/>
            <a:ext cx="5413500" cy="38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CA" sz="2500">
                <a:solidFill>
                  <a:srgbClr val="FFFFFF"/>
                </a:solidFill>
                <a:latin typeface="Ubuntu"/>
                <a:ea typeface="Ubuntu"/>
                <a:cs typeface="Ubuntu"/>
                <a:sym typeface="Ubuntu"/>
              </a:rPr>
              <a:t>Tutoriels enseignants :</a:t>
            </a:r>
            <a:endParaRPr sz="2500">
              <a:solidFill>
                <a:srgbClr val="FFFFFF"/>
              </a:solidFill>
              <a:latin typeface="Ubuntu"/>
              <a:ea typeface="Ubuntu"/>
              <a:cs typeface="Ubuntu"/>
              <a:sym typeface="Ubuntu"/>
            </a:endParaRPr>
          </a:p>
          <a:p>
            <a:pPr indent="0" lvl="0" marL="0" rtl="0" algn="l">
              <a:spcBef>
                <a:spcPts val="0"/>
              </a:spcBef>
              <a:spcAft>
                <a:spcPts val="0"/>
              </a:spcAft>
              <a:buNone/>
            </a:pPr>
            <a:r>
              <a:rPr lang="fr-CA" sz="1900" u="sng">
                <a:solidFill>
                  <a:srgbClr val="6AA84F"/>
                </a:solidFill>
                <a:latin typeface="Ubuntu"/>
                <a:ea typeface="Ubuntu"/>
                <a:cs typeface="Ubuntu"/>
                <a:sym typeface="Ubuntu"/>
                <a:hlinkClick r:id="rId3"/>
              </a:rPr>
              <a:t>https://graspablemath.com/learn</a:t>
            </a:r>
            <a:endParaRPr sz="1900">
              <a:solidFill>
                <a:srgbClr val="6AA84F"/>
              </a:solidFill>
              <a:latin typeface="Ubuntu"/>
              <a:ea typeface="Ubuntu"/>
              <a:cs typeface="Ubuntu"/>
              <a:sym typeface="Ubuntu"/>
            </a:endParaRPr>
          </a:p>
          <a:p>
            <a:pPr indent="0" lvl="0" marL="0" rtl="0" algn="l">
              <a:spcBef>
                <a:spcPts val="0"/>
              </a:spcBef>
              <a:spcAft>
                <a:spcPts val="0"/>
              </a:spcAft>
              <a:buNone/>
            </a:pPr>
            <a:r>
              <a:t/>
            </a:r>
            <a:endParaRPr sz="2500">
              <a:solidFill>
                <a:srgbClr val="FFFFFF"/>
              </a:solidFill>
              <a:latin typeface="Ubuntu"/>
              <a:ea typeface="Ubuntu"/>
              <a:cs typeface="Ubuntu"/>
              <a:sym typeface="Ubuntu"/>
            </a:endParaRPr>
          </a:p>
          <a:p>
            <a:pPr indent="0" lvl="0" marL="0" rtl="0" algn="l">
              <a:spcBef>
                <a:spcPts val="0"/>
              </a:spcBef>
              <a:spcAft>
                <a:spcPts val="0"/>
              </a:spcAft>
              <a:buNone/>
            </a:pPr>
            <a:r>
              <a:rPr lang="fr-CA" sz="2500">
                <a:solidFill>
                  <a:srgbClr val="FFFFFF"/>
                </a:solidFill>
                <a:latin typeface="Ubuntu"/>
                <a:ea typeface="Ubuntu"/>
                <a:cs typeface="Ubuntu"/>
                <a:sym typeface="Ubuntu"/>
              </a:rPr>
              <a:t>Se connecter :</a:t>
            </a:r>
            <a:endParaRPr sz="2500">
              <a:solidFill>
                <a:srgbClr val="FFFFFF"/>
              </a:solidFill>
              <a:latin typeface="Ubuntu"/>
              <a:ea typeface="Ubuntu"/>
              <a:cs typeface="Ubuntu"/>
              <a:sym typeface="Ubuntu"/>
            </a:endParaRPr>
          </a:p>
          <a:p>
            <a:pPr indent="0" lvl="0" marL="0" rtl="0" algn="l">
              <a:spcBef>
                <a:spcPts val="0"/>
              </a:spcBef>
              <a:spcAft>
                <a:spcPts val="0"/>
              </a:spcAft>
              <a:buNone/>
            </a:pPr>
            <a:r>
              <a:rPr lang="fr-CA" sz="1900" u="sng">
                <a:solidFill>
                  <a:srgbClr val="6AA84F"/>
                </a:solidFill>
                <a:latin typeface="Ubuntu"/>
                <a:ea typeface="Ubuntu"/>
                <a:cs typeface="Ubuntu"/>
                <a:sym typeface="Ubuntu"/>
                <a:hlinkClick r:id="rId4"/>
              </a:rPr>
              <a:t>https://activities.graspablemath.com/</a:t>
            </a:r>
            <a:endParaRPr sz="1900">
              <a:solidFill>
                <a:srgbClr val="6AA84F"/>
              </a:solidFill>
              <a:latin typeface="Ubuntu"/>
              <a:ea typeface="Ubuntu"/>
              <a:cs typeface="Ubuntu"/>
              <a:sym typeface="Ubuntu"/>
            </a:endParaRPr>
          </a:p>
          <a:p>
            <a:pPr indent="0" lvl="0" marL="0" rtl="0" algn="l">
              <a:spcBef>
                <a:spcPts val="0"/>
              </a:spcBef>
              <a:spcAft>
                <a:spcPts val="0"/>
              </a:spcAft>
              <a:buNone/>
            </a:pPr>
            <a:r>
              <a:t/>
            </a:r>
            <a:endParaRPr sz="1900">
              <a:solidFill>
                <a:srgbClr val="6AA84F"/>
              </a:solidFill>
              <a:latin typeface="Ubuntu"/>
              <a:ea typeface="Ubuntu"/>
              <a:cs typeface="Ubuntu"/>
              <a:sym typeface="Ubuntu"/>
            </a:endParaRPr>
          </a:p>
          <a:p>
            <a:pPr indent="0" lvl="0" marL="0" rtl="0" algn="l">
              <a:spcBef>
                <a:spcPts val="0"/>
              </a:spcBef>
              <a:spcAft>
                <a:spcPts val="0"/>
              </a:spcAft>
              <a:buNone/>
            </a:pPr>
            <a:r>
              <a:rPr lang="fr-CA" sz="2500">
                <a:solidFill>
                  <a:schemeClr val="dk1"/>
                </a:solidFill>
                <a:latin typeface="Ubuntu"/>
                <a:ea typeface="Ubuntu"/>
                <a:cs typeface="Ubuntu"/>
                <a:sym typeface="Ubuntu"/>
              </a:rPr>
              <a:t>Tutoriel élèves, </a:t>
            </a:r>
            <a:r>
              <a:rPr lang="fr-CA" sz="2300">
                <a:solidFill>
                  <a:schemeClr val="dk1"/>
                </a:solidFill>
                <a:latin typeface="Ubuntu"/>
                <a:ea typeface="Ubuntu"/>
                <a:cs typeface="Ubuntu"/>
                <a:sym typeface="Ubuntu"/>
              </a:rPr>
              <a:t>nécessite un compte</a:t>
            </a:r>
            <a:r>
              <a:rPr lang="fr-CA" sz="2500">
                <a:solidFill>
                  <a:schemeClr val="dk1"/>
                </a:solidFill>
                <a:latin typeface="Ubuntu"/>
                <a:ea typeface="Ubuntu"/>
                <a:cs typeface="Ubuntu"/>
                <a:sym typeface="Ubuntu"/>
              </a:rPr>
              <a:t> :</a:t>
            </a:r>
            <a:endParaRPr sz="2500">
              <a:solidFill>
                <a:schemeClr val="dk1"/>
              </a:solidFill>
              <a:latin typeface="Ubuntu"/>
              <a:ea typeface="Ubuntu"/>
              <a:cs typeface="Ubuntu"/>
              <a:sym typeface="Ubuntu"/>
            </a:endParaRPr>
          </a:p>
          <a:p>
            <a:pPr indent="0" lvl="0" marL="0" rtl="0" algn="l">
              <a:spcBef>
                <a:spcPts val="0"/>
              </a:spcBef>
              <a:spcAft>
                <a:spcPts val="0"/>
              </a:spcAft>
              <a:buNone/>
            </a:pPr>
            <a:r>
              <a:rPr lang="fr-CA" sz="1900" u="sng">
                <a:solidFill>
                  <a:srgbClr val="6AA84F"/>
                </a:solidFill>
                <a:latin typeface="Ubuntu"/>
                <a:ea typeface="Ubuntu"/>
                <a:cs typeface="Ubuntu"/>
                <a:sym typeface="Ubuntu"/>
                <a:hlinkClick r:id="rId5"/>
              </a:rPr>
              <a:t>https://graspablemath.com/projects</a:t>
            </a:r>
            <a:endParaRPr sz="1900">
              <a:solidFill>
                <a:srgbClr val="6AA84F"/>
              </a:solidFill>
              <a:latin typeface="Ubuntu"/>
              <a:ea typeface="Ubuntu"/>
              <a:cs typeface="Ubuntu"/>
              <a:sym typeface="Ubuntu"/>
            </a:endParaRPr>
          </a:p>
          <a:p>
            <a:pPr indent="0" lvl="0" marL="0" rtl="0" algn="l">
              <a:spcBef>
                <a:spcPts val="0"/>
              </a:spcBef>
              <a:spcAft>
                <a:spcPts val="0"/>
              </a:spcAft>
              <a:buNone/>
            </a:pPr>
            <a:r>
              <a:t/>
            </a:r>
            <a:endParaRPr sz="1900">
              <a:solidFill>
                <a:srgbClr val="6AA84F"/>
              </a:solidFill>
              <a:latin typeface="Ubuntu"/>
              <a:ea typeface="Ubuntu"/>
              <a:cs typeface="Ubuntu"/>
              <a:sym typeface="Ubuntu"/>
            </a:endParaRPr>
          </a:p>
        </p:txBody>
      </p:sp>
      <p:grpSp>
        <p:nvGrpSpPr>
          <p:cNvPr id="264" name="Google Shape;264;p24"/>
          <p:cNvGrpSpPr/>
          <p:nvPr/>
        </p:nvGrpSpPr>
        <p:grpSpPr>
          <a:xfrm>
            <a:off x="449950" y="2365500"/>
            <a:ext cx="2166900" cy="2127000"/>
            <a:chOff x="469850" y="4253950"/>
            <a:chExt cx="2166900" cy="2127000"/>
          </a:xfrm>
        </p:grpSpPr>
        <p:sp>
          <p:nvSpPr>
            <p:cNvPr id="265" name="Google Shape;265;p24"/>
            <p:cNvSpPr/>
            <p:nvPr/>
          </p:nvSpPr>
          <p:spPr>
            <a:xfrm>
              <a:off x="469850" y="4253950"/>
              <a:ext cx="2166900" cy="2127000"/>
            </a:xfrm>
            <a:prstGeom prst="ellipse">
              <a:avLst/>
            </a:prstGeom>
            <a:solidFill>
              <a:srgbClr val="93C47D">
                <a:alpha val="49160"/>
              </a:srgbClr>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lang="fr-CA"/>
              </a:br>
              <a:endParaRPr/>
            </a:p>
          </p:txBody>
        </p:sp>
        <p:pic>
          <p:nvPicPr>
            <p:cNvPr id="266" name="Google Shape;266;p24"/>
            <p:cNvPicPr preferRelativeResize="0"/>
            <p:nvPr/>
          </p:nvPicPr>
          <p:blipFill rotWithShape="1">
            <a:blip r:embed="rId6">
              <a:alphaModFix/>
            </a:blip>
            <a:srcRect b="0" l="0" r="75614" t="0"/>
            <a:stretch/>
          </p:blipFill>
          <p:spPr>
            <a:xfrm>
              <a:off x="1039975" y="4809442"/>
              <a:ext cx="1026650" cy="101600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25"/>
          <p:cNvSpPr txBox="1"/>
          <p:nvPr>
            <p:ph type="title"/>
          </p:nvPr>
        </p:nvSpPr>
        <p:spPr>
          <a:xfrm>
            <a:off x="671250" y="2855000"/>
            <a:ext cx="7852200" cy="11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CA"/>
              <a:t>Les activités</a:t>
            </a:r>
            <a:endParaRPr/>
          </a:p>
        </p:txBody>
      </p:sp>
      <p:pic>
        <p:nvPicPr>
          <p:cNvPr id="272" name="Google Shape;272;p25"/>
          <p:cNvPicPr preferRelativeResize="0"/>
          <p:nvPr/>
        </p:nvPicPr>
        <p:blipFill>
          <a:blip r:embed="rId3">
            <a:alphaModFix/>
          </a:blip>
          <a:stretch>
            <a:fillRect/>
          </a:stretch>
        </p:blipFill>
        <p:spPr>
          <a:xfrm>
            <a:off x="3395275" y="488150"/>
            <a:ext cx="2353431" cy="2214250"/>
          </a:xfrm>
          <a:prstGeom prst="rect">
            <a:avLst/>
          </a:prstGeom>
          <a:noFill/>
          <a:ln>
            <a:noFill/>
          </a:ln>
        </p:spPr>
      </p:pic>
      <p:pic>
        <p:nvPicPr>
          <p:cNvPr id="273" name="Google Shape;273;p25"/>
          <p:cNvPicPr preferRelativeResize="0"/>
          <p:nvPr/>
        </p:nvPicPr>
        <p:blipFill rotWithShape="1">
          <a:blip r:embed="rId4">
            <a:alphaModFix/>
          </a:blip>
          <a:srcRect b="0" l="5871" r="5294" t="0"/>
          <a:stretch/>
        </p:blipFill>
        <p:spPr>
          <a:xfrm>
            <a:off x="645900" y="4237400"/>
            <a:ext cx="7852199" cy="2435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26"/>
          <p:cNvSpPr txBox="1"/>
          <p:nvPr>
            <p:ph type="title"/>
          </p:nvPr>
        </p:nvSpPr>
        <p:spPr>
          <a:xfrm>
            <a:off x="311700" y="3581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Exemple d’a</a:t>
            </a:r>
            <a:r>
              <a:rPr lang="fr-CA">
                <a:latin typeface="Viga"/>
                <a:ea typeface="Viga"/>
                <a:cs typeface="Viga"/>
                <a:sym typeface="Viga"/>
              </a:rPr>
              <a:t>ctivité au primaire</a:t>
            </a:r>
            <a:endParaRPr>
              <a:latin typeface="Viga"/>
              <a:ea typeface="Viga"/>
              <a:cs typeface="Viga"/>
              <a:sym typeface="Viga"/>
            </a:endParaRPr>
          </a:p>
        </p:txBody>
      </p:sp>
      <p:pic>
        <p:nvPicPr>
          <p:cNvPr id="279" name="Google Shape;279;p26"/>
          <p:cNvPicPr preferRelativeResize="0"/>
          <p:nvPr/>
        </p:nvPicPr>
        <p:blipFill rotWithShape="1">
          <a:blip r:embed="rId3">
            <a:alphaModFix/>
          </a:blip>
          <a:srcRect b="0" l="0" r="75614" t="0"/>
          <a:stretch/>
        </p:blipFill>
        <p:spPr>
          <a:xfrm>
            <a:off x="7805650" y="358167"/>
            <a:ext cx="1026650" cy="1016000"/>
          </a:xfrm>
          <a:prstGeom prst="rect">
            <a:avLst/>
          </a:prstGeom>
          <a:noFill/>
          <a:ln>
            <a:noFill/>
          </a:ln>
        </p:spPr>
      </p:pic>
      <p:sp>
        <p:nvSpPr>
          <p:cNvPr id="280" name="Google Shape;280;p26"/>
          <p:cNvSpPr txBox="1"/>
          <p:nvPr/>
        </p:nvSpPr>
        <p:spPr>
          <a:xfrm>
            <a:off x="369825" y="1121675"/>
            <a:ext cx="8174700" cy="7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600">
                <a:solidFill>
                  <a:srgbClr val="FFFFFF"/>
                </a:solidFill>
                <a:latin typeface="Ubuntu"/>
                <a:ea typeface="Ubuntu"/>
                <a:cs typeface="Ubuntu"/>
                <a:sym typeface="Ubuntu"/>
              </a:rPr>
              <a:t>Se connecter : </a:t>
            </a:r>
            <a:r>
              <a:rPr lang="fr-CA" sz="2000" u="sng">
                <a:solidFill>
                  <a:srgbClr val="6AA84F"/>
                </a:solidFill>
                <a:latin typeface="Ubuntu"/>
                <a:ea typeface="Ubuntu"/>
                <a:cs typeface="Ubuntu"/>
                <a:sym typeface="Ubuntu"/>
                <a:hlinkClick r:id="rId4"/>
              </a:rPr>
              <a:t>https://activities.graspablemath.com/</a:t>
            </a:r>
            <a:endParaRPr sz="2000">
              <a:solidFill>
                <a:srgbClr val="6AA84F"/>
              </a:solidFill>
              <a:latin typeface="Ubuntu"/>
              <a:ea typeface="Ubuntu"/>
              <a:cs typeface="Ubuntu"/>
              <a:sym typeface="Ubuntu"/>
            </a:endParaRPr>
          </a:p>
          <a:p>
            <a:pPr indent="0" lvl="0" marL="0" rtl="0" algn="l">
              <a:spcBef>
                <a:spcPts val="0"/>
              </a:spcBef>
              <a:spcAft>
                <a:spcPts val="0"/>
              </a:spcAft>
              <a:buNone/>
            </a:pPr>
            <a:r>
              <a:t/>
            </a:r>
            <a:endParaRPr sz="2000">
              <a:solidFill>
                <a:srgbClr val="6AA84F"/>
              </a:solidFill>
              <a:latin typeface="Ubuntu"/>
              <a:ea typeface="Ubuntu"/>
              <a:cs typeface="Ubuntu"/>
              <a:sym typeface="Ubuntu"/>
            </a:endParaRPr>
          </a:p>
          <a:p>
            <a:pPr indent="0" lvl="0" marL="0" rtl="0" algn="l">
              <a:spcBef>
                <a:spcPts val="0"/>
              </a:spcBef>
              <a:spcAft>
                <a:spcPts val="0"/>
              </a:spcAft>
              <a:buNone/>
            </a:pPr>
            <a:r>
              <a:t/>
            </a:r>
            <a:endParaRPr sz="2600">
              <a:solidFill>
                <a:srgbClr val="6AA84F"/>
              </a:solidFill>
              <a:latin typeface="Ubuntu"/>
              <a:ea typeface="Ubuntu"/>
              <a:cs typeface="Ubuntu"/>
              <a:sym typeface="Ubuntu"/>
            </a:endParaRPr>
          </a:p>
          <a:p>
            <a:pPr indent="0" lvl="0" marL="0" rtl="0" algn="l">
              <a:spcBef>
                <a:spcPts val="0"/>
              </a:spcBef>
              <a:spcAft>
                <a:spcPts val="0"/>
              </a:spcAft>
              <a:buNone/>
            </a:pPr>
            <a:r>
              <a:t/>
            </a:r>
            <a:endParaRPr sz="2000">
              <a:solidFill>
                <a:srgbClr val="6AA84F"/>
              </a:solidFill>
              <a:latin typeface="Ubuntu"/>
              <a:ea typeface="Ubuntu"/>
              <a:cs typeface="Ubuntu"/>
              <a:sym typeface="Ubuntu"/>
            </a:endParaRPr>
          </a:p>
        </p:txBody>
      </p:sp>
      <p:sp>
        <p:nvSpPr>
          <p:cNvPr id="281" name="Google Shape;281;p26"/>
          <p:cNvSpPr txBox="1"/>
          <p:nvPr/>
        </p:nvSpPr>
        <p:spPr>
          <a:xfrm>
            <a:off x="4859700" y="5188225"/>
            <a:ext cx="3972600" cy="14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3400">
                <a:solidFill>
                  <a:srgbClr val="FFFFFF"/>
                </a:solidFill>
                <a:latin typeface="Ubuntu"/>
                <a:ea typeface="Ubuntu"/>
                <a:cs typeface="Ubuntu"/>
                <a:sym typeface="Ubuntu"/>
              </a:rPr>
              <a:t>Code de l’activité :</a:t>
            </a:r>
            <a:endParaRPr sz="3400">
              <a:solidFill>
                <a:srgbClr val="FFFFFF"/>
              </a:solidFill>
              <a:latin typeface="Ubuntu"/>
              <a:ea typeface="Ubuntu"/>
              <a:cs typeface="Ubuntu"/>
              <a:sym typeface="Ubuntu"/>
            </a:endParaRPr>
          </a:p>
          <a:p>
            <a:pPr indent="0" lvl="0" marL="0" rtl="0" algn="ctr">
              <a:spcBef>
                <a:spcPts val="0"/>
              </a:spcBef>
              <a:spcAft>
                <a:spcPts val="0"/>
              </a:spcAft>
              <a:buNone/>
            </a:pPr>
            <a:r>
              <a:rPr lang="fr-CA" sz="3400">
                <a:solidFill>
                  <a:srgbClr val="FFFFFF"/>
                </a:solidFill>
                <a:latin typeface="Ubuntu"/>
                <a:ea typeface="Ubuntu"/>
                <a:cs typeface="Ubuntu"/>
                <a:sym typeface="Ubuntu"/>
              </a:rPr>
              <a:t>BUCUZ</a:t>
            </a:r>
            <a:endParaRPr sz="3400">
              <a:solidFill>
                <a:srgbClr val="FFFFFF"/>
              </a:solidFill>
              <a:latin typeface="Ubuntu"/>
              <a:ea typeface="Ubuntu"/>
              <a:cs typeface="Ubuntu"/>
              <a:sym typeface="Ubuntu"/>
            </a:endParaRPr>
          </a:p>
        </p:txBody>
      </p:sp>
      <p:pic>
        <p:nvPicPr>
          <p:cNvPr id="282" name="Google Shape;282;p26"/>
          <p:cNvPicPr preferRelativeResize="0"/>
          <p:nvPr/>
        </p:nvPicPr>
        <p:blipFill>
          <a:blip r:embed="rId5">
            <a:alphaModFix/>
          </a:blip>
          <a:stretch>
            <a:fillRect/>
          </a:stretch>
        </p:blipFill>
        <p:spPr>
          <a:xfrm>
            <a:off x="171669" y="4070125"/>
            <a:ext cx="4535308" cy="2559900"/>
          </a:xfrm>
          <a:prstGeom prst="rect">
            <a:avLst/>
          </a:prstGeom>
          <a:noFill/>
          <a:ln>
            <a:noFill/>
          </a:ln>
        </p:spPr>
      </p:pic>
      <p:pic>
        <p:nvPicPr>
          <p:cNvPr id="283" name="Google Shape;283;p26"/>
          <p:cNvPicPr preferRelativeResize="0"/>
          <p:nvPr/>
        </p:nvPicPr>
        <p:blipFill>
          <a:blip r:embed="rId6">
            <a:alphaModFix/>
          </a:blip>
          <a:stretch>
            <a:fillRect/>
          </a:stretch>
        </p:blipFill>
        <p:spPr>
          <a:xfrm>
            <a:off x="369825" y="1987163"/>
            <a:ext cx="5147675" cy="1441850"/>
          </a:xfrm>
          <a:prstGeom prst="rect">
            <a:avLst/>
          </a:prstGeom>
          <a:noFill/>
          <a:ln>
            <a:noFill/>
          </a:ln>
        </p:spPr>
      </p:pic>
      <p:sp>
        <p:nvSpPr>
          <p:cNvPr id="284" name="Google Shape;284;p26"/>
          <p:cNvSpPr/>
          <p:nvPr/>
        </p:nvSpPr>
        <p:spPr>
          <a:xfrm>
            <a:off x="410375" y="2875725"/>
            <a:ext cx="1356600" cy="6411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6"/>
          <p:cNvSpPr/>
          <p:nvPr/>
        </p:nvSpPr>
        <p:spPr>
          <a:xfrm>
            <a:off x="1766975" y="6202025"/>
            <a:ext cx="1026600" cy="5085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6" name="Google Shape;286;p26"/>
          <p:cNvPicPr preferRelativeResize="0"/>
          <p:nvPr/>
        </p:nvPicPr>
        <p:blipFill>
          <a:blip r:embed="rId7">
            <a:alphaModFix/>
          </a:blip>
          <a:stretch>
            <a:fillRect/>
          </a:stretch>
        </p:blipFill>
        <p:spPr>
          <a:xfrm>
            <a:off x="5899987" y="3516825"/>
            <a:ext cx="2162738" cy="1441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2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Vue de l’élève lorsqu’il fait l’activité</a:t>
            </a:r>
            <a:endParaRPr>
              <a:latin typeface="Viga"/>
              <a:ea typeface="Viga"/>
              <a:cs typeface="Viga"/>
              <a:sym typeface="Viga"/>
            </a:endParaRPr>
          </a:p>
        </p:txBody>
      </p:sp>
      <p:pic>
        <p:nvPicPr>
          <p:cNvPr id="292" name="Google Shape;292;p27"/>
          <p:cNvPicPr preferRelativeResize="0"/>
          <p:nvPr/>
        </p:nvPicPr>
        <p:blipFill>
          <a:blip r:embed="rId3">
            <a:alphaModFix/>
          </a:blip>
          <a:stretch>
            <a:fillRect/>
          </a:stretch>
        </p:blipFill>
        <p:spPr>
          <a:xfrm>
            <a:off x="152400" y="1966467"/>
            <a:ext cx="8839202" cy="3027651"/>
          </a:xfrm>
          <a:prstGeom prst="rect">
            <a:avLst/>
          </a:prstGeom>
          <a:noFill/>
          <a:ln>
            <a:noFill/>
          </a:ln>
        </p:spPr>
      </p:pic>
      <p:sp>
        <p:nvSpPr>
          <p:cNvPr id="293" name="Google Shape;293;p27"/>
          <p:cNvSpPr txBox="1"/>
          <p:nvPr/>
        </p:nvSpPr>
        <p:spPr>
          <a:xfrm>
            <a:off x="3572100" y="5603725"/>
            <a:ext cx="5260200" cy="622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fr-CA" sz="1900">
                <a:solidFill>
                  <a:srgbClr val="EFEFEF"/>
                </a:solidFill>
                <a:latin typeface="Sniglet"/>
                <a:ea typeface="Sniglet"/>
                <a:cs typeface="Sniglet"/>
                <a:sym typeface="Sniglet"/>
              </a:rPr>
              <a:t>Partage sur la pertinence de l’activité.</a:t>
            </a:r>
            <a:endParaRPr sz="1900">
              <a:solidFill>
                <a:srgbClr val="EFEFEF"/>
              </a:solidFill>
              <a:latin typeface="Sniglet"/>
              <a:ea typeface="Sniglet"/>
              <a:cs typeface="Sniglet"/>
              <a:sym typeface="Sniglet"/>
            </a:endParaRPr>
          </a:p>
        </p:txBody>
      </p:sp>
      <p:sp>
        <p:nvSpPr>
          <p:cNvPr id="294" name="Google Shape;294;p27"/>
          <p:cNvSpPr/>
          <p:nvPr/>
        </p:nvSpPr>
        <p:spPr>
          <a:xfrm>
            <a:off x="1046375" y="5603725"/>
            <a:ext cx="3195600" cy="4383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a:effectLst>
            <a:outerShdw blurRad="128588" rotWithShape="0" algn="bl" dir="5400000" dist="152400">
              <a:srgbClr val="EFEFEF">
                <a:alpha val="8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pic>
        <p:nvPicPr>
          <p:cNvPr id="299" name="Google Shape;299;p28"/>
          <p:cNvPicPr preferRelativeResize="0"/>
          <p:nvPr/>
        </p:nvPicPr>
        <p:blipFill>
          <a:blip r:embed="rId3">
            <a:alphaModFix/>
          </a:blip>
          <a:stretch>
            <a:fillRect/>
          </a:stretch>
        </p:blipFill>
        <p:spPr>
          <a:xfrm>
            <a:off x="0" y="1403788"/>
            <a:ext cx="9144001" cy="2323250"/>
          </a:xfrm>
          <a:prstGeom prst="rect">
            <a:avLst/>
          </a:prstGeom>
          <a:noFill/>
          <a:ln>
            <a:noFill/>
          </a:ln>
        </p:spPr>
      </p:pic>
      <p:sp>
        <p:nvSpPr>
          <p:cNvPr id="300" name="Google Shape;300;p28"/>
          <p:cNvSpPr txBox="1"/>
          <p:nvPr>
            <p:ph type="title"/>
          </p:nvPr>
        </p:nvSpPr>
        <p:spPr>
          <a:xfrm>
            <a:off x="311700" y="3581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Vue de l’enseignant</a:t>
            </a:r>
            <a:endParaRPr>
              <a:latin typeface="Viga"/>
              <a:ea typeface="Viga"/>
              <a:cs typeface="Viga"/>
              <a:sym typeface="Viga"/>
            </a:endParaRPr>
          </a:p>
        </p:txBody>
      </p:sp>
      <p:cxnSp>
        <p:nvCxnSpPr>
          <p:cNvPr id="301" name="Google Shape;301;p28"/>
          <p:cNvCxnSpPr/>
          <p:nvPr/>
        </p:nvCxnSpPr>
        <p:spPr>
          <a:xfrm>
            <a:off x="5994400" y="731525"/>
            <a:ext cx="2123400" cy="2346900"/>
          </a:xfrm>
          <a:prstGeom prst="straightConnector1">
            <a:avLst/>
          </a:prstGeom>
          <a:noFill/>
          <a:ln cap="flat" cmpd="sng" w="38100">
            <a:solidFill>
              <a:srgbClr val="93C47D"/>
            </a:solidFill>
            <a:prstDash val="solid"/>
            <a:round/>
            <a:headEnd len="med" w="med" type="none"/>
            <a:tailEnd len="med" w="med" type="triangle"/>
          </a:ln>
        </p:spPr>
      </p:cxnSp>
      <p:pic>
        <p:nvPicPr>
          <p:cNvPr id="302" name="Google Shape;302;p28"/>
          <p:cNvPicPr preferRelativeResize="0"/>
          <p:nvPr/>
        </p:nvPicPr>
        <p:blipFill>
          <a:blip r:embed="rId4">
            <a:alphaModFix/>
          </a:blip>
          <a:stretch>
            <a:fillRect/>
          </a:stretch>
        </p:blipFill>
        <p:spPr>
          <a:xfrm>
            <a:off x="0" y="3803221"/>
            <a:ext cx="9144000" cy="27915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2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2800">
                <a:latin typeface="Viga"/>
                <a:ea typeface="Viga"/>
                <a:cs typeface="Viga"/>
                <a:sym typeface="Viga"/>
              </a:rPr>
              <a:t>Vue de l’enseignant lorsque les élèves font l’activité</a:t>
            </a:r>
            <a:endParaRPr sz="2800">
              <a:latin typeface="Viga"/>
              <a:ea typeface="Viga"/>
              <a:cs typeface="Viga"/>
              <a:sym typeface="Viga"/>
            </a:endParaRPr>
          </a:p>
        </p:txBody>
      </p:sp>
      <p:pic>
        <p:nvPicPr>
          <p:cNvPr id="308" name="Google Shape;308;p29"/>
          <p:cNvPicPr preferRelativeResize="0"/>
          <p:nvPr/>
        </p:nvPicPr>
        <p:blipFill>
          <a:blip r:embed="rId3">
            <a:alphaModFix/>
          </a:blip>
          <a:stretch>
            <a:fillRect/>
          </a:stretch>
        </p:blipFill>
        <p:spPr>
          <a:xfrm>
            <a:off x="1400661" y="1356875"/>
            <a:ext cx="6342675" cy="3121075"/>
          </a:xfrm>
          <a:prstGeom prst="rect">
            <a:avLst/>
          </a:prstGeom>
          <a:noFill/>
          <a:ln>
            <a:noFill/>
          </a:ln>
        </p:spPr>
      </p:pic>
      <p:pic>
        <p:nvPicPr>
          <p:cNvPr id="309" name="Google Shape;309;p29"/>
          <p:cNvPicPr preferRelativeResize="0"/>
          <p:nvPr/>
        </p:nvPicPr>
        <p:blipFill>
          <a:blip r:embed="rId4">
            <a:alphaModFix/>
          </a:blip>
          <a:stretch>
            <a:fillRect/>
          </a:stretch>
        </p:blipFill>
        <p:spPr>
          <a:xfrm>
            <a:off x="1400638" y="4722599"/>
            <a:ext cx="3701137" cy="1851950"/>
          </a:xfrm>
          <a:prstGeom prst="rect">
            <a:avLst/>
          </a:prstGeom>
          <a:noFill/>
          <a:ln>
            <a:noFill/>
          </a:ln>
        </p:spPr>
      </p:pic>
      <p:pic>
        <p:nvPicPr>
          <p:cNvPr id="310" name="Google Shape;310;p29"/>
          <p:cNvPicPr preferRelativeResize="0"/>
          <p:nvPr/>
        </p:nvPicPr>
        <p:blipFill>
          <a:blip r:embed="rId5">
            <a:alphaModFix/>
          </a:blip>
          <a:stretch>
            <a:fillRect/>
          </a:stretch>
        </p:blipFill>
        <p:spPr>
          <a:xfrm>
            <a:off x="5987074" y="4780475"/>
            <a:ext cx="1756250" cy="1736200"/>
          </a:xfrm>
          <a:prstGeom prst="rect">
            <a:avLst/>
          </a:prstGeom>
          <a:noFill/>
          <a:ln>
            <a:noFill/>
          </a:ln>
        </p:spPr>
      </p:pic>
      <p:sp>
        <p:nvSpPr>
          <p:cNvPr id="311" name="Google Shape;311;p29"/>
          <p:cNvSpPr/>
          <p:nvPr/>
        </p:nvSpPr>
        <p:spPr>
          <a:xfrm>
            <a:off x="6017700" y="1684675"/>
            <a:ext cx="819900" cy="1103400"/>
          </a:xfrm>
          <a:prstGeom prst="rect">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9"/>
          <p:cNvSpPr/>
          <p:nvPr/>
        </p:nvSpPr>
        <p:spPr>
          <a:xfrm>
            <a:off x="4286625" y="5188525"/>
            <a:ext cx="738900" cy="763500"/>
          </a:xfrm>
          <a:prstGeom prst="rect">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3" name="Google Shape;313;p29"/>
          <p:cNvCxnSpPr>
            <a:stCxn id="311" idx="2"/>
            <a:endCxn id="312" idx="0"/>
          </p:cNvCxnSpPr>
          <p:nvPr/>
        </p:nvCxnSpPr>
        <p:spPr>
          <a:xfrm flipH="1">
            <a:off x="4656150" y="2788075"/>
            <a:ext cx="1771500" cy="2400600"/>
          </a:xfrm>
          <a:prstGeom prst="straightConnector1">
            <a:avLst/>
          </a:prstGeom>
          <a:noFill/>
          <a:ln cap="flat" cmpd="sng" w="28575">
            <a:solidFill>
              <a:srgbClr val="FF0000"/>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314" name="Google Shape;314;p29"/>
          <p:cNvCxnSpPr>
            <a:endCxn id="310" idx="1"/>
          </p:cNvCxnSpPr>
          <p:nvPr/>
        </p:nvCxnSpPr>
        <p:spPr>
          <a:xfrm>
            <a:off x="5025574" y="5570275"/>
            <a:ext cx="961500" cy="78300"/>
          </a:xfrm>
          <a:prstGeom prst="straightConnector1">
            <a:avLst/>
          </a:prstGeom>
          <a:noFill/>
          <a:ln cap="flat" cmpd="sng" w="28575">
            <a:solidFill>
              <a:srgbClr val="FF0000"/>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30"/>
          <p:cNvSpPr txBox="1"/>
          <p:nvPr>
            <p:ph type="title"/>
          </p:nvPr>
        </p:nvSpPr>
        <p:spPr>
          <a:xfrm>
            <a:off x="250600" y="2305171"/>
            <a:ext cx="4045200" cy="112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CA" sz="2600">
                <a:latin typeface="Viga"/>
                <a:ea typeface="Viga"/>
                <a:cs typeface="Viga"/>
                <a:sym typeface="Viga"/>
              </a:rPr>
              <a:t>Banque d’activités</a:t>
            </a:r>
            <a:endParaRPr sz="2600">
              <a:latin typeface="Viga"/>
              <a:ea typeface="Viga"/>
              <a:cs typeface="Viga"/>
              <a:sym typeface="Viga"/>
            </a:endParaRPr>
          </a:p>
          <a:p>
            <a:pPr indent="0" lvl="0" marL="0" rtl="0" algn="ctr">
              <a:spcBef>
                <a:spcPts val="0"/>
              </a:spcBef>
              <a:spcAft>
                <a:spcPts val="0"/>
              </a:spcAft>
              <a:buNone/>
            </a:pPr>
            <a:r>
              <a:rPr lang="fr-CA" sz="2600">
                <a:latin typeface="Viga"/>
                <a:ea typeface="Viga"/>
                <a:cs typeface="Viga"/>
                <a:sym typeface="Viga"/>
              </a:rPr>
              <a:t>(Activity Bank)</a:t>
            </a:r>
            <a:endParaRPr sz="2600">
              <a:latin typeface="Viga"/>
              <a:ea typeface="Viga"/>
              <a:cs typeface="Viga"/>
              <a:sym typeface="Viga"/>
            </a:endParaRPr>
          </a:p>
        </p:txBody>
      </p:sp>
      <p:sp>
        <p:nvSpPr>
          <p:cNvPr id="320" name="Google Shape;320;p30"/>
          <p:cNvSpPr txBox="1"/>
          <p:nvPr/>
        </p:nvSpPr>
        <p:spPr>
          <a:xfrm>
            <a:off x="4919800" y="260475"/>
            <a:ext cx="3589500" cy="161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4200">
                <a:solidFill>
                  <a:srgbClr val="6AA84F"/>
                </a:solidFill>
                <a:latin typeface="Oswald"/>
                <a:ea typeface="Oswald"/>
                <a:cs typeface="Oswald"/>
                <a:sym typeface="Oswald"/>
              </a:rPr>
              <a:t>Espace enseignant</a:t>
            </a:r>
            <a:endParaRPr sz="3200">
              <a:solidFill>
                <a:srgbClr val="6AA84F"/>
              </a:solidFill>
              <a:latin typeface="Oswald"/>
              <a:ea typeface="Oswald"/>
              <a:cs typeface="Oswald"/>
              <a:sym typeface="Oswald"/>
            </a:endParaRPr>
          </a:p>
          <a:p>
            <a:pPr indent="0" lvl="0" marL="0" rtl="0" algn="ctr">
              <a:spcBef>
                <a:spcPts val="0"/>
              </a:spcBef>
              <a:spcAft>
                <a:spcPts val="0"/>
              </a:spcAft>
              <a:buNone/>
            </a:pPr>
            <a:r>
              <a:t/>
            </a:r>
            <a:endParaRPr sz="4200">
              <a:solidFill>
                <a:srgbClr val="6AA84F"/>
              </a:solidFill>
              <a:latin typeface="Oswald"/>
              <a:ea typeface="Oswald"/>
              <a:cs typeface="Oswald"/>
              <a:sym typeface="Oswald"/>
            </a:endParaRPr>
          </a:p>
        </p:txBody>
      </p:sp>
      <p:sp>
        <p:nvSpPr>
          <p:cNvPr id="321" name="Google Shape;321;p30"/>
          <p:cNvSpPr txBox="1"/>
          <p:nvPr>
            <p:ph type="title"/>
          </p:nvPr>
        </p:nvSpPr>
        <p:spPr>
          <a:xfrm>
            <a:off x="250600" y="425770"/>
            <a:ext cx="4045200" cy="101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CA" sz="2600">
                <a:latin typeface="Viga"/>
                <a:ea typeface="Viga"/>
                <a:cs typeface="Viga"/>
                <a:sym typeface="Viga"/>
              </a:rPr>
              <a:t>Tutoriels</a:t>
            </a:r>
            <a:endParaRPr sz="2600">
              <a:latin typeface="Viga"/>
              <a:ea typeface="Viga"/>
              <a:cs typeface="Viga"/>
              <a:sym typeface="Viga"/>
            </a:endParaRPr>
          </a:p>
          <a:p>
            <a:pPr indent="0" lvl="0" marL="0" rtl="0" algn="ctr">
              <a:spcBef>
                <a:spcPts val="0"/>
              </a:spcBef>
              <a:spcAft>
                <a:spcPts val="0"/>
              </a:spcAft>
              <a:buNone/>
            </a:pPr>
            <a:r>
              <a:rPr lang="fr-CA" sz="2600">
                <a:latin typeface="Viga"/>
                <a:ea typeface="Viga"/>
                <a:cs typeface="Viga"/>
                <a:sym typeface="Viga"/>
              </a:rPr>
              <a:t>(Get Started)</a:t>
            </a:r>
            <a:endParaRPr sz="2600">
              <a:latin typeface="Viga"/>
              <a:ea typeface="Viga"/>
              <a:cs typeface="Viga"/>
              <a:sym typeface="Viga"/>
            </a:endParaRPr>
          </a:p>
        </p:txBody>
      </p:sp>
      <p:sp>
        <p:nvSpPr>
          <p:cNvPr id="322" name="Google Shape;322;p30"/>
          <p:cNvSpPr txBox="1"/>
          <p:nvPr>
            <p:ph type="title"/>
          </p:nvPr>
        </p:nvSpPr>
        <p:spPr>
          <a:xfrm>
            <a:off x="250600" y="4290774"/>
            <a:ext cx="4045200" cy="83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CA" sz="2600">
                <a:latin typeface="Viga"/>
                <a:ea typeface="Viga"/>
                <a:cs typeface="Viga"/>
                <a:sym typeface="Viga"/>
              </a:rPr>
              <a:t>Sessions</a:t>
            </a:r>
            <a:endParaRPr sz="2600">
              <a:highlight>
                <a:srgbClr val="FF9900"/>
              </a:highlight>
              <a:latin typeface="Viga"/>
              <a:ea typeface="Viga"/>
              <a:cs typeface="Viga"/>
              <a:sym typeface="Viga"/>
            </a:endParaRPr>
          </a:p>
        </p:txBody>
      </p:sp>
      <p:pic>
        <p:nvPicPr>
          <p:cNvPr id="323" name="Google Shape;323;p30"/>
          <p:cNvPicPr preferRelativeResize="0"/>
          <p:nvPr/>
        </p:nvPicPr>
        <p:blipFill>
          <a:blip r:embed="rId3">
            <a:alphaModFix/>
          </a:blip>
          <a:stretch>
            <a:fillRect/>
          </a:stretch>
        </p:blipFill>
        <p:spPr>
          <a:xfrm>
            <a:off x="5876350" y="1970225"/>
            <a:ext cx="1676400" cy="3067050"/>
          </a:xfrm>
          <a:prstGeom prst="rect">
            <a:avLst/>
          </a:prstGeom>
          <a:noFill/>
          <a:ln>
            <a:noFill/>
          </a:ln>
        </p:spPr>
      </p:pic>
      <p:pic>
        <p:nvPicPr>
          <p:cNvPr id="324" name="Google Shape;324;p30"/>
          <p:cNvPicPr preferRelativeResize="0"/>
          <p:nvPr/>
        </p:nvPicPr>
        <p:blipFill>
          <a:blip r:embed="rId4">
            <a:alphaModFix/>
          </a:blip>
          <a:stretch>
            <a:fillRect/>
          </a:stretch>
        </p:blipFill>
        <p:spPr>
          <a:xfrm>
            <a:off x="4890513" y="5515099"/>
            <a:ext cx="3648075" cy="695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3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3100">
                <a:latin typeface="Viga"/>
                <a:ea typeface="Viga"/>
                <a:cs typeface="Viga"/>
                <a:sym typeface="Viga"/>
              </a:rPr>
              <a:t>Que peut contenir une activité</a:t>
            </a:r>
            <a:endParaRPr sz="3100">
              <a:latin typeface="Viga"/>
              <a:ea typeface="Viga"/>
              <a:cs typeface="Viga"/>
              <a:sym typeface="Viga"/>
            </a:endParaRPr>
          </a:p>
        </p:txBody>
      </p:sp>
      <p:sp>
        <p:nvSpPr>
          <p:cNvPr id="330" name="Google Shape;330;p31"/>
          <p:cNvSpPr txBox="1"/>
          <p:nvPr>
            <p:ph idx="1" type="body"/>
          </p:nvPr>
        </p:nvSpPr>
        <p:spPr>
          <a:xfrm>
            <a:off x="311700" y="1384225"/>
            <a:ext cx="8520600" cy="1663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Font typeface="Viga"/>
              <a:buChar char="●"/>
            </a:pPr>
            <a:r>
              <a:rPr b="1" lang="fr-CA">
                <a:solidFill>
                  <a:srgbClr val="FFFFFF"/>
                </a:solidFill>
                <a:latin typeface="Viga"/>
                <a:ea typeface="Viga"/>
                <a:cs typeface="Viga"/>
                <a:sym typeface="Viga"/>
              </a:rPr>
              <a:t>Multimédia</a:t>
            </a:r>
            <a:r>
              <a:rPr lang="fr-CA">
                <a:solidFill>
                  <a:srgbClr val="FFFFFF"/>
                </a:solidFill>
                <a:latin typeface="Viga"/>
                <a:ea typeface="Viga"/>
                <a:cs typeface="Viga"/>
                <a:sym typeface="Viga"/>
              </a:rPr>
              <a:t>: sert surtout pour montrer la technique. Image en GIF animé;</a:t>
            </a:r>
            <a:endParaRPr>
              <a:solidFill>
                <a:srgbClr val="FFFFFF"/>
              </a:solidFill>
              <a:latin typeface="Viga"/>
              <a:ea typeface="Viga"/>
              <a:cs typeface="Viga"/>
              <a:sym typeface="Viga"/>
            </a:endParaRPr>
          </a:p>
          <a:p>
            <a:pPr indent="-342900" lvl="0" marL="457200" rtl="0" algn="l">
              <a:lnSpc>
                <a:spcPct val="115000"/>
              </a:lnSpc>
              <a:spcBef>
                <a:spcPts val="1000"/>
              </a:spcBef>
              <a:spcAft>
                <a:spcPts val="0"/>
              </a:spcAft>
              <a:buClr>
                <a:srgbClr val="FFFFFF"/>
              </a:buClr>
              <a:buSzPts val="1800"/>
              <a:buFont typeface="Viga"/>
              <a:buChar char="●"/>
            </a:pPr>
            <a:r>
              <a:rPr b="1" lang="fr-CA">
                <a:solidFill>
                  <a:srgbClr val="FFFFFF"/>
                </a:solidFill>
                <a:latin typeface="Viga"/>
                <a:ea typeface="Viga"/>
                <a:cs typeface="Viga"/>
                <a:sym typeface="Viga"/>
              </a:rPr>
              <a:t>Goal state</a:t>
            </a:r>
            <a:r>
              <a:rPr lang="fr-CA">
                <a:solidFill>
                  <a:srgbClr val="FFFFFF"/>
                </a:solidFill>
                <a:latin typeface="Viga"/>
                <a:ea typeface="Viga"/>
                <a:cs typeface="Viga"/>
                <a:sym typeface="Viga"/>
              </a:rPr>
              <a:t>: l’élève s’exerce avec la technique, il doit atteindre un but;</a:t>
            </a:r>
            <a:endParaRPr>
              <a:solidFill>
                <a:srgbClr val="FFFFFF"/>
              </a:solidFill>
              <a:latin typeface="Viga"/>
              <a:ea typeface="Viga"/>
              <a:cs typeface="Viga"/>
              <a:sym typeface="Viga"/>
            </a:endParaRPr>
          </a:p>
          <a:p>
            <a:pPr indent="-342900" lvl="0" marL="457200" rtl="0" algn="l">
              <a:lnSpc>
                <a:spcPct val="115000"/>
              </a:lnSpc>
              <a:spcBef>
                <a:spcPts val="1000"/>
              </a:spcBef>
              <a:spcAft>
                <a:spcPts val="1000"/>
              </a:spcAft>
              <a:buClr>
                <a:srgbClr val="FFFFFF"/>
              </a:buClr>
              <a:buSzPts val="1800"/>
              <a:buFont typeface="Viga"/>
              <a:buChar char="●"/>
            </a:pPr>
            <a:r>
              <a:rPr b="1" lang="fr-CA">
                <a:solidFill>
                  <a:srgbClr val="FFFFFF"/>
                </a:solidFill>
                <a:latin typeface="Viga"/>
                <a:ea typeface="Viga"/>
                <a:cs typeface="Viga"/>
                <a:sym typeface="Viga"/>
              </a:rPr>
              <a:t>Canvas</a:t>
            </a:r>
            <a:r>
              <a:rPr lang="fr-CA">
                <a:solidFill>
                  <a:srgbClr val="FFFFFF"/>
                </a:solidFill>
                <a:latin typeface="Viga"/>
                <a:ea typeface="Viga"/>
                <a:cs typeface="Viga"/>
                <a:sym typeface="Viga"/>
              </a:rPr>
              <a:t>: résolution de problème, l’élève a appris les techniques, on lui demande alors de résoudre une tâche à l’aide de ce qu’il vient d’apprendre.</a:t>
            </a:r>
            <a:endParaRPr>
              <a:solidFill>
                <a:srgbClr val="FFFFFF"/>
              </a:solidFill>
              <a:latin typeface="Viga"/>
              <a:ea typeface="Viga"/>
              <a:cs typeface="Viga"/>
              <a:sym typeface="Viga"/>
            </a:endParaRPr>
          </a:p>
        </p:txBody>
      </p:sp>
      <p:pic>
        <p:nvPicPr>
          <p:cNvPr id="331" name="Google Shape;331;p31"/>
          <p:cNvPicPr preferRelativeResize="0"/>
          <p:nvPr/>
        </p:nvPicPr>
        <p:blipFill>
          <a:blip r:embed="rId3">
            <a:alphaModFix/>
          </a:blip>
          <a:stretch>
            <a:fillRect/>
          </a:stretch>
        </p:blipFill>
        <p:spPr>
          <a:xfrm>
            <a:off x="788450" y="3200300"/>
            <a:ext cx="7567101" cy="2471250"/>
          </a:xfrm>
          <a:prstGeom prst="rect">
            <a:avLst/>
          </a:prstGeom>
          <a:noFill/>
          <a:ln>
            <a:noFill/>
          </a:ln>
        </p:spPr>
      </p:pic>
      <p:sp>
        <p:nvSpPr>
          <p:cNvPr id="332" name="Google Shape;332;p31"/>
          <p:cNvSpPr txBox="1"/>
          <p:nvPr/>
        </p:nvSpPr>
        <p:spPr>
          <a:xfrm>
            <a:off x="788450" y="5789450"/>
            <a:ext cx="7567200" cy="763500"/>
          </a:xfrm>
          <a:prstGeom prst="rect">
            <a:avLst/>
          </a:prstGeom>
          <a:noFill/>
          <a:ln>
            <a:noFill/>
          </a:ln>
        </p:spPr>
        <p:txBody>
          <a:bodyPr anchorCtr="0" anchor="t" bIns="91425" lIns="91425" spcFirstLastPara="1" rIns="91425" wrap="square" tIns="91425">
            <a:noAutofit/>
          </a:bodyPr>
          <a:lstStyle/>
          <a:p>
            <a:pPr indent="0" lvl="0" marL="0" marR="38100" rtl="0" algn="l">
              <a:spcBef>
                <a:spcPts val="0"/>
              </a:spcBef>
              <a:spcAft>
                <a:spcPts val="0"/>
              </a:spcAft>
              <a:buNone/>
            </a:pPr>
            <a:r>
              <a:rPr lang="fr-CA" sz="2400" u="sng">
                <a:solidFill>
                  <a:srgbClr val="6AA84F"/>
                </a:solidFill>
                <a:latin typeface="Ubuntu"/>
                <a:ea typeface="Ubuntu"/>
                <a:cs typeface="Ubuntu"/>
                <a:sym typeface="Ubuntu"/>
                <a:hlinkClick r:id="rId4"/>
              </a:rPr>
              <a:t>Vidéos pas à pas sur la façon de créer des activités</a:t>
            </a:r>
            <a:endParaRPr sz="2400">
              <a:solidFill>
                <a:srgbClr val="6AA84F"/>
              </a:solidFill>
              <a:latin typeface="Ubuntu"/>
              <a:ea typeface="Ubuntu"/>
              <a:cs typeface="Ubuntu"/>
              <a:sym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32"/>
          <p:cNvSpPr txBox="1"/>
          <p:nvPr>
            <p:ph type="title"/>
          </p:nvPr>
        </p:nvSpPr>
        <p:spPr>
          <a:xfrm>
            <a:off x="311700" y="3581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Vue d’une activité par l’enseignant</a:t>
            </a:r>
            <a:endParaRPr>
              <a:latin typeface="Viga"/>
              <a:ea typeface="Viga"/>
              <a:cs typeface="Viga"/>
              <a:sym typeface="Viga"/>
            </a:endParaRPr>
          </a:p>
        </p:txBody>
      </p:sp>
      <p:sp>
        <p:nvSpPr>
          <p:cNvPr id="338" name="Google Shape;338;p32"/>
          <p:cNvSpPr txBox="1"/>
          <p:nvPr/>
        </p:nvSpPr>
        <p:spPr>
          <a:xfrm>
            <a:off x="3670250" y="1121675"/>
            <a:ext cx="4524600" cy="54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6AA84F"/>
              </a:solidFill>
              <a:latin typeface="Ubuntu"/>
              <a:ea typeface="Ubuntu"/>
              <a:cs typeface="Ubuntu"/>
              <a:sym typeface="Ubuntu"/>
            </a:endParaRPr>
          </a:p>
        </p:txBody>
      </p:sp>
      <p:pic>
        <p:nvPicPr>
          <p:cNvPr id="339" name="Google Shape;339;p32"/>
          <p:cNvPicPr preferRelativeResize="0"/>
          <p:nvPr/>
        </p:nvPicPr>
        <p:blipFill>
          <a:blip r:embed="rId3">
            <a:alphaModFix/>
          </a:blip>
          <a:stretch>
            <a:fillRect/>
          </a:stretch>
        </p:blipFill>
        <p:spPr>
          <a:xfrm>
            <a:off x="152400" y="1274088"/>
            <a:ext cx="8679899" cy="48447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15"/>
          <p:cNvSpPr txBox="1"/>
          <p:nvPr>
            <p:ph type="ctrTitle"/>
          </p:nvPr>
        </p:nvSpPr>
        <p:spPr>
          <a:xfrm>
            <a:off x="671250" y="1321074"/>
            <a:ext cx="7801500" cy="210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fr-CA">
                <a:solidFill>
                  <a:srgbClr val="FFFFFF"/>
                </a:solidFill>
                <a:latin typeface="Ubuntu"/>
                <a:ea typeface="Ubuntu"/>
                <a:cs typeface="Ubuntu"/>
                <a:sym typeface="Ubuntu"/>
              </a:rPr>
              <a:t>Bonjour!</a:t>
            </a:r>
            <a:endParaRPr b="1">
              <a:solidFill>
                <a:srgbClr val="FFFFFF"/>
              </a:solidFill>
              <a:latin typeface="Ubuntu"/>
              <a:ea typeface="Ubuntu"/>
              <a:cs typeface="Ubuntu"/>
              <a:sym typeface="Ubuntu"/>
            </a:endParaRPr>
          </a:p>
          <a:p>
            <a:pPr indent="0" lvl="0" marL="0" rtl="0" algn="ctr">
              <a:spcBef>
                <a:spcPts val="0"/>
              </a:spcBef>
              <a:spcAft>
                <a:spcPts val="0"/>
              </a:spcAft>
              <a:buNone/>
            </a:pPr>
            <a:r>
              <a:t/>
            </a:r>
            <a:endParaRPr b="1" sz="3600">
              <a:solidFill>
                <a:srgbClr val="FFFFFF"/>
              </a:solidFill>
              <a:latin typeface="Ubuntu"/>
              <a:ea typeface="Ubuntu"/>
              <a:cs typeface="Ubuntu"/>
              <a:sym typeface="Ubuntu"/>
            </a:endParaRPr>
          </a:p>
          <a:p>
            <a:pPr indent="0" lvl="0" marL="0" rtl="0" algn="ctr">
              <a:spcBef>
                <a:spcPts val="0"/>
              </a:spcBef>
              <a:spcAft>
                <a:spcPts val="0"/>
              </a:spcAft>
              <a:buNone/>
            </a:pPr>
            <a:r>
              <a:rPr b="1" lang="fr-CA" sz="3600" u="sng">
                <a:solidFill>
                  <a:schemeClr val="accent5"/>
                </a:solidFill>
                <a:latin typeface="Ubuntu"/>
                <a:ea typeface="Ubuntu"/>
                <a:cs typeface="Ubuntu"/>
                <a:sym typeface="Ubuntu"/>
                <a:hlinkClick r:id="rId3"/>
              </a:rPr>
              <a:t>http://recitmst.qc.ca</a:t>
            </a:r>
            <a:endParaRPr>
              <a:solidFill>
                <a:schemeClr val="accent5"/>
              </a:solidFill>
              <a:latin typeface="Viga"/>
              <a:ea typeface="Viga"/>
              <a:cs typeface="Viga"/>
              <a:sym typeface="Viga"/>
            </a:endParaRPr>
          </a:p>
        </p:txBody>
      </p:sp>
      <p:sp>
        <p:nvSpPr>
          <p:cNvPr id="176" name="Google Shape;176;p15"/>
          <p:cNvSpPr txBox="1"/>
          <p:nvPr>
            <p:ph idx="1" type="subTitle"/>
          </p:nvPr>
        </p:nvSpPr>
        <p:spPr>
          <a:xfrm>
            <a:off x="2645250" y="4331900"/>
            <a:ext cx="5827500" cy="154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1800">
                <a:solidFill>
                  <a:srgbClr val="FFFFFF"/>
                </a:solidFill>
                <a:latin typeface="Varela Round"/>
                <a:ea typeface="Varela Round"/>
                <a:cs typeface="Varela Round"/>
                <a:sym typeface="Varela Round"/>
              </a:rPr>
              <a:t>Louise Roy et Sonya Fiset </a:t>
            </a:r>
            <a:endParaRPr sz="1800">
              <a:solidFill>
                <a:srgbClr val="FFFFFF"/>
              </a:solidFill>
              <a:latin typeface="Varela Round"/>
              <a:ea typeface="Varela Round"/>
              <a:cs typeface="Varela Round"/>
              <a:sym typeface="Varela Round"/>
            </a:endParaRPr>
          </a:p>
          <a:p>
            <a:pPr indent="0" lvl="0" marL="0" rtl="0" algn="l">
              <a:spcBef>
                <a:spcPts val="600"/>
              </a:spcBef>
              <a:spcAft>
                <a:spcPts val="0"/>
              </a:spcAft>
              <a:buNone/>
            </a:pPr>
            <a:r>
              <a:rPr lang="fr-CA" sz="1800">
                <a:solidFill>
                  <a:srgbClr val="617A86"/>
                </a:solidFill>
                <a:latin typeface="Varela Round"/>
                <a:ea typeface="Varela Round"/>
                <a:cs typeface="Varela Round"/>
                <a:sym typeface="Varela Round"/>
              </a:rPr>
              <a:t>Service national du RÉCIT MST</a:t>
            </a:r>
            <a:endParaRPr sz="1800">
              <a:solidFill>
                <a:srgbClr val="617A86"/>
              </a:solidFill>
              <a:latin typeface="Varela Round"/>
              <a:ea typeface="Varela Round"/>
              <a:cs typeface="Varela Round"/>
              <a:sym typeface="Varela Round"/>
            </a:endParaRPr>
          </a:p>
          <a:p>
            <a:pPr indent="0" lvl="0" marL="0" rtl="0" algn="l">
              <a:spcBef>
                <a:spcPts val="600"/>
              </a:spcBef>
              <a:spcAft>
                <a:spcPts val="0"/>
              </a:spcAft>
              <a:buNone/>
            </a:pPr>
            <a:r>
              <a:rPr lang="fr-CA" sz="1800">
                <a:solidFill>
                  <a:srgbClr val="FFFFFF"/>
                </a:solidFill>
                <a:latin typeface="Varela Round"/>
                <a:ea typeface="Varela Round"/>
                <a:cs typeface="Varela Round"/>
                <a:sym typeface="Varela Round"/>
              </a:rPr>
              <a:t>Marie-Josée Marineau-Harnois et Jean Chouinard </a:t>
            </a:r>
            <a:endParaRPr sz="1800">
              <a:solidFill>
                <a:srgbClr val="FFFFFF"/>
              </a:solidFill>
              <a:latin typeface="Varela Round"/>
              <a:ea typeface="Varela Round"/>
              <a:cs typeface="Varela Round"/>
              <a:sym typeface="Varela Round"/>
            </a:endParaRPr>
          </a:p>
          <a:p>
            <a:pPr indent="0" lvl="0" marL="0" rtl="0" algn="l">
              <a:spcBef>
                <a:spcPts val="600"/>
              </a:spcBef>
              <a:spcAft>
                <a:spcPts val="0"/>
              </a:spcAft>
              <a:buNone/>
            </a:pPr>
            <a:r>
              <a:rPr lang="fr-CA" sz="1800">
                <a:solidFill>
                  <a:srgbClr val="617A86"/>
                </a:solidFill>
                <a:latin typeface="Varela Round"/>
                <a:ea typeface="Varela Round"/>
                <a:cs typeface="Varela Round"/>
                <a:sym typeface="Varela Round"/>
              </a:rPr>
              <a:t>Service national du RÉCIT de l’adaptation scolaire</a:t>
            </a:r>
            <a:endParaRPr sz="1800">
              <a:solidFill>
                <a:srgbClr val="617A86"/>
              </a:solidFill>
              <a:latin typeface="Varela Round"/>
              <a:ea typeface="Varela Round"/>
              <a:cs typeface="Varela Round"/>
              <a:sym typeface="Varela Round"/>
            </a:endParaRPr>
          </a:p>
        </p:txBody>
      </p:sp>
      <p:sp>
        <p:nvSpPr>
          <p:cNvPr id="177" name="Google Shape;177;p15"/>
          <p:cNvSpPr txBox="1"/>
          <p:nvPr/>
        </p:nvSpPr>
        <p:spPr>
          <a:xfrm>
            <a:off x="17525" y="6329567"/>
            <a:ext cx="8951400" cy="5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
        <p:nvSpPr>
          <p:cNvPr id="178" name="Google Shape;178;p15"/>
          <p:cNvSpPr txBox="1"/>
          <p:nvPr/>
        </p:nvSpPr>
        <p:spPr>
          <a:xfrm>
            <a:off x="-58600" y="6320733"/>
            <a:ext cx="9202500" cy="537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200">
                <a:latin typeface="Ubuntu"/>
                <a:ea typeface="Ubuntu"/>
                <a:cs typeface="Ubuntu"/>
                <a:sym typeface="Ubuntu"/>
              </a:rPr>
              <a:t>Créé par le Service national du </a:t>
            </a:r>
            <a:r>
              <a:rPr lang="fr-CA" sz="1200" u="sng">
                <a:solidFill>
                  <a:srgbClr val="1155CC"/>
                </a:solidFill>
                <a:latin typeface="Ubuntu"/>
                <a:ea typeface="Ubuntu"/>
                <a:cs typeface="Ubuntu"/>
                <a:sym typeface="Ubuntu"/>
                <a:hlinkClick r:id="rId4"/>
              </a:rPr>
              <a:t>RÉCIT MST</a:t>
            </a:r>
            <a:r>
              <a:rPr lang="fr-CA" sz="1200">
                <a:latin typeface="Ubuntu"/>
                <a:ea typeface="Ubuntu"/>
                <a:cs typeface="Ubuntu"/>
                <a:sym typeface="Ubuntu"/>
              </a:rPr>
              <a:t> 2020 </a:t>
            </a:r>
            <a:r>
              <a:rPr lang="fr-CA" sz="1200" u="sng">
                <a:solidFill>
                  <a:srgbClr val="1155CC"/>
                </a:solidFill>
                <a:latin typeface="Ubuntu"/>
                <a:ea typeface="Ubuntu"/>
                <a:cs typeface="Ubuntu"/>
                <a:sym typeface="Ubuntu"/>
                <a:hlinkClick r:id="rId5"/>
              </a:rPr>
              <a:t>CC BY-NC-SA</a:t>
            </a:r>
            <a:endParaRPr>
              <a:latin typeface="Ubuntu"/>
              <a:ea typeface="Ubuntu"/>
              <a:cs typeface="Ubuntu"/>
              <a:sym typeface="Ubuntu"/>
            </a:endParaRPr>
          </a:p>
        </p:txBody>
      </p:sp>
      <p:pic>
        <p:nvPicPr>
          <p:cNvPr id="179" name="Google Shape;179;p15">
            <a:hlinkClick r:id="rId6"/>
          </p:cNvPr>
          <p:cNvPicPr preferRelativeResize="0"/>
          <p:nvPr/>
        </p:nvPicPr>
        <p:blipFill>
          <a:blip r:embed="rId7">
            <a:alphaModFix/>
          </a:blip>
          <a:stretch>
            <a:fillRect/>
          </a:stretch>
        </p:blipFill>
        <p:spPr>
          <a:xfrm>
            <a:off x="6960878" y="6357533"/>
            <a:ext cx="1045472" cy="386000"/>
          </a:xfrm>
          <a:prstGeom prst="rect">
            <a:avLst/>
          </a:prstGeom>
          <a:noFill/>
          <a:ln>
            <a:noFill/>
          </a:ln>
        </p:spPr>
      </p:pic>
      <p:pic>
        <p:nvPicPr>
          <p:cNvPr id="180" name="Google Shape;180;p15"/>
          <p:cNvPicPr preferRelativeResize="0"/>
          <p:nvPr/>
        </p:nvPicPr>
        <p:blipFill>
          <a:blip r:embed="rId8">
            <a:alphaModFix/>
          </a:blip>
          <a:stretch>
            <a:fillRect/>
          </a:stretch>
        </p:blipFill>
        <p:spPr>
          <a:xfrm>
            <a:off x="7577875" y="368733"/>
            <a:ext cx="1300700" cy="1256401"/>
          </a:xfrm>
          <a:prstGeom prst="rect">
            <a:avLst/>
          </a:prstGeom>
          <a:noFill/>
          <a:ln>
            <a:noFill/>
          </a:ln>
        </p:spPr>
      </p:pic>
      <p:pic>
        <p:nvPicPr>
          <p:cNvPr id="181" name="Google Shape;181;p15"/>
          <p:cNvPicPr preferRelativeResize="0"/>
          <p:nvPr/>
        </p:nvPicPr>
        <p:blipFill>
          <a:blip r:embed="rId9">
            <a:alphaModFix/>
          </a:blip>
          <a:stretch>
            <a:fillRect/>
          </a:stretch>
        </p:blipFill>
        <p:spPr>
          <a:xfrm>
            <a:off x="135800" y="3683869"/>
            <a:ext cx="2509447" cy="1666682"/>
          </a:xfrm>
          <a:prstGeom prst="rect">
            <a:avLst/>
          </a:prstGeom>
          <a:noFill/>
          <a:ln>
            <a:noFill/>
          </a:ln>
        </p:spPr>
      </p:pic>
      <p:pic>
        <p:nvPicPr>
          <p:cNvPr id="182" name="Google Shape;182;p15"/>
          <p:cNvPicPr preferRelativeResize="0"/>
          <p:nvPr/>
        </p:nvPicPr>
        <p:blipFill>
          <a:blip r:embed="rId10">
            <a:alphaModFix/>
          </a:blip>
          <a:stretch>
            <a:fillRect/>
          </a:stretch>
        </p:blipFill>
        <p:spPr>
          <a:xfrm>
            <a:off x="1793230" y="3683875"/>
            <a:ext cx="732095" cy="648026"/>
          </a:xfrm>
          <a:prstGeom prst="rect">
            <a:avLst/>
          </a:prstGeom>
          <a:noFill/>
          <a:ln>
            <a:noFill/>
          </a:ln>
        </p:spPr>
      </p:pic>
      <p:pic>
        <p:nvPicPr>
          <p:cNvPr id="183" name="Google Shape;183;p15"/>
          <p:cNvPicPr preferRelativeResize="0"/>
          <p:nvPr/>
        </p:nvPicPr>
        <p:blipFill>
          <a:blip r:embed="rId11">
            <a:alphaModFix/>
          </a:blip>
          <a:stretch>
            <a:fillRect/>
          </a:stretch>
        </p:blipFill>
        <p:spPr>
          <a:xfrm>
            <a:off x="317900" y="368725"/>
            <a:ext cx="1433950" cy="1433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3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Caractéristiques des activités</a:t>
            </a:r>
            <a:endParaRPr>
              <a:latin typeface="Viga"/>
              <a:ea typeface="Viga"/>
              <a:cs typeface="Viga"/>
              <a:sym typeface="Viga"/>
            </a:endParaRPr>
          </a:p>
        </p:txBody>
      </p:sp>
      <p:sp>
        <p:nvSpPr>
          <p:cNvPr id="345" name="Google Shape;345;p33"/>
          <p:cNvSpPr txBox="1"/>
          <p:nvPr>
            <p:ph idx="1" type="body"/>
          </p:nvPr>
        </p:nvSpPr>
        <p:spPr>
          <a:xfrm>
            <a:off x="311700" y="1384225"/>
            <a:ext cx="8520600" cy="31725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Sniglet"/>
              <a:buChar char="●"/>
            </a:pPr>
            <a:r>
              <a:rPr lang="fr-CA" sz="2400">
                <a:latin typeface="Sniglet"/>
                <a:ea typeface="Sniglet"/>
                <a:cs typeface="Sniglet"/>
                <a:sym typeface="Sniglet"/>
              </a:rPr>
              <a:t>Peuvent être partagées publiquement</a:t>
            </a:r>
            <a:endParaRPr sz="2400">
              <a:latin typeface="Sniglet"/>
              <a:ea typeface="Sniglet"/>
              <a:cs typeface="Sniglet"/>
              <a:sym typeface="Sniglet"/>
            </a:endParaRPr>
          </a:p>
          <a:p>
            <a:pPr indent="-381000" lvl="0" marL="457200" rtl="0" algn="l">
              <a:spcBef>
                <a:spcPts val="1000"/>
              </a:spcBef>
              <a:spcAft>
                <a:spcPts val="0"/>
              </a:spcAft>
              <a:buSzPts val="2400"/>
              <a:buFont typeface="Sniglet"/>
              <a:buChar char="●"/>
            </a:pPr>
            <a:r>
              <a:rPr lang="fr-CA" sz="2400">
                <a:latin typeface="Sniglet"/>
                <a:ea typeface="Sniglet"/>
                <a:cs typeface="Sniglet"/>
                <a:sym typeface="Sniglet"/>
              </a:rPr>
              <a:t>Les activités publiques peuvent être utilisées en session</a:t>
            </a:r>
            <a:endParaRPr sz="2400">
              <a:latin typeface="Sniglet"/>
              <a:ea typeface="Sniglet"/>
              <a:cs typeface="Sniglet"/>
              <a:sym typeface="Sniglet"/>
            </a:endParaRPr>
          </a:p>
          <a:p>
            <a:pPr indent="-381000" lvl="0" marL="457200" rtl="0" algn="l">
              <a:spcBef>
                <a:spcPts val="1000"/>
              </a:spcBef>
              <a:spcAft>
                <a:spcPts val="0"/>
              </a:spcAft>
              <a:buSzPts val="2400"/>
              <a:buFont typeface="Sniglet"/>
              <a:buChar char="●"/>
            </a:pPr>
            <a:r>
              <a:rPr lang="fr-CA" sz="2400">
                <a:latin typeface="Sniglet"/>
                <a:ea typeface="Sniglet"/>
                <a:cs typeface="Sniglet"/>
                <a:sym typeface="Sniglet"/>
              </a:rPr>
              <a:t>On peut copier les activités publiques pour les modifier</a:t>
            </a:r>
            <a:endParaRPr sz="2400">
              <a:latin typeface="Sniglet"/>
              <a:ea typeface="Sniglet"/>
              <a:cs typeface="Sniglet"/>
              <a:sym typeface="Sniglet"/>
            </a:endParaRPr>
          </a:p>
          <a:p>
            <a:pPr indent="-381000" lvl="0" marL="457200" rtl="0" algn="l">
              <a:spcBef>
                <a:spcPts val="1000"/>
              </a:spcBef>
              <a:spcAft>
                <a:spcPts val="0"/>
              </a:spcAft>
              <a:buSzPts val="2400"/>
              <a:buFont typeface="Sniglet"/>
              <a:buChar char="●"/>
            </a:pPr>
            <a:r>
              <a:rPr lang="fr-CA" sz="2400">
                <a:latin typeface="Sniglet"/>
                <a:ea typeface="Sniglet"/>
                <a:cs typeface="Sniglet"/>
                <a:sym typeface="Sniglet"/>
              </a:rPr>
              <a:t>Possibilité de faire plusieurs sessions différentes avec la même activité</a:t>
            </a:r>
            <a:endParaRPr sz="2400">
              <a:latin typeface="Sniglet"/>
              <a:ea typeface="Sniglet"/>
              <a:cs typeface="Sniglet"/>
              <a:sym typeface="Sniglet"/>
            </a:endParaRPr>
          </a:p>
          <a:p>
            <a:pPr indent="-381000" lvl="0" marL="457200" rtl="0" algn="l">
              <a:spcBef>
                <a:spcPts val="1000"/>
              </a:spcBef>
              <a:spcAft>
                <a:spcPts val="1000"/>
              </a:spcAft>
              <a:buSzPts val="2400"/>
              <a:buFont typeface="Sniglet"/>
              <a:buChar char="●"/>
            </a:pPr>
            <a:r>
              <a:rPr lang="fr-CA" sz="2400">
                <a:latin typeface="Sniglet"/>
                <a:ea typeface="Sniglet"/>
                <a:cs typeface="Sniglet"/>
                <a:sym typeface="Sniglet"/>
              </a:rPr>
              <a:t>Les élèves n’ont pas besoin de compte pour faire l’activité</a:t>
            </a:r>
            <a:endParaRPr sz="2400">
              <a:latin typeface="Sniglet"/>
              <a:ea typeface="Sniglet"/>
              <a:cs typeface="Sniglet"/>
              <a:sym typeface="Sniglet"/>
            </a:endParaRPr>
          </a:p>
        </p:txBody>
      </p:sp>
      <p:pic>
        <p:nvPicPr>
          <p:cNvPr id="346" name="Google Shape;346;p33"/>
          <p:cNvPicPr preferRelativeResize="0"/>
          <p:nvPr/>
        </p:nvPicPr>
        <p:blipFill>
          <a:blip r:embed="rId3">
            <a:alphaModFix/>
          </a:blip>
          <a:stretch>
            <a:fillRect/>
          </a:stretch>
        </p:blipFill>
        <p:spPr>
          <a:xfrm>
            <a:off x="2969074" y="4632925"/>
            <a:ext cx="3205863" cy="18829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34"/>
          <p:cNvSpPr/>
          <p:nvPr/>
        </p:nvSpPr>
        <p:spPr>
          <a:xfrm>
            <a:off x="3286650" y="212600"/>
            <a:ext cx="2570700" cy="2559900"/>
          </a:xfrm>
          <a:prstGeom prst="ellipse">
            <a:avLst/>
          </a:prstGeom>
          <a:solidFill>
            <a:srgbClr val="93C47D">
              <a:alpha val="49160"/>
            </a:srgbClr>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lang="fr-CA"/>
            </a:br>
            <a:endParaRPr/>
          </a:p>
        </p:txBody>
      </p:sp>
      <p:pic>
        <p:nvPicPr>
          <p:cNvPr id="352" name="Google Shape;352;p34"/>
          <p:cNvPicPr preferRelativeResize="0"/>
          <p:nvPr/>
        </p:nvPicPr>
        <p:blipFill rotWithShape="1">
          <a:blip r:embed="rId3">
            <a:alphaModFix/>
          </a:blip>
          <a:srcRect b="0" l="0" r="75614" t="0"/>
          <a:stretch/>
        </p:blipFill>
        <p:spPr>
          <a:xfrm>
            <a:off x="4058675" y="984542"/>
            <a:ext cx="1026650" cy="1016000"/>
          </a:xfrm>
          <a:prstGeom prst="rect">
            <a:avLst/>
          </a:prstGeom>
          <a:noFill/>
          <a:ln>
            <a:noFill/>
          </a:ln>
        </p:spPr>
      </p:pic>
      <p:sp>
        <p:nvSpPr>
          <p:cNvPr id="353" name="Google Shape;353;p34"/>
          <p:cNvSpPr txBox="1"/>
          <p:nvPr/>
        </p:nvSpPr>
        <p:spPr>
          <a:xfrm>
            <a:off x="2321800" y="3848650"/>
            <a:ext cx="5315400" cy="62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400" u="sng">
                <a:solidFill>
                  <a:srgbClr val="6AA84F"/>
                </a:solidFill>
                <a:latin typeface="Ubuntu"/>
                <a:ea typeface="Ubuntu"/>
                <a:cs typeface="Ubuntu"/>
                <a:sym typeface="Ubuntu"/>
                <a:hlinkClick r:id="rId4"/>
              </a:rPr>
              <a:t>https://graspablemath.com/canvas</a:t>
            </a:r>
            <a:endParaRPr sz="2400">
              <a:latin typeface="Ubuntu"/>
              <a:ea typeface="Ubuntu"/>
              <a:cs typeface="Ubuntu"/>
              <a:sym typeface="Ubuntu"/>
            </a:endParaRPr>
          </a:p>
        </p:txBody>
      </p:sp>
      <p:sp>
        <p:nvSpPr>
          <p:cNvPr id="354" name="Google Shape;354;p34"/>
          <p:cNvSpPr txBox="1"/>
          <p:nvPr>
            <p:ph type="title"/>
          </p:nvPr>
        </p:nvSpPr>
        <p:spPr>
          <a:xfrm>
            <a:off x="645900" y="2854950"/>
            <a:ext cx="7852200" cy="11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CA"/>
              <a:t>Le canvas</a:t>
            </a:r>
            <a:endParaRPr/>
          </a:p>
        </p:txBody>
      </p:sp>
      <p:pic>
        <p:nvPicPr>
          <p:cNvPr id="355" name="Google Shape;355;p34"/>
          <p:cNvPicPr preferRelativeResize="0"/>
          <p:nvPr/>
        </p:nvPicPr>
        <p:blipFill>
          <a:blip r:embed="rId5">
            <a:alphaModFix/>
          </a:blip>
          <a:stretch>
            <a:fillRect/>
          </a:stretch>
        </p:blipFill>
        <p:spPr>
          <a:xfrm>
            <a:off x="1320750" y="4565375"/>
            <a:ext cx="6553200" cy="1971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35"/>
          <p:cNvSpPr txBox="1"/>
          <p:nvPr>
            <p:ph type="title"/>
          </p:nvPr>
        </p:nvSpPr>
        <p:spPr>
          <a:xfrm>
            <a:off x="311700" y="593375"/>
            <a:ext cx="47505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Présentation du canvas</a:t>
            </a:r>
            <a:endParaRPr>
              <a:latin typeface="Viga"/>
              <a:ea typeface="Viga"/>
              <a:cs typeface="Viga"/>
              <a:sym typeface="Viga"/>
            </a:endParaRPr>
          </a:p>
        </p:txBody>
      </p:sp>
      <p:pic>
        <p:nvPicPr>
          <p:cNvPr id="361" name="Google Shape;361;p35"/>
          <p:cNvPicPr preferRelativeResize="0"/>
          <p:nvPr/>
        </p:nvPicPr>
        <p:blipFill>
          <a:blip r:embed="rId3">
            <a:alphaModFix/>
          </a:blip>
          <a:stretch>
            <a:fillRect/>
          </a:stretch>
        </p:blipFill>
        <p:spPr>
          <a:xfrm>
            <a:off x="152400" y="1509267"/>
            <a:ext cx="8839199" cy="4931176"/>
          </a:xfrm>
          <a:prstGeom prst="rect">
            <a:avLst/>
          </a:prstGeom>
          <a:noFill/>
          <a:ln>
            <a:noFill/>
          </a:ln>
        </p:spPr>
      </p:pic>
      <p:pic>
        <p:nvPicPr>
          <p:cNvPr id="362" name="Google Shape;362;p35"/>
          <p:cNvPicPr preferRelativeResize="0"/>
          <p:nvPr/>
        </p:nvPicPr>
        <p:blipFill>
          <a:blip r:embed="rId4">
            <a:alphaModFix/>
          </a:blip>
          <a:stretch>
            <a:fillRect/>
          </a:stretch>
        </p:blipFill>
        <p:spPr>
          <a:xfrm>
            <a:off x="3595675" y="4297450"/>
            <a:ext cx="1952625" cy="1847850"/>
          </a:xfrm>
          <a:prstGeom prst="rect">
            <a:avLst/>
          </a:prstGeom>
          <a:noFill/>
          <a:ln>
            <a:noFill/>
          </a:ln>
        </p:spPr>
      </p:pic>
      <p:sp>
        <p:nvSpPr>
          <p:cNvPr id="363" name="Google Shape;363;p35"/>
          <p:cNvSpPr/>
          <p:nvPr/>
        </p:nvSpPr>
        <p:spPr>
          <a:xfrm rot="858602">
            <a:off x="6066123" y="608870"/>
            <a:ext cx="2375300" cy="763487"/>
          </a:xfrm>
          <a:prstGeom prst="doubleWave">
            <a:avLst>
              <a:gd fmla="val 6250"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a:solidFill>
                  <a:srgbClr val="45818E"/>
                </a:solidFill>
                <a:latin typeface="Viga"/>
                <a:ea typeface="Viga"/>
                <a:cs typeface="Viga"/>
                <a:sym typeface="Viga"/>
              </a:rPr>
              <a:t>On clique partout!</a:t>
            </a:r>
            <a:endParaRPr>
              <a:solidFill>
                <a:srgbClr val="45818E"/>
              </a:solidFill>
              <a:latin typeface="Viga"/>
              <a:ea typeface="Viga"/>
              <a:cs typeface="Viga"/>
              <a:sym typeface="Vig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36"/>
          <p:cNvSpPr txBox="1"/>
          <p:nvPr>
            <p:ph type="title"/>
          </p:nvPr>
        </p:nvSpPr>
        <p:spPr>
          <a:xfrm>
            <a:off x="265500" y="411222"/>
            <a:ext cx="4045200" cy="153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CA" sz="3600">
                <a:latin typeface="Viga"/>
                <a:ea typeface="Viga"/>
                <a:cs typeface="Viga"/>
                <a:sym typeface="Viga"/>
              </a:rPr>
              <a:t>Configuration de l’environnement</a:t>
            </a:r>
            <a:endParaRPr sz="3600">
              <a:highlight>
                <a:srgbClr val="FF9900"/>
              </a:highlight>
              <a:latin typeface="Viga"/>
              <a:ea typeface="Viga"/>
              <a:cs typeface="Viga"/>
              <a:sym typeface="Viga"/>
            </a:endParaRPr>
          </a:p>
        </p:txBody>
      </p:sp>
      <p:sp>
        <p:nvSpPr>
          <p:cNvPr id="369" name="Google Shape;369;p36"/>
          <p:cNvSpPr txBox="1"/>
          <p:nvPr>
            <p:ph idx="1" type="subTitle"/>
          </p:nvPr>
        </p:nvSpPr>
        <p:spPr>
          <a:xfrm>
            <a:off x="265500" y="1943024"/>
            <a:ext cx="4045200" cy="31857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Ubuntu"/>
              <a:buChar char="●"/>
            </a:pPr>
            <a:r>
              <a:rPr lang="fr-CA" sz="2200">
                <a:latin typeface="Ubuntu"/>
                <a:ea typeface="Ubuntu"/>
                <a:cs typeface="Ubuntu"/>
                <a:sym typeface="Ubuntu"/>
              </a:rPr>
              <a:t>C</a:t>
            </a:r>
            <a:r>
              <a:rPr lang="fr-CA" sz="2200">
                <a:latin typeface="Ubuntu"/>
                <a:ea typeface="Ubuntu"/>
                <a:cs typeface="Ubuntu"/>
                <a:sym typeface="Ubuntu"/>
              </a:rPr>
              <a:t>onfiguration selon le niveau de l’élève</a:t>
            </a:r>
            <a:endParaRPr sz="2200">
              <a:latin typeface="Ubuntu"/>
              <a:ea typeface="Ubuntu"/>
              <a:cs typeface="Ubuntu"/>
              <a:sym typeface="Ubuntu"/>
            </a:endParaRPr>
          </a:p>
          <a:p>
            <a:pPr indent="-368300" lvl="0" marL="457200" rtl="0" algn="l">
              <a:spcBef>
                <a:spcPts val="1000"/>
              </a:spcBef>
              <a:spcAft>
                <a:spcPts val="0"/>
              </a:spcAft>
              <a:buSzPts val="2200"/>
              <a:buFont typeface="Ubuntu"/>
              <a:buChar char="●"/>
            </a:pPr>
            <a:r>
              <a:rPr lang="fr-CA" sz="2200">
                <a:latin typeface="Ubuntu"/>
                <a:ea typeface="Ubuntu"/>
                <a:cs typeface="Ubuntu"/>
                <a:sym typeface="Ubuntu"/>
              </a:rPr>
              <a:t>Enregistrement de la configuration lors de l’élaboration des activités</a:t>
            </a:r>
            <a:endParaRPr sz="2200">
              <a:latin typeface="Ubuntu"/>
              <a:ea typeface="Ubuntu"/>
              <a:cs typeface="Ubuntu"/>
              <a:sym typeface="Ubuntu"/>
            </a:endParaRPr>
          </a:p>
          <a:p>
            <a:pPr indent="-368300" lvl="0" marL="457200" rtl="0" algn="l">
              <a:spcBef>
                <a:spcPts val="1000"/>
              </a:spcBef>
              <a:spcAft>
                <a:spcPts val="1000"/>
              </a:spcAft>
              <a:buSzPts val="2200"/>
              <a:buFont typeface="Ubuntu"/>
              <a:buChar char="●"/>
            </a:pPr>
            <a:r>
              <a:rPr lang="fr-CA" sz="2200">
                <a:latin typeface="Ubuntu"/>
                <a:ea typeface="Ubuntu"/>
                <a:cs typeface="Ubuntu"/>
                <a:sym typeface="Ubuntu"/>
              </a:rPr>
              <a:t>Configuration à la carte selon l’intention pédagogique</a:t>
            </a:r>
            <a:endParaRPr sz="2200">
              <a:latin typeface="Ubuntu"/>
              <a:ea typeface="Ubuntu"/>
              <a:cs typeface="Ubuntu"/>
              <a:sym typeface="Ubuntu"/>
            </a:endParaRPr>
          </a:p>
        </p:txBody>
      </p:sp>
      <p:sp>
        <p:nvSpPr>
          <p:cNvPr id="370" name="Google Shape;370;p36"/>
          <p:cNvSpPr txBox="1"/>
          <p:nvPr/>
        </p:nvSpPr>
        <p:spPr>
          <a:xfrm>
            <a:off x="4818600" y="411225"/>
            <a:ext cx="3957900" cy="183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4200">
                <a:solidFill>
                  <a:srgbClr val="6AA84F"/>
                </a:solidFill>
                <a:latin typeface="Viga"/>
                <a:ea typeface="Viga"/>
                <a:cs typeface="Viga"/>
                <a:sym typeface="Viga"/>
              </a:rPr>
              <a:t>Démonstration</a:t>
            </a:r>
            <a:endParaRPr sz="4200">
              <a:solidFill>
                <a:srgbClr val="6AA84F"/>
              </a:solidFill>
              <a:latin typeface="Viga"/>
              <a:ea typeface="Viga"/>
              <a:cs typeface="Viga"/>
              <a:sym typeface="Viga"/>
            </a:endParaRPr>
          </a:p>
          <a:p>
            <a:pPr indent="0" lvl="0" marL="0" rtl="0" algn="ctr">
              <a:spcBef>
                <a:spcPts val="0"/>
              </a:spcBef>
              <a:spcAft>
                <a:spcPts val="0"/>
              </a:spcAft>
              <a:buNone/>
            </a:pPr>
            <a:r>
              <a:t/>
            </a:r>
            <a:endParaRPr sz="2600">
              <a:solidFill>
                <a:srgbClr val="6AA84F"/>
              </a:solidFill>
              <a:latin typeface="Oswald"/>
              <a:ea typeface="Oswald"/>
              <a:cs typeface="Oswald"/>
              <a:sym typeface="Oswald"/>
            </a:endParaRPr>
          </a:p>
          <a:p>
            <a:pPr indent="0" lvl="0" marL="0" rtl="0" algn="ctr">
              <a:spcBef>
                <a:spcPts val="0"/>
              </a:spcBef>
              <a:spcAft>
                <a:spcPts val="0"/>
              </a:spcAft>
              <a:buNone/>
            </a:pPr>
            <a:r>
              <a:t/>
            </a:r>
            <a:endParaRPr sz="4200">
              <a:solidFill>
                <a:srgbClr val="6AA84F"/>
              </a:solidFill>
              <a:latin typeface="Oswald"/>
              <a:ea typeface="Oswald"/>
              <a:cs typeface="Oswald"/>
              <a:sym typeface="Oswald"/>
            </a:endParaRPr>
          </a:p>
        </p:txBody>
      </p:sp>
      <p:sp>
        <p:nvSpPr>
          <p:cNvPr id="371" name="Google Shape;371;p36"/>
          <p:cNvSpPr txBox="1"/>
          <p:nvPr/>
        </p:nvSpPr>
        <p:spPr>
          <a:xfrm>
            <a:off x="4739625" y="1207125"/>
            <a:ext cx="4192500" cy="5293200"/>
          </a:xfrm>
          <a:prstGeom prst="rect">
            <a:avLst/>
          </a:prstGeom>
          <a:noFill/>
          <a:ln>
            <a:noFill/>
          </a:ln>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Clr>
                <a:srgbClr val="6AA84F"/>
              </a:buClr>
              <a:buSzPts val="2200"/>
              <a:buFont typeface="Ubuntu"/>
              <a:buChar char="●"/>
            </a:pPr>
            <a:r>
              <a:rPr lang="fr-CA" sz="2200">
                <a:solidFill>
                  <a:srgbClr val="6AA84F"/>
                </a:solidFill>
                <a:latin typeface="Ubuntu"/>
                <a:ea typeface="Ubuntu"/>
                <a:cs typeface="Ubuntu"/>
                <a:sym typeface="Ubuntu"/>
              </a:rPr>
              <a:t>Respect des règles</a:t>
            </a:r>
            <a:endParaRPr sz="2200">
              <a:solidFill>
                <a:srgbClr val="6AA84F"/>
              </a:solidFill>
              <a:latin typeface="Ubuntu"/>
              <a:ea typeface="Ubuntu"/>
              <a:cs typeface="Ubuntu"/>
              <a:sym typeface="Ubuntu"/>
            </a:endParaRPr>
          </a:p>
          <a:p>
            <a:pPr indent="-368300" lvl="0" marL="457200" rtl="0" algn="l">
              <a:lnSpc>
                <a:spcPct val="100000"/>
              </a:lnSpc>
              <a:spcBef>
                <a:spcPts val="1000"/>
              </a:spcBef>
              <a:spcAft>
                <a:spcPts val="0"/>
              </a:spcAft>
              <a:buClr>
                <a:srgbClr val="6AA84F"/>
              </a:buClr>
              <a:buSzPts val="2200"/>
              <a:buFont typeface="Ubuntu"/>
              <a:buChar char="●"/>
            </a:pPr>
            <a:r>
              <a:rPr lang="fr-CA" sz="2200">
                <a:solidFill>
                  <a:srgbClr val="6AA84F"/>
                </a:solidFill>
                <a:latin typeface="Ubuntu"/>
                <a:ea typeface="Ubuntu"/>
                <a:cs typeface="Ubuntu"/>
                <a:sym typeface="Ubuntu"/>
              </a:rPr>
              <a:t>Copie des objets</a:t>
            </a:r>
            <a:endParaRPr sz="2200">
              <a:solidFill>
                <a:srgbClr val="6AA84F"/>
              </a:solidFill>
              <a:latin typeface="Ubuntu"/>
              <a:ea typeface="Ubuntu"/>
              <a:cs typeface="Ubuntu"/>
              <a:sym typeface="Ubuntu"/>
            </a:endParaRPr>
          </a:p>
          <a:p>
            <a:pPr indent="-368300" lvl="0" marL="457200" rtl="0" algn="l">
              <a:lnSpc>
                <a:spcPct val="100000"/>
              </a:lnSpc>
              <a:spcBef>
                <a:spcPts val="1000"/>
              </a:spcBef>
              <a:spcAft>
                <a:spcPts val="0"/>
              </a:spcAft>
              <a:buClr>
                <a:srgbClr val="6AA84F"/>
              </a:buClr>
              <a:buSzPts val="2200"/>
              <a:buFont typeface="Ubuntu"/>
              <a:buChar char="●"/>
            </a:pPr>
            <a:r>
              <a:rPr lang="fr-CA" sz="2200">
                <a:solidFill>
                  <a:srgbClr val="6AA84F"/>
                </a:solidFill>
                <a:latin typeface="Ubuntu"/>
                <a:ea typeface="Ubuntu"/>
                <a:cs typeface="Ubuntu"/>
                <a:sym typeface="Ubuntu"/>
              </a:rPr>
              <a:t>Affichage des étapes</a:t>
            </a:r>
            <a:endParaRPr sz="2200">
              <a:solidFill>
                <a:srgbClr val="6AA84F"/>
              </a:solidFill>
              <a:latin typeface="Ubuntu"/>
              <a:ea typeface="Ubuntu"/>
              <a:cs typeface="Ubuntu"/>
              <a:sym typeface="Ubuntu"/>
            </a:endParaRPr>
          </a:p>
          <a:p>
            <a:pPr indent="-368300" lvl="0" marL="457200" rtl="0" algn="l">
              <a:spcBef>
                <a:spcPts val="1000"/>
              </a:spcBef>
              <a:spcAft>
                <a:spcPts val="0"/>
              </a:spcAft>
              <a:buClr>
                <a:srgbClr val="6AA84F"/>
              </a:buClr>
              <a:buSzPts val="2200"/>
              <a:buFont typeface="Ubuntu"/>
              <a:buChar char="●"/>
            </a:pPr>
            <a:r>
              <a:rPr lang="fr-CA" sz="2200">
                <a:solidFill>
                  <a:srgbClr val="6AA84F"/>
                </a:solidFill>
                <a:latin typeface="Ubuntu"/>
                <a:ea typeface="Ubuntu"/>
                <a:cs typeface="Ubuntu"/>
                <a:sym typeface="Ubuntu"/>
              </a:rPr>
              <a:t>Remplacement d’un nombre (KeyPad) </a:t>
            </a:r>
            <a:endParaRPr sz="2200">
              <a:solidFill>
                <a:srgbClr val="6AA84F"/>
              </a:solidFill>
              <a:latin typeface="Ubuntu"/>
              <a:ea typeface="Ubuntu"/>
              <a:cs typeface="Ubuntu"/>
              <a:sym typeface="Ubuntu"/>
            </a:endParaRPr>
          </a:p>
          <a:p>
            <a:pPr indent="-368300" lvl="0" marL="457200" rtl="0" algn="l">
              <a:spcBef>
                <a:spcPts val="1000"/>
              </a:spcBef>
              <a:spcAft>
                <a:spcPts val="0"/>
              </a:spcAft>
              <a:buClr>
                <a:srgbClr val="6AA84F"/>
              </a:buClr>
              <a:buSzPts val="2200"/>
              <a:buFont typeface="Ubuntu"/>
              <a:buChar char="●"/>
            </a:pPr>
            <a:r>
              <a:rPr lang="fr-CA" sz="2200">
                <a:solidFill>
                  <a:srgbClr val="6AA84F"/>
                </a:solidFill>
                <a:latin typeface="Ubuntu"/>
                <a:ea typeface="Ubuntu"/>
                <a:cs typeface="Ubuntu"/>
                <a:sym typeface="Ubuntu"/>
              </a:rPr>
              <a:t>Terme manquant</a:t>
            </a:r>
            <a:endParaRPr sz="2200">
              <a:solidFill>
                <a:srgbClr val="6AA84F"/>
              </a:solidFill>
              <a:latin typeface="Ubuntu"/>
              <a:ea typeface="Ubuntu"/>
              <a:cs typeface="Ubuntu"/>
              <a:sym typeface="Ubuntu"/>
            </a:endParaRPr>
          </a:p>
          <a:p>
            <a:pPr indent="-368300" lvl="0" marL="457200" rtl="0" algn="l">
              <a:lnSpc>
                <a:spcPct val="100000"/>
              </a:lnSpc>
              <a:spcBef>
                <a:spcPts val="1000"/>
              </a:spcBef>
              <a:spcAft>
                <a:spcPts val="0"/>
              </a:spcAft>
              <a:buClr>
                <a:srgbClr val="6AA84F"/>
              </a:buClr>
              <a:buSzPts val="2200"/>
              <a:buFont typeface="Ubuntu"/>
              <a:buChar char="●"/>
            </a:pPr>
            <a:r>
              <a:rPr lang="fr-CA" sz="2200">
                <a:solidFill>
                  <a:srgbClr val="6AA84F"/>
                </a:solidFill>
                <a:latin typeface="Ubuntu"/>
                <a:ea typeface="Ubuntu"/>
                <a:cs typeface="Ubuntu"/>
                <a:sym typeface="Ubuntu"/>
              </a:rPr>
              <a:t>Organisation et déplacement des objets</a:t>
            </a:r>
            <a:endParaRPr sz="2200">
              <a:solidFill>
                <a:srgbClr val="6AA84F"/>
              </a:solidFill>
              <a:latin typeface="Ubuntu"/>
              <a:ea typeface="Ubuntu"/>
              <a:cs typeface="Ubuntu"/>
              <a:sym typeface="Ubuntu"/>
            </a:endParaRPr>
          </a:p>
          <a:p>
            <a:pPr indent="-368300" lvl="0" marL="457200" rtl="0" algn="l">
              <a:lnSpc>
                <a:spcPct val="100000"/>
              </a:lnSpc>
              <a:spcBef>
                <a:spcPts val="1000"/>
              </a:spcBef>
              <a:spcAft>
                <a:spcPts val="0"/>
              </a:spcAft>
              <a:buClr>
                <a:srgbClr val="6AA84F"/>
              </a:buClr>
              <a:buSzPts val="2200"/>
              <a:buFont typeface="Ubuntu"/>
              <a:buChar char="●"/>
            </a:pPr>
            <a:r>
              <a:rPr lang="fr-CA" sz="2200">
                <a:solidFill>
                  <a:srgbClr val="6AA84F"/>
                </a:solidFill>
                <a:latin typeface="Ubuntu"/>
                <a:ea typeface="Ubuntu"/>
                <a:cs typeface="Ubuntu"/>
                <a:sym typeface="Ubuntu"/>
              </a:rPr>
              <a:t>Suivi des nombres (scrub)</a:t>
            </a:r>
            <a:endParaRPr sz="2200">
              <a:solidFill>
                <a:srgbClr val="6AA84F"/>
              </a:solidFill>
              <a:latin typeface="Ubuntu"/>
              <a:ea typeface="Ubuntu"/>
              <a:cs typeface="Ubuntu"/>
              <a:sym typeface="Ubuntu"/>
            </a:endParaRPr>
          </a:p>
          <a:p>
            <a:pPr indent="-368300" lvl="0" marL="457200" rtl="0" algn="l">
              <a:spcBef>
                <a:spcPts val="1000"/>
              </a:spcBef>
              <a:spcAft>
                <a:spcPts val="0"/>
              </a:spcAft>
              <a:buClr>
                <a:srgbClr val="6AA84F"/>
              </a:buClr>
              <a:buSzPts val="2200"/>
              <a:buFont typeface="Ubuntu"/>
              <a:buChar char="●"/>
            </a:pPr>
            <a:r>
              <a:rPr lang="fr-CA" sz="2200">
                <a:solidFill>
                  <a:srgbClr val="6AA84F"/>
                </a:solidFill>
                <a:latin typeface="Ubuntu"/>
                <a:ea typeface="Ubuntu"/>
                <a:cs typeface="Ubuntu"/>
                <a:sym typeface="Ubuntu"/>
              </a:rPr>
              <a:t>Page extensible</a:t>
            </a:r>
            <a:endParaRPr sz="2200">
              <a:solidFill>
                <a:srgbClr val="6AA84F"/>
              </a:solidFill>
              <a:latin typeface="Ubuntu"/>
              <a:ea typeface="Ubuntu"/>
              <a:cs typeface="Ubuntu"/>
              <a:sym typeface="Ubuntu"/>
            </a:endParaRPr>
          </a:p>
          <a:p>
            <a:pPr indent="-368300" lvl="0" marL="457200" rtl="0" algn="l">
              <a:lnSpc>
                <a:spcPct val="100000"/>
              </a:lnSpc>
              <a:spcBef>
                <a:spcPts val="1000"/>
              </a:spcBef>
              <a:spcAft>
                <a:spcPts val="1000"/>
              </a:spcAft>
              <a:buClr>
                <a:srgbClr val="6AA84F"/>
              </a:buClr>
              <a:buSzPts val="2200"/>
              <a:buFont typeface="Ubuntu"/>
              <a:buChar char="●"/>
            </a:pPr>
            <a:r>
              <a:rPr lang="fr-CA" sz="2200">
                <a:solidFill>
                  <a:srgbClr val="6AA84F"/>
                </a:solidFill>
                <a:latin typeface="Ubuntu"/>
                <a:ea typeface="Ubuntu"/>
                <a:cs typeface="Ubuntu"/>
                <a:sym typeface="Ubuntu"/>
              </a:rPr>
              <a:t>Ajout de texte, de graphique et de vidéos</a:t>
            </a:r>
            <a:endParaRPr sz="2200">
              <a:solidFill>
                <a:srgbClr val="6AA84F"/>
              </a:solidFill>
              <a:latin typeface="Ubuntu"/>
              <a:ea typeface="Ubuntu"/>
              <a:cs typeface="Ubuntu"/>
              <a:sym typeface="Ubuntu"/>
            </a:endParaRPr>
          </a:p>
        </p:txBody>
      </p:sp>
      <p:pic>
        <p:nvPicPr>
          <p:cNvPr id="372" name="Google Shape;372;p36"/>
          <p:cNvPicPr preferRelativeResize="0"/>
          <p:nvPr/>
        </p:nvPicPr>
        <p:blipFill>
          <a:blip r:embed="rId3">
            <a:alphaModFix/>
          </a:blip>
          <a:stretch>
            <a:fillRect/>
          </a:stretch>
        </p:blipFill>
        <p:spPr>
          <a:xfrm>
            <a:off x="1526363" y="5203148"/>
            <a:ext cx="1523475" cy="1531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3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3700">
                <a:latin typeface="Viga"/>
                <a:ea typeface="Viga"/>
                <a:cs typeface="Viga"/>
                <a:sym typeface="Viga"/>
              </a:rPr>
              <a:t>À votre tour!</a:t>
            </a:r>
            <a:endParaRPr sz="3700">
              <a:latin typeface="Viga"/>
              <a:ea typeface="Viga"/>
              <a:cs typeface="Viga"/>
              <a:sym typeface="Viga"/>
            </a:endParaRPr>
          </a:p>
        </p:txBody>
      </p:sp>
      <p:sp>
        <p:nvSpPr>
          <p:cNvPr id="378" name="Google Shape;378;p37"/>
          <p:cNvSpPr txBox="1"/>
          <p:nvPr>
            <p:ph idx="1" type="body"/>
          </p:nvPr>
        </p:nvSpPr>
        <p:spPr>
          <a:xfrm>
            <a:off x="311700" y="1536627"/>
            <a:ext cx="8520600" cy="345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2600">
                <a:solidFill>
                  <a:srgbClr val="EFEFEF"/>
                </a:solidFill>
                <a:latin typeface="Sniglet"/>
                <a:ea typeface="Sniglet"/>
                <a:cs typeface="Sniglet"/>
                <a:sym typeface="Sniglet"/>
              </a:rPr>
              <a:t>Expérimentez avec des manipulations sur:</a:t>
            </a:r>
            <a:endParaRPr sz="2600">
              <a:solidFill>
                <a:srgbClr val="EFEFEF"/>
              </a:solidFill>
              <a:latin typeface="Sniglet"/>
              <a:ea typeface="Sniglet"/>
              <a:cs typeface="Sniglet"/>
              <a:sym typeface="Sniglet"/>
            </a:endParaRPr>
          </a:p>
          <a:p>
            <a:pPr indent="-393700" lvl="0" marL="457200" rtl="0" algn="l">
              <a:spcBef>
                <a:spcPts val="1600"/>
              </a:spcBef>
              <a:spcAft>
                <a:spcPts val="0"/>
              </a:spcAft>
              <a:buClr>
                <a:srgbClr val="EFEFEF"/>
              </a:buClr>
              <a:buSzPts val="2600"/>
              <a:buFont typeface="Sniglet"/>
              <a:buChar char="●"/>
            </a:pPr>
            <a:r>
              <a:rPr lang="fr-CA" sz="2600">
                <a:solidFill>
                  <a:srgbClr val="EFEFEF"/>
                </a:solidFill>
                <a:latin typeface="Sniglet"/>
                <a:ea typeface="Sniglet"/>
                <a:cs typeface="Sniglet"/>
                <a:sym typeface="Sniglet"/>
              </a:rPr>
              <a:t>Les quatre opérations avec des nombres entiers;</a:t>
            </a:r>
            <a:endParaRPr sz="2600">
              <a:solidFill>
                <a:srgbClr val="EFEFEF"/>
              </a:solidFill>
              <a:latin typeface="Sniglet"/>
              <a:ea typeface="Sniglet"/>
              <a:cs typeface="Sniglet"/>
              <a:sym typeface="Sniglet"/>
            </a:endParaRPr>
          </a:p>
          <a:p>
            <a:pPr indent="-393700" lvl="0" marL="457200" rtl="0" algn="l">
              <a:spcBef>
                <a:spcPts val="0"/>
              </a:spcBef>
              <a:spcAft>
                <a:spcPts val="0"/>
              </a:spcAft>
              <a:buClr>
                <a:srgbClr val="EFEFEF"/>
              </a:buClr>
              <a:buSzPts val="2600"/>
              <a:buFont typeface="Sniglet"/>
              <a:buChar char="●"/>
            </a:pPr>
            <a:r>
              <a:rPr lang="fr-CA" sz="2600">
                <a:solidFill>
                  <a:srgbClr val="EFEFEF"/>
                </a:solidFill>
                <a:latin typeface="Sniglet"/>
                <a:ea typeface="Sniglet"/>
                <a:cs typeface="Sniglet"/>
                <a:sym typeface="Sniglet"/>
              </a:rPr>
              <a:t>Les quatre opérations avec des fractions;</a:t>
            </a:r>
            <a:endParaRPr sz="2600">
              <a:solidFill>
                <a:srgbClr val="EFEFEF"/>
              </a:solidFill>
              <a:latin typeface="Sniglet"/>
              <a:ea typeface="Sniglet"/>
              <a:cs typeface="Sniglet"/>
              <a:sym typeface="Sniglet"/>
            </a:endParaRPr>
          </a:p>
          <a:p>
            <a:pPr indent="-393700" lvl="0" marL="457200" rtl="0" algn="l">
              <a:spcBef>
                <a:spcPts val="0"/>
              </a:spcBef>
              <a:spcAft>
                <a:spcPts val="0"/>
              </a:spcAft>
              <a:buClr>
                <a:srgbClr val="EFEFEF"/>
              </a:buClr>
              <a:buSzPts val="2600"/>
              <a:buFont typeface="Sniglet"/>
              <a:buChar char="●"/>
            </a:pPr>
            <a:r>
              <a:rPr lang="fr-CA" sz="2600">
                <a:solidFill>
                  <a:srgbClr val="EFEFEF"/>
                </a:solidFill>
                <a:latin typeface="Sniglet"/>
                <a:ea typeface="Sniglet"/>
                <a:cs typeface="Sniglet"/>
                <a:sym typeface="Sniglet"/>
              </a:rPr>
              <a:t>Les quatre opérations avec des nombres décimaux;</a:t>
            </a:r>
            <a:endParaRPr sz="2600">
              <a:solidFill>
                <a:srgbClr val="EFEFEF"/>
              </a:solidFill>
              <a:latin typeface="Sniglet"/>
              <a:ea typeface="Sniglet"/>
              <a:cs typeface="Sniglet"/>
              <a:sym typeface="Sniglet"/>
            </a:endParaRPr>
          </a:p>
          <a:p>
            <a:pPr indent="-393700" lvl="0" marL="457200" rtl="0" algn="l">
              <a:spcBef>
                <a:spcPts val="0"/>
              </a:spcBef>
              <a:spcAft>
                <a:spcPts val="0"/>
              </a:spcAft>
              <a:buClr>
                <a:srgbClr val="EFEFEF"/>
              </a:buClr>
              <a:buSzPts val="2600"/>
              <a:buFont typeface="Sniglet"/>
              <a:buChar char="●"/>
            </a:pPr>
            <a:r>
              <a:rPr lang="fr-CA" sz="2600">
                <a:solidFill>
                  <a:srgbClr val="EFEFEF"/>
                </a:solidFill>
                <a:latin typeface="Sniglet"/>
                <a:ea typeface="Sniglet"/>
                <a:cs typeface="Sniglet"/>
                <a:sym typeface="Sniglet"/>
              </a:rPr>
              <a:t>La priorités des opérations;</a:t>
            </a:r>
            <a:endParaRPr sz="2600">
              <a:solidFill>
                <a:srgbClr val="EFEFEF"/>
              </a:solidFill>
              <a:latin typeface="Sniglet"/>
              <a:ea typeface="Sniglet"/>
              <a:cs typeface="Sniglet"/>
              <a:sym typeface="Sniglet"/>
            </a:endParaRPr>
          </a:p>
          <a:p>
            <a:pPr indent="-393700" lvl="0" marL="457200" rtl="0" algn="l">
              <a:spcBef>
                <a:spcPts val="0"/>
              </a:spcBef>
              <a:spcAft>
                <a:spcPts val="0"/>
              </a:spcAft>
              <a:buClr>
                <a:srgbClr val="EFEFEF"/>
              </a:buClr>
              <a:buSzPts val="2600"/>
              <a:buFont typeface="Sniglet"/>
              <a:buChar char="●"/>
            </a:pPr>
            <a:r>
              <a:rPr lang="fr-CA" sz="2600">
                <a:solidFill>
                  <a:srgbClr val="EFEFEF"/>
                </a:solidFill>
                <a:latin typeface="Sniglet"/>
                <a:ea typeface="Sniglet"/>
                <a:cs typeface="Sniglet"/>
                <a:sym typeface="Sniglet"/>
              </a:rPr>
              <a:t>La recherche de termes manquants;</a:t>
            </a:r>
            <a:endParaRPr sz="2600">
              <a:solidFill>
                <a:srgbClr val="EFEFEF"/>
              </a:solidFill>
              <a:latin typeface="Sniglet"/>
              <a:ea typeface="Sniglet"/>
              <a:cs typeface="Sniglet"/>
              <a:sym typeface="Sniglet"/>
            </a:endParaRPr>
          </a:p>
          <a:p>
            <a:pPr indent="-393700" lvl="0" marL="457200" rtl="0" algn="l">
              <a:spcBef>
                <a:spcPts val="0"/>
              </a:spcBef>
              <a:spcAft>
                <a:spcPts val="0"/>
              </a:spcAft>
              <a:buClr>
                <a:srgbClr val="EFEFEF"/>
              </a:buClr>
              <a:buSzPts val="2600"/>
              <a:buFont typeface="Sniglet"/>
              <a:buChar char="●"/>
            </a:pPr>
            <a:r>
              <a:rPr lang="fr-CA" sz="2600">
                <a:solidFill>
                  <a:srgbClr val="EFEFEF"/>
                </a:solidFill>
                <a:latin typeface="Sniglet"/>
                <a:ea typeface="Sniglet"/>
                <a:cs typeface="Sniglet"/>
                <a:sym typeface="Sniglet"/>
              </a:rPr>
              <a:t>Etc...</a:t>
            </a:r>
            <a:endParaRPr sz="2600">
              <a:solidFill>
                <a:srgbClr val="EFEFEF"/>
              </a:solidFill>
              <a:latin typeface="Sniglet"/>
              <a:ea typeface="Sniglet"/>
              <a:cs typeface="Sniglet"/>
              <a:sym typeface="Sniglet"/>
            </a:endParaRPr>
          </a:p>
        </p:txBody>
      </p:sp>
      <p:sp>
        <p:nvSpPr>
          <p:cNvPr id="379" name="Google Shape;379;p37"/>
          <p:cNvSpPr/>
          <p:nvPr/>
        </p:nvSpPr>
        <p:spPr>
          <a:xfrm>
            <a:off x="4708700" y="5114050"/>
            <a:ext cx="3337092" cy="1057104"/>
          </a:xfrm>
          <a:prstGeom prst="flowChartDocument">
            <a:avLst/>
          </a:prstGeom>
          <a:solidFill>
            <a:srgbClr val="F3F3F3"/>
          </a:solidFill>
          <a:ln cap="flat" cmpd="sng" w="9525">
            <a:solidFill>
              <a:schemeClr val="dk2"/>
            </a:solidFill>
            <a:prstDash val="solid"/>
            <a:round/>
            <a:headEnd len="sm" w="sm" type="none"/>
            <a:tailEnd len="sm" w="sm" type="none"/>
          </a:ln>
          <a:effectLst>
            <a:outerShdw blurRad="157163" rotWithShape="0" algn="bl" dir="3120000" dist="142875">
              <a:schemeClr val="lt2">
                <a:alpha val="54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1600"/>
              <a:t>Créez un compte pour conserver votre travail et pour partager des activités avec les élèves.</a:t>
            </a:r>
            <a:endParaRPr sz="1600"/>
          </a:p>
        </p:txBody>
      </p:sp>
      <p:pic>
        <p:nvPicPr>
          <p:cNvPr id="380" name="Google Shape;380;p37"/>
          <p:cNvPicPr preferRelativeResize="0"/>
          <p:nvPr/>
        </p:nvPicPr>
        <p:blipFill>
          <a:blip r:embed="rId3">
            <a:alphaModFix/>
          </a:blip>
          <a:stretch>
            <a:fillRect/>
          </a:stretch>
        </p:blipFill>
        <p:spPr>
          <a:xfrm>
            <a:off x="1961976" y="4961646"/>
            <a:ext cx="2085274" cy="1485776"/>
          </a:xfrm>
          <a:prstGeom prst="rect">
            <a:avLst/>
          </a:prstGeom>
          <a:noFill/>
          <a:ln>
            <a:noFill/>
          </a:ln>
        </p:spPr>
      </p:pic>
      <p:sp>
        <p:nvSpPr>
          <p:cNvPr id="381" name="Google Shape;381;p37"/>
          <p:cNvSpPr txBox="1"/>
          <p:nvPr/>
        </p:nvSpPr>
        <p:spPr>
          <a:xfrm>
            <a:off x="0" y="6447425"/>
            <a:ext cx="3618900" cy="447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fr-CA" sz="1700">
                <a:solidFill>
                  <a:srgbClr val="FFFFFF"/>
                </a:solidFill>
                <a:latin typeface="Average"/>
                <a:ea typeface="Average"/>
                <a:cs typeface="Average"/>
                <a:sym typeface="Average"/>
              </a:rPr>
              <a:t>Source de l’image: </a:t>
            </a:r>
            <a:r>
              <a:rPr lang="fr-CA" u="sng">
                <a:solidFill>
                  <a:srgbClr val="FFFFFF"/>
                </a:solidFill>
                <a:hlinkClick r:id="rId4"/>
              </a:rPr>
              <a:t>https://pixabay.com/fr/</a:t>
            </a:r>
            <a:endParaRPr sz="1700">
              <a:solidFill>
                <a:srgbClr val="FFFFFF"/>
              </a:solidFill>
              <a:latin typeface="Average"/>
              <a:ea typeface="Average"/>
              <a:cs typeface="Average"/>
              <a:sym typeface="Averag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3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Suivi de l’e</a:t>
            </a:r>
            <a:r>
              <a:rPr lang="fr-CA">
                <a:latin typeface="Viga"/>
                <a:ea typeface="Viga"/>
                <a:cs typeface="Viga"/>
                <a:sym typeface="Viga"/>
              </a:rPr>
              <a:t>xpérimentation</a:t>
            </a:r>
            <a:endParaRPr>
              <a:latin typeface="Viga"/>
              <a:ea typeface="Viga"/>
              <a:cs typeface="Viga"/>
              <a:sym typeface="Viga"/>
            </a:endParaRPr>
          </a:p>
        </p:txBody>
      </p:sp>
      <p:pic>
        <p:nvPicPr>
          <p:cNvPr id="387" name="Google Shape;387;p38"/>
          <p:cNvPicPr preferRelativeResize="0"/>
          <p:nvPr/>
        </p:nvPicPr>
        <p:blipFill rotWithShape="1">
          <a:blip r:embed="rId3">
            <a:alphaModFix/>
          </a:blip>
          <a:srcRect b="0" l="0" r="75614" t="0"/>
          <a:stretch/>
        </p:blipFill>
        <p:spPr>
          <a:xfrm>
            <a:off x="7623400" y="593367"/>
            <a:ext cx="1026650" cy="1016000"/>
          </a:xfrm>
          <a:prstGeom prst="rect">
            <a:avLst/>
          </a:prstGeom>
          <a:noFill/>
          <a:ln>
            <a:noFill/>
          </a:ln>
        </p:spPr>
      </p:pic>
      <p:sp>
        <p:nvSpPr>
          <p:cNvPr id="388" name="Google Shape;388;p38"/>
          <p:cNvSpPr txBox="1"/>
          <p:nvPr/>
        </p:nvSpPr>
        <p:spPr>
          <a:xfrm>
            <a:off x="3334650" y="1435200"/>
            <a:ext cx="5315400" cy="398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400">
                <a:solidFill>
                  <a:srgbClr val="FFFFFF"/>
                </a:solidFill>
                <a:latin typeface="Ubuntu"/>
                <a:ea typeface="Ubuntu"/>
                <a:cs typeface="Ubuntu"/>
                <a:sym typeface="Ubuntu"/>
              </a:rPr>
              <a:t>L’élève ...</a:t>
            </a:r>
            <a:endParaRPr sz="2400">
              <a:solidFill>
                <a:srgbClr val="FFFFFF"/>
              </a:solidFill>
              <a:latin typeface="Ubuntu"/>
              <a:ea typeface="Ubuntu"/>
              <a:cs typeface="Ubuntu"/>
              <a:sym typeface="Ubuntu"/>
            </a:endParaRPr>
          </a:p>
          <a:p>
            <a:pPr indent="-381000" lvl="0" marL="457200" rtl="0" algn="l">
              <a:spcBef>
                <a:spcPts val="100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...travaille à son rythme</a:t>
            </a:r>
            <a:endParaRPr sz="2400">
              <a:solidFill>
                <a:srgbClr val="FFFFFF"/>
              </a:solidFill>
              <a:latin typeface="Ubuntu"/>
              <a:ea typeface="Ubuntu"/>
              <a:cs typeface="Ubuntu"/>
              <a:sym typeface="Ubuntu"/>
            </a:endParaRPr>
          </a:p>
          <a:p>
            <a:pPr indent="-381000" lvl="0" marL="457200" rtl="0" algn="l">
              <a:spcBef>
                <a:spcPts val="100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...expérimente</a:t>
            </a:r>
            <a:endParaRPr sz="2400">
              <a:solidFill>
                <a:srgbClr val="FFFFFF"/>
              </a:solidFill>
              <a:latin typeface="Ubuntu"/>
              <a:ea typeface="Ubuntu"/>
              <a:cs typeface="Ubuntu"/>
              <a:sym typeface="Ubuntu"/>
            </a:endParaRPr>
          </a:p>
          <a:p>
            <a:pPr indent="-381000" lvl="0" marL="457200" rtl="0" algn="l">
              <a:spcBef>
                <a:spcPts val="100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...apprend par l’observation</a:t>
            </a:r>
            <a:endParaRPr sz="2400">
              <a:solidFill>
                <a:srgbClr val="FFFFFF"/>
              </a:solidFill>
              <a:latin typeface="Ubuntu"/>
              <a:ea typeface="Ubuntu"/>
              <a:cs typeface="Ubuntu"/>
              <a:sym typeface="Ubuntu"/>
            </a:endParaRPr>
          </a:p>
          <a:p>
            <a:pPr indent="0" lvl="0" marL="457200" rtl="0" algn="l">
              <a:spcBef>
                <a:spcPts val="1000"/>
              </a:spcBef>
              <a:spcAft>
                <a:spcPts val="0"/>
              </a:spcAft>
              <a:buNone/>
            </a:pPr>
            <a:r>
              <a:t/>
            </a:r>
            <a:endParaRPr sz="2400">
              <a:solidFill>
                <a:srgbClr val="FFFFFF"/>
              </a:solidFill>
              <a:latin typeface="Ubuntu"/>
              <a:ea typeface="Ubuntu"/>
              <a:cs typeface="Ubuntu"/>
              <a:sym typeface="Ubuntu"/>
            </a:endParaRPr>
          </a:p>
          <a:p>
            <a:pPr indent="0" lvl="0" marL="0" rtl="0" algn="l">
              <a:spcBef>
                <a:spcPts val="1000"/>
              </a:spcBef>
              <a:spcAft>
                <a:spcPts val="0"/>
              </a:spcAft>
              <a:buNone/>
            </a:pPr>
            <a:r>
              <a:rPr lang="fr-CA" sz="2400">
                <a:solidFill>
                  <a:srgbClr val="FFFFFF"/>
                </a:solidFill>
                <a:latin typeface="Ubuntu"/>
                <a:ea typeface="Ubuntu"/>
                <a:cs typeface="Ubuntu"/>
                <a:sym typeface="Ubuntu"/>
              </a:rPr>
              <a:t>L’enseignant...</a:t>
            </a:r>
            <a:endParaRPr sz="2400">
              <a:solidFill>
                <a:srgbClr val="FFFFFF"/>
              </a:solidFill>
              <a:latin typeface="Ubuntu"/>
              <a:ea typeface="Ubuntu"/>
              <a:cs typeface="Ubuntu"/>
              <a:sym typeface="Ubuntu"/>
            </a:endParaRPr>
          </a:p>
          <a:p>
            <a:pPr indent="-381000" lvl="0" marL="457200" rtl="0" algn="l">
              <a:spcBef>
                <a:spcPts val="100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...voit l</a:t>
            </a:r>
            <a:r>
              <a:rPr lang="fr-CA" sz="2400">
                <a:solidFill>
                  <a:srgbClr val="FFFFFF"/>
                </a:solidFill>
                <a:latin typeface="Ubuntu"/>
                <a:ea typeface="Ubuntu"/>
                <a:cs typeface="Ubuntu"/>
                <a:sym typeface="Ubuntu"/>
              </a:rPr>
              <a:t>es étapes de la démarche</a:t>
            </a:r>
            <a:endParaRPr sz="2400">
              <a:solidFill>
                <a:srgbClr val="FFFFFF"/>
              </a:solidFill>
              <a:latin typeface="Ubuntu"/>
              <a:ea typeface="Ubuntu"/>
              <a:cs typeface="Ubuntu"/>
              <a:sym typeface="Ubuntu"/>
            </a:endParaRPr>
          </a:p>
          <a:p>
            <a:pPr indent="-381000" lvl="0" marL="457200" rtl="0" algn="l">
              <a:spcBef>
                <a:spcPts val="100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...fait des captures d’écran</a:t>
            </a:r>
            <a:endParaRPr sz="2400">
              <a:solidFill>
                <a:srgbClr val="FFFFFF"/>
              </a:solidFill>
              <a:latin typeface="Ubuntu"/>
              <a:ea typeface="Ubuntu"/>
              <a:cs typeface="Ubuntu"/>
              <a:sym typeface="Ubuntu"/>
            </a:endParaRPr>
          </a:p>
          <a:p>
            <a:pPr indent="0" lvl="0" marL="0" rtl="0" algn="l">
              <a:spcBef>
                <a:spcPts val="1000"/>
              </a:spcBef>
              <a:spcAft>
                <a:spcPts val="0"/>
              </a:spcAft>
              <a:buNone/>
            </a:pPr>
            <a:r>
              <a:t/>
            </a:r>
            <a:endParaRPr sz="2100">
              <a:solidFill>
                <a:srgbClr val="FFFFFF"/>
              </a:solidFill>
              <a:latin typeface="Ubuntu"/>
              <a:ea typeface="Ubuntu"/>
              <a:cs typeface="Ubuntu"/>
              <a:sym typeface="Ubuntu"/>
            </a:endParaRPr>
          </a:p>
          <a:p>
            <a:pPr indent="0" lvl="0" marL="0" rtl="0" algn="l">
              <a:spcBef>
                <a:spcPts val="1000"/>
              </a:spcBef>
              <a:spcAft>
                <a:spcPts val="0"/>
              </a:spcAft>
              <a:buNone/>
            </a:pPr>
            <a:r>
              <a:t/>
            </a:r>
            <a:endParaRPr sz="2100">
              <a:solidFill>
                <a:srgbClr val="FFFFFF"/>
              </a:solidFill>
            </a:endParaRPr>
          </a:p>
          <a:p>
            <a:pPr indent="0" lvl="0" marL="0" rtl="0" algn="l">
              <a:spcBef>
                <a:spcPts val="1000"/>
              </a:spcBef>
              <a:spcAft>
                <a:spcPts val="1000"/>
              </a:spcAft>
              <a:buNone/>
            </a:pPr>
            <a:r>
              <a:t/>
            </a:r>
            <a:endParaRPr sz="2400">
              <a:latin typeface="Ubuntu"/>
              <a:ea typeface="Ubuntu"/>
              <a:cs typeface="Ubuntu"/>
              <a:sym typeface="Ubuntu"/>
            </a:endParaRPr>
          </a:p>
        </p:txBody>
      </p:sp>
      <p:sp>
        <p:nvSpPr>
          <p:cNvPr id="389" name="Google Shape;389;p38"/>
          <p:cNvSpPr/>
          <p:nvPr/>
        </p:nvSpPr>
        <p:spPr>
          <a:xfrm>
            <a:off x="678725" y="1641075"/>
            <a:ext cx="2007900" cy="1725000"/>
          </a:xfrm>
          <a:prstGeom prst="wedgeRoundRectCallout">
            <a:avLst>
              <a:gd fmla="val -10563" name="adj1"/>
              <a:gd fmla="val 70499" name="adj2"/>
              <a:gd fmla="val 0" name="adj3"/>
            </a:avLst>
          </a:prstGeom>
          <a:solidFill>
            <a:srgbClr val="DBF3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1600"/>
              <a:t>Partage de vos commentaires et de vos observations!</a:t>
            </a:r>
            <a:endParaRPr sz="1600"/>
          </a:p>
        </p:txBody>
      </p:sp>
      <p:pic>
        <p:nvPicPr>
          <p:cNvPr id="390" name="Google Shape;390;p38"/>
          <p:cNvPicPr preferRelativeResize="0"/>
          <p:nvPr/>
        </p:nvPicPr>
        <p:blipFill>
          <a:blip r:embed="rId4">
            <a:alphaModFix/>
          </a:blip>
          <a:stretch>
            <a:fillRect/>
          </a:stretch>
        </p:blipFill>
        <p:spPr>
          <a:xfrm>
            <a:off x="339874" y="3818675"/>
            <a:ext cx="2685601" cy="2901074"/>
          </a:xfrm>
          <a:prstGeom prst="rect">
            <a:avLst/>
          </a:prstGeom>
          <a:noFill/>
          <a:ln>
            <a:noFill/>
          </a:ln>
        </p:spPr>
      </p:pic>
      <p:sp>
        <p:nvSpPr>
          <p:cNvPr id="391" name="Google Shape;391;p38"/>
          <p:cNvSpPr txBox="1"/>
          <p:nvPr/>
        </p:nvSpPr>
        <p:spPr>
          <a:xfrm>
            <a:off x="3483225" y="6246750"/>
            <a:ext cx="5247900" cy="447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fr-CA" sz="1700">
                <a:solidFill>
                  <a:srgbClr val="FFFFFF"/>
                </a:solidFill>
                <a:latin typeface="Average"/>
                <a:ea typeface="Average"/>
                <a:cs typeface="Average"/>
                <a:sym typeface="Average"/>
              </a:rPr>
              <a:t>Source de l’image: </a:t>
            </a:r>
            <a:r>
              <a:rPr lang="fr-CA" u="sng">
                <a:solidFill>
                  <a:srgbClr val="FFFFFF"/>
                </a:solidFill>
                <a:hlinkClick r:id="rId5"/>
              </a:rPr>
              <a:t>https://pixabay.com/fr/</a:t>
            </a:r>
            <a:endParaRPr sz="1700">
              <a:solidFill>
                <a:srgbClr val="FFFFFF"/>
              </a:solidFill>
              <a:latin typeface="Average"/>
              <a:ea typeface="Average"/>
              <a:cs typeface="Average"/>
              <a:sym typeface="Averag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39"/>
          <p:cNvSpPr txBox="1"/>
          <p:nvPr>
            <p:ph type="title"/>
          </p:nvPr>
        </p:nvSpPr>
        <p:spPr>
          <a:xfrm>
            <a:off x="671250" y="2855000"/>
            <a:ext cx="7852200" cy="11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CA"/>
              <a:t>Bonus applications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40"/>
          <p:cNvSpPr txBox="1"/>
          <p:nvPr>
            <p:ph type="title"/>
          </p:nvPr>
        </p:nvSpPr>
        <p:spPr>
          <a:xfrm>
            <a:off x="2477225" y="809400"/>
            <a:ext cx="5461800" cy="42213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rgbClr val="FFFFFF"/>
              </a:buClr>
              <a:buSzPts val="3000"/>
              <a:buChar char="●"/>
            </a:pPr>
            <a:r>
              <a:rPr lang="fr-CA" u="sng">
                <a:solidFill>
                  <a:schemeClr val="hlink"/>
                </a:solidFill>
                <a:hlinkClick r:id="rId3"/>
              </a:rPr>
              <a:t>Chicken Coop Fraction Games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419100" lvl="0" marL="457200" rtl="0" algn="l">
              <a:spcBef>
                <a:spcPts val="0"/>
              </a:spcBef>
              <a:spcAft>
                <a:spcPts val="0"/>
              </a:spcAft>
              <a:buClr>
                <a:srgbClr val="FFFFFF"/>
              </a:buClr>
              <a:buSzPts val="3000"/>
              <a:buChar char="●"/>
            </a:pPr>
            <a:r>
              <a:rPr lang="fr-CA" u="sng">
                <a:solidFill>
                  <a:schemeClr val="hlink"/>
                </a:solidFill>
                <a:hlinkClick r:id="rId4"/>
              </a:rPr>
              <a:t>2048</a:t>
            </a:r>
            <a:r>
              <a:rPr lang="fr-CA"/>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419100" lvl="0" marL="457200" rtl="0" algn="l">
              <a:spcBef>
                <a:spcPts val="600"/>
              </a:spcBef>
              <a:spcAft>
                <a:spcPts val="0"/>
              </a:spcAft>
              <a:buClr>
                <a:srgbClr val="FFFFFF"/>
              </a:buClr>
              <a:buSzPts val="3000"/>
              <a:buChar char="●"/>
            </a:pPr>
            <a:r>
              <a:rPr lang="fr-CA" u="sng">
                <a:solidFill>
                  <a:schemeClr val="accent5"/>
                </a:solidFill>
                <a:latin typeface="Ubuntu"/>
                <a:ea typeface="Ubuntu"/>
                <a:cs typeface="Ubuntu"/>
                <a:sym typeface="Ubuntu"/>
                <a:hlinkClick r:id="rId5"/>
              </a:rPr>
              <a:t>Applications et PDA math</a:t>
            </a:r>
            <a:endParaRPr>
              <a:solidFill>
                <a:schemeClr val="accent5"/>
              </a:solidFill>
            </a:endParaRPr>
          </a:p>
        </p:txBody>
      </p:sp>
      <p:pic>
        <p:nvPicPr>
          <p:cNvPr id="402" name="Google Shape;402;p40"/>
          <p:cNvPicPr preferRelativeResize="0"/>
          <p:nvPr/>
        </p:nvPicPr>
        <p:blipFill>
          <a:blip r:embed="rId6">
            <a:alphaModFix/>
          </a:blip>
          <a:stretch>
            <a:fillRect/>
          </a:stretch>
        </p:blipFill>
        <p:spPr>
          <a:xfrm>
            <a:off x="7939024" y="168683"/>
            <a:ext cx="1032550" cy="997375"/>
          </a:xfrm>
          <a:prstGeom prst="rect">
            <a:avLst/>
          </a:prstGeom>
          <a:noFill/>
          <a:ln>
            <a:noFill/>
          </a:ln>
        </p:spPr>
      </p:pic>
      <p:pic>
        <p:nvPicPr>
          <p:cNvPr id="403" name="Google Shape;403;p40"/>
          <p:cNvPicPr preferRelativeResize="0"/>
          <p:nvPr/>
        </p:nvPicPr>
        <p:blipFill>
          <a:blip r:embed="rId7">
            <a:alphaModFix/>
          </a:blip>
          <a:stretch>
            <a:fillRect/>
          </a:stretch>
        </p:blipFill>
        <p:spPr>
          <a:xfrm>
            <a:off x="1049175" y="573333"/>
            <a:ext cx="1360125" cy="1321267"/>
          </a:xfrm>
          <a:prstGeom prst="rect">
            <a:avLst/>
          </a:prstGeom>
          <a:noFill/>
          <a:ln>
            <a:noFill/>
          </a:ln>
        </p:spPr>
      </p:pic>
      <p:pic>
        <p:nvPicPr>
          <p:cNvPr id="404" name="Google Shape;404;p40"/>
          <p:cNvPicPr preferRelativeResize="0"/>
          <p:nvPr/>
        </p:nvPicPr>
        <p:blipFill>
          <a:blip r:embed="rId8">
            <a:alphaModFix/>
          </a:blip>
          <a:stretch>
            <a:fillRect/>
          </a:stretch>
        </p:blipFill>
        <p:spPr>
          <a:xfrm>
            <a:off x="1012275" y="2309738"/>
            <a:ext cx="1433950" cy="1457937"/>
          </a:xfrm>
          <a:prstGeom prst="rect">
            <a:avLst/>
          </a:prstGeom>
          <a:noFill/>
          <a:ln>
            <a:noFill/>
          </a:ln>
        </p:spPr>
      </p:pic>
      <p:pic>
        <p:nvPicPr>
          <p:cNvPr id="405" name="Google Shape;405;p40"/>
          <p:cNvPicPr preferRelativeResize="0"/>
          <p:nvPr/>
        </p:nvPicPr>
        <p:blipFill>
          <a:blip r:embed="rId9">
            <a:alphaModFix/>
          </a:blip>
          <a:stretch>
            <a:fillRect/>
          </a:stretch>
        </p:blipFill>
        <p:spPr>
          <a:xfrm>
            <a:off x="3207875" y="5030700"/>
            <a:ext cx="4000500" cy="1409700"/>
          </a:xfrm>
          <a:prstGeom prst="rect">
            <a:avLst/>
          </a:prstGeom>
          <a:noFill/>
          <a:ln>
            <a:noFill/>
          </a:ln>
        </p:spPr>
      </p:pic>
      <p:sp>
        <p:nvSpPr>
          <p:cNvPr id="406" name="Google Shape;406;p40"/>
          <p:cNvSpPr txBox="1"/>
          <p:nvPr/>
        </p:nvSpPr>
        <p:spPr>
          <a:xfrm>
            <a:off x="3110325" y="1540425"/>
            <a:ext cx="4354200" cy="8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solidFill>
                  <a:srgbClr val="F3F3F3"/>
                </a:solidFill>
                <a:latin typeface="Average"/>
                <a:ea typeface="Average"/>
                <a:cs typeface="Average"/>
                <a:sym typeface="Average"/>
              </a:rPr>
              <a:t>En anglais</a:t>
            </a:r>
            <a:endParaRPr>
              <a:solidFill>
                <a:srgbClr val="F3F3F3"/>
              </a:solidFill>
              <a:latin typeface="Average"/>
              <a:ea typeface="Average"/>
              <a:cs typeface="Average"/>
              <a:sym typeface="Average"/>
            </a:endParaRPr>
          </a:p>
          <a:p>
            <a:pPr indent="0" lvl="0" marL="0" rtl="0" algn="l">
              <a:spcBef>
                <a:spcPts val="0"/>
              </a:spcBef>
              <a:spcAft>
                <a:spcPts val="0"/>
              </a:spcAft>
              <a:buNone/>
            </a:pPr>
            <a:r>
              <a:rPr lang="fr-CA">
                <a:solidFill>
                  <a:srgbClr val="F3F3F3"/>
                </a:solidFill>
                <a:latin typeface="Average"/>
                <a:ea typeface="Average"/>
                <a:cs typeface="Average"/>
                <a:sym typeface="Average"/>
              </a:rPr>
              <a:t>Un seul type d’activité pour la version gratuite</a:t>
            </a:r>
            <a:endParaRPr>
              <a:solidFill>
                <a:srgbClr val="F3F3F3"/>
              </a:solidFill>
              <a:latin typeface="Average"/>
              <a:ea typeface="Average"/>
              <a:cs typeface="Average"/>
              <a:sym typeface="Average"/>
            </a:endParaRPr>
          </a:p>
          <a:p>
            <a:pPr indent="0" lvl="0" marL="0" rtl="0" algn="l">
              <a:spcBef>
                <a:spcPts val="0"/>
              </a:spcBef>
              <a:spcAft>
                <a:spcPts val="0"/>
              </a:spcAft>
              <a:buNone/>
            </a:pPr>
            <a:r>
              <a:rPr lang="fr-CA">
                <a:solidFill>
                  <a:srgbClr val="F3F3F3"/>
                </a:solidFill>
                <a:latin typeface="Average"/>
                <a:ea typeface="Average"/>
                <a:cs typeface="Average"/>
                <a:sym typeface="Average"/>
              </a:rPr>
              <a:t>Plusieurs niveaux et options de configuration</a:t>
            </a:r>
            <a:endParaRPr>
              <a:solidFill>
                <a:srgbClr val="F3F3F3"/>
              </a:solidFill>
              <a:latin typeface="Average"/>
              <a:ea typeface="Average"/>
              <a:cs typeface="Average"/>
              <a:sym typeface="Average"/>
            </a:endParaRPr>
          </a:p>
        </p:txBody>
      </p:sp>
      <p:sp>
        <p:nvSpPr>
          <p:cNvPr id="407" name="Google Shape;407;p40"/>
          <p:cNvSpPr txBox="1"/>
          <p:nvPr/>
        </p:nvSpPr>
        <p:spPr>
          <a:xfrm>
            <a:off x="3141450" y="3328800"/>
            <a:ext cx="4797600" cy="75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solidFill>
                  <a:srgbClr val="EFEFEF"/>
                </a:solidFill>
                <a:latin typeface="Average"/>
                <a:ea typeface="Average"/>
                <a:cs typeface="Average"/>
                <a:sym typeface="Average"/>
              </a:rPr>
              <a:t>Plusieurs applications pour ce type de jeu</a:t>
            </a:r>
            <a:endParaRPr>
              <a:solidFill>
                <a:srgbClr val="EFEFEF"/>
              </a:solidFill>
              <a:latin typeface="Average"/>
              <a:ea typeface="Average"/>
              <a:cs typeface="Average"/>
              <a:sym typeface="Average"/>
            </a:endParaRPr>
          </a:p>
          <a:p>
            <a:pPr indent="0" lvl="0" marL="0" rtl="0" algn="l">
              <a:spcBef>
                <a:spcPts val="0"/>
              </a:spcBef>
              <a:spcAft>
                <a:spcPts val="0"/>
              </a:spcAft>
              <a:buNone/>
            </a:pPr>
            <a:r>
              <a:rPr lang="fr-CA">
                <a:solidFill>
                  <a:srgbClr val="EFEFEF"/>
                </a:solidFill>
                <a:latin typeface="Average"/>
                <a:ea typeface="Average"/>
                <a:cs typeface="Average"/>
                <a:sym typeface="Average"/>
              </a:rPr>
              <a:t>Plutôt addictif</a:t>
            </a:r>
            <a:endParaRPr>
              <a:solidFill>
                <a:srgbClr val="EFEFEF"/>
              </a:solidFill>
              <a:latin typeface="Average"/>
              <a:ea typeface="Average"/>
              <a:cs typeface="Average"/>
              <a:sym typeface="Average"/>
            </a:endParaRPr>
          </a:p>
          <a:p>
            <a:pPr indent="0" lvl="0" marL="0" rtl="0" algn="l">
              <a:spcBef>
                <a:spcPts val="0"/>
              </a:spcBef>
              <a:spcAft>
                <a:spcPts val="0"/>
              </a:spcAft>
              <a:buNone/>
            </a:pPr>
            <a:r>
              <a:rPr lang="fr-CA">
                <a:solidFill>
                  <a:srgbClr val="EFEFEF"/>
                </a:solidFill>
                <a:latin typeface="Average"/>
                <a:ea typeface="Average"/>
                <a:cs typeface="Average"/>
                <a:sym typeface="Average"/>
              </a:rPr>
              <a:t>Développement de stratégies de résolution de problèmes</a:t>
            </a:r>
            <a:endParaRPr>
              <a:solidFill>
                <a:srgbClr val="EFEFEF"/>
              </a:solidFill>
              <a:latin typeface="Average"/>
              <a:ea typeface="Average"/>
              <a:cs typeface="Average"/>
              <a:sym typeface="Averag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41"/>
          <p:cNvSpPr txBox="1"/>
          <p:nvPr>
            <p:ph type="title"/>
          </p:nvPr>
        </p:nvSpPr>
        <p:spPr>
          <a:xfrm>
            <a:off x="369825" y="504800"/>
            <a:ext cx="8520600" cy="81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CA" u="sng">
                <a:solidFill>
                  <a:schemeClr val="hlink"/>
                </a:solidFill>
                <a:latin typeface="Viga"/>
                <a:ea typeface="Viga"/>
                <a:cs typeface="Viga"/>
                <a:sym typeface="Viga"/>
                <a:hlinkClick r:id="rId3"/>
              </a:rPr>
              <a:t>Besoins, préoccupations et questions</a:t>
            </a:r>
            <a:r>
              <a:rPr lang="fr-CA">
                <a:latin typeface="Viga"/>
                <a:ea typeface="Viga"/>
                <a:cs typeface="Viga"/>
                <a:sym typeface="Viga"/>
              </a:rPr>
              <a:t> </a:t>
            </a:r>
            <a:endParaRPr>
              <a:latin typeface="Viga"/>
              <a:ea typeface="Viga"/>
              <a:cs typeface="Viga"/>
              <a:sym typeface="Viga"/>
            </a:endParaRPr>
          </a:p>
        </p:txBody>
      </p:sp>
      <p:pic>
        <p:nvPicPr>
          <p:cNvPr id="413" name="Google Shape;413;p41"/>
          <p:cNvPicPr preferRelativeResize="0"/>
          <p:nvPr/>
        </p:nvPicPr>
        <p:blipFill>
          <a:blip r:embed="rId4">
            <a:alphaModFix/>
          </a:blip>
          <a:stretch>
            <a:fillRect/>
          </a:stretch>
        </p:blipFill>
        <p:spPr>
          <a:xfrm>
            <a:off x="369824" y="5251633"/>
            <a:ext cx="1032550" cy="997375"/>
          </a:xfrm>
          <a:prstGeom prst="rect">
            <a:avLst/>
          </a:prstGeom>
          <a:noFill/>
          <a:ln>
            <a:noFill/>
          </a:ln>
        </p:spPr>
      </p:pic>
      <p:pic>
        <p:nvPicPr>
          <p:cNvPr id="414" name="Google Shape;414;p41"/>
          <p:cNvPicPr preferRelativeResize="0"/>
          <p:nvPr/>
        </p:nvPicPr>
        <p:blipFill>
          <a:blip r:embed="rId5">
            <a:alphaModFix/>
          </a:blip>
          <a:stretch>
            <a:fillRect/>
          </a:stretch>
        </p:blipFill>
        <p:spPr>
          <a:xfrm>
            <a:off x="7140325" y="1461075"/>
            <a:ext cx="1750099" cy="3500224"/>
          </a:xfrm>
          <a:prstGeom prst="rect">
            <a:avLst/>
          </a:prstGeom>
          <a:noFill/>
          <a:ln>
            <a:noFill/>
          </a:ln>
        </p:spPr>
      </p:pic>
      <p:sp>
        <p:nvSpPr>
          <p:cNvPr id="415" name="Google Shape;415;p41"/>
          <p:cNvSpPr txBox="1"/>
          <p:nvPr/>
        </p:nvSpPr>
        <p:spPr>
          <a:xfrm>
            <a:off x="3483225" y="6246750"/>
            <a:ext cx="5247900" cy="447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fr-CA" sz="1700">
                <a:solidFill>
                  <a:srgbClr val="FFFFFF"/>
                </a:solidFill>
                <a:latin typeface="Average"/>
                <a:ea typeface="Average"/>
                <a:cs typeface="Average"/>
                <a:sym typeface="Average"/>
              </a:rPr>
              <a:t>Source des images: </a:t>
            </a:r>
            <a:r>
              <a:rPr lang="fr-CA" u="sng">
                <a:solidFill>
                  <a:srgbClr val="FFFFFF"/>
                </a:solidFill>
                <a:hlinkClick r:id="rId6"/>
              </a:rPr>
              <a:t>https://pixabay.com/fr/</a:t>
            </a:r>
            <a:endParaRPr sz="1700">
              <a:solidFill>
                <a:srgbClr val="FFFFFF"/>
              </a:solidFill>
              <a:latin typeface="Average"/>
              <a:ea typeface="Average"/>
              <a:cs typeface="Average"/>
              <a:sym typeface="Average"/>
            </a:endParaRPr>
          </a:p>
        </p:txBody>
      </p:sp>
      <p:pic>
        <p:nvPicPr>
          <p:cNvPr id="416" name="Google Shape;416;p41"/>
          <p:cNvPicPr preferRelativeResize="0"/>
          <p:nvPr/>
        </p:nvPicPr>
        <p:blipFill>
          <a:blip r:embed="rId7">
            <a:alphaModFix/>
          </a:blip>
          <a:stretch>
            <a:fillRect/>
          </a:stretch>
        </p:blipFill>
        <p:spPr>
          <a:xfrm>
            <a:off x="369825" y="1181851"/>
            <a:ext cx="1447251" cy="1335301"/>
          </a:xfrm>
          <a:prstGeom prst="rect">
            <a:avLst/>
          </a:prstGeom>
          <a:noFill/>
          <a:ln>
            <a:noFill/>
          </a:ln>
        </p:spPr>
      </p:pic>
      <p:pic>
        <p:nvPicPr>
          <p:cNvPr id="417" name="Google Shape;417;p41"/>
          <p:cNvPicPr preferRelativeResize="0"/>
          <p:nvPr/>
        </p:nvPicPr>
        <p:blipFill rotWithShape="1">
          <a:blip r:embed="rId8">
            <a:alphaModFix/>
          </a:blip>
          <a:srcRect b="0" l="0" r="0" t="13359"/>
          <a:stretch/>
        </p:blipFill>
        <p:spPr>
          <a:xfrm>
            <a:off x="1602375" y="1943388"/>
            <a:ext cx="5640749" cy="27846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4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4200">
                <a:latin typeface="Viga"/>
                <a:ea typeface="Viga"/>
                <a:cs typeface="Viga"/>
                <a:sym typeface="Viga"/>
              </a:rPr>
              <a:t>COP</a:t>
            </a:r>
            <a:endParaRPr sz="4200">
              <a:latin typeface="Viga"/>
              <a:ea typeface="Viga"/>
              <a:cs typeface="Viga"/>
              <a:sym typeface="Viga"/>
            </a:endParaRPr>
          </a:p>
        </p:txBody>
      </p:sp>
      <p:sp>
        <p:nvSpPr>
          <p:cNvPr id="423" name="Google Shape;423;p42"/>
          <p:cNvSpPr txBox="1"/>
          <p:nvPr/>
        </p:nvSpPr>
        <p:spPr>
          <a:xfrm>
            <a:off x="3786200" y="1536625"/>
            <a:ext cx="4524600" cy="41487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t/>
            </a:r>
            <a:endParaRPr sz="2400">
              <a:solidFill>
                <a:srgbClr val="FFFFFF"/>
              </a:solidFill>
              <a:latin typeface="Ubuntu"/>
              <a:ea typeface="Ubuntu"/>
              <a:cs typeface="Ubuntu"/>
              <a:sym typeface="Ubuntu"/>
            </a:endParaRPr>
          </a:p>
        </p:txBody>
      </p:sp>
      <p:pic>
        <p:nvPicPr>
          <p:cNvPr id="424" name="Google Shape;424;p42"/>
          <p:cNvPicPr preferRelativeResize="0"/>
          <p:nvPr/>
        </p:nvPicPr>
        <p:blipFill>
          <a:blip r:embed="rId3">
            <a:alphaModFix/>
          </a:blip>
          <a:stretch>
            <a:fillRect/>
          </a:stretch>
        </p:blipFill>
        <p:spPr>
          <a:xfrm>
            <a:off x="437749" y="5249383"/>
            <a:ext cx="1032550" cy="997375"/>
          </a:xfrm>
          <a:prstGeom prst="rect">
            <a:avLst/>
          </a:prstGeom>
          <a:noFill/>
          <a:ln>
            <a:noFill/>
          </a:ln>
        </p:spPr>
      </p:pic>
      <p:sp>
        <p:nvSpPr>
          <p:cNvPr id="425" name="Google Shape;425;p42"/>
          <p:cNvSpPr txBox="1"/>
          <p:nvPr/>
        </p:nvSpPr>
        <p:spPr>
          <a:xfrm>
            <a:off x="437750" y="1449275"/>
            <a:ext cx="8290500" cy="1654500"/>
          </a:xfrm>
          <a:prstGeom prst="rect">
            <a:avLst/>
          </a:prstGeom>
          <a:noFill/>
          <a:ln>
            <a:noFill/>
          </a:ln>
        </p:spPr>
        <p:txBody>
          <a:bodyPr anchorCtr="0" anchor="t" bIns="91425" lIns="91425" spcFirstLastPara="1" rIns="91425" wrap="square" tIns="91425">
            <a:noAutofit/>
          </a:bodyPr>
          <a:lstStyle/>
          <a:p>
            <a:pPr indent="-304800" lvl="0" marL="342900" rtl="0" algn="l">
              <a:spcBef>
                <a:spcPts val="600"/>
              </a:spcBef>
              <a:spcAft>
                <a:spcPts val="0"/>
              </a:spcAft>
              <a:buClr>
                <a:srgbClr val="6AA84F"/>
              </a:buClr>
              <a:buSzPts val="2400"/>
              <a:buFont typeface="Ubuntu"/>
              <a:buChar char="◎"/>
            </a:pPr>
            <a:r>
              <a:rPr lang="fr-CA" sz="2400">
                <a:solidFill>
                  <a:srgbClr val="6AA84F"/>
                </a:solidFill>
                <a:latin typeface="Ubuntu"/>
                <a:ea typeface="Ubuntu"/>
                <a:cs typeface="Ubuntu"/>
                <a:sym typeface="Ubuntu"/>
              </a:rPr>
              <a:t>Intention pédagogique</a:t>
            </a:r>
            <a:endParaRPr sz="2400">
              <a:solidFill>
                <a:srgbClr val="6AA84F"/>
              </a:solidFill>
              <a:latin typeface="Ubuntu"/>
              <a:ea typeface="Ubuntu"/>
              <a:cs typeface="Ubuntu"/>
              <a:sym typeface="Ubuntu"/>
            </a:endParaRPr>
          </a:p>
          <a:p>
            <a:pPr indent="-304800" lvl="0" marL="342900" rtl="0" algn="l">
              <a:spcBef>
                <a:spcPts val="0"/>
              </a:spcBef>
              <a:spcAft>
                <a:spcPts val="0"/>
              </a:spcAft>
              <a:buClr>
                <a:srgbClr val="6AA84F"/>
              </a:buClr>
              <a:buSzPts val="2400"/>
              <a:buFont typeface="Ubuntu"/>
              <a:buChar char="◎"/>
            </a:pPr>
            <a:r>
              <a:rPr lang="fr-CA" sz="2400">
                <a:solidFill>
                  <a:srgbClr val="6AA84F"/>
                </a:solidFill>
                <a:latin typeface="Ubuntu"/>
                <a:ea typeface="Ubuntu"/>
                <a:cs typeface="Ubuntu"/>
                <a:sym typeface="Ubuntu"/>
              </a:rPr>
              <a:t>Exploration</a:t>
            </a:r>
            <a:endParaRPr sz="2400">
              <a:solidFill>
                <a:srgbClr val="6AA84F"/>
              </a:solidFill>
              <a:latin typeface="Ubuntu"/>
              <a:ea typeface="Ubuntu"/>
              <a:cs typeface="Ubuntu"/>
              <a:sym typeface="Ubuntu"/>
            </a:endParaRPr>
          </a:p>
          <a:p>
            <a:pPr indent="-304800" lvl="0" marL="342900" rtl="0" algn="l">
              <a:spcBef>
                <a:spcPts val="0"/>
              </a:spcBef>
              <a:spcAft>
                <a:spcPts val="0"/>
              </a:spcAft>
              <a:buClr>
                <a:srgbClr val="6AA84F"/>
              </a:buClr>
              <a:buSzPts val="2400"/>
              <a:buFont typeface="Ubuntu"/>
              <a:buChar char="◎"/>
            </a:pPr>
            <a:r>
              <a:rPr lang="fr-CA" sz="2400">
                <a:solidFill>
                  <a:srgbClr val="6AA84F"/>
                </a:solidFill>
                <a:latin typeface="Ubuntu"/>
                <a:ea typeface="Ubuntu"/>
                <a:cs typeface="Ubuntu"/>
                <a:sym typeface="Ubuntu"/>
              </a:rPr>
              <a:t>Grille d’analyse en lien avec différentes problématiques</a:t>
            </a:r>
            <a:endParaRPr sz="2400">
              <a:solidFill>
                <a:srgbClr val="6AA84F"/>
              </a:solidFill>
              <a:latin typeface="Ubuntu"/>
              <a:ea typeface="Ubuntu"/>
              <a:cs typeface="Ubuntu"/>
              <a:sym typeface="Ubuntu"/>
            </a:endParaRPr>
          </a:p>
          <a:p>
            <a:pPr indent="-304800" lvl="0" marL="342900" rtl="0" algn="l">
              <a:spcBef>
                <a:spcPts val="0"/>
              </a:spcBef>
              <a:spcAft>
                <a:spcPts val="0"/>
              </a:spcAft>
              <a:buClr>
                <a:srgbClr val="6AA84F"/>
              </a:buClr>
              <a:buSzPts val="2400"/>
              <a:buFont typeface="Ubuntu"/>
              <a:buChar char="◎"/>
            </a:pPr>
            <a:r>
              <a:rPr lang="fr-CA" sz="2400">
                <a:solidFill>
                  <a:srgbClr val="6AA84F"/>
                </a:solidFill>
                <a:latin typeface="Ubuntu"/>
                <a:ea typeface="Ubuntu"/>
                <a:cs typeface="Ubuntu"/>
                <a:sym typeface="Ubuntu"/>
              </a:rPr>
              <a:t>Prochaine rencontre</a:t>
            </a:r>
            <a:endParaRPr sz="2400">
              <a:solidFill>
                <a:srgbClr val="6AA84F"/>
              </a:solidFill>
              <a:latin typeface="Ubuntu"/>
              <a:ea typeface="Ubuntu"/>
              <a:cs typeface="Ubuntu"/>
              <a:sym typeface="Ubuntu"/>
            </a:endParaRPr>
          </a:p>
        </p:txBody>
      </p:sp>
      <p:pic>
        <p:nvPicPr>
          <p:cNvPr id="426" name="Google Shape;426;p42"/>
          <p:cNvPicPr preferRelativeResize="0"/>
          <p:nvPr/>
        </p:nvPicPr>
        <p:blipFill>
          <a:blip r:embed="rId4">
            <a:alphaModFix/>
          </a:blip>
          <a:stretch>
            <a:fillRect/>
          </a:stretch>
        </p:blipFill>
        <p:spPr>
          <a:xfrm>
            <a:off x="2731000" y="3352800"/>
            <a:ext cx="3986798" cy="2817749"/>
          </a:xfrm>
          <a:prstGeom prst="rect">
            <a:avLst/>
          </a:prstGeom>
          <a:noFill/>
          <a:ln>
            <a:noFill/>
          </a:ln>
        </p:spPr>
      </p:pic>
      <p:sp>
        <p:nvSpPr>
          <p:cNvPr id="427" name="Google Shape;427;p42"/>
          <p:cNvSpPr txBox="1"/>
          <p:nvPr/>
        </p:nvSpPr>
        <p:spPr>
          <a:xfrm>
            <a:off x="3483225" y="6246750"/>
            <a:ext cx="5247900" cy="447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fr-CA" sz="1700">
                <a:solidFill>
                  <a:srgbClr val="FFFFFF"/>
                </a:solidFill>
                <a:latin typeface="Average"/>
                <a:ea typeface="Average"/>
                <a:cs typeface="Average"/>
                <a:sym typeface="Average"/>
              </a:rPr>
              <a:t>Source de l’image: </a:t>
            </a:r>
            <a:r>
              <a:rPr lang="fr-CA" u="sng">
                <a:solidFill>
                  <a:srgbClr val="FFFFFF"/>
                </a:solidFill>
                <a:hlinkClick r:id="rId5"/>
              </a:rPr>
              <a:t>https://pixabay.com/fr/</a:t>
            </a:r>
            <a:endParaRPr sz="1700">
              <a:solidFill>
                <a:srgbClr val="FFFFFF"/>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1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Plan de la rencontre</a:t>
            </a:r>
            <a:endParaRPr>
              <a:latin typeface="Viga"/>
              <a:ea typeface="Viga"/>
              <a:cs typeface="Viga"/>
              <a:sym typeface="Viga"/>
            </a:endParaRPr>
          </a:p>
        </p:txBody>
      </p:sp>
      <p:sp>
        <p:nvSpPr>
          <p:cNvPr id="189" name="Google Shape;189;p16"/>
          <p:cNvSpPr txBox="1"/>
          <p:nvPr/>
        </p:nvSpPr>
        <p:spPr>
          <a:xfrm>
            <a:off x="451375" y="1356875"/>
            <a:ext cx="8130600" cy="4890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60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Bienvenue</a:t>
            </a:r>
            <a:endParaRPr sz="2400">
              <a:solidFill>
                <a:srgbClr val="FFFFFF"/>
              </a:solidFill>
              <a:latin typeface="Ubuntu"/>
              <a:ea typeface="Ubuntu"/>
              <a:cs typeface="Ubuntu"/>
              <a:sym typeface="Ubuntu"/>
            </a:endParaRPr>
          </a:p>
          <a:p>
            <a:pPr indent="-381000" lvl="0" marL="457200" rtl="0" algn="l">
              <a:lnSpc>
                <a:spcPct val="115000"/>
              </a:lnSpc>
              <a:spcBef>
                <a:spcPts val="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COP</a:t>
            </a:r>
            <a:endParaRPr sz="2400">
              <a:solidFill>
                <a:srgbClr val="FFFFFF"/>
              </a:solidFill>
              <a:latin typeface="Ubuntu"/>
              <a:ea typeface="Ubuntu"/>
              <a:cs typeface="Ubuntu"/>
              <a:sym typeface="Ubuntu"/>
            </a:endParaRPr>
          </a:p>
          <a:p>
            <a:pPr indent="-381000" lvl="0" marL="457200" rtl="0" algn="l">
              <a:lnSpc>
                <a:spcPct val="115000"/>
              </a:lnSpc>
              <a:spcBef>
                <a:spcPts val="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Qui êtes-vous?  Quel ENA?</a:t>
            </a:r>
            <a:endParaRPr sz="2400">
              <a:solidFill>
                <a:srgbClr val="FFFFFF"/>
              </a:solidFill>
              <a:latin typeface="Ubuntu"/>
              <a:ea typeface="Ubuntu"/>
              <a:cs typeface="Ubuntu"/>
              <a:sym typeface="Ubuntu"/>
            </a:endParaRPr>
          </a:p>
          <a:p>
            <a:pPr indent="-381000" lvl="0" marL="457200" rtl="0" algn="l">
              <a:lnSpc>
                <a:spcPct val="115000"/>
              </a:lnSpc>
              <a:spcBef>
                <a:spcPts val="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Quoi? Pourquoi?</a:t>
            </a:r>
            <a:endParaRPr sz="2400">
              <a:solidFill>
                <a:srgbClr val="FFFFFF"/>
              </a:solidFill>
              <a:latin typeface="Ubuntu"/>
              <a:ea typeface="Ubuntu"/>
              <a:cs typeface="Ubuntu"/>
              <a:sym typeface="Ubuntu"/>
            </a:endParaRPr>
          </a:p>
          <a:p>
            <a:pPr indent="-381000" lvl="0" marL="457200" rtl="0" algn="l">
              <a:lnSpc>
                <a:spcPct val="115000"/>
              </a:lnSpc>
              <a:spcBef>
                <a:spcPts val="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Vivons l’expérience élève …</a:t>
            </a:r>
            <a:endParaRPr sz="2400">
              <a:solidFill>
                <a:srgbClr val="FFFFFF"/>
              </a:solidFill>
              <a:latin typeface="Ubuntu"/>
              <a:ea typeface="Ubuntu"/>
              <a:cs typeface="Ubuntu"/>
              <a:sym typeface="Ubuntu"/>
            </a:endParaRPr>
          </a:p>
          <a:p>
            <a:pPr indent="-381000" lvl="0" marL="457200" rtl="0" algn="l">
              <a:lnSpc>
                <a:spcPct val="115000"/>
              </a:lnSpc>
              <a:spcBef>
                <a:spcPts val="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Aide à l’apprentissage avec Graspable Math </a:t>
            </a:r>
            <a:endParaRPr sz="2400">
              <a:solidFill>
                <a:srgbClr val="FFFFFF"/>
              </a:solidFill>
              <a:latin typeface="Ubuntu"/>
              <a:ea typeface="Ubuntu"/>
              <a:cs typeface="Ubuntu"/>
              <a:sym typeface="Ubuntu"/>
            </a:endParaRPr>
          </a:p>
          <a:p>
            <a:pPr indent="-381000" lvl="1" marL="914400" rtl="0" algn="l">
              <a:lnSpc>
                <a:spcPct val="115000"/>
              </a:lnSpc>
              <a:spcBef>
                <a:spcPts val="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Configuration de l’environnement</a:t>
            </a:r>
            <a:endParaRPr sz="2400">
              <a:solidFill>
                <a:srgbClr val="FFFFFF"/>
              </a:solidFill>
              <a:latin typeface="Ubuntu"/>
              <a:ea typeface="Ubuntu"/>
              <a:cs typeface="Ubuntu"/>
              <a:sym typeface="Ubuntu"/>
            </a:endParaRPr>
          </a:p>
          <a:p>
            <a:pPr indent="-381000" lvl="1" marL="914400" rtl="0" algn="l">
              <a:lnSpc>
                <a:spcPct val="115000"/>
              </a:lnSpc>
              <a:spcBef>
                <a:spcPts val="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Activités</a:t>
            </a:r>
            <a:endParaRPr sz="2400">
              <a:solidFill>
                <a:srgbClr val="FFFFFF"/>
              </a:solidFill>
              <a:latin typeface="Ubuntu"/>
              <a:ea typeface="Ubuntu"/>
              <a:cs typeface="Ubuntu"/>
              <a:sym typeface="Ubuntu"/>
            </a:endParaRPr>
          </a:p>
          <a:p>
            <a:pPr indent="-381000" lvl="1" marL="914400" rtl="0" algn="l">
              <a:lnSpc>
                <a:spcPct val="115000"/>
              </a:lnSpc>
              <a:spcBef>
                <a:spcPts val="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Canvas</a:t>
            </a:r>
            <a:endParaRPr sz="2400">
              <a:solidFill>
                <a:srgbClr val="FFFFFF"/>
              </a:solidFill>
              <a:latin typeface="Ubuntu"/>
              <a:ea typeface="Ubuntu"/>
              <a:cs typeface="Ubuntu"/>
              <a:sym typeface="Ubuntu"/>
            </a:endParaRPr>
          </a:p>
          <a:p>
            <a:pPr indent="-381000" lvl="0" marL="457200" rtl="0" algn="l">
              <a:lnSpc>
                <a:spcPct val="115000"/>
              </a:lnSpc>
              <a:spcBef>
                <a:spcPts val="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Questions, échanges</a:t>
            </a:r>
            <a:endParaRPr sz="2400">
              <a:solidFill>
                <a:srgbClr val="FFFFFF"/>
              </a:solidFill>
              <a:latin typeface="Ubuntu"/>
              <a:ea typeface="Ubuntu"/>
              <a:cs typeface="Ubuntu"/>
              <a:sym typeface="Ubuntu"/>
            </a:endParaRPr>
          </a:p>
          <a:p>
            <a:pPr indent="-381000" lvl="0" marL="457200" rtl="0" algn="l">
              <a:lnSpc>
                <a:spcPct val="115000"/>
              </a:lnSpc>
              <a:spcBef>
                <a:spcPts val="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Badges</a:t>
            </a:r>
            <a:endParaRPr sz="2400">
              <a:solidFill>
                <a:srgbClr val="FFFFFF"/>
              </a:solidFill>
              <a:latin typeface="Ubuntu"/>
              <a:ea typeface="Ubuntu"/>
              <a:cs typeface="Ubuntu"/>
              <a:sym typeface="Ubuntu"/>
            </a:endParaRPr>
          </a:p>
        </p:txBody>
      </p:sp>
      <p:pic>
        <p:nvPicPr>
          <p:cNvPr id="190" name="Google Shape;190;p16"/>
          <p:cNvPicPr preferRelativeResize="0"/>
          <p:nvPr/>
        </p:nvPicPr>
        <p:blipFill>
          <a:blip r:embed="rId3">
            <a:alphaModFix/>
          </a:blip>
          <a:stretch>
            <a:fillRect/>
          </a:stretch>
        </p:blipFill>
        <p:spPr>
          <a:xfrm>
            <a:off x="7577875" y="368733"/>
            <a:ext cx="1300700" cy="12564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Badges du Campus RÉCIT</a:t>
            </a:r>
            <a:endParaRPr>
              <a:latin typeface="Viga"/>
              <a:ea typeface="Viga"/>
              <a:cs typeface="Viga"/>
              <a:sym typeface="Viga"/>
            </a:endParaRPr>
          </a:p>
        </p:txBody>
      </p:sp>
      <p:sp>
        <p:nvSpPr>
          <p:cNvPr id="433" name="Google Shape;433;p43"/>
          <p:cNvSpPr txBox="1"/>
          <p:nvPr/>
        </p:nvSpPr>
        <p:spPr>
          <a:xfrm>
            <a:off x="1221150" y="2078100"/>
            <a:ext cx="6701700" cy="2397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fr-CA" sz="2400" u="sng">
                <a:solidFill>
                  <a:srgbClr val="FFFFFF"/>
                </a:solidFill>
                <a:latin typeface="Ubuntu"/>
                <a:ea typeface="Ubuntu"/>
                <a:cs typeface="Ubuntu"/>
                <a:sym typeface="Ubuntu"/>
              </a:rPr>
              <a:t>Lien du </a:t>
            </a:r>
            <a:r>
              <a:rPr b="1" lang="fr-CA" sz="2400" u="sng">
                <a:solidFill>
                  <a:srgbClr val="FFFFFF"/>
                </a:solidFill>
                <a:latin typeface="Ubuntu"/>
                <a:ea typeface="Ubuntu"/>
                <a:cs typeface="Ubuntu"/>
                <a:sym typeface="Ubuntu"/>
                <a:hlinkClick r:id="rId3"/>
              </a:rPr>
              <a:t>Campus Récit </a:t>
            </a:r>
            <a:endParaRPr b="1" sz="2400" u="sng">
              <a:solidFill>
                <a:srgbClr val="FFFFFF"/>
              </a:solidFill>
              <a:latin typeface="Ubuntu"/>
              <a:ea typeface="Ubuntu"/>
              <a:cs typeface="Ubuntu"/>
              <a:sym typeface="Ubuntu"/>
            </a:endParaRPr>
          </a:p>
          <a:p>
            <a:pPr indent="-381000" lvl="0" marL="457200" rtl="0" algn="l">
              <a:spcBef>
                <a:spcPts val="2000"/>
              </a:spcBef>
              <a:spcAft>
                <a:spcPts val="0"/>
              </a:spcAft>
              <a:buClr>
                <a:srgbClr val="FFFFFF"/>
              </a:buClr>
              <a:buSzPts val="2400"/>
              <a:buFont typeface="Ubuntu"/>
              <a:buChar char="●"/>
            </a:pPr>
            <a:r>
              <a:rPr lang="fr-CA" sz="2400">
                <a:solidFill>
                  <a:srgbClr val="FFFFFF"/>
                </a:solidFill>
                <a:latin typeface="Ubuntu"/>
                <a:ea typeface="Ubuntu"/>
                <a:cs typeface="Ubuntu"/>
                <a:sym typeface="Ubuntu"/>
              </a:rPr>
              <a:t>S’inscrire </a:t>
            </a:r>
            <a:r>
              <a:rPr lang="fr-CA" sz="2400">
                <a:solidFill>
                  <a:srgbClr val="FFFFFF"/>
                </a:solidFill>
                <a:uFill>
                  <a:noFill/>
                </a:uFill>
                <a:latin typeface="Ubuntu"/>
                <a:ea typeface="Ubuntu"/>
                <a:cs typeface="Ubuntu"/>
                <a:sym typeface="Ubuntu"/>
                <a:hlinkClick r:id="rId4"/>
              </a:rPr>
              <a:t>au cours</a:t>
            </a:r>
            <a:r>
              <a:rPr lang="fr-CA" sz="2400">
                <a:solidFill>
                  <a:srgbClr val="FFFFFF"/>
                </a:solidFill>
                <a:latin typeface="Ubuntu"/>
                <a:ea typeface="Ubuntu"/>
                <a:cs typeface="Ubuntu"/>
                <a:sym typeface="Ubuntu"/>
              </a:rPr>
              <a:t> </a:t>
            </a:r>
            <a:r>
              <a:rPr lang="fr-CA" sz="2400" u="sng">
                <a:solidFill>
                  <a:srgbClr val="FFFFFF"/>
                </a:solidFill>
                <a:latin typeface="Ubuntu"/>
                <a:ea typeface="Ubuntu"/>
                <a:cs typeface="Ubuntu"/>
                <a:sym typeface="Ubuntu"/>
                <a:hlinkClick r:id="rId5"/>
              </a:rPr>
              <a:t>MST à distance</a:t>
            </a:r>
            <a:endParaRPr sz="2400">
              <a:solidFill>
                <a:srgbClr val="FFFFFF"/>
              </a:solidFill>
              <a:latin typeface="Ubuntu"/>
              <a:ea typeface="Ubuntu"/>
              <a:cs typeface="Ubuntu"/>
              <a:sym typeface="Ubuntu"/>
            </a:endParaRPr>
          </a:p>
          <a:p>
            <a:pPr indent="-381000" lvl="0" marL="457200" rtl="0" algn="l">
              <a:spcBef>
                <a:spcPts val="2000"/>
              </a:spcBef>
              <a:spcAft>
                <a:spcPts val="2000"/>
              </a:spcAft>
              <a:buClr>
                <a:srgbClr val="FFFFFF"/>
              </a:buClr>
              <a:buSzPts val="2400"/>
              <a:buFont typeface="Ubuntu"/>
              <a:buChar char="●"/>
            </a:pPr>
            <a:r>
              <a:rPr lang="fr-CA" sz="2400">
                <a:solidFill>
                  <a:srgbClr val="FFFFFF"/>
                </a:solidFill>
                <a:latin typeface="Ubuntu"/>
                <a:ea typeface="Ubuntu"/>
                <a:cs typeface="Ubuntu"/>
                <a:sym typeface="Ubuntu"/>
              </a:rPr>
              <a:t>Badges «Découverte» et «Appropriation»</a:t>
            </a:r>
            <a:endParaRPr sz="2400">
              <a:solidFill>
                <a:srgbClr val="FFFFFF"/>
              </a:solidFill>
              <a:latin typeface="Ubuntu"/>
              <a:ea typeface="Ubuntu"/>
              <a:cs typeface="Ubuntu"/>
              <a:sym typeface="Ubuntu"/>
            </a:endParaRPr>
          </a:p>
        </p:txBody>
      </p:sp>
      <p:pic>
        <p:nvPicPr>
          <p:cNvPr id="434" name="Google Shape;434;p43"/>
          <p:cNvPicPr preferRelativeResize="0"/>
          <p:nvPr/>
        </p:nvPicPr>
        <p:blipFill>
          <a:blip r:embed="rId6">
            <a:alphaModFix/>
          </a:blip>
          <a:stretch>
            <a:fillRect/>
          </a:stretch>
        </p:blipFill>
        <p:spPr>
          <a:xfrm>
            <a:off x="5070825" y="426050"/>
            <a:ext cx="1910150" cy="1657500"/>
          </a:xfrm>
          <a:prstGeom prst="rect">
            <a:avLst/>
          </a:prstGeom>
          <a:noFill/>
          <a:ln>
            <a:noFill/>
          </a:ln>
        </p:spPr>
      </p:pic>
      <p:pic>
        <p:nvPicPr>
          <p:cNvPr id="435" name="Google Shape;435;p43"/>
          <p:cNvPicPr preferRelativeResize="0"/>
          <p:nvPr/>
        </p:nvPicPr>
        <p:blipFill>
          <a:blip r:embed="rId7">
            <a:alphaModFix/>
          </a:blip>
          <a:stretch>
            <a:fillRect/>
          </a:stretch>
        </p:blipFill>
        <p:spPr>
          <a:xfrm>
            <a:off x="6930500" y="426050"/>
            <a:ext cx="1910150" cy="1654179"/>
          </a:xfrm>
          <a:prstGeom prst="rect">
            <a:avLst/>
          </a:prstGeom>
          <a:noFill/>
          <a:ln>
            <a:noFill/>
          </a:ln>
        </p:spPr>
      </p:pic>
      <p:pic>
        <p:nvPicPr>
          <p:cNvPr id="436" name="Google Shape;436;p43"/>
          <p:cNvPicPr preferRelativeResize="0"/>
          <p:nvPr/>
        </p:nvPicPr>
        <p:blipFill>
          <a:blip r:embed="rId8">
            <a:alphaModFix/>
          </a:blip>
          <a:stretch>
            <a:fillRect/>
          </a:stretch>
        </p:blipFill>
        <p:spPr>
          <a:xfrm>
            <a:off x="955950" y="5001741"/>
            <a:ext cx="7232101" cy="1726087"/>
          </a:xfrm>
          <a:prstGeom prst="rect">
            <a:avLst/>
          </a:prstGeom>
          <a:noFill/>
          <a:ln>
            <a:noFill/>
          </a:ln>
        </p:spPr>
      </p:pic>
      <p:pic>
        <p:nvPicPr>
          <p:cNvPr id="437" name="Google Shape;437;p43"/>
          <p:cNvPicPr preferRelativeResize="0"/>
          <p:nvPr/>
        </p:nvPicPr>
        <p:blipFill>
          <a:blip r:embed="rId9">
            <a:alphaModFix/>
          </a:blip>
          <a:stretch>
            <a:fillRect/>
          </a:stretch>
        </p:blipFill>
        <p:spPr>
          <a:xfrm rot="-2415896">
            <a:off x="217500" y="4475092"/>
            <a:ext cx="1752600" cy="1019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44"/>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CA" sz="1000">
                <a:solidFill>
                  <a:schemeClr val="accent3"/>
                </a:solidFill>
                <a:latin typeface="Average"/>
                <a:ea typeface="Average"/>
                <a:cs typeface="Average"/>
                <a:sym typeface="Average"/>
              </a:rPr>
              <a:t>‹#›</a:t>
            </a:fld>
            <a:endParaRPr sz="1000">
              <a:solidFill>
                <a:schemeClr val="accent3"/>
              </a:solidFill>
              <a:latin typeface="Average"/>
              <a:ea typeface="Average"/>
              <a:cs typeface="Average"/>
              <a:sym typeface="Average"/>
            </a:endParaRPr>
          </a:p>
        </p:txBody>
      </p:sp>
      <p:sp>
        <p:nvSpPr>
          <p:cNvPr id="443" name="Google Shape;443;p44">
            <a:hlinkClick r:id="rId3"/>
          </p:cNvPr>
          <p:cNvSpPr/>
          <p:nvPr/>
        </p:nvSpPr>
        <p:spPr>
          <a:xfrm rot="-1635404">
            <a:off x="590298" y="3332954"/>
            <a:ext cx="1738049" cy="1613480"/>
          </a:xfrm>
          <a:custGeom>
            <a:rect b="b" l="l" r="r" t="t"/>
            <a:pathLst>
              <a:path extrusionOk="0" h="21949" w="17107">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444" name="Google Shape;444;p44"/>
          <p:cNvSpPr/>
          <p:nvPr/>
        </p:nvSpPr>
        <p:spPr>
          <a:xfrm>
            <a:off x="2713757" y="4042581"/>
            <a:ext cx="847144" cy="1129543"/>
          </a:xfrm>
          <a:custGeom>
            <a:rect b="b" l="l" r="r" t="t"/>
            <a:pathLst>
              <a:path extrusionOk="0" h="17399" w="17228">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000000"/>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445" name="Google Shape;445;p44"/>
          <p:cNvSpPr/>
          <p:nvPr/>
        </p:nvSpPr>
        <p:spPr>
          <a:xfrm>
            <a:off x="6083475" y="2326650"/>
            <a:ext cx="2200392" cy="1958006"/>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AA22A"/>
              </a:solidFill>
            </a:endParaRPr>
          </a:p>
        </p:txBody>
      </p:sp>
      <p:sp>
        <p:nvSpPr>
          <p:cNvPr id="446" name="Google Shape;446;p44"/>
          <p:cNvSpPr txBox="1"/>
          <p:nvPr>
            <p:ph idx="4294967295" type="ctrTitle"/>
          </p:nvPr>
        </p:nvSpPr>
        <p:spPr>
          <a:xfrm>
            <a:off x="1456450" y="780150"/>
            <a:ext cx="6264000" cy="177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CA" sz="6000">
                <a:solidFill>
                  <a:srgbClr val="EFEFEF"/>
                </a:solidFill>
              </a:rPr>
              <a:t>MERCI pour votre participation!</a:t>
            </a:r>
            <a:endParaRPr sz="6000">
              <a:solidFill>
                <a:srgbClr val="EFEFEF"/>
              </a:solidFill>
            </a:endParaRPr>
          </a:p>
        </p:txBody>
      </p:sp>
      <p:sp>
        <p:nvSpPr>
          <p:cNvPr id="447" name="Google Shape;447;p44"/>
          <p:cNvSpPr txBox="1"/>
          <p:nvPr>
            <p:ph idx="1" type="body"/>
          </p:nvPr>
        </p:nvSpPr>
        <p:spPr>
          <a:xfrm>
            <a:off x="686800" y="5409000"/>
            <a:ext cx="4018800" cy="766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fr-CA" sz="2700" u="sng">
                <a:solidFill>
                  <a:schemeClr val="hlink"/>
                </a:solidFill>
                <a:latin typeface="Ubuntu"/>
                <a:ea typeface="Ubuntu"/>
                <a:cs typeface="Ubuntu"/>
                <a:sym typeface="Ubuntu"/>
                <a:hlinkClick r:id="rId4"/>
              </a:rPr>
              <a:t>Formulaire à compléter</a:t>
            </a:r>
            <a:endParaRPr sz="2700">
              <a:solidFill>
                <a:srgbClr val="0000FF"/>
              </a:solidFill>
              <a:latin typeface="Ubuntu"/>
              <a:ea typeface="Ubuntu"/>
              <a:cs typeface="Ubuntu"/>
              <a:sym typeface="Ubuntu"/>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45"/>
          <p:cNvSpPr/>
          <p:nvPr/>
        </p:nvSpPr>
        <p:spPr>
          <a:xfrm>
            <a:off x="-42225" y="2763500"/>
            <a:ext cx="9207600" cy="2213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5"/>
          <p:cNvSpPr txBox="1"/>
          <p:nvPr>
            <p:ph type="ctrTitle"/>
          </p:nvPr>
        </p:nvSpPr>
        <p:spPr>
          <a:xfrm>
            <a:off x="148500" y="590152"/>
            <a:ext cx="6555300" cy="140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CA" sz="2400">
                <a:latin typeface="Viga"/>
                <a:ea typeface="Viga"/>
                <a:cs typeface="Viga"/>
                <a:sym typeface="Viga"/>
              </a:rPr>
              <a:t>LES RENDEZ-VOUS VIRTUELS PRINTANIERS DU RÉCIT!</a:t>
            </a:r>
            <a:endParaRPr sz="2400">
              <a:latin typeface="Viga"/>
              <a:ea typeface="Viga"/>
              <a:cs typeface="Viga"/>
              <a:sym typeface="Viga"/>
            </a:endParaRPr>
          </a:p>
          <a:p>
            <a:pPr indent="0" lvl="0" marL="0" rtl="0" algn="l">
              <a:spcBef>
                <a:spcPts val="0"/>
              </a:spcBef>
              <a:spcAft>
                <a:spcPts val="0"/>
              </a:spcAft>
              <a:buNone/>
            </a:pPr>
            <a:r>
              <a:rPr lang="fr-CA" sz="2400">
                <a:latin typeface="Viga"/>
                <a:ea typeface="Viga"/>
                <a:cs typeface="Viga"/>
                <a:sym typeface="Viga"/>
              </a:rPr>
              <a:t> </a:t>
            </a:r>
            <a:endParaRPr sz="2400">
              <a:latin typeface="Viga"/>
              <a:ea typeface="Viga"/>
              <a:cs typeface="Viga"/>
              <a:sym typeface="Viga"/>
            </a:endParaRPr>
          </a:p>
        </p:txBody>
      </p:sp>
      <p:sp>
        <p:nvSpPr>
          <p:cNvPr id="454" name="Google Shape;454;p45"/>
          <p:cNvSpPr/>
          <p:nvPr/>
        </p:nvSpPr>
        <p:spPr>
          <a:xfrm>
            <a:off x="-7825" y="2763500"/>
            <a:ext cx="9165300" cy="40944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5" name="Google Shape;455;p45"/>
          <p:cNvPicPr preferRelativeResize="0"/>
          <p:nvPr/>
        </p:nvPicPr>
        <p:blipFill rotWithShape="1">
          <a:blip r:embed="rId3">
            <a:alphaModFix/>
          </a:blip>
          <a:srcRect b="14232" l="0" r="0" t="12630"/>
          <a:stretch/>
        </p:blipFill>
        <p:spPr>
          <a:xfrm>
            <a:off x="7419100" y="233675"/>
            <a:ext cx="1455100" cy="1597525"/>
          </a:xfrm>
          <a:prstGeom prst="rect">
            <a:avLst/>
          </a:prstGeom>
          <a:noFill/>
          <a:ln>
            <a:noFill/>
          </a:ln>
        </p:spPr>
      </p:pic>
      <p:sp>
        <p:nvSpPr>
          <p:cNvPr id="456" name="Google Shape;456;p45">
            <a:hlinkClick r:id="rId4"/>
          </p:cNvPr>
          <p:cNvSpPr txBox="1"/>
          <p:nvPr/>
        </p:nvSpPr>
        <p:spPr>
          <a:xfrm>
            <a:off x="3632300" y="3429000"/>
            <a:ext cx="5241900" cy="5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2300">
                <a:latin typeface="Ubuntu"/>
                <a:ea typeface="Ubuntu"/>
                <a:cs typeface="Ubuntu"/>
                <a:sym typeface="Ubuntu"/>
              </a:rPr>
              <a:t>Pour plus de détails : </a:t>
            </a:r>
            <a:r>
              <a:rPr b="1" lang="fr-CA" sz="2300" u="sng">
                <a:latin typeface="Ubuntu"/>
                <a:ea typeface="Ubuntu"/>
                <a:cs typeface="Ubuntu"/>
                <a:sym typeface="Ubuntu"/>
                <a:hlinkClick r:id="rId5"/>
              </a:rPr>
              <a:t>recit.qc.ca</a:t>
            </a:r>
            <a:endParaRPr b="1" sz="2300">
              <a:latin typeface="Ubuntu"/>
              <a:ea typeface="Ubuntu"/>
              <a:cs typeface="Ubuntu"/>
              <a:sym typeface="Ubuntu"/>
            </a:endParaRPr>
          </a:p>
        </p:txBody>
      </p:sp>
      <p:pic>
        <p:nvPicPr>
          <p:cNvPr id="457" name="Google Shape;457;p45"/>
          <p:cNvPicPr preferRelativeResize="0"/>
          <p:nvPr/>
        </p:nvPicPr>
        <p:blipFill>
          <a:blip r:embed="rId6">
            <a:alphaModFix/>
          </a:blip>
          <a:stretch>
            <a:fillRect/>
          </a:stretch>
        </p:blipFill>
        <p:spPr>
          <a:xfrm>
            <a:off x="-42225" y="2758413"/>
            <a:ext cx="3094982" cy="222326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46"/>
          <p:cNvSpPr txBox="1"/>
          <p:nvPr>
            <p:ph idx="12" type="sldNum"/>
          </p:nvPr>
        </p:nvSpPr>
        <p:spPr>
          <a:xfrm>
            <a:off x="8490250" y="8321794"/>
            <a:ext cx="548700" cy="699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sp>
        <p:nvSpPr>
          <p:cNvPr id="463" name="Google Shape;463;p46"/>
          <p:cNvSpPr txBox="1"/>
          <p:nvPr>
            <p:ph idx="4294967295" type="title"/>
          </p:nvPr>
        </p:nvSpPr>
        <p:spPr>
          <a:xfrm>
            <a:off x="943500" y="848100"/>
            <a:ext cx="7257000" cy="114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CA" sz="3000">
                <a:latin typeface="Viga"/>
                <a:ea typeface="Viga"/>
                <a:cs typeface="Viga"/>
                <a:sym typeface="Viga"/>
              </a:rPr>
              <a:t>L’équipe du RÉCIT MST est disponible </a:t>
            </a:r>
            <a:endParaRPr sz="3000">
              <a:latin typeface="Viga"/>
              <a:ea typeface="Viga"/>
              <a:cs typeface="Viga"/>
              <a:sym typeface="Viga"/>
            </a:endParaRPr>
          </a:p>
          <a:p>
            <a:pPr indent="0" lvl="0" marL="0" rtl="0" algn="ctr">
              <a:spcBef>
                <a:spcPts val="0"/>
              </a:spcBef>
              <a:spcAft>
                <a:spcPts val="0"/>
              </a:spcAft>
              <a:buNone/>
            </a:pPr>
            <a:r>
              <a:rPr lang="fr-CA" sz="3000">
                <a:latin typeface="Viga"/>
                <a:ea typeface="Viga"/>
                <a:cs typeface="Viga"/>
                <a:sym typeface="Viga"/>
              </a:rPr>
              <a:t>du 19 mai au 5 juin </a:t>
            </a:r>
            <a:endParaRPr sz="3000">
              <a:latin typeface="Viga"/>
              <a:ea typeface="Viga"/>
              <a:cs typeface="Viga"/>
              <a:sym typeface="Viga"/>
            </a:endParaRPr>
          </a:p>
          <a:p>
            <a:pPr indent="0" lvl="0" marL="0" rtl="0" algn="ctr">
              <a:spcBef>
                <a:spcPts val="0"/>
              </a:spcBef>
              <a:spcAft>
                <a:spcPts val="0"/>
              </a:spcAft>
              <a:buNone/>
            </a:pPr>
            <a:r>
              <a:rPr lang="fr-CA" sz="3000">
                <a:latin typeface="Viga"/>
                <a:ea typeface="Viga"/>
                <a:cs typeface="Viga"/>
                <a:sym typeface="Viga"/>
              </a:rPr>
              <a:t>de 13 h 30 à 15 h. </a:t>
            </a:r>
            <a:endParaRPr sz="3000">
              <a:latin typeface="Viga"/>
              <a:ea typeface="Viga"/>
              <a:cs typeface="Viga"/>
              <a:sym typeface="Viga"/>
            </a:endParaRPr>
          </a:p>
        </p:txBody>
      </p:sp>
      <p:sp>
        <p:nvSpPr>
          <p:cNvPr id="464" name="Google Shape;464;p46">
            <a:hlinkClick r:id="rId3"/>
          </p:cNvPr>
          <p:cNvSpPr/>
          <p:nvPr/>
        </p:nvSpPr>
        <p:spPr>
          <a:xfrm>
            <a:off x="3092753" y="2650966"/>
            <a:ext cx="2958600" cy="21777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pic>
        <p:nvPicPr>
          <p:cNvPr id="465" name="Google Shape;465;p46"/>
          <p:cNvPicPr preferRelativeResize="0"/>
          <p:nvPr/>
        </p:nvPicPr>
        <p:blipFill>
          <a:blip r:embed="rId4">
            <a:alphaModFix/>
          </a:blip>
          <a:stretch>
            <a:fillRect/>
          </a:stretch>
        </p:blipFill>
        <p:spPr>
          <a:xfrm>
            <a:off x="3092750" y="2650967"/>
            <a:ext cx="2958599" cy="1673456"/>
          </a:xfrm>
          <a:prstGeom prst="rect">
            <a:avLst/>
          </a:prstGeom>
          <a:noFill/>
          <a:ln cap="flat" cmpd="sng" w="19050">
            <a:solidFill>
              <a:srgbClr val="666666"/>
            </a:solidFill>
            <a:prstDash val="solid"/>
            <a:round/>
            <a:headEnd len="sm" w="sm" type="none"/>
            <a:tailEnd len="sm" w="sm" type="none"/>
          </a:ln>
        </p:spPr>
      </p:pic>
      <p:sp>
        <p:nvSpPr>
          <p:cNvPr id="466" name="Google Shape;466;p46"/>
          <p:cNvSpPr/>
          <p:nvPr/>
        </p:nvSpPr>
        <p:spPr>
          <a:xfrm>
            <a:off x="2957648" y="2502670"/>
            <a:ext cx="3228699" cy="2897707"/>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467" name="Google Shape;467;p46"/>
          <p:cNvSpPr txBox="1"/>
          <p:nvPr/>
        </p:nvSpPr>
        <p:spPr>
          <a:xfrm>
            <a:off x="2098950" y="5488233"/>
            <a:ext cx="4946100" cy="76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FFFFFF"/>
                </a:solidFill>
                <a:latin typeface="Ubuntu"/>
                <a:ea typeface="Ubuntu"/>
                <a:cs typeface="Ubuntu"/>
                <a:sym typeface="Ubuntu"/>
              </a:rPr>
              <a:t>Lien vers notre salle de vidéoconférence</a:t>
            </a:r>
            <a:endParaRPr>
              <a:solidFill>
                <a:srgbClr val="FFFFFF"/>
              </a:solidFill>
              <a:latin typeface="Ubuntu"/>
              <a:ea typeface="Ubuntu"/>
              <a:cs typeface="Ubuntu"/>
              <a:sym typeface="Ubuntu"/>
            </a:endParaRPr>
          </a:p>
          <a:p>
            <a:pPr indent="0" lvl="0" marL="0" rtl="0" algn="ctr">
              <a:spcBef>
                <a:spcPts val="0"/>
              </a:spcBef>
              <a:spcAft>
                <a:spcPts val="0"/>
              </a:spcAft>
              <a:buNone/>
            </a:pPr>
            <a:r>
              <a:t/>
            </a:r>
            <a:endParaRPr sz="400">
              <a:latin typeface="Ubuntu"/>
              <a:ea typeface="Ubuntu"/>
              <a:cs typeface="Ubuntu"/>
              <a:sym typeface="Ubuntu"/>
            </a:endParaRPr>
          </a:p>
          <a:p>
            <a:pPr indent="0" lvl="0" marL="0" rtl="0" algn="ctr">
              <a:spcBef>
                <a:spcPts val="0"/>
              </a:spcBef>
              <a:spcAft>
                <a:spcPts val="0"/>
              </a:spcAft>
              <a:buNone/>
            </a:pPr>
            <a:r>
              <a:rPr b="1" lang="fr-CA" sz="2000" u="sng">
                <a:solidFill>
                  <a:schemeClr val="hlink"/>
                </a:solidFill>
                <a:latin typeface="Ubuntu"/>
                <a:ea typeface="Ubuntu"/>
                <a:cs typeface="Ubuntu"/>
                <a:sym typeface="Ubuntu"/>
                <a:hlinkClick r:id="rId5"/>
              </a:rPr>
              <a:t>https://meet.jit.si/RECITMSTDistance</a:t>
            </a:r>
            <a:endParaRPr b="1" sz="2000">
              <a:latin typeface="Ubuntu"/>
              <a:ea typeface="Ubuntu"/>
              <a:cs typeface="Ubuntu"/>
              <a:sym typeface="Ubuntu"/>
            </a:endParaRPr>
          </a:p>
          <a:p>
            <a:pPr indent="0" lvl="0" marL="0" rtl="0" algn="ctr">
              <a:spcBef>
                <a:spcPts val="0"/>
              </a:spcBef>
              <a:spcAft>
                <a:spcPts val="0"/>
              </a:spcAft>
              <a:buNone/>
            </a:pPr>
            <a:r>
              <a:t/>
            </a:r>
            <a:endParaRPr>
              <a:latin typeface="Ubuntu"/>
              <a:ea typeface="Ubuntu"/>
              <a:cs typeface="Ubuntu"/>
              <a:sym typeface="Ubuntu"/>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47"/>
          <p:cNvSpPr/>
          <p:nvPr/>
        </p:nvSpPr>
        <p:spPr>
          <a:xfrm>
            <a:off x="25" y="6287600"/>
            <a:ext cx="9144000" cy="57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7"/>
          <p:cNvSpPr/>
          <p:nvPr/>
        </p:nvSpPr>
        <p:spPr>
          <a:xfrm>
            <a:off x="2719325" y="252025"/>
            <a:ext cx="3687600" cy="1046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4" name="Google Shape;474;p47"/>
          <p:cNvPicPr preferRelativeResize="0"/>
          <p:nvPr/>
        </p:nvPicPr>
        <p:blipFill>
          <a:blip r:embed="rId3">
            <a:alphaModFix/>
          </a:blip>
          <a:stretch>
            <a:fillRect/>
          </a:stretch>
        </p:blipFill>
        <p:spPr>
          <a:xfrm>
            <a:off x="2719326" y="273275"/>
            <a:ext cx="3687600" cy="1003900"/>
          </a:xfrm>
          <a:prstGeom prst="rect">
            <a:avLst/>
          </a:prstGeom>
          <a:noFill/>
          <a:ln>
            <a:noFill/>
          </a:ln>
        </p:spPr>
      </p:pic>
      <p:sp>
        <p:nvSpPr>
          <p:cNvPr id="475" name="Google Shape;475;p47"/>
          <p:cNvSpPr txBox="1"/>
          <p:nvPr/>
        </p:nvSpPr>
        <p:spPr>
          <a:xfrm>
            <a:off x="1836475" y="1655452"/>
            <a:ext cx="5471100" cy="28107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fr-CA" sz="2500" u="sng">
                <a:solidFill>
                  <a:schemeClr val="hlink"/>
                </a:solidFill>
                <a:latin typeface="Ubuntu"/>
                <a:ea typeface="Ubuntu"/>
                <a:cs typeface="Ubuntu"/>
                <a:sym typeface="Ubuntu"/>
              </a:rPr>
              <a:t>fiset.sonia@cscapitale.qc.ca</a:t>
            </a:r>
            <a:endParaRPr/>
          </a:p>
          <a:p>
            <a:pPr indent="0" lvl="0" marL="0" rtl="0" algn="l">
              <a:spcBef>
                <a:spcPts val="600"/>
              </a:spcBef>
              <a:spcAft>
                <a:spcPts val="0"/>
              </a:spcAft>
              <a:buNone/>
            </a:pPr>
            <a:r>
              <a:rPr lang="fr-CA" sz="2500" u="sng">
                <a:solidFill>
                  <a:schemeClr val="hlink"/>
                </a:solidFill>
                <a:latin typeface="Ubuntu"/>
                <a:ea typeface="Ubuntu"/>
                <a:cs typeface="Ubuntu"/>
                <a:sym typeface="Ubuntu"/>
                <a:hlinkClick r:id="rId4"/>
              </a:rPr>
              <a:t>l</a:t>
            </a:r>
            <a:r>
              <a:rPr lang="fr-CA" sz="2500" u="sng">
                <a:solidFill>
                  <a:schemeClr val="hlink"/>
                </a:solidFill>
                <a:latin typeface="Ubuntu"/>
                <a:ea typeface="Ubuntu"/>
                <a:cs typeface="Ubuntu"/>
                <a:sym typeface="Ubuntu"/>
                <a:hlinkClick r:id="rId5"/>
              </a:rPr>
              <a:t>ouise.roy</a:t>
            </a:r>
            <a:r>
              <a:rPr lang="fr-CA" sz="2500" u="sng">
                <a:solidFill>
                  <a:schemeClr val="hlink"/>
                </a:solidFill>
                <a:latin typeface="Ubuntu"/>
                <a:ea typeface="Ubuntu"/>
                <a:cs typeface="Ubuntu"/>
                <a:sym typeface="Ubuntu"/>
                <a:hlinkClick r:id="rId6"/>
              </a:rPr>
              <a:t>@recitmst.qc.ca</a:t>
            </a:r>
            <a:endParaRPr sz="2500">
              <a:solidFill>
                <a:schemeClr val="dk2"/>
              </a:solidFill>
              <a:latin typeface="Ubuntu"/>
              <a:ea typeface="Ubuntu"/>
              <a:cs typeface="Ubuntu"/>
              <a:sym typeface="Ubuntu"/>
            </a:endParaRPr>
          </a:p>
          <a:p>
            <a:pPr indent="0" lvl="0" marL="0" rtl="0" algn="l">
              <a:spcBef>
                <a:spcPts val="600"/>
              </a:spcBef>
              <a:spcAft>
                <a:spcPts val="0"/>
              </a:spcAft>
              <a:buNone/>
            </a:pPr>
            <a:r>
              <a:rPr lang="fr-CA" sz="2500" u="sng">
                <a:solidFill>
                  <a:schemeClr val="hlink"/>
                </a:solidFill>
                <a:latin typeface="Ubuntu"/>
                <a:ea typeface="Ubuntu"/>
                <a:cs typeface="Ubuntu"/>
                <a:sym typeface="Ubuntu"/>
                <a:hlinkClick r:id="rId7"/>
              </a:rPr>
              <a:t>equipe@recitmst.qc.ca </a:t>
            </a:r>
            <a:endParaRPr sz="2500">
              <a:solidFill>
                <a:schemeClr val="dk2"/>
              </a:solidFill>
              <a:latin typeface="Ubuntu"/>
              <a:ea typeface="Ubuntu"/>
              <a:cs typeface="Ubuntu"/>
              <a:sym typeface="Ubuntu"/>
            </a:endParaRPr>
          </a:p>
          <a:p>
            <a:pPr indent="-374650" lvl="0" marL="457200" rtl="0" algn="l">
              <a:spcBef>
                <a:spcPts val="600"/>
              </a:spcBef>
              <a:spcAft>
                <a:spcPts val="0"/>
              </a:spcAft>
              <a:buClr>
                <a:srgbClr val="FFFFFF"/>
              </a:buClr>
              <a:buSzPts val="2300"/>
              <a:buFont typeface="Ubuntu"/>
              <a:buChar char="❏"/>
            </a:pPr>
            <a:r>
              <a:rPr lang="fr-CA" sz="2300" u="sng">
                <a:solidFill>
                  <a:srgbClr val="FFFFFF"/>
                </a:solidFill>
                <a:latin typeface="Ubuntu"/>
                <a:ea typeface="Ubuntu"/>
                <a:cs typeface="Ubuntu"/>
                <a:sym typeface="Ubuntu"/>
                <a:hlinkClick r:id="rId8"/>
              </a:rPr>
              <a:t>Page Facebook</a:t>
            </a:r>
            <a:endParaRPr sz="2300" u="sng">
              <a:solidFill>
                <a:srgbClr val="FFFFFF"/>
              </a:solidFill>
              <a:latin typeface="Ubuntu"/>
              <a:ea typeface="Ubuntu"/>
              <a:cs typeface="Ubuntu"/>
              <a:sym typeface="Ubuntu"/>
            </a:endParaRPr>
          </a:p>
          <a:p>
            <a:pPr indent="-374650" lvl="0" marL="457200" rtl="0" algn="l">
              <a:spcBef>
                <a:spcPts val="0"/>
              </a:spcBef>
              <a:spcAft>
                <a:spcPts val="0"/>
              </a:spcAft>
              <a:buClr>
                <a:srgbClr val="FFFFFF"/>
              </a:buClr>
              <a:buSzPts val="2300"/>
              <a:buFont typeface="Ubuntu"/>
              <a:buChar char="❏"/>
            </a:pPr>
            <a:r>
              <a:rPr lang="fr-CA" sz="2300" u="sng">
                <a:solidFill>
                  <a:srgbClr val="FFFFFF"/>
                </a:solidFill>
                <a:latin typeface="Ubuntu"/>
                <a:ea typeface="Ubuntu"/>
                <a:cs typeface="Ubuntu"/>
                <a:sym typeface="Ubuntu"/>
                <a:hlinkClick r:id="rId9"/>
              </a:rPr>
              <a:t>Twitter</a:t>
            </a:r>
            <a:endParaRPr sz="2300" u="sng">
              <a:solidFill>
                <a:srgbClr val="FFFFFF"/>
              </a:solidFill>
              <a:latin typeface="Ubuntu"/>
              <a:ea typeface="Ubuntu"/>
              <a:cs typeface="Ubuntu"/>
              <a:sym typeface="Ubuntu"/>
            </a:endParaRPr>
          </a:p>
          <a:p>
            <a:pPr indent="-374650" lvl="0" marL="457200" rtl="0" algn="l">
              <a:spcBef>
                <a:spcPts val="0"/>
              </a:spcBef>
              <a:spcAft>
                <a:spcPts val="0"/>
              </a:spcAft>
              <a:buClr>
                <a:srgbClr val="FFFFFF"/>
              </a:buClr>
              <a:buSzPts val="2300"/>
              <a:buFont typeface="Ubuntu"/>
              <a:buChar char="❏"/>
            </a:pPr>
            <a:r>
              <a:rPr lang="fr-CA" sz="2300" u="sng">
                <a:solidFill>
                  <a:srgbClr val="FFFFFF"/>
                </a:solidFill>
                <a:latin typeface="Ubuntu"/>
                <a:ea typeface="Ubuntu"/>
                <a:cs typeface="Ubuntu"/>
                <a:sym typeface="Ubuntu"/>
                <a:hlinkClick r:id="rId10"/>
              </a:rPr>
              <a:t>Chaîne YouTube</a:t>
            </a:r>
            <a:endParaRPr sz="1600">
              <a:solidFill>
                <a:srgbClr val="FFFFFF"/>
              </a:solidFill>
            </a:endParaRPr>
          </a:p>
        </p:txBody>
      </p:sp>
      <p:sp>
        <p:nvSpPr>
          <p:cNvPr id="476" name="Google Shape;476;p47"/>
          <p:cNvSpPr txBox="1"/>
          <p:nvPr/>
        </p:nvSpPr>
        <p:spPr>
          <a:xfrm>
            <a:off x="1134713" y="4823175"/>
            <a:ext cx="6856800" cy="104640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lang="fr-CA" sz="3800">
                <a:solidFill>
                  <a:srgbClr val="6AA84F"/>
                </a:solidFill>
                <a:latin typeface="Ubuntu"/>
                <a:ea typeface="Ubuntu"/>
                <a:cs typeface="Ubuntu"/>
                <a:sym typeface="Ubuntu"/>
              </a:rPr>
              <a:t>Nous sommes disponibles pour poursuivre les échanges!</a:t>
            </a:r>
            <a:endParaRPr sz="3800">
              <a:solidFill>
                <a:srgbClr val="6AA84F"/>
              </a:solidFill>
              <a:latin typeface="Ubuntu"/>
              <a:ea typeface="Ubuntu"/>
              <a:cs typeface="Ubuntu"/>
              <a:sym typeface="Ubuntu"/>
            </a:endParaRPr>
          </a:p>
        </p:txBody>
      </p:sp>
      <p:sp>
        <p:nvSpPr>
          <p:cNvPr id="477" name="Google Shape;477;p47"/>
          <p:cNvSpPr txBox="1"/>
          <p:nvPr/>
        </p:nvSpPr>
        <p:spPr>
          <a:xfrm>
            <a:off x="2425350" y="6397583"/>
            <a:ext cx="5392500" cy="484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fr-CA" sz="800">
                <a:latin typeface="Ubuntu"/>
                <a:ea typeface="Ubuntu"/>
                <a:cs typeface="Ubuntu"/>
                <a:sym typeface="Ubuntu"/>
              </a:rPr>
              <a:t>Ces formations du RÉCIT </a:t>
            </a:r>
            <a:r>
              <a:rPr lang="fr-CA" sz="800">
                <a:latin typeface="Ubuntu"/>
                <a:ea typeface="Ubuntu"/>
                <a:cs typeface="Ubuntu"/>
                <a:sym typeface="Ubuntu"/>
              </a:rPr>
              <a:t>sont mise</a:t>
            </a:r>
            <a:r>
              <a:rPr lang="fr-CA" sz="800">
                <a:latin typeface="Ubuntu"/>
                <a:ea typeface="Ubuntu"/>
                <a:cs typeface="Ubuntu"/>
                <a:sym typeface="Ubuntu"/>
              </a:rPr>
              <a:t>s à disposition, sauf </a:t>
            </a:r>
            <a:r>
              <a:rPr lang="fr-CA" sz="800">
                <a:latin typeface="Ubuntu"/>
                <a:ea typeface="Ubuntu"/>
                <a:cs typeface="Ubuntu"/>
                <a:sym typeface="Ubuntu"/>
              </a:rPr>
              <a:t>exception</a:t>
            </a:r>
            <a:r>
              <a:rPr lang="fr-CA" sz="800">
                <a:latin typeface="Ubuntu"/>
                <a:ea typeface="Ubuntu"/>
                <a:cs typeface="Ubuntu"/>
                <a:sym typeface="Ubuntu"/>
              </a:rPr>
              <a:t>, selon les termes de la licence</a:t>
            </a:r>
            <a:r>
              <a:rPr lang="fr-CA" sz="800">
                <a:solidFill>
                  <a:schemeClr val="accent1"/>
                </a:solidFill>
                <a:latin typeface="Ubuntu"/>
                <a:ea typeface="Ubuntu"/>
                <a:cs typeface="Ubuntu"/>
                <a:sym typeface="Ubuntu"/>
              </a:rPr>
              <a:t> </a:t>
            </a:r>
            <a:r>
              <a:rPr lang="fr-CA" sz="800" u="sng">
                <a:solidFill>
                  <a:schemeClr val="accent1"/>
                </a:solidFill>
                <a:hlinkClick r:id="rId11"/>
              </a:rPr>
              <a:t>Licence Creative Commons Attribution - Pas d’Utilisation Commerciale - Partage dans les Mêmes Conditions 4.0 International</a:t>
            </a:r>
            <a:r>
              <a:rPr lang="fr-CA" sz="800">
                <a:solidFill>
                  <a:schemeClr val="accent1"/>
                </a:solidFill>
              </a:rPr>
              <a:t>.</a:t>
            </a:r>
            <a:r>
              <a:rPr lang="fr-CA" sz="800">
                <a:solidFill>
                  <a:schemeClr val="accent1"/>
                </a:solidFill>
                <a:highlight>
                  <a:srgbClr val="FFFF00"/>
                </a:highlight>
                <a:latin typeface="Ubuntu"/>
                <a:ea typeface="Ubuntu"/>
                <a:cs typeface="Ubuntu"/>
                <a:sym typeface="Ubuntu"/>
              </a:rPr>
              <a:t>  </a:t>
            </a:r>
            <a:endParaRPr sz="800">
              <a:solidFill>
                <a:schemeClr val="accent1"/>
              </a:solidFill>
              <a:highlight>
                <a:srgbClr val="FFFF00"/>
              </a:highlight>
              <a:latin typeface="Ubuntu"/>
              <a:ea typeface="Ubuntu"/>
              <a:cs typeface="Ubuntu"/>
              <a:sym typeface="Ubuntu"/>
            </a:endParaRPr>
          </a:p>
        </p:txBody>
      </p:sp>
      <p:pic>
        <p:nvPicPr>
          <p:cNvPr id="478" name="Google Shape;478;p47"/>
          <p:cNvPicPr preferRelativeResize="0"/>
          <p:nvPr/>
        </p:nvPicPr>
        <p:blipFill>
          <a:blip r:embed="rId12">
            <a:alphaModFix/>
          </a:blip>
          <a:stretch>
            <a:fillRect/>
          </a:stretch>
        </p:blipFill>
        <p:spPr>
          <a:xfrm>
            <a:off x="953325" y="6429663"/>
            <a:ext cx="808425" cy="286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1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4200">
                <a:latin typeface="Viga"/>
                <a:ea typeface="Viga"/>
                <a:cs typeface="Viga"/>
                <a:sym typeface="Viga"/>
              </a:rPr>
              <a:t>COP</a:t>
            </a:r>
            <a:endParaRPr sz="4200">
              <a:latin typeface="Viga"/>
              <a:ea typeface="Viga"/>
              <a:cs typeface="Viga"/>
              <a:sym typeface="Viga"/>
            </a:endParaRPr>
          </a:p>
        </p:txBody>
      </p:sp>
      <p:pic>
        <p:nvPicPr>
          <p:cNvPr id="196" name="Google Shape;196;p17"/>
          <p:cNvPicPr preferRelativeResize="0"/>
          <p:nvPr/>
        </p:nvPicPr>
        <p:blipFill>
          <a:blip r:embed="rId3">
            <a:alphaModFix/>
          </a:blip>
          <a:stretch>
            <a:fillRect/>
          </a:stretch>
        </p:blipFill>
        <p:spPr>
          <a:xfrm>
            <a:off x="7695699" y="3997633"/>
            <a:ext cx="1032550" cy="997375"/>
          </a:xfrm>
          <a:prstGeom prst="rect">
            <a:avLst/>
          </a:prstGeom>
          <a:noFill/>
          <a:ln>
            <a:noFill/>
          </a:ln>
        </p:spPr>
      </p:pic>
      <p:sp>
        <p:nvSpPr>
          <p:cNvPr id="197" name="Google Shape;197;p17"/>
          <p:cNvSpPr txBox="1"/>
          <p:nvPr/>
        </p:nvSpPr>
        <p:spPr>
          <a:xfrm>
            <a:off x="437750" y="1525475"/>
            <a:ext cx="8290500" cy="1220400"/>
          </a:xfrm>
          <a:prstGeom prst="rect">
            <a:avLst/>
          </a:prstGeom>
          <a:noFill/>
          <a:ln>
            <a:noFill/>
          </a:ln>
        </p:spPr>
        <p:txBody>
          <a:bodyPr anchorCtr="0" anchor="t" bIns="91425" lIns="91425" spcFirstLastPara="1" rIns="91425" wrap="square" tIns="91425">
            <a:noAutofit/>
          </a:bodyPr>
          <a:lstStyle/>
          <a:p>
            <a:pPr indent="-304800" lvl="0" marL="342900" rtl="0" algn="l">
              <a:spcBef>
                <a:spcPts val="600"/>
              </a:spcBef>
              <a:spcAft>
                <a:spcPts val="0"/>
              </a:spcAft>
              <a:buClr>
                <a:srgbClr val="6AA84F"/>
              </a:buClr>
              <a:buSzPts val="2400"/>
              <a:buFont typeface="Ubuntu"/>
              <a:buChar char="◎"/>
            </a:pPr>
            <a:r>
              <a:rPr lang="fr-CA" sz="2400">
                <a:solidFill>
                  <a:srgbClr val="6AA84F"/>
                </a:solidFill>
                <a:latin typeface="Ubuntu"/>
                <a:ea typeface="Ubuntu"/>
                <a:cs typeface="Ubuntu"/>
                <a:sym typeface="Ubuntu"/>
              </a:rPr>
              <a:t>Intention pédagogique</a:t>
            </a:r>
            <a:endParaRPr sz="2400">
              <a:solidFill>
                <a:srgbClr val="6AA84F"/>
              </a:solidFill>
              <a:latin typeface="Ubuntu"/>
              <a:ea typeface="Ubuntu"/>
              <a:cs typeface="Ubuntu"/>
              <a:sym typeface="Ubuntu"/>
            </a:endParaRPr>
          </a:p>
          <a:p>
            <a:pPr indent="-304800" lvl="0" marL="342900" rtl="0" algn="l">
              <a:spcBef>
                <a:spcPts val="0"/>
              </a:spcBef>
              <a:spcAft>
                <a:spcPts val="0"/>
              </a:spcAft>
              <a:buClr>
                <a:srgbClr val="6AA84F"/>
              </a:buClr>
              <a:buSzPts val="2400"/>
              <a:buFont typeface="Ubuntu"/>
              <a:buChar char="◎"/>
            </a:pPr>
            <a:r>
              <a:rPr lang="fr-CA" sz="2400">
                <a:solidFill>
                  <a:srgbClr val="6AA84F"/>
                </a:solidFill>
                <a:latin typeface="Ubuntu"/>
                <a:ea typeface="Ubuntu"/>
                <a:cs typeface="Ubuntu"/>
                <a:sym typeface="Ubuntu"/>
              </a:rPr>
              <a:t>Exploration</a:t>
            </a:r>
            <a:endParaRPr sz="2400">
              <a:solidFill>
                <a:srgbClr val="6AA84F"/>
              </a:solidFill>
              <a:latin typeface="Ubuntu"/>
              <a:ea typeface="Ubuntu"/>
              <a:cs typeface="Ubuntu"/>
              <a:sym typeface="Ubuntu"/>
            </a:endParaRPr>
          </a:p>
          <a:p>
            <a:pPr indent="-304800" lvl="0" marL="342900" rtl="0" algn="l">
              <a:spcBef>
                <a:spcPts val="0"/>
              </a:spcBef>
              <a:spcAft>
                <a:spcPts val="0"/>
              </a:spcAft>
              <a:buClr>
                <a:srgbClr val="6AA84F"/>
              </a:buClr>
              <a:buSzPts val="2400"/>
              <a:buFont typeface="Ubuntu"/>
              <a:buChar char="◎"/>
            </a:pPr>
            <a:r>
              <a:rPr lang="fr-CA" sz="2400">
                <a:solidFill>
                  <a:srgbClr val="6AA84F"/>
                </a:solidFill>
                <a:latin typeface="Ubuntu"/>
                <a:ea typeface="Ubuntu"/>
                <a:cs typeface="Ubuntu"/>
                <a:sym typeface="Ubuntu"/>
              </a:rPr>
              <a:t>Grille d’analyse en lien avec différentes problématiques</a:t>
            </a:r>
            <a:endParaRPr sz="2400">
              <a:solidFill>
                <a:srgbClr val="6AA84F"/>
              </a:solidFill>
              <a:latin typeface="Ubuntu"/>
              <a:ea typeface="Ubuntu"/>
              <a:cs typeface="Ubuntu"/>
              <a:sym typeface="Ubuntu"/>
            </a:endParaRPr>
          </a:p>
          <a:p>
            <a:pPr indent="-304800" lvl="0" marL="342900" rtl="0" algn="l">
              <a:spcBef>
                <a:spcPts val="0"/>
              </a:spcBef>
              <a:spcAft>
                <a:spcPts val="0"/>
              </a:spcAft>
              <a:buClr>
                <a:srgbClr val="6AA84F"/>
              </a:buClr>
              <a:buSzPts val="2400"/>
              <a:buFont typeface="Ubuntu"/>
              <a:buChar char="◎"/>
            </a:pPr>
            <a:r>
              <a:rPr lang="fr-CA" sz="2400">
                <a:solidFill>
                  <a:srgbClr val="6AA84F"/>
                </a:solidFill>
                <a:latin typeface="Ubuntu"/>
                <a:ea typeface="Ubuntu"/>
                <a:cs typeface="Ubuntu"/>
                <a:sym typeface="Ubuntu"/>
              </a:rPr>
              <a:t>Prochaine rencontre</a:t>
            </a:r>
            <a:endParaRPr sz="2400">
              <a:solidFill>
                <a:srgbClr val="6AA84F"/>
              </a:solidFill>
              <a:latin typeface="Ubuntu"/>
              <a:ea typeface="Ubuntu"/>
              <a:cs typeface="Ubuntu"/>
              <a:sym typeface="Ubuntu"/>
            </a:endParaRPr>
          </a:p>
        </p:txBody>
      </p:sp>
      <p:pic>
        <p:nvPicPr>
          <p:cNvPr id="198" name="Google Shape;198;p17"/>
          <p:cNvPicPr preferRelativeResize="0"/>
          <p:nvPr/>
        </p:nvPicPr>
        <p:blipFill>
          <a:blip r:embed="rId4">
            <a:alphaModFix/>
          </a:blip>
          <a:stretch>
            <a:fillRect/>
          </a:stretch>
        </p:blipFill>
        <p:spPr>
          <a:xfrm>
            <a:off x="2731000" y="3352800"/>
            <a:ext cx="3986798" cy="2817749"/>
          </a:xfrm>
          <a:prstGeom prst="rect">
            <a:avLst/>
          </a:prstGeom>
          <a:noFill/>
          <a:ln>
            <a:noFill/>
          </a:ln>
        </p:spPr>
      </p:pic>
      <p:sp>
        <p:nvSpPr>
          <p:cNvPr id="199" name="Google Shape;199;p17"/>
          <p:cNvSpPr txBox="1"/>
          <p:nvPr/>
        </p:nvSpPr>
        <p:spPr>
          <a:xfrm>
            <a:off x="3483225" y="6246750"/>
            <a:ext cx="5247900" cy="447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fr-CA" sz="1700">
                <a:solidFill>
                  <a:srgbClr val="FFFFFF"/>
                </a:solidFill>
                <a:latin typeface="Average"/>
                <a:ea typeface="Average"/>
                <a:cs typeface="Average"/>
                <a:sym typeface="Average"/>
              </a:rPr>
              <a:t>Source de l’image: </a:t>
            </a:r>
            <a:r>
              <a:rPr lang="fr-CA" u="sng">
                <a:solidFill>
                  <a:srgbClr val="FFFFFF"/>
                </a:solidFill>
                <a:hlinkClick r:id="rId5"/>
              </a:rPr>
              <a:t>https://pixabay.com/fr/</a:t>
            </a:r>
            <a:endParaRPr sz="1700">
              <a:solidFill>
                <a:srgbClr val="FFFFFF"/>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18"/>
          <p:cNvSpPr txBox="1"/>
          <p:nvPr>
            <p:ph type="title"/>
          </p:nvPr>
        </p:nvSpPr>
        <p:spPr>
          <a:xfrm>
            <a:off x="265500" y="1441867"/>
            <a:ext cx="4045200" cy="228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Viga"/>
                <a:ea typeface="Viga"/>
                <a:cs typeface="Viga"/>
                <a:sym typeface="Viga"/>
              </a:rPr>
              <a:t>Qui êtes-vous?</a:t>
            </a:r>
            <a:endParaRPr>
              <a:latin typeface="Viga"/>
              <a:ea typeface="Viga"/>
              <a:cs typeface="Viga"/>
              <a:sym typeface="Viga"/>
            </a:endParaRPr>
          </a:p>
          <a:p>
            <a:pPr indent="0" lvl="0" marL="0" rtl="0" algn="ctr">
              <a:spcBef>
                <a:spcPts val="0"/>
              </a:spcBef>
              <a:spcAft>
                <a:spcPts val="0"/>
              </a:spcAft>
              <a:buNone/>
            </a:pPr>
            <a:r>
              <a:rPr lang="fr-CA" sz="2400">
                <a:latin typeface="Viga"/>
                <a:ea typeface="Viga"/>
                <a:cs typeface="Viga"/>
                <a:sym typeface="Viga"/>
              </a:rPr>
              <a:t>Nom, CS</a:t>
            </a:r>
            <a:endParaRPr sz="2400">
              <a:latin typeface="Viga"/>
              <a:ea typeface="Viga"/>
              <a:cs typeface="Viga"/>
              <a:sym typeface="Viga"/>
            </a:endParaRPr>
          </a:p>
          <a:p>
            <a:pPr indent="0" lvl="0" marL="0" rtl="0" algn="ctr">
              <a:spcBef>
                <a:spcPts val="0"/>
              </a:spcBef>
              <a:spcAft>
                <a:spcPts val="0"/>
              </a:spcAft>
              <a:buNone/>
            </a:pPr>
            <a:r>
              <a:rPr lang="fr-CA" sz="2400">
                <a:latin typeface="Viga"/>
                <a:ea typeface="Viga"/>
                <a:cs typeface="Viga"/>
                <a:sym typeface="Viga"/>
              </a:rPr>
              <a:t>(clavardage)</a:t>
            </a:r>
            <a:endParaRPr sz="2400">
              <a:latin typeface="Viga"/>
              <a:ea typeface="Viga"/>
              <a:cs typeface="Viga"/>
              <a:sym typeface="Viga"/>
            </a:endParaRPr>
          </a:p>
        </p:txBody>
      </p:sp>
      <p:sp>
        <p:nvSpPr>
          <p:cNvPr id="205" name="Google Shape;205;p18"/>
          <p:cNvSpPr txBox="1"/>
          <p:nvPr>
            <p:ph idx="1" type="subTitle"/>
          </p:nvPr>
        </p:nvSpPr>
        <p:spPr>
          <a:xfrm>
            <a:off x="265500" y="3793601"/>
            <a:ext cx="4045200" cy="179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CA" sz="3000" u="sng">
                <a:solidFill>
                  <a:schemeClr val="hlink"/>
                </a:solidFill>
                <a:hlinkClick r:id="rId3"/>
              </a:rPr>
              <a:t>Document collaboratif</a:t>
            </a:r>
            <a:endParaRPr sz="3000"/>
          </a:p>
          <a:p>
            <a:pPr indent="0" lvl="0" marL="0" rtl="0" algn="ctr">
              <a:spcBef>
                <a:spcPts val="0"/>
              </a:spcBef>
              <a:spcAft>
                <a:spcPts val="0"/>
              </a:spcAft>
              <a:buNone/>
            </a:pPr>
            <a:r>
              <a:rPr lang="fr-CA" sz="3000"/>
              <a:t>Besoins, préoccupations et questions</a:t>
            </a:r>
            <a:endParaRPr sz="3000"/>
          </a:p>
        </p:txBody>
      </p:sp>
      <p:sp>
        <p:nvSpPr>
          <p:cNvPr id="206" name="Google Shape;206;p18"/>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207" name="Google Shape;207;p18"/>
          <p:cNvPicPr preferRelativeResize="0"/>
          <p:nvPr/>
        </p:nvPicPr>
        <p:blipFill>
          <a:blip r:embed="rId4">
            <a:alphaModFix/>
          </a:blip>
          <a:stretch>
            <a:fillRect/>
          </a:stretch>
        </p:blipFill>
        <p:spPr>
          <a:xfrm>
            <a:off x="5026050" y="972850"/>
            <a:ext cx="3750449" cy="4396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19"/>
          <p:cNvSpPr txBox="1"/>
          <p:nvPr>
            <p:ph type="title"/>
          </p:nvPr>
        </p:nvSpPr>
        <p:spPr>
          <a:xfrm>
            <a:off x="965900" y="300033"/>
            <a:ext cx="7938900" cy="114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CA" sz="4200">
                <a:solidFill>
                  <a:srgbClr val="FFFFFF"/>
                </a:solidFill>
                <a:latin typeface="Viga"/>
                <a:ea typeface="Viga"/>
                <a:cs typeface="Viga"/>
                <a:sym typeface="Viga"/>
              </a:rPr>
              <a:t>Quel ENA utilisez-vous?</a:t>
            </a:r>
            <a:endParaRPr sz="4200">
              <a:solidFill>
                <a:srgbClr val="FFFFFF"/>
              </a:solidFill>
              <a:latin typeface="Viga"/>
              <a:ea typeface="Viga"/>
              <a:cs typeface="Viga"/>
              <a:sym typeface="Viga"/>
            </a:endParaRPr>
          </a:p>
          <a:p>
            <a:pPr indent="0" lvl="0" marL="0" rtl="0" algn="ctr">
              <a:spcBef>
                <a:spcPts val="0"/>
              </a:spcBef>
              <a:spcAft>
                <a:spcPts val="0"/>
              </a:spcAft>
              <a:buNone/>
            </a:pPr>
            <a:r>
              <a:rPr lang="fr-CA" sz="2200">
                <a:solidFill>
                  <a:srgbClr val="FFFFFF"/>
                </a:solidFill>
                <a:latin typeface="Viga"/>
                <a:ea typeface="Viga"/>
                <a:cs typeface="Viga"/>
                <a:sym typeface="Viga"/>
              </a:rPr>
              <a:t>(Environnement Numérique d’apprentissage)</a:t>
            </a:r>
            <a:endParaRPr sz="2200">
              <a:solidFill>
                <a:srgbClr val="FFFFFF"/>
              </a:solidFill>
              <a:latin typeface="Viga"/>
              <a:ea typeface="Viga"/>
              <a:cs typeface="Viga"/>
              <a:sym typeface="Viga"/>
            </a:endParaRPr>
          </a:p>
        </p:txBody>
      </p:sp>
      <p:sp>
        <p:nvSpPr>
          <p:cNvPr id="213" name="Google Shape;213;p19"/>
          <p:cNvSpPr txBox="1"/>
          <p:nvPr>
            <p:ph idx="12" type="sldNum"/>
          </p:nvPr>
        </p:nvSpPr>
        <p:spPr>
          <a:xfrm>
            <a:off x="8490250" y="8321794"/>
            <a:ext cx="548700" cy="699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214" name="Google Shape;214;p19"/>
          <p:cNvPicPr preferRelativeResize="0"/>
          <p:nvPr/>
        </p:nvPicPr>
        <p:blipFill>
          <a:blip r:embed="rId3">
            <a:alphaModFix/>
          </a:blip>
          <a:stretch>
            <a:fillRect/>
          </a:stretch>
        </p:blipFill>
        <p:spPr>
          <a:xfrm>
            <a:off x="1244750" y="3019836"/>
            <a:ext cx="981395" cy="818325"/>
          </a:xfrm>
          <a:prstGeom prst="rect">
            <a:avLst/>
          </a:prstGeom>
          <a:noFill/>
          <a:ln>
            <a:noFill/>
          </a:ln>
        </p:spPr>
      </p:pic>
      <p:pic>
        <p:nvPicPr>
          <p:cNvPr id="215" name="Google Shape;215;p19"/>
          <p:cNvPicPr preferRelativeResize="0"/>
          <p:nvPr/>
        </p:nvPicPr>
        <p:blipFill>
          <a:blip r:embed="rId4">
            <a:alphaModFix/>
          </a:blip>
          <a:stretch>
            <a:fillRect/>
          </a:stretch>
        </p:blipFill>
        <p:spPr>
          <a:xfrm>
            <a:off x="965900" y="4341733"/>
            <a:ext cx="1539110" cy="393600"/>
          </a:xfrm>
          <a:prstGeom prst="rect">
            <a:avLst/>
          </a:prstGeom>
          <a:noFill/>
          <a:ln>
            <a:noFill/>
          </a:ln>
        </p:spPr>
      </p:pic>
      <p:sp>
        <p:nvSpPr>
          <p:cNvPr id="216" name="Google Shape;216;p19"/>
          <p:cNvSpPr txBox="1"/>
          <p:nvPr>
            <p:ph type="title"/>
          </p:nvPr>
        </p:nvSpPr>
        <p:spPr>
          <a:xfrm>
            <a:off x="1175938" y="5414658"/>
            <a:ext cx="1119000" cy="67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CA" sz="2500">
                <a:solidFill>
                  <a:schemeClr val="dk2"/>
                </a:solidFill>
                <a:latin typeface="Viga"/>
                <a:ea typeface="Viga"/>
                <a:cs typeface="Viga"/>
                <a:sym typeface="Viga"/>
              </a:rPr>
              <a:t>Autre</a:t>
            </a:r>
            <a:endParaRPr sz="2500">
              <a:solidFill>
                <a:schemeClr val="dk2"/>
              </a:solidFill>
              <a:latin typeface="Viga"/>
              <a:ea typeface="Viga"/>
              <a:cs typeface="Viga"/>
              <a:sym typeface="Viga"/>
            </a:endParaRPr>
          </a:p>
        </p:txBody>
      </p:sp>
      <p:pic>
        <p:nvPicPr>
          <p:cNvPr id="217" name="Google Shape;217;p19"/>
          <p:cNvPicPr preferRelativeResize="0"/>
          <p:nvPr/>
        </p:nvPicPr>
        <p:blipFill>
          <a:blip r:embed="rId5">
            <a:alphaModFix/>
          </a:blip>
          <a:stretch>
            <a:fillRect/>
          </a:stretch>
        </p:blipFill>
        <p:spPr>
          <a:xfrm>
            <a:off x="1120275" y="1697933"/>
            <a:ext cx="1230336" cy="818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0"/>
          <p:cNvSpPr txBox="1"/>
          <p:nvPr>
            <p:ph type="title"/>
          </p:nvPr>
        </p:nvSpPr>
        <p:spPr>
          <a:xfrm>
            <a:off x="585000" y="300025"/>
            <a:ext cx="8713800" cy="114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4200">
                <a:solidFill>
                  <a:srgbClr val="93C47D"/>
                </a:solidFill>
                <a:latin typeface="Viga"/>
                <a:ea typeface="Viga"/>
                <a:cs typeface="Viga"/>
                <a:sym typeface="Viga"/>
              </a:rPr>
              <a:t>Votre rapport au </a:t>
            </a:r>
            <a:r>
              <a:rPr lang="fr-CA" sz="4200">
                <a:solidFill>
                  <a:srgbClr val="93C47D"/>
                </a:solidFill>
                <a:latin typeface="Viga"/>
                <a:ea typeface="Viga"/>
                <a:cs typeface="Viga"/>
                <a:sym typeface="Viga"/>
              </a:rPr>
              <a:t>numérique </a:t>
            </a:r>
            <a:r>
              <a:rPr lang="fr-CA" sz="4200">
                <a:solidFill>
                  <a:srgbClr val="93C47D"/>
                </a:solidFill>
                <a:latin typeface="Viga"/>
                <a:ea typeface="Viga"/>
                <a:cs typeface="Viga"/>
                <a:sym typeface="Viga"/>
              </a:rPr>
              <a:t>?</a:t>
            </a:r>
            <a:endParaRPr sz="4200">
              <a:solidFill>
                <a:srgbClr val="93C47D"/>
              </a:solidFill>
              <a:latin typeface="Viga"/>
              <a:ea typeface="Viga"/>
              <a:cs typeface="Viga"/>
              <a:sym typeface="Viga"/>
            </a:endParaRPr>
          </a:p>
        </p:txBody>
      </p:sp>
      <p:sp>
        <p:nvSpPr>
          <p:cNvPr id="223" name="Google Shape;223;p20"/>
          <p:cNvSpPr txBox="1"/>
          <p:nvPr>
            <p:ph idx="12" type="sldNum"/>
          </p:nvPr>
        </p:nvSpPr>
        <p:spPr>
          <a:xfrm>
            <a:off x="8490250" y="8321794"/>
            <a:ext cx="548700" cy="699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graphicFrame>
        <p:nvGraphicFramePr>
          <p:cNvPr id="224" name="Google Shape;224;p20"/>
          <p:cNvGraphicFramePr/>
          <p:nvPr/>
        </p:nvGraphicFramePr>
        <p:xfrm>
          <a:off x="480350" y="1622733"/>
          <a:ext cx="3000000" cy="3000000"/>
        </p:xfrm>
        <a:graphic>
          <a:graphicData uri="http://schemas.openxmlformats.org/drawingml/2006/table">
            <a:tbl>
              <a:tblPr>
                <a:noFill/>
                <a:tableStyleId>{ADB37B91-FC7E-4DCF-958F-E92D28B3A8C9}</a:tableStyleId>
              </a:tblPr>
              <a:tblGrid>
                <a:gridCol w="3448375"/>
                <a:gridCol w="4416750"/>
              </a:tblGrid>
              <a:tr h="1189625">
                <a:tc>
                  <a:txBody>
                    <a:bodyPr/>
                    <a:lstStyle/>
                    <a:p>
                      <a:pPr indent="0" lvl="0" marL="0" rtl="0" algn="l">
                        <a:spcBef>
                          <a:spcPts val="0"/>
                        </a:spcBef>
                        <a:spcAft>
                          <a:spcPts val="0"/>
                        </a:spcAft>
                        <a:buNone/>
                      </a:pPr>
                      <a:r>
                        <a:rPr lang="fr-CA" sz="1700">
                          <a:solidFill>
                            <a:srgbClr val="FFFFFF"/>
                          </a:solidFill>
                          <a:latin typeface="Viga"/>
                          <a:ea typeface="Viga"/>
                          <a:cs typeface="Viga"/>
                          <a:sym typeface="Viga"/>
                        </a:rPr>
                        <a:t>Je suis comme un </a:t>
                      </a:r>
                      <a:endParaRPr sz="1700">
                        <a:solidFill>
                          <a:srgbClr val="FFFFFF"/>
                        </a:solidFill>
                        <a:latin typeface="Viga"/>
                        <a:ea typeface="Viga"/>
                        <a:cs typeface="Viga"/>
                        <a:sym typeface="Viga"/>
                      </a:endParaRPr>
                    </a:p>
                    <a:p>
                      <a:pPr indent="0" lvl="0" marL="0" rtl="0" algn="l">
                        <a:spcBef>
                          <a:spcPts val="0"/>
                        </a:spcBef>
                        <a:spcAft>
                          <a:spcPts val="0"/>
                        </a:spcAft>
                        <a:buNone/>
                      </a:pPr>
                      <a:r>
                        <a:rPr lang="fr-CA" sz="1700">
                          <a:solidFill>
                            <a:srgbClr val="FFFFFF"/>
                          </a:solidFill>
                          <a:latin typeface="Viga"/>
                          <a:ea typeface="Viga"/>
                          <a:cs typeface="Viga"/>
                          <a:sym typeface="Viga"/>
                        </a:rPr>
                        <a:t>poisson dans l’eau! 😀</a:t>
                      </a:r>
                      <a:endParaRPr sz="1700">
                        <a:solidFill>
                          <a:srgbClr val="FFFFFF"/>
                        </a:solidFill>
                        <a:latin typeface="Viga"/>
                        <a:ea typeface="Viga"/>
                        <a:cs typeface="Viga"/>
                        <a:sym typeface="Viga"/>
                      </a:endParaRPr>
                    </a:p>
                  </a:txBody>
                  <a:tcPr marT="121900" marB="1219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900">
                        <a:solidFill>
                          <a:schemeClr val="dk2"/>
                        </a:solidFill>
                        <a:latin typeface="Viga"/>
                        <a:ea typeface="Viga"/>
                        <a:cs typeface="Viga"/>
                        <a:sym typeface="Viga"/>
                      </a:endParaRPr>
                    </a:p>
                  </a:txBody>
                  <a:tcPr marT="121900" marB="121900"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189625">
                <a:tc>
                  <a:txBody>
                    <a:bodyPr/>
                    <a:lstStyle/>
                    <a:p>
                      <a:pPr indent="0" lvl="0" marL="0" rtl="0" algn="l">
                        <a:spcBef>
                          <a:spcPts val="0"/>
                        </a:spcBef>
                        <a:spcAft>
                          <a:spcPts val="0"/>
                        </a:spcAft>
                        <a:buNone/>
                      </a:pPr>
                      <a:r>
                        <a:rPr lang="fr-CA" sz="1700">
                          <a:solidFill>
                            <a:srgbClr val="FFFFFF"/>
                          </a:solidFill>
                          <a:latin typeface="Viga"/>
                          <a:ea typeface="Viga"/>
                          <a:cs typeface="Viga"/>
                          <a:sym typeface="Viga"/>
                        </a:rPr>
                        <a:t>Je commence à </a:t>
                      </a:r>
                      <a:endParaRPr sz="1700">
                        <a:solidFill>
                          <a:srgbClr val="FFFFFF"/>
                        </a:solidFill>
                        <a:latin typeface="Viga"/>
                        <a:ea typeface="Viga"/>
                        <a:cs typeface="Viga"/>
                        <a:sym typeface="Viga"/>
                      </a:endParaRPr>
                    </a:p>
                    <a:p>
                      <a:pPr indent="0" lvl="0" marL="0" rtl="0" algn="l">
                        <a:spcBef>
                          <a:spcPts val="0"/>
                        </a:spcBef>
                        <a:spcAft>
                          <a:spcPts val="0"/>
                        </a:spcAft>
                        <a:buNone/>
                      </a:pPr>
                      <a:r>
                        <a:rPr lang="fr-CA" sz="1700">
                          <a:solidFill>
                            <a:srgbClr val="FFFFFF"/>
                          </a:solidFill>
                          <a:latin typeface="Viga"/>
                          <a:ea typeface="Viga"/>
                          <a:cs typeface="Viga"/>
                          <a:sym typeface="Viga"/>
                        </a:rPr>
                        <a:t>vraiment m’amuser! 😊</a:t>
                      </a:r>
                      <a:endParaRPr sz="1700">
                        <a:solidFill>
                          <a:srgbClr val="FFFFFF"/>
                        </a:solidFill>
                        <a:latin typeface="Viga"/>
                        <a:ea typeface="Viga"/>
                        <a:cs typeface="Viga"/>
                        <a:sym typeface="Viga"/>
                      </a:endParaRPr>
                    </a:p>
                  </a:txBody>
                  <a:tcPr marT="121900" marB="1219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900">
                        <a:solidFill>
                          <a:schemeClr val="dk2"/>
                        </a:solidFill>
                        <a:latin typeface="Viga"/>
                        <a:ea typeface="Viga"/>
                        <a:cs typeface="Viga"/>
                        <a:sym typeface="Viga"/>
                      </a:endParaRPr>
                    </a:p>
                  </a:txBody>
                  <a:tcPr marT="121900" marB="121900"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189625">
                <a:tc>
                  <a:txBody>
                    <a:bodyPr/>
                    <a:lstStyle/>
                    <a:p>
                      <a:pPr indent="0" lvl="0" marL="0" rtl="0" algn="l">
                        <a:spcBef>
                          <a:spcPts val="0"/>
                        </a:spcBef>
                        <a:spcAft>
                          <a:spcPts val="0"/>
                        </a:spcAft>
                        <a:buNone/>
                      </a:pPr>
                      <a:r>
                        <a:rPr lang="fr-CA" sz="1700">
                          <a:solidFill>
                            <a:srgbClr val="FFFFFF"/>
                          </a:solidFill>
                          <a:latin typeface="Viga"/>
                          <a:ea typeface="Viga"/>
                          <a:cs typeface="Viga"/>
                          <a:sym typeface="Viga"/>
                        </a:rPr>
                        <a:t>J’apprivoise… lentement mais sûrement! 😕</a:t>
                      </a:r>
                      <a:endParaRPr sz="1700">
                        <a:solidFill>
                          <a:srgbClr val="FFFFFF"/>
                        </a:solidFill>
                        <a:latin typeface="Viga"/>
                        <a:ea typeface="Viga"/>
                        <a:cs typeface="Viga"/>
                        <a:sym typeface="Viga"/>
                      </a:endParaRPr>
                    </a:p>
                  </a:txBody>
                  <a:tcPr marT="121900" marB="1219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900">
                        <a:solidFill>
                          <a:schemeClr val="dk2"/>
                        </a:solidFill>
                        <a:latin typeface="Viga"/>
                        <a:ea typeface="Viga"/>
                        <a:cs typeface="Viga"/>
                        <a:sym typeface="Viga"/>
                      </a:endParaRPr>
                    </a:p>
                  </a:txBody>
                  <a:tcPr marT="121900" marB="121900"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189625">
                <a:tc>
                  <a:txBody>
                    <a:bodyPr/>
                    <a:lstStyle/>
                    <a:p>
                      <a:pPr indent="0" lvl="0" marL="0" rtl="0" algn="l">
                        <a:spcBef>
                          <a:spcPts val="0"/>
                        </a:spcBef>
                        <a:spcAft>
                          <a:spcPts val="0"/>
                        </a:spcAft>
                        <a:buNone/>
                      </a:pPr>
                      <a:r>
                        <a:rPr lang="fr-CA" sz="1700">
                          <a:solidFill>
                            <a:srgbClr val="FFFFFF"/>
                          </a:solidFill>
                          <a:latin typeface="Viga"/>
                          <a:ea typeface="Viga"/>
                          <a:cs typeface="Viga"/>
                          <a:sym typeface="Viga"/>
                        </a:rPr>
                        <a:t>C’est la panique! </a:t>
                      </a:r>
                      <a:endParaRPr sz="1700">
                        <a:solidFill>
                          <a:srgbClr val="FFFFFF"/>
                        </a:solidFill>
                        <a:latin typeface="Viga"/>
                        <a:ea typeface="Viga"/>
                        <a:cs typeface="Viga"/>
                        <a:sym typeface="Viga"/>
                      </a:endParaRPr>
                    </a:p>
                    <a:p>
                      <a:pPr indent="0" lvl="0" marL="0" rtl="0" algn="l">
                        <a:spcBef>
                          <a:spcPts val="0"/>
                        </a:spcBef>
                        <a:spcAft>
                          <a:spcPts val="0"/>
                        </a:spcAft>
                        <a:buNone/>
                      </a:pPr>
                      <a:r>
                        <a:rPr lang="fr-CA" sz="1700">
                          <a:solidFill>
                            <a:srgbClr val="FFFFFF"/>
                          </a:solidFill>
                          <a:latin typeface="Viga"/>
                          <a:ea typeface="Viga"/>
                          <a:cs typeface="Viga"/>
                          <a:sym typeface="Viga"/>
                        </a:rPr>
                        <a:t>J’en dors plus la nuit… 😱</a:t>
                      </a:r>
                      <a:endParaRPr sz="1700">
                        <a:solidFill>
                          <a:srgbClr val="FFFFFF"/>
                        </a:solidFill>
                        <a:latin typeface="Viga"/>
                        <a:ea typeface="Viga"/>
                        <a:cs typeface="Viga"/>
                        <a:sym typeface="Viga"/>
                      </a:endParaRPr>
                    </a:p>
                  </a:txBody>
                  <a:tcPr marT="121900" marB="1219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900">
                        <a:solidFill>
                          <a:schemeClr val="dk2"/>
                        </a:solidFill>
                        <a:latin typeface="Viga"/>
                        <a:ea typeface="Viga"/>
                        <a:cs typeface="Viga"/>
                        <a:sym typeface="Viga"/>
                      </a:endParaRPr>
                    </a:p>
                  </a:txBody>
                  <a:tcPr marT="121900" marB="121900"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L’application en ligne</a:t>
            </a:r>
            <a:r>
              <a:rPr lang="fr-CA">
                <a:latin typeface="Viga"/>
                <a:ea typeface="Viga"/>
                <a:cs typeface="Viga"/>
                <a:sym typeface="Viga"/>
              </a:rPr>
              <a:t> Graspable Math </a:t>
            </a:r>
            <a:endParaRPr>
              <a:latin typeface="Viga"/>
              <a:ea typeface="Viga"/>
              <a:cs typeface="Viga"/>
              <a:sym typeface="Viga"/>
            </a:endParaRPr>
          </a:p>
        </p:txBody>
      </p:sp>
      <p:grpSp>
        <p:nvGrpSpPr>
          <p:cNvPr id="230" name="Google Shape;230;p21"/>
          <p:cNvGrpSpPr/>
          <p:nvPr/>
        </p:nvGrpSpPr>
        <p:grpSpPr>
          <a:xfrm>
            <a:off x="430075" y="2949400"/>
            <a:ext cx="2166900" cy="2127000"/>
            <a:chOff x="469850" y="4253950"/>
            <a:chExt cx="2166900" cy="2127000"/>
          </a:xfrm>
        </p:grpSpPr>
        <p:sp>
          <p:nvSpPr>
            <p:cNvPr id="231" name="Google Shape;231;p21"/>
            <p:cNvSpPr/>
            <p:nvPr/>
          </p:nvSpPr>
          <p:spPr>
            <a:xfrm>
              <a:off x="469850" y="4253950"/>
              <a:ext cx="2166900" cy="2127000"/>
            </a:xfrm>
            <a:prstGeom prst="ellipse">
              <a:avLst/>
            </a:prstGeom>
            <a:solidFill>
              <a:srgbClr val="93C47D">
                <a:alpha val="49160"/>
              </a:srgbClr>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br>
                <a:rPr lang="fr-CA"/>
              </a:br>
              <a:endParaRPr/>
            </a:p>
          </p:txBody>
        </p:sp>
        <p:pic>
          <p:nvPicPr>
            <p:cNvPr id="232" name="Google Shape;232;p21"/>
            <p:cNvPicPr preferRelativeResize="0"/>
            <p:nvPr/>
          </p:nvPicPr>
          <p:blipFill rotWithShape="1">
            <a:blip r:embed="rId3">
              <a:alphaModFix/>
            </a:blip>
            <a:srcRect b="0" l="0" r="75614" t="0"/>
            <a:stretch/>
          </p:blipFill>
          <p:spPr>
            <a:xfrm>
              <a:off x="1039975" y="4809442"/>
              <a:ext cx="1026650" cy="1016000"/>
            </a:xfrm>
            <a:prstGeom prst="rect">
              <a:avLst/>
            </a:prstGeom>
            <a:noFill/>
            <a:ln>
              <a:noFill/>
            </a:ln>
          </p:spPr>
        </p:pic>
      </p:grpSp>
      <p:sp>
        <p:nvSpPr>
          <p:cNvPr id="233" name="Google Shape;233;p21"/>
          <p:cNvSpPr txBox="1"/>
          <p:nvPr/>
        </p:nvSpPr>
        <p:spPr>
          <a:xfrm>
            <a:off x="3034150" y="1776250"/>
            <a:ext cx="5983200" cy="4473300"/>
          </a:xfrm>
          <a:prstGeom prst="rect">
            <a:avLst/>
          </a:prstGeom>
          <a:noFill/>
          <a:ln>
            <a:noFill/>
          </a:ln>
        </p:spPr>
        <p:txBody>
          <a:bodyPr anchorCtr="0" anchor="t" bIns="91425" lIns="91425" spcFirstLastPara="1" rIns="91425" wrap="square" tIns="91425">
            <a:noAutofit/>
          </a:bodyPr>
          <a:lstStyle/>
          <a:p>
            <a:pPr indent="-381000" lvl="0" marL="457200" marR="38100" rtl="0" algn="l">
              <a:lnSpc>
                <a:spcPct val="128571"/>
              </a:lnSpc>
              <a:spcBef>
                <a:spcPts val="0"/>
              </a:spcBef>
              <a:spcAft>
                <a:spcPts val="0"/>
              </a:spcAft>
              <a:buClr>
                <a:srgbClr val="FFFFFF"/>
              </a:buClr>
              <a:buSzPts val="2400"/>
              <a:buFont typeface="Sniglet"/>
              <a:buChar char="●"/>
            </a:pPr>
            <a:r>
              <a:rPr lang="fr-CA" sz="2400">
                <a:solidFill>
                  <a:srgbClr val="FFFFFF"/>
                </a:solidFill>
                <a:latin typeface="Sniglet"/>
                <a:ea typeface="Sniglet"/>
                <a:cs typeface="Sniglet"/>
                <a:sym typeface="Sniglet"/>
              </a:rPr>
              <a:t>Manipulation d’expressions mathématiques et algébriques</a:t>
            </a:r>
            <a:endParaRPr sz="2400">
              <a:solidFill>
                <a:srgbClr val="FFFFFF"/>
              </a:solidFill>
              <a:latin typeface="Sniglet"/>
              <a:ea typeface="Sniglet"/>
              <a:cs typeface="Sniglet"/>
              <a:sym typeface="Sniglet"/>
            </a:endParaRPr>
          </a:p>
          <a:p>
            <a:pPr indent="-381000" lvl="0" marL="457200" marR="38100" rtl="0" algn="l">
              <a:lnSpc>
                <a:spcPct val="128571"/>
              </a:lnSpc>
              <a:spcBef>
                <a:spcPts val="1000"/>
              </a:spcBef>
              <a:spcAft>
                <a:spcPts val="0"/>
              </a:spcAft>
              <a:buClr>
                <a:srgbClr val="FFFFFF"/>
              </a:buClr>
              <a:buSzPts val="2400"/>
              <a:buFont typeface="Sniglet"/>
              <a:buChar char="●"/>
            </a:pPr>
            <a:r>
              <a:rPr lang="fr-CA" sz="2400">
                <a:solidFill>
                  <a:srgbClr val="FFFFFF"/>
                </a:solidFill>
                <a:latin typeface="Sniglet"/>
                <a:ea typeface="Sniglet"/>
                <a:cs typeface="Sniglet"/>
                <a:sym typeface="Sniglet"/>
              </a:rPr>
              <a:t>Application qui permet de créer, d’enregistrer, de partager et de noter des exercices et des leçons</a:t>
            </a:r>
            <a:endParaRPr sz="2400">
              <a:solidFill>
                <a:srgbClr val="FFFFFF"/>
              </a:solidFill>
              <a:latin typeface="Sniglet"/>
              <a:ea typeface="Sniglet"/>
              <a:cs typeface="Sniglet"/>
              <a:sym typeface="Sniglet"/>
            </a:endParaRPr>
          </a:p>
          <a:p>
            <a:pPr indent="-381000" lvl="0" marL="457200" marR="38100" rtl="0" algn="l">
              <a:lnSpc>
                <a:spcPct val="128571"/>
              </a:lnSpc>
              <a:spcBef>
                <a:spcPts val="1000"/>
              </a:spcBef>
              <a:spcAft>
                <a:spcPts val="0"/>
              </a:spcAft>
              <a:buClr>
                <a:srgbClr val="FFFFFF"/>
              </a:buClr>
              <a:buSzPts val="2400"/>
              <a:buFont typeface="Sniglet"/>
              <a:buChar char="●"/>
            </a:pPr>
            <a:r>
              <a:rPr lang="fr-CA" sz="2400">
                <a:solidFill>
                  <a:srgbClr val="FFFFFF"/>
                </a:solidFill>
                <a:latin typeface="Sniglet"/>
                <a:ea typeface="Sniglet"/>
                <a:cs typeface="Sniglet"/>
                <a:sym typeface="Sniglet"/>
              </a:rPr>
              <a:t>En ligne</a:t>
            </a:r>
            <a:r>
              <a:rPr lang="fr-CA" sz="2400">
                <a:solidFill>
                  <a:srgbClr val="FFFFFF"/>
                </a:solidFill>
                <a:latin typeface="Sniglet"/>
                <a:ea typeface="Sniglet"/>
                <a:cs typeface="Sniglet"/>
                <a:sym typeface="Sniglet"/>
              </a:rPr>
              <a:t> : </a:t>
            </a:r>
            <a:r>
              <a:rPr lang="fr-CA" sz="2400" u="sng">
                <a:solidFill>
                  <a:srgbClr val="FFFFFF"/>
                </a:solidFill>
                <a:latin typeface="Sniglet"/>
                <a:ea typeface="Sniglet"/>
                <a:cs typeface="Sniglet"/>
                <a:sym typeface="Sniglet"/>
                <a:hlinkClick r:id="rId4"/>
              </a:rPr>
              <a:t>https://graspablemath.com</a:t>
            </a:r>
            <a:endParaRPr sz="2400">
              <a:solidFill>
                <a:srgbClr val="FFFFFF"/>
              </a:solidFill>
              <a:latin typeface="Sniglet"/>
              <a:ea typeface="Sniglet"/>
              <a:cs typeface="Sniglet"/>
              <a:sym typeface="Sniglet"/>
            </a:endParaRPr>
          </a:p>
          <a:p>
            <a:pPr indent="-381000" lvl="0" marL="457200" marR="38100" rtl="0" algn="l">
              <a:lnSpc>
                <a:spcPct val="128571"/>
              </a:lnSpc>
              <a:spcBef>
                <a:spcPts val="1000"/>
              </a:spcBef>
              <a:spcAft>
                <a:spcPts val="1000"/>
              </a:spcAft>
              <a:buClr>
                <a:srgbClr val="FFFFFF"/>
              </a:buClr>
              <a:buSzPts val="2400"/>
              <a:buFont typeface="Sniglet"/>
              <a:buChar char="●"/>
            </a:pPr>
            <a:r>
              <a:rPr lang="fr-CA" sz="2400" u="sng">
                <a:solidFill>
                  <a:schemeClr val="hlink"/>
                </a:solidFill>
                <a:latin typeface="Sniglet"/>
                <a:ea typeface="Sniglet"/>
                <a:cs typeface="Sniglet"/>
                <a:sym typeface="Sniglet"/>
                <a:hlinkClick r:id="rId5"/>
              </a:rPr>
              <a:t>L’extension Chrome </a:t>
            </a:r>
            <a:r>
              <a:rPr lang="fr-CA" sz="2400">
                <a:solidFill>
                  <a:srgbClr val="FFFFFF"/>
                </a:solidFill>
                <a:latin typeface="Sniglet"/>
                <a:ea typeface="Sniglet"/>
                <a:cs typeface="Sniglet"/>
                <a:sym typeface="Sniglet"/>
              </a:rPr>
              <a:t> (pas vue dans ce webinaire)</a:t>
            </a:r>
            <a:endParaRPr sz="2400">
              <a:solidFill>
                <a:srgbClr val="FFFFFF"/>
              </a:solidFill>
              <a:latin typeface="Sniglet"/>
              <a:ea typeface="Sniglet"/>
              <a:cs typeface="Sniglet"/>
              <a:sym typeface="Snigle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Pourquoi? Du passif à l’engagement créatif</a:t>
            </a:r>
            <a:endParaRPr/>
          </a:p>
        </p:txBody>
      </p:sp>
      <p:sp>
        <p:nvSpPr>
          <p:cNvPr id="239" name="Google Shape;239;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0" name="Google Shape;240;p22"/>
          <p:cNvPicPr preferRelativeResize="0"/>
          <p:nvPr/>
        </p:nvPicPr>
        <p:blipFill>
          <a:blip r:embed="rId3">
            <a:alphaModFix/>
          </a:blip>
          <a:stretch>
            <a:fillRect/>
          </a:stretch>
        </p:blipFill>
        <p:spPr>
          <a:xfrm>
            <a:off x="152400" y="1160789"/>
            <a:ext cx="8679899" cy="47828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