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Barlow" panose="020B0604020202020204" charset="0"/>
      <p:regular r:id="rId31"/>
      <p:bold r:id="rId32"/>
      <p:italic r:id="rId33"/>
      <p:boldItalic r:id="rId34"/>
    </p:embeddedFont>
    <p:embeddedFont>
      <p:font typeface="Barlow Light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Dosis" panose="020B0604020202020204" charset="0"/>
      <p:regular r:id="rId43"/>
      <p:bold r:id="rId44"/>
    </p:embeddedFont>
    <p:embeddedFont>
      <p:font typeface="Nixie One" panose="020B0604020202020204" charset="0"/>
      <p:regular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Sniglet" panose="020B0604020202020204" charset="0"/>
      <p:regular r:id="rId50"/>
    </p:embeddedFont>
    <p:embeddedFont>
      <p:font typeface="Ubuntu" panose="020B0604020202020204" charset="0"/>
      <p:regular r:id="rId51"/>
      <p:bold r:id="rId52"/>
      <p:italic r:id="rId53"/>
      <p:boldItalic r:id="rId54"/>
    </p:embeddedFont>
    <p:embeddedFont>
      <p:font typeface="Ubuntu Light" panose="020B0604020202020204" charset="0"/>
      <p:regular r:id="rId55"/>
      <p:bold r:id="rId56"/>
      <p:italic r:id="rId57"/>
      <p:boldItalic r:id="rId58"/>
    </p:embeddedFont>
    <p:embeddedFont>
      <p:font typeface="Ubuntu Medium" panose="020B0604020202020204" charset="0"/>
      <p:regular r:id="rId59"/>
      <p:bold r:id="rId60"/>
      <p:italic r:id="rId61"/>
      <p:boldItalic r:id="rId62"/>
    </p:embeddedFont>
    <p:embeddedFont>
      <p:font typeface="Viga" panose="020B0604020202020204" charset="0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1CFA1E-A2EA-4012-8513-88DA806F4516}">
  <a:tblStyle styleId="{011CFA1E-A2EA-4012-8513-88DA806F45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font" Target="fonts/font3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3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iverse.com/thing:58616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2ZFN3TCkH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ew.genial.ly/5c7bf96e5d0e4e575e2422ad/interactive-content-scene-de-crime-le-cercle-s2" TargetMode="External"/><Relationship Id="rId4" Type="http://schemas.openxmlformats.org/officeDocument/2006/relationships/hyperlink" Target="https://docs.google.com/presentation/d/1NNHoQYz1UZ2RwARY-JUBNVGNKhkOAiDatwcMx9MMRbw/edit?usp=sharing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st18sept2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citmst.qc.ca/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ape.enepe.fr/EG-infotableau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breakou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mst25mai20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ath%c3%a9matique-science-et-technologie/jeux-%c3%a9vasio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mpus.recit.qc.ca/math%c3%a9matique-science-et-technologie/mstdistance101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feedback/view.php?id=795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ew.genial.ly/5d812659369a7d0fc95ca03b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426e0f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426e0f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656b25fe7d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656b25fe7d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56b25fe7d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56b25fe7d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656b25fe7d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656b25fe7d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imprimer un cadenas de style cryptex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https://www.thingiverse.com/thing:586169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656b25fe7d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656b25fe7d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Partage d’écran pour le vidéo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Comment présenter pour avoir le son??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vidéo de présentation du jeu L’antidote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https://youtu.be/p2ZFN3TCkHM</a:t>
            </a:r>
            <a:r>
              <a:rPr lang="en"/>
              <a:t>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du jeu numérique L’antidote</a:t>
            </a:r>
            <a:r>
              <a:rPr lang="en"/>
              <a:t> :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https://docs.google.com/presentation/d/1NNHoQYz1UZ2RwARY-JUBNVGNKhkOAiDatwcMx9MMRbw/edit?usp=sharing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jeu numérique Scène de crime, le cercle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https://view.genial.ly/5c7bf96e5d0e4e575e2422ad/interactive-content-scene-de-crime-le-cercle-s2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chronomètre : https://www.youtube.com/watch?v=_IguXWr7vU8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656b25fe7d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656b25fe7d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656b25fe7d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656b25fe7d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656b25fe7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656b25fe7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656b25fe7d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656b25fe7d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87dcae5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87dcae5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la présentation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https://bit.ly/mst18sept20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RÉCIT MST: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https://recitmst.qc.ca/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656b25fe7d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656b25fe7d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Affiche L’escape game pédagogique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http://scape.enepe.fr/EG-infotableau.html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656b25fe7d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656b25fe7d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656b25fe7d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656b25fe7d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Padlet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http://bit.ly/mstbreakout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la présentation avec tous les liens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https://bit.ly/mst25mai20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6b1ba1a9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6b1ba1a9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Autoformation du Campus RÉCIT Jeux d’évasion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https://campus.recit.qc.ca/math%c3%a9matique-science-et-technologie/jeux-%c3%a9vasion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Autoformation du Campus RÉCIT MST à distance, application Jeux d’évasion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https://campus.recit.qc.ca/math%c3%a9matique-science-et-technologie/mstdistance101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939775e55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939775e55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966831be54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966831be54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939775e55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939775e55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77e62962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77e62962a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5302d956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5302d956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des 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5302d9567_2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5302d9567_2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Peux-tu prendre une capture d’écran des réponses des participants svp?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5ab57a28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5ab57a28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656b25fe7d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656b25fe7d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Cadre de référence de la compétence numérique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Version interactive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https://view.genial.ly/5d812659369a7d0fc95ca03b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3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1" name="Google Shape;5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7" name="Google Shape;56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4" name="Google Shape;57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5" name="Google Shape;57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9" name="Google Shape;57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2" name="Google Shape;58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2ZFN3TCkHM" TargetMode="External"/><Relationship Id="rId7" Type="http://schemas.openxmlformats.org/officeDocument/2006/relationships/hyperlink" Target="https://www.youtube.com/watch?v=_IguXWr7vU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ew.genial.ly/5c7bf96e5d0e4e575e2422ad/interactive-content-scene-de-crime-le-cercle-s2" TargetMode="External"/><Relationship Id="rId5" Type="http://schemas.openxmlformats.org/officeDocument/2006/relationships/hyperlink" Target="https://docs.google.com/document/d/10h8c8NrXALAgvevhVslbTICH8T8Ouv1JlD-bm6DVEmM/edit?usp=sharing" TargetMode="External"/><Relationship Id="rId4" Type="http://schemas.openxmlformats.org/officeDocument/2006/relationships/hyperlink" Target="https://docs.google.com/presentation/d/1NNHoQYz1UZ2RwARY-JUBNVGNKhkOAiDatwcMx9MMRbw/edit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bit.ly/mst18sept20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recitmst.qc.ca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cape.enepe.fr/EG-infotableau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slj.com/?detailStory=breakout-edu-brings-escape-room-strategy-to-the-classroom-slj-review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mjooly/breakout-edu/" TargetMode="External"/><Relationship Id="rId3" Type="http://schemas.openxmlformats.org/officeDocument/2006/relationships/hyperlink" Target="http://bit.ly/mstbreakout" TargetMode="External"/><Relationship Id="rId7" Type="http://schemas.openxmlformats.org/officeDocument/2006/relationships/hyperlink" Target="http://www.breakoutedu.com/welcom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groups/breakoutedu/?fref=ts" TargetMode="External"/><Relationship Id="rId11" Type="http://schemas.openxmlformats.org/officeDocument/2006/relationships/hyperlink" Target="https://campus.recit.qc.ca/course/view.php?id=254" TargetMode="External"/><Relationship Id="rId5" Type="http://schemas.openxmlformats.org/officeDocument/2006/relationships/hyperlink" Target="https://sites.google.com/maotechno.com/jeuxevasion/accueil" TargetMode="External"/><Relationship Id="rId10" Type="http://schemas.openxmlformats.org/officeDocument/2006/relationships/hyperlink" Target="http://www.breakoutedu.com/digital/" TargetMode="External"/><Relationship Id="rId4" Type="http://schemas.openxmlformats.org/officeDocument/2006/relationships/hyperlink" Target="https://www.youtube.com/watch?v=_IguXWr7vU8" TargetMode="External"/><Relationship Id="rId9" Type="http://schemas.openxmlformats.org/officeDocument/2006/relationships/hyperlink" Target="https://youtu.be/PWkKRCtJSP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sonya.fiset@recitmst.qc.ca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sa/4.0/)" TargetMode="External"/><Relationship Id="rId5" Type="http://schemas.openxmlformats.org/officeDocument/2006/relationships/hyperlink" Target="https://docs.google.com/presentation/d/1XAyA5Z2rUIxB3t5FuV6JOjoaHm_qLWf8M67-efeC2FI/edit?usp=sharing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hyperlink" Target="https://campus.recit.qc.c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feedback/view.php?id=795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campus.recit.qc.ca/mod/feedback/complete.php?id=795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ducation.gouv.qc.ca/fileadmin/site_web/documents/ministere/continuum-cadre-reference-num.pdf" TargetMode="External"/><Relationship Id="rId5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27"/>
          <p:cNvPicPr preferRelativeResize="0"/>
          <p:nvPr/>
        </p:nvPicPr>
        <p:blipFill rotWithShape="1">
          <a:blip r:embed="rId3">
            <a:alphaModFix/>
          </a:blip>
          <a:srcRect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7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sz="16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Google Shape;593;p27"/>
          <p:cNvSpPr txBox="1">
            <a:spLocks noGrp="1"/>
          </p:cNvSpPr>
          <p:nvPr>
            <p:ph type="ctrTitle"/>
          </p:nvPr>
        </p:nvSpPr>
        <p:spPr>
          <a:xfrm>
            <a:off x="-12500" y="2245413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Les jeux d’évasion</a:t>
            </a:r>
            <a:endParaRPr sz="3400">
              <a:solidFill>
                <a:srgbClr val="FFFFFF"/>
              </a:solidFill>
            </a:endParaRPr>
          </a:p>
        </p:txBody>
      </p:sp>
      <p:pic>
        <p:nvPicPr>
          <p:cNvPr id="594" name="Google Shape;59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7"/>
          <p:cNvSpPr txBox="1"/>
          <p:nvPr/>
        </p:nvSpPr>
        <p:spPr>
          <a:xfrm>
            <a:off x="0" y="3534350"/>
            <a:ext cx="45864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18 septembre 2020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11 h 45 à 12 h 45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Sonya Fiset et 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27"/>
          <p:cNvSpPr txBox="1"/>
          <p:nvPr/>
        </p:nvSpPr>
        <p:spPr>
          <a:xfrm>
            <a:off x="1300550" y="65430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sz="1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77" y="152390"/>
            <a:ext cx="1149425" cy="18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31" name="Google Shape;731;p36" descr="Capture d’écran 2016-11-06 à 17.06.40.png"/>
          <p:cNvPicPr preferRelativeResize="0"/>
          <p:nvPr/>
        </p:nvPicPr>
        <p:blipFill rotWithShape="1">
          <a:blip r:embed="rId3">
            <a:alphaModFix/>
          </a:blip>
          <a:srcRect t="855" b="855"/>
          <a:stretch/>
        </p:blipFill>
        <p:spPr>
          <a:xfrm>
            <a:off x="1309000" y="228025"/>
            <a:ext cx="6389775" cy="4712775"/>
          </a:xfrm>
          <a:prstGeom prst="rect">
            <a:avLst/>
          </a:prstGeom>
          <a:noFill/>
          <a:ln w="76200" cap="flat" cmpd="dbl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7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7"/>
          <p:cNvSpPr txBox="1"/>
          <p:nvPr/>
        </p:nvSpPr>
        <p:spPr>
          <a:xfrm>
            <a:off x="2085175" y="162375"/>
            <a:ext cx="6742500" cy="1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4C2F4"/>
                </a:solidFill>
                <a:latin typeface="Ubuntu"/>
                <a:ea typeface="Ubuntu"/>
                <a:cs typeface="Ubuntu"/>
                <a:sym typeface="Ubuntu"/>
              </a:rPr>
              <a:t>Comment?</a:t>
            </a:r>
            <a:endParaRPr sz="3600">
              <a:solidFill>
                <a:srgbClr val="A4C2F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Travail collaboratif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Organiser les tâches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Utiliser vos forces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Partager vos découvertes avec les autres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Essayer de résoudre les énigmes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Être capable d’expliquer les codes essayés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Respecter le matériel du jeu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Déposer les cadenas ouverts dans le bac prévu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Remettre les documents qui ne servent plus 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8" name="Google Shape;738;p37"/>
          <p:cNvSpPr/>
          <p:nvPr/>
        </p:nvSpPr>
        <p:spPr>
          <a:xfrm>
            <a:off x="1780179" y="1278145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7"/>
          <p:cNvSpPr/>
          <p:nvPr/>
        </p:nvSpPr>
        <p:spPr>
          <a:xfrm>
            <a:off x="1780179" y="1657845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7"/>
          <p:cNvSpPr/>
          <p:nvPr/>
        </p:nvSpPr>
        <p:spPr>
          <a:xfrm>
            <a:off x="1824179" y="2001670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7"/>
          <p:cNvSpPr/>
          <p:nvPr/>
        </p:nvSpPr>
        <p:spPr>
          <a:xfrm>
            <a:off x="1824179" y="2345495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7"/>
          <p:cNvSpPr/>
          <p:nvPr/>
        </p:nvSpPr>
        <p:spPr>
          <a:xfrm>
            <a:off x="1824179" y="2689320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7"/>
          <p:cNvSpPr/>
          <p:nvPr/>
        </p:nvSpPr>
        <p:spPr>
          <a:xfrm>
            <a:off x="1824179" y="3108345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1824179" y="3457295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7"/>
          <p:cNvSpPr/>
          <p:nvPr/>
        </p:nvSpPr>
        <p:spPr>
          <a:xfrm>
            <a:off x="1780179" y="3806245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7"/>
          <p:cNvSpPr/>
          <p:nvPr/>
        </p:nvSpPr>
        <p:spPr>
          <a:xfrm>
            <a:off x="1780179" y="935145"/>
            <a:ext cx="304994" cy="30499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8"/>
          <p:cNvSpPr txBox="1"/>
          <p:nvPr/>
        </p:nvSpPr>
        <p:spPr>
          <a:xfrm>
            <a:off x="709300" y="551750"/>
            <a:ext cx="82638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Comment utiliser certains cadenas?</a:t>
            </a:r>
            <a:endParaRPr sz="36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52" name="Google Shape;7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700" y="2358000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675" y="2386575"/>
            <a:ext cx="33337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38"/>
          <p:cNvSpPr txBox="1"/>
          <p:nvPr/>
        </p:nvSpPr>
        <p:spPr>
          <a:xfrm>
            <a:off x="1880700" y="2032100"/>
            <a:ext cx="2032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Cadenas directionnel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5" name="Google Shape;755;p38"/>
          <p:cNvSpPr txBox="1"/>
          <p:nvPr/>
        </p:nvSpPr>
        <p:spPr>
          <a:xfrm>
            <a:off x="5414275" y="1956225"/>
            <a:ext cx="23526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Cryptex impression 3D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9"/>
          <p:cNvSpPr txBox="1">
            <a:spLocks noGrp="1"/>
          </p:cNvSpPr>
          <p:nvPr>
            <p:ph type="title"/>
          </p:nvPr>
        </p:nvSpPr>
        <p:spPr>
          <a:xfrm>
            <a:off x="457200" y="307650"/>
            <a:ext cx="5138700" cy="4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A4C2F4"/>
                </a:solidFill>
                <a:latin typeface="Ubuntu"/>
                <a:ea typeface="Ubuntu"/>
                <a:cs typeface="Ubuntu"/>
                <a:sym typeface="Ubuntu"/>
              </a:rPr>
              <a:t>Place au jeu !</a:t>
            </a:r>
            <a:endParaRPr sz="2400" b="1">
              <a:solidFill>
                <a:srgbClr val="A4C2F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A4C2F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Vidéo</a:t>
            </a: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 du jeu L’antidote 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Lien du jeu numérique L’antidote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Si vous avez besoin d’indices</a:t>
            </a:r>
            <a:endParaRPr sz="1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Lien du jeu numérique : 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Scène de crime, le cercle</a:t>
            </a: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Chronomètre</a:t>
            </a: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 : 45 minutes</a:t>
            </a:r>
            <a:endParaRPr sz="2400" b="1">
              <a:solidFill>
                <a:srgbClr val="A4C2F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1" name="Google Shape;761;p3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13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14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67" name="Google Shape;767;p40"/>
          <p:cNvSpPr txBox="1">
            <a:spLocks noGrp="1"/>
          </p:cNvSpPr>
          <p:nvPr>
            <p:ph type="title"/>
          </p:nvPr>
        </p:nvSpPr>
        <p:spPr>
          <a:xfrm>
            <a:off x="457200" y="307650"/>
            <a:ext cx="51387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Adaptations possibles :</a:t>
            </a:r>
            <a:endParaRPr sz="2400" b="1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8" name="Google Shape;768;p40"/>
          <p:cNvSpPr txBox="1">
            <a:spLocks noGrp="1"/>
          </p:cNvSpPr>
          <p:nvPr>
            <p:ph type="body" idx="1"/>
          </p:nvPr>
        </p:nvSpPr>
        <p:spPr>
          <a:xfrm>
            <a:off x="299100" y="1004675"/>
            <a:ext cx="7896300" cy="3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Ubuntu"/>
              <a:buChar char="-"/>
            </a:pPr>
            <a:r>
              <a:rPr lang="en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Séparer la minuterie en séquences : </a:t>
            </a:r>
            <a:endParaRPr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6 stations de 5 minutes</a:t>
            </a:r>
            <a:endParaRPr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Ubuntu"/>
              <a:buChar char="-"/>
            </a:pPr>
            <a:r>
              <a:rPr lang="en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Noter les combinaisons sur une feuille ou au tableau</a:t>
            </a:r>
            <a:endParaRPr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Ubuntu"/>
              <a:buChar char="-"/>
            </a:pPr>
            <a:r>
              <a:rPr lang="en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Faire un consensus lors d’une mise en commun</a:t>
            </a:r>
            <a:endParaRPr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Ubuntu"/>
              <a:buChar char="-"/>
            </a:pPr>
            <a:r>
              <a:rPr lang="en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Prioriser l’ordre des essais</a:t>
            </a:r>
            <a:endParaRPr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Ubuntu"/>
              <a:buChar char="-"/>
            </a:pPr>
            <a:r>
              <a:rPr lang="en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Organiser qui ouvre les cadenas</a:t>
            </a:r>
            <a:endParaRPr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Ubuntu"/>
              <a:buChar char="-"/>
            </a:pPr>
            <a:r>
              <a:rPr lang="en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Donner 5 minutes pour ouvrir les cadenas</a:t>
            </a:r>
            <a:endParaRPr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9" name="Google Shape;7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00" y="1075350"/>
            <a:ext cx="452025" cy="43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00" y="1913550"/>
            <a:ext cx="452025" cy="43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00" y="2599350"/>
            <a:ext cx="452025" cy="43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00" y="2980350"/>
            <a:ext cx="452025" cy="43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00" y="3361350"/>
            <a:ext cx="452025" cy="43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00" y="3742350"/>
            <a:ext cx="452025" cy="43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1"/>
          <p:cNvSpPr txBox="1">
            <a:spLocks noGrp="1"/>
          </p:cNvSpPr>
          <p:nvPr>
            <p:ph type="ctrTitle"/>
          </p:nvPr>
        </p:nvSpPr>
        <p:spPr>
          <a:xfrm>
            <a:off x="273475" y="640925"/>
            <a:ext cx="8315100" cy="16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Combinaisons trouvées :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-station 1 -station 2 -station 3 -station 4 -station 5 -station6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0" name="Google Shape;780;p41"/>
          <p:cNvSpPr txBox="1"/>
          <p:nvPr/>
        </p:nvSpPr>
        <p:spPr>
          <a:xfrm>
            <a:off x="529850" y="2324450"/>
            <a:ext cx="10170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DBDBGB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81" name="Google Shape;781;p41"/>
          <p:cNvSpPr txBox="1"/>
          <p:nvPr/>
        </p:nvSpPr>
        <p:spPr>
          <a:xfrm>
            <a:off x="1825250" y="2324450"/>
            <a:ext cx="10170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forêt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82" name="Google Shape;782;p41"/>
          <p:cNvSpPr txBox="1"/>
          <p:nvPr/>
        </p:nvSpPr>
        <p:spPr>
          <a:xfrm>
            <a:off x="3273050" y="2324450"/>
            <a:ext cx="10170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236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851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815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83" name="Google Shape;783;p41"/>
          <p:cNvSpPr txBox="1"/>
          <p:nvPr/>
        </p:nvSpPr>
        <p:spPr>
          <a:xfrm>
            <a:off x="4720850" y="2324450"/>
            <a:ext cx="10170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236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851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84" name="Google Shape;784;p41"/>
          <p:cNvSpPr txBox="1"/>
          <p:nvPr/>
        </p:nvSpPr>
        <p:spPr>
          <a:xfrm>
            <a:off x="6016250" y="2324450"/>
            <a:ext cx="10170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1224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1234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1324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2134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1234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1234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85" name="Google Shape;785;p41"/>
          <p:cNvSpPr txBox="1"/>
          <p:nvPr/>
        </p:nvSpPr>
        <p:spPr>
          <a:xfrm>
            <a:off x="7387850" y="2324450"/>
            <a:ext cx="10170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Bleu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Rouge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Jaune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Bleu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2"/>
          <p:cNvSpPr txBox="1">
            <a:spLocks noGrp="1"/>
          </p:cNvSpPr>
          <p:nvPr>
            <p:ph type="ctrTitle"/>
          </p:nvPr>
        </p:nvSpPr>
        <p:spPr>
          <a:xfrm>
            <a:off x="273475" y="252625"/>
            <a:ext cx="8315100" cy="4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Questions de rétroaction :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De quelle façon votre groupe a-t-il bien collaboré?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Comment pensez-vous que votre groupe aurait pu être plus </a:t>
            </a: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efficace?</a:t>
            </a: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Quelles énigmes avez-vous trouvées les plus difficiles?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Comment avez-vous utilisé les forces de chaque individu? 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Comment avez-vous déterminé les forces des autres joueurs?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Comment as-tu contribué au succès de ton équipe?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Que ferais-tu différemment la prochaine fois?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AutoNum type="alphaUcPeriod"/>
            </a:pPr>
            <a:r>
              <a:rPr lang="en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As-tu l’impression que tes idées ont été entendues?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91" name="Google Shape;7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513" y="4250250"/>
            <a:ext cx="3257380" cy="5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3"/>
          <p:cNvSpPr txBox="1">
            <a:spLocks noGrp="1"/>
          </p:cNvSpPr>
          <p:nvPr>
            <p:ph type="ctrTitle" idx="4294967295"/>
          </p:nvPr>
        </p:nvSpPr>
        <p:spPr>
          <a:xfrm>
            <a:off x="60100" y="371200"/>
            <a:ext cx="26880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4C2F4"/>
                </a:solidFill>
                <a:latin typeface="Ubuntu"/>
                <a:ea typeface="Ubuntu"/>
                <a:cs typeface="Ubuntu"/>
                <a:sym typeface="Ubuntu"/>
              </a:rPr>
              <a:t>Conseils pour l’animation :</a:t>
            </a:r>
            <a:endParaRPr sz="3000">
              <a:solidFill>
                <a:srgbClr val="A4C2F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97" name="Google Shape;797;p43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798" name="Google Shape;798;p4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43"/>
          <p:cNvGrpSpPr/>
          <p:nvPr/>
        </p:nvGrpSpPr>
        <p:grpSpPr>
          <a:xfrm rot="-587295">
            <a:off x="489828" y="3005686"/>
            <a:ext cx="1105140" cy="1105077"/>
            <a:chOff x="576250" y="4319400"/>
            <a:chExt cx="442075" cy="442050"/>
          </a:xfrm>
        </p:grpSpPr>
        <p:sp>
          <p:nvSpPr>
            <p:cNvPr id="801" name="Google Shape;801;p43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43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3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3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3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3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17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10" name="Google Shape;810;p43"/>
          <p:cNvSpPr txBox="1"/>
          <p:nvPr/>
        </p:nvSpPr>
        <p:spPr>
          <a:xfrm>
            <a:off x="3281575" y="192825"/>
            <a:ext cx="5289900" cy="4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Encourager les participants à utiliser les cartes d’indices.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Essayer le jeu avec de l’animer afin d’être capable d’offrir des indices pertinents.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Suggérer aux participants qui restent à l’écart d’essayer de résoudre une énigme afin d’encourager la participation.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Récupérer les cadenas dès l’ouverture afin de minimiser les bris.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Donner une voix aux élèves en difficulté.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Gardez-vous du temps pour faire le retour.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Laisser le jeu disponible pour les élèves qui voudraient solutionner les autres énigmes.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1" name="Google Shape;811;p43"/>
          <p:cNvSpPr/>
          <p:nvPr/>
        </p:nvSpPr>
        <p:spPr>
          <a:xfrm>
            <a:off x="2995401" y="241695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3"/>
          <p:cNvSpPr/>
          <p:nvPr/>
        </p:nvSpPr>
        <p:spPr>
          <a:xfrm>
            <a:off x="2995401" y="1037295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3"/>
          <p:cNvSpPr/>
          <p:nvPr/>
        </p:nvSpPr>
        <p:spPr>
          <a:xfrm>
            <a:off x="2995401" y="1721195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3"/>
          <p:cNvSpPr/>
          <p:nvPr/>
        </p:nvSpPr>
        <p:spPr>
          <a:xfrm>
            <a:off x="2995401" y="2789445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3"/>
          <p:cNvSpPr/>
          <p:nvPr/>
        </p:nvSpPr>
        <p:spPr>
          <a:xfrm>
            <a:off x="2995401" y="3548920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3"/>
          <p:cNvSpPr/>
          <p:nvPr/>
        </p:nvSpPr>
        <p:spPr>
          <a:xfrm>
            <a:off x="2995401" y="4051695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3"/>
          <p:cNvSpPr/>
          <p:nvPr/>
        </p:nvSpPr>
        <p:spPr>
          <a:xfrm>
            <a:off x="2995401" y="4588670"/>
            <a:ext cx="322597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4"/>
          <p:cNvSpPr/>
          <p:nvPr/>
        </p:nvSpPr>
        <p:spPr>
          <a:xfrm>
            <a:off x="5924896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18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824" name="Google Shape;824;p44"/>
          <p:cNvGrpSpPr/>
          <p:nvPr/>
        </p:nvGrpSpPr>
        <p:grpSpPr>
          <a:xfrm>
            <a:off x="1670220" y="2692244"/>
            <a:ext cx="936061" cy="2451262"/>
            <a:chOff x="7556500" y="3806825"/>
            <a:chExt cx="838313" cy="2195488"/>
          </a:xfrm>
        </p:grpSpPr>
        <p:sp>
          <p:nvSpPr>
            <p:cNvPr id="825" name="Google Shape;825;p44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44"/>
          <p:cNvSpPr txBox="1">
            <a:spLocks noGrp="1"/>
          </p:cNvSpPr>
          <p:nvPr>
            <p:ph type="body" idx="4294967295"/>
          </p:nvPr>
        </p:nvSpPr>
        <p:spPr>
          <a:xfrm>
            <a:off x="839250" y="380600"/>
            <a:ext cx="40071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A4C2F4"/>
                </a:solidFill>
                <a:latin typeface="Ubuntu"/>
                <a:ea typeface="Ubuntu"/>
                <a:cs typeface="Ubuntu"/>
                <a:sym typeface="Ubuntu"/>
              </a:rPr>
              <a:t>Célébrer les réussites et afficher le diplôme des jeux!</a:t>
            </a:r>
            <a:endParaRPr sz="1800">
              <a:solidFill>
                <a:srgbClr val="A4C2F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33" name="Google Shape;8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950" y="123200"/>
            <a:ext cx="32257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44"/>
          <p:cNvSpPr txBox="1"/>
          <p:nvPr/>
        </p:nvSpPr>
        <p:spPr>
          <a:xfrm rot="-1636567">
            <a:off x="5065469" y="3934646"/>
            <a:ext cx="1113513" cy="37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presque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35" name="Google Shape;83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497" y="2692250"/>
            <a:ext cx="2726099" cy="20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5"/>
          <p:cNvSpPr txBox="1">
            <a:spLocks noGrp="1"/>
          </p:cNvSpPr>
          <p:nvPr>
            <p:ph type="ctrTitle"/>
          </p:nvPr>
        </p:nvSpPr>
        <p:spPr>
          <a:xfrm>
            <a:off x="2597570" y="145275"/>
            <a:ext cx="6290100" cy="46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4C2F4"/>
                </a:solidFill>
                <a:latin typeface="Ubuntu"/>
                <a:ea typeface="Ubuntu"/>
                <a:cs typeface="Ubuntu"/>
                <a:sym typeface="Ubuntu"/>
              </a:rPr>
              <a:t>Comment?</a:t>
            </a:r>
            <a:endParaRPr sz="3000">
              <a:solidFill>
                <a:srgbClr val="A4C2F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-Avoir un plan B, si le Wifi ne fonctionne pas</a:t>
            </a:r>
            <a:endParaRPr sz="24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-Surprise ou pas dans le coffre, pourquoi pas 15 minutes de temps libres ou de récréation</a:t>
            </a:r>
            <a:endParaRPr sz="24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-Un ou plusieurs jeux en même temps</a:t>
            </a:r>
            <a:r>
              <a:rPr lang="en" sz="30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30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41" name="Google Shape;841;p45"/>
          <p:cNvSpPr/>
          <p:nvPr/>
        </p:nvSpPr>
        <p:spPr>
          <a:xfrm>
            <a:off x="2082425" y="1145401"/>
            <a:ext cx="434861" cy="37472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45"/>
          <p:cNvSpPr/>
          <p:nvPr/>
        </p:nvSpPr>
        <p:spPr>
          <a:xfrm>
            <a:off x="2082425" y="1508217"/>
            <a:ext cx="434861" cy="37472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5"/>
          <p:cNvSpPr/>
          <p:nvPr/>
        </p:nvSpPr>
        <p:spPr>
          <a:xfrm>
            <a:off x="2082425" y="2319045"/>
            <a:ext cx="434861" cy="3225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9050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"/>
          <p:cNvSpPr/>
          <p:nvPr/>
        </p:nvSpPr>
        <p:spPr>
          <a:xfrm>
            <a:off x="256750" y="4611500"/>
            <a:ext cx="5381700" cy="3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8"/>
          <p:cNvSpPr txBox="1">
            <a:spLocks noGrp="1"/>
          </p:cNvSpPr>
          <p:nvPr>
            <p:ph type="ctrTitle"/>
          </p:nvPr>
        </p:nvSpPr>
        <p:spPr>
          <a:xfrm>
            <a:off x="2400700" y="328575"/>
            <a:ext cx="4776900" cy="3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Les jeux d’évasion</a:t>
            </a:r>
            <a:endParaRPr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Lien de la présentation :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https://bit.ly/mst18sept20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4" name="Google Shape;6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8513" y="2246600"/>
            <a:ext cx="9620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8"/>
          <p:cNvSpPr txBox="1"/>
          <p:nvPr/>
        </p:nvSpPr>
        <p:spPr>
          <a:xfrm>
            <a:off x="249975" y="4661950"/>
            <a:ext cx="57951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Créé par Sonya Fiset, Service national du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RÉCIT MST</a:t>
            </a:r>
            <a:r>
              <a:rPr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2020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CC BY-NC-SA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6" name="Google Shape;606;p2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5350" y="4661950"/>
            <a:ext cx="1143275" cy="3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775" y="1738381"/>
            <a:ext cx="2509447" cy="166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7555" y="17383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76200"/>
            <a:ext cx="6257925" cy="47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46"/>
          <p:cNvSpPr/>
          <p:nvPr/>
        </p:nvSpPr>
        <p:spPr>
          <a:xfrm>
            <a:off x="1555325" y="4879650"/>
            <a:ext cx="5204400" cy="2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6"/>
          <p:cNvSpPr txBox="1"/>
          <p:nvPr/>
        </p:nvSpPr>
        <p:spPr>
          <a:xfrm>
            <a:off x="1579550" y="4802725"/>
            <a:ext cx="5299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http://scape.enepe.fr/EG-infotableau.html</a:t>
            </a:r>
            <a:r>
              <a:rPr lang="en" sz="1200">
                <a:solidFill>
                  <a:srgbClr val="434343"/>
                </a:solidFill>
              </a:rPr>
              <a:t>(Julia Dumont, 2018)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7"/>
          <p:cNvSpPr txBox="1"/>
          <p:nvPr/>
        </p:nvSpPr>
        <p:spPr>
          <a:xfrm>
            <a:off x="512750" y="341825"/>
            <a:ext cx="78534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Matériel habituellement contenu dans un jeu Breakout éducation :</a:t>
            </a:r>
            <a:r>
              <a:rPr lang="en">
                <a:solidFill>
                  <a:srgbClr val="4A86E8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endParaRPr>
              <a:solidFill>
                <a:srgbClr val="4A86E8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856" name="Google Shape;8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825" y="1581175"/>
            <a:ext cx="5816426" cy="3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7"/>
          <p:cNvSpPr txBox="1"/>
          <p:nvPr/>
        </p:nvSpPr>
        <p:spPr>
          <a:xfrm>
            <a:off x="282000" y="4714775"/>
            <a:ext cx="8571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Ubuntu Light"/>
                <a:ea typeface="Ubuntu Light"/>
                <a:cs typeface="Ubuntu Light"/>
                <a:sym typeface="Ubuntu Light"/>
              </a:rPr>
              <a:t>Source image : </a:t>
            </a:r>
            <a:r>
              <a:rPr lang="en" sz="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https://www.slj.com/?detailStory=breakout-edu-brings-escape-room-strategy-to-the-classroom-slj-review</a:t>
            </a:r>
            <a:endParaRPr sz="1000"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8"/>
          <p:cNvSpPr txBox="1">
            <a:spLocks noGrp="1"/>
          </p:cNvSpPr>
          <p:nvPr>
            <p:ph type="title"/>
          </p:nvPr>
        </p:nvSpPr>
        <p:spPr>
          <a:xfrm>
            <a:off x="834775" y="244100"/>
            <a:ext cx="4761000" cy="7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D9EEB"/>
                </a:solidFill>
              </a:rPr>
              <a:t>Des ressources à explorer :</a:t>
            </a:r>
            <a:endParaRPr sz="3000">
              <a:solidFill>
                <a:srgbClr val="6D9EEB"/>
              </a:solidFill>
            </a:endParaRPr>
          </a:p>
        </p:txBody>
      </p:sp>
      <p:sp>
        <p:nvSpPr>
          <p:cNvPr id="863" name="Google Shape;863;p48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de jeux d’évasion variés</a:t>
            </a:r>
            <a:endParaRPr>
              <a:solidFill>
                <a:srgbClr val="6D9EE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Timer officiel (YouTube)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des jeux d’évasion en français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6D9EE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4" name="Google Shape;864;p48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Groupe Facebook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Officiel Breakout EDU (anglais)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Album Pinterest de ressources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Locks by Breakout EDU (vidéo )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5" name="Google Shape;865;p48"/>
          <p:cNvSpPr txBox="1">
            <a:spLocks noGrp="1"/>
          </p:cNvSpPr>
          <p:nvPr>
            <p:ph type="body" idx="3"/>
          </p:nvPr>
        </p:nvSpPr>
        <p:spPr>
          <a:xfrm>
            <a:off x="5158250" y="1308875"/>
            <a:ext cx="24396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breakout digital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Autoformation du Campus RÉCIT : </a:t>
            </a:r>
            <a:r>
              <a:rPr lang="en" sz="1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Jeux d’évasion</a:t>
            </a:r>
            <a:endParaRPr sz="14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6" name="Google Shape;866;p4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22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9"/>
          <p:cNvSpPr txBox="1">
            <a:spLocks noGrp="1"/>
          </p:cNvSpPr>
          <p:nvPr>
            <p:ph type="ctrTitle" idx="4294967295"/>
          </p:nvPr>
        </p:nvSpPr>
        <p:spPr>
          <a:xfrm>
            <a:off x="634525" y="504925"/>
            <a:ext cx="321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Merci!</a:t>
            </a:r>
            <a:endParaRPr sz="6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2" name="Google Shape;872;p49"/>
          <p:cNvSpPr txBox="1">
            <a:spLocks noGrp="1"/>
          </p:cNvSpPr>
          <p:nvPr>
            <p:ph type="body" idx="4294967295"/>
          </p:nvPr>
        </p:nvSpPr>
        <p:spPr>
          <a:xfrm>
            <a:off x="685800" y="1931350"/>
            <a:ext cx="3849000" cy="29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Sonya Fiset et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Marc-André-Mercier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Service national du RÉCIT MST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sonya.fiset@recitmst.qc.ca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23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874" name="Google Shape;87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3492375"/>
            <a:ext cx="3096666" cy="1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49"/>
          <p:cNvSpPr txBox="1"/>
          <p:nvPr/>
        </p:nvSpPr>
        <p:spPr>
          <a:xfrm>
            <a:off x="4932675" y="2055775"/>
            <a:ext cx="3849000" cy="24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Dans « Ajouter un travail », inscrire participation au webinaire et la date d’aujourd’hui ou la date du visionnement asynchrone.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V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ersion adaptée de la FCC 2019</a:t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6" name="Google Shape;876;p49"/>
          <p:cNvSpPr txBox="1"/>
          <p:nvPr/>
        </p:nvSpPr>
        <p:spPr>
          <a:xfrm>
            <a:off x="634525" y="4536375"/>
            <a:ext cx="30000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CC by-nc-sa RÉCIT MST</a:t>
            </a:r>
            <a:endParaRPr/>
          </a:p>
        </p:txBody>
      </p:sp>
      <p:pic>
        <p:nvPicPr>
          <p:cNvPr id="877" name="Google Shape;877;p4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2100" y="4562625"/>
            <a:ext cx="10763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1325" y="369425"/>
            <a:ext cx="1662103" cy="16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75" y="2425500"/>
            <a:ext cx="3059949" cy="263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84" name="Google Shape;884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53600" cy="593700"/>
          </a:xfrm>
          <a:prstGeom prst="rect">
            <a:avLst/>
          </a:prstGeom>
          <a:solidFill>
            <a:srgbClr val="202D3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</a:rPr>
              <a:t>Badge de participation</a:t>
            </a:r>
            <a:endParaRPr sz="2900">
              <a:solidFill>
                <a:srgbClr val="FFFFFF"/>
              </a:solidFill>
            </a:endParaRPr>
          </a:p>
        </p:txBody>
      </p:sp>
      <p:pic>
        <p:nvPicPr>
          <p:cNvPr id="885" name="Google Shape;8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50" y="665100"/>
            <a:ext cx="5873526" cy="116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86" name="Google Shape;88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9525" y="624425"/>
            <a:ext cx="2482463" cy="2075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87" name="Google Shape;88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8580" y="3397450"/>
            <a:ext cx="2343145" cy="16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88" name="Google Shape;888;p50"/>
          <p:cNvSpPr txBox="1"/>
          <p:nvPr/>
        </p:nvSpPr>
        <p:spPr>
          <a:xfrm>
            <a:off x="6558700" y="2730300"/>
            <a:ext cx="2343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 Light"/>
                <a:ea typeface="Ubuntu Light"/>
                <a:cs typeface="Ubuntu Light"/>
                <a:sym typeface="Ubuntu Light"/>
              </a:rPr>
              <a:t>Pour demander le badge ajoutez un travail et résumez </a:t>
            </a:r>
            <a:br>
              <a:rPr lang="en" sz="1200"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lang="en" sz="1200">
                <a:latin typeface="Ubuntu Light"/>
                <a:ea typeface="Ubuntu Light"/>
                <a:cs typeface="Ubuntu Light"/>
                <a:sym typeface="Ubuntu Light"/>
              </a:rPr>
              <a:t>en quelques mots votre atelier.</a:t>
            </a:r>
            <a:endParaRPr sz="1200"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889" name="Google Shape;889;p50"/>
          <p:cNvSpPr/>
          <p:nvPr/>
        </p:nvSpPr>
        <p:spPr>
          <a:xfrm>
            <a:off x="1520925" y="1224475"/>
            <a:ext cx="379500" cy="348000"/>
          </a:xfrm>
          <a:prstGeom prst="ellipse">
            <a:avLst/>
          </a:prstGeom>
          <a:solidFill>
            <a:srgbClr val="FAA22A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1</a:t>
            </a:r>
            <a:endParaRPr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90" name="Google Shape;890;p50"/>
          <p:cNvSpPr/>
          <p:nvPr/>
        </p:nvSpPr>
        <p:spPr>
          <a:xfrm>
            <a:off x="3691175" y="1224475"/>
            <a:ext cx="379500" cy="348000"/>
          </a:xfrm>
          <a:prstGeom prst="ellipse">
            <a:avLst/>
          </a:prstGeom>
          <a:solidFill>
            <a:srgbClr val="FAA22A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2</a:t>
            </a:r>
            <a:endParaRPr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91" name="Google Shape;891;p50"/>
          <p:cNvSpPr/>
          <p:nvPr/>
        </p:nvSpPr>
        <p:spPr>
          <a:xfrm>
            <a:off x="6997913" y="737775"/>
            <a:ext cx="379500" cy="348000"/>
          </a:xfrm>
          <a:prstGeom prst="ellipse">
            <a:avLst/>
          </a:prstGeom>
          <a:solidFill>
            <a:srgbClr val="FAA22A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3</a:t>
            </a:r>
            <a:endParaRPr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92" name="Google Shape;892;p50"/>
          <p:cNvSpPr/>
          <p:nvPr/>
        </p:nvSpPr>
        <p:spPr>
          <a:xfrm>
            <a:off x="1885950" y="3258250"/>
            <a:ext cx="379500" cy="348000"/>
          </a:xfrm>
          <a:prstGeom prst="ellipse">
            <a:avLst/>
          </a:prstGeom>
          <a:solidFill>
            <a:srgbClr val="FAA22A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4</a:t>
            </a:r>
            <a:endParaRPr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93" name="Google Shape;893;p50"/>
          <p:cNvSpPr/>
          <p:nvPr/>
        </p:nvSpPr>
        <p:spPr>
          <a:xfrm>
            <a:off x="4853250" y="562325"/>
            <a:ext cx="1168800" cy="1168800"/>
          </a:xfrm>
          <a:prstGeom prst="ellipse">
            <a:avLst/>
          </a:prstGeom>
          <a:solidFill>
            <a:srgbClr val="202D36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94" name="Google Shape;894;p50"/>
          <p:cNvSpPr txBox="1"/>
          <p:nvPr/>
        </p:nvSpPr>
        <p:spPr>
          <a:xfrm>
            <a:off x="4762938" y="893675"/>
            <a:ext cx="13494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(Connexion)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895" name="Google Shape;895;p50"/>
          <p:cNvSpPr/>
          <p:nvPr/>
        </p:nvSpPr>
        <p:spPr>
          <a:xfrm>
            <a:off x="416475" y="655150"/>
            <a:ext cx="2293200" cy="34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campus.recit.qc.ca</a:t>
            </a:r>
            <a:endParaRPr sz="19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896" name="Google Shape;896;p50"/>
          <p:cNvCxnSpPr/>
          <p:nvPr/>
        </p:nvCxnSpPr>
        <p:spPr>
          <a:xfrm flipH="1">
            <a:off x="6968850" y="1252850"/>
            <a:ext cx="241200" cy="12522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97" name="Google Shape;897;p50"/>
          <p:cNvCxnSpPr/>
          <p:nvPr/>
        </p:nvCxnSpPr>
        <p:spPr>
          <a:xfrm flipH="1">
            <a:off x="6837125" y="1165150"/>
            <a:ext cx="160800" cy="4452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98" name="Google Shape;898;p50"/>
          <p:cNvCxnSpPr/>
          <p:nvPr/>
        </p:nvCxnSpPr>
        <p:spPr>
          <a:xfrm>
            <a:off x="7424100" y="1229875"/>
            <a:ext cx="516600" cy="6891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899" name="Google Shape;899;p50"/>
          <p:cNvSpPr/>
          <p:nvPr/>
        </p:nvSpPr>
        <p:spPr>
          <a:xfrm>
            <a:off x="60800" y="2425500"/>
            <a:ext cx="3060000" cy="34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434343"/>
                </a:solidFill>
              </a:rPr>
              <a:t>monurl.ca/rdv2020</a:t>
            </a:r>
            <a:endParaRPr sz="800" b="1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00" name="Google Shape;900;p50"/>
          <p:cNvCxnSpPr/>
          <p:nvPr/>
        </p:nvCxnSpPr>
        <p:spPr>
          <a:xfrm rot="10800000">
            <a:off x="981900" y="965425"/>
            <a:ext cx="511800" cy="3105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901" name="Google Shape;901;p50"/>
          <p:cNvCxnSpPr/>
          <p:nvPr/>
        </p:nvCxnSpPr>
        <p:spPr>
          <a:xfrm flipH="1">
            <a:off x="8148100" y="3780075"/>
            <a:ext cx="347400" cy="5502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902" name="Google Shape;902;p50"/>
          <p:cNvCxnSpPr/>
          <p:nvPr/>
        </p:nvCxnSpPr>
        <p:spPr>
          <a:xfrm rot="10800000">
            <a:off x="1389138" y="2887500"/>
            <a:ext cx="496800" cy="4089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903" name="Google Shape;903;p50"/>
          <p:cNvCxnSpPr/>
          <p:nvPr/>
        </p:nvCxnSpPr>
        <p:spPr>
          <a:xfrm rot="10800000" flipH="1">
            <a:off x="4151300" y="1224475"/>
            <a:ext cx="653700" cy="1293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904" name="Google Shape;904;p50"/>
          <p:cNvCxnSpPr/>
          <p:nvPr/>
        </p:nvCxnSpPr>
        <p:spPr>
          <a:xfrm flipH="1">
            <a:off x="1676750" y="3776375"/>
            <a:ext cx="310500" cy="9399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905" name="Google Shape;905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0624" y="3120025"/>
            <a:ext cx="3026301" cy="1794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906" name="Google Shape;906;p50"/>
          <p:cNvCxnSpPr/>
          <p:nvPr/>
        </p:nvCxnSpPr>
        <p:spPr>
          <a:xfrm flipH="1">
            <a:off x="4193150" y="3458425"/>
            <a:ext cx="1114200" cy="3789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00013" dist="47625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907" name="Google Shape;907;p50"/>
          <p:cNvSpPr txBox="1"/>
          <p:nvPr/>
        </p:nvSpPr>
        <p:spPr>
          <a:xfrm>
            <a:off x="3434500" y="2349300"/>
            <a:ext cx="2677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 Light"/>
                <a:ea typeface="Ubuntu Light"/>
                <a:cs typeface="Ubuntu Light"/>
                <a:sym typeface="Ubuntu Light"/>
              </a:rPr>
              <a:t>Cliquez sur le lien qui apparaît sous votre atelier pour accéder à la page d’obtention de ce badge.</a:t>
            </a:r>
            <a:endParaRPr sz="1200"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908" name="Google Shape;908;p50"/>
          <p:cNvSpPr/>
          <p:nvPr/>
        </p:nvSpPr>
        <p:spPr>
          <a:xfrm>
            <a:off x="8460925" y="3343113"/>
            <a:ext cx="379500" cy="348000"/>
          </a:xfrm>
          <a:prstGeom prst="ellipse">
            <a:avLst/>
          </a:prstGeom>
          <a:solidFill>
            <a:srgbClr val="FAA22A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6</a:t>
            </a:r>
            <a:endParaRPr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09" name="Google Shape;909;p50"/>
          <p:cNvSpPr/>
          <p:nvPr/>
        </p:nvSpPr>
        <p:spPr>
          <a:xfrm>
            <a:off x="5413675" y="3202213"/>
            <a:ext cx="379500" cy="348000"/>
          </a:xfrm>
          <a:prstGeom prst="ellipse">
            <a:avLst/>
          </a:prstGeom>
          <a:solidFill>
            <a:srgbClr val="FAA22A"/>
          </a:solidFill>
          <a:ln w="1905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5</a:t>
            </a:r>
            <a:endParaRPr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</a:t>
            </a:r>
            <a:r>
              <a:rPr lang="en" u="sng">
                <a:solidFill>
                  <a:schemeClr val="hlink"/>
                </a:solidFill>
                <a:hlinkClick r:id="rId3"/>
              </a:rPr>
              <a:t>f</a:t>
            </a:r>
            <a:r>
              <a:rPr lang="en" u="sng">
                <a:solidFill>
                  <a:schemeClr val="hlink"/>
                </a:solidFill>
                <a:hlinkClick r:id="rId3"/>
              </a:rPr>
              <a:t>ormulaire de rétroaction</a:t>
            </a:r>
            <a:endParaRPr/>
          </a:p>
        </p:txBody>
      </p:sp>
      <p:pic>
        <p:nvPicPr>
          <p:cNvPr id="915" name="Google Shape;915;p5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875" y="1160175"/>
            <a:ext cx="6726814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52"/>
          <p:cNvPicPr preferRelativeResize="0"/>
          <p:nvPr/>
        </p:nvPicPr>
        <p:blipFill rotWithShape="1">
          <a:blip r:embed="rId3">
            <a:alphaModFix/>
          </a:blip>
          <a:srcRect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52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sz="16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3" name="Google Shape;923;p52"/>
          <p:cNvSpPr txBox="1">
            <a:spLocks noGrp="1"/>
          </p:cNvSpPr>
          <p:nvPr>
            <p:ph type="ctrTitle"/>
          </p:nvPr>
        </p:nvSpPr>
        <p:spPr>
          <a:xfrm>
            <a:off x="-12500" y="2245413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Les jeux d’évasion</a:t>
            </a:r>
            <a:endParaRPr sz="3400">
              <a:solidFill>
                <a:srgbClr val="FFFFFF"/>
              </a:solidFill>
            </a:endParaRPr>
          </a:p>
        </p:txBody>
      </p:sp>
      <p:pic>
        <p:nvPicPr>
          <p:cNvPr id="924" name="Google Shape;92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52"/>
          <p:cNvSpPr txBox="1"/>
          <p:nvPr/>
        </p:nvSpPr>
        <p:spPr>
          <a:xfrm>
            <a:off x="0" y="353435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18 septembre 2020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11 h 45 à 12 h 45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Sonya Fiset et Marc-André Mercier</a:t>
            </a: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6" name="Google Shape;926;p52"/>
          <p:cNvSpPr txBox="1"/>
          <p:nvPr/>
        </p:nvSpPr>
        <p:spPr>
          <a:xfrm>
            <a:off x="1300550" y="65430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sz="1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27" name="Google Shape;927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77" y="152390"/>
            <a:ext cx="1149425" cy="18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933" name="Google Shape;933;p53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6463B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>
              <a:solidFill>
                <a:srgbClr val="6463BD"/>
              </a:solidFill>
            </a:endParaRPr>
          </a:p>
        </p:txBody>
      </p:sp>
      <p:sp>
        <p:nvSpPr>
          <p:cNvPr id="934" name="Google Shape;934;p5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27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3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4" name="Google Shape;614;p2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Plan de la rencontre</a:t>
            </a:r>
            <a:endParaRPr sz="2400">
              <a:solidFill>
                <a:srgbClr val="6FA8D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5" name="Google Shape;615;p29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 Des questions? 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Niveau d’aisance aux jeux d’évasion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Jouer pour apprendre et comprendre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Comment l’utiliser pour l’enseignement à distance? 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Badges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4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21" name="Google Shape;6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300" y="1201450"/>
            <a:ext cx="2641649" cy="30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0"/>
          <p:cNvSpPr/>
          <p:nvPr/>
        </p:nvSpPr>
        <p:spPr>
          <a:xfrm>
            <a:off x="1066800" y="967750"/>
            <a:ext cx="3680400" cy="36882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006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body" idx="1"/>
          </p:nvPr>
        </p:nvSpPr>
        <p:spPr>
          <a:xfrm>
            <a:off x="1066800" y="1559225"/>
            <a:ext cx="3680400" cy="30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i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1"/>
          <p:cNvSpPr txBox="1">
            <a:spLocks noGrp="1"/>
          </p:cNvSpPr>
          <p:nvPr>
            <p:ph type="body" idx="1"/>
          </p:nvPr>
        </p:nvSpPr>
        <p:spPr>
          <a:xfrm>
            <a:off x="6390750" y="176050"/>
            <a:ext cx="2122500" cy="4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latin typeface="Ubuntu"/>
                <a:ea typeface="Ubuntu"/>
                <a:cs typeface="Ubuntu"/>
                <a:sym typeface="Ubuntu"/>
              </a:rPr>
              <a:t>Connaissance des jeux d’évasion</a:t>
            </a:r>
            <a:r>
              <a:rPr lang="en"/>
              <a:t> </a:t>
            </a:r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5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30" name="Google Shape;630;p31"/>
          <p:cNvSpPr/>
          <p:nvPr/>
        </p:nvSpPr>
        <p:spPr>
          <a:xfrm>
            <a:off x="6520010" y="3449534"/>
            <a:ext cx="729066" cy="1042956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31"/>
          <p:cNvGrpSpPr/>
          <p:nvPr/>
        </p:nvGrpSpPr>
        <p:grpSpPr>
          <a:xfrm>
            <a:off x="7332268" y="1822797"/>
            <a:ext cx="1091109" cy="964652"/>
            <a:chOff x="5961125" y="1623900"/>
            <a:chExt cx="427450" cy="448175"/>
          </a:xfrm>
        </p:grpSpPr>
        <p:sp>
          <p:nvSpPr>
            <p:cNvPr id="632" name="Google Shape;632;p3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39" name="Google Shape;639;p31"/>
          <p:cNvGraphicFramePr/>
          <p:nvPr/>
        </p:nvGraphicFramePr>
        <p:xfrm>
          <a:off x="401025" y="91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{011CFA1E-A2EA-4012-8513-88DA806F4516}</a:tableStyleId>
              </a:tblPr>
              <a:tblGrid>
                <a:gridCol w="53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J’ai déjà joué avec des élèves! 😀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J’ai déjà joué dans un jeu organisé par des compagnies! 😊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J’en ai déjà entendu parler et je suis intrigué(e). 😕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quoi? 😱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0" name="Google Shape;640;p31"/>
          <p:cNvSpPr txBox="1"/>
          <p:nvPr/>
        </p:nvSpPr>
        <p:spPr>
          <a:xfrm>
            <a:off x="300225" y="210025"/>
            <a:ext cx="57213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A8DC"/>
                </a:solidFill>
                <a:latin typeface="Viga"/>
                <a:ea typeface="Viga"/>
                <a:cs typeface="Viga"/>
                <a:sym typeface="Viga"/>
              </a:rPr>
              <a:t>Jeux d’évasion, «Breakout», «Escape Games»</a:t>
            </a:r>
            <a:endParaRPr sz="2000">
              <a:solidFill>
                <a:srgbClr val="6FA8D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2"/>
          <p:cNvSpPr txBox="1">
            <a:spLocks noGrp="1"/>
          </p:cNvSpPr>
          <p:nvPr>
            <p:ph type="ctrTitle"/>
          </p:nvPr>
        </p:nvSpPr>
        <p:spPr>
          <a:xfrm>
            <a:off x="2064325" y="1392125"/>
            <a:ext cx="6675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 txBox="1"/>
          <p:nvPr/>
        </p:nvSpPr>
        <p:spPr>
          <a:xfrm>
            <a:off x="555475" y="410175"/>
            <a:ext cx="8263800" cy="1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Quoi?</a:t>
            </a:r>
            <a:endParaRPr sz="36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Jeux d’évasion, «Breakout»,  «Escape Game«?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E9E9E"/>
                </a:solidFill>
                <a:latin typeface="Ubuntu"/>
                <a:ea typeface="Ubuntu"/>
                <a:cs typeface="Ubuntu"/>
                <a:sym typeface="Ubuntu"/>
              </a:rPr>
              <a:t>Histoire qui intègre des connaissances des élèves</a:t>
            </a:r>
            <a:endParaRPr sz="2400">
              <a:solidFill>
                <a:srgbClr val="9E9E9E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E9E9E"/>
                </a:solidFill>
                <a:latin typeface="Ubuntu"/>
                <a:ea typeface="Ubuntu"/>
                <a:cs typeface="Ubuntu"/>
                <a:sym typeface="Ubuntu"/>
              </a:rPr>
              <a:t>    </a:t>
            </a:r>
            <a:r>
              <a:rPr lang="en" sz="2400">
                <a:solidFill>
                  <a:srgbClr val="9E9E9E"/>
                </a:solidFill>
                <a:latin typeface="Ubuntu"/>
                <a:ea typeface="Ubuntu"/>
                <a:cs typeface="Ubuntu"/>
                <a:sym typeface="Ubuntu"/>
              </a:rPr>
              <a:t>Énigmes à résoudre pour trouver le trésor</a:t>
            </a:r>
            <a:endParaRPr sz="2400">
              <a:solidFill>
                <a:srgbClr val="9E9E9E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E9E9E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E9E9E"/>
                </a:solidFill>
                <a:latin typeface="Ubuntu"/>
                <a:ea typeface="Ubuntu"/>
                <a:cs typeface="Ubuntu"/>
                <a:sym typeface="Ubuntu"/>
              </a:rPr>
              <a:t>      Résolution de problèmes en groupe</a:t>
            </a:r>
            <a:endParaRPr sz="3600">
              <a:solidFill>
                <a:srgbClr val="9E9E9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47" name="Google Shape;647;p32"/>
          <p:cNvGrpSpPr/>
          <p:nvPr/>
        </p:nvGrpSpPr>
        <p:grpSpPr>
          <a:xfrm>
            <a:off x="555482" y="1586245"/>
            <a:ext cx="310532" cy="317040"/>
            <a:chOff x="3951850" y="2985350"/>
            <a:chExt cx="407950" cy="416500"/>
          </a:xfrm>
        </p:grpSpPr>
        <p:sp>
          <p:nvSpPr>
            <p:cNvPr id="648" name="Google Shape;648;p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4A86E8"/>
            </a:solidFill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4A86E8"/>
            </a:solidFill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4A86E8"/>
            </a:solidFill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4A86E8"/>
            </a:solidFill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2"/>
          <p:cNvGrpSpPr/>
          <p:nvPr/>
        </p:nvGrpSpPr>
        <p:grpSpPr>
          <a:xfrm>
            <a:off x="555482" y="2095770"/>
            <a:ext cx="310532" cy="317040"/>
            <a:chOff x="3951850" y="2985350"/>
            <a:chExt cx="407950" cy="416500"/>
          </a:xfrm>
        </p:grpSpPr>
        <p:sp>
          <p:nvSpPr>
            <p:cNvPr id="653" name="Google Shape;653;p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2"/>
          <p:cNvGrpSpPr/>
          <p:nvPr/>
        </p:nvGrpSpPr>
        <p:grpSpPr>
          <a:xfrm>
            <a:off x="2369707" y="4273120"/>
            <a:ext cx="310532" cy="317040"/>
            <a:chOff x="3951850" y="2985350"/>
            <a:chExt cx="407950" cy="416500"/>
          </a:xfrm>
        </p:grpSpPr>
        <p:sp>
          <p:nvSpPr>
            <p:cNvPr id="658" name="Google Shape;658;p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2"/>
          <p:cNvGrpSpPr/>
          <p:nvPr/>
        </p:nvGrpSpPr>
        <p:grpSpPr>
          <a:xfrm>
            <a:off x="555482" y="2552970"/>
            <a:ext cx="310532" cy="317040"/>
            <a:chOff x="3951850" y="2985350"/>
            <a:chExt cx="407950" cy="416500"/>
          </a:xfrm>
        </p:grpSpPr>
        <p:sp>
          <p:nvSpPr>
            <p:cNvPr id="663" name="Google Shape;663;p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3"/>
          <p:cNvSpPr txBox="1">
            <a:spLocks noGrp="1"/>
          </p:cNvSpPr>
          <p:nvPr>
            <p:ph type="ctrTitle"/>
          </p:nvPr>
        </p:nvSpPr>
        <p:spPr>
          <a:xfrm>
            <a:off x="1003825" y="453050"/>
            <a:ext cx="7739100" cy="3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Limite de temps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Utilisation d’une minuterie avec de la musique dont l’intensité augmente graduellement. 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2 cartes d’indices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Possibilité de 2 indices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Sans pénalité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Décision collective</a:t>
            </a:r>
            <a:endParaRPr sz="2400">
              <a:solidFill>
                <a:srgbClr val="617A8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72" name="Google Shape;672;p33"/>
          <p:cNvGrpSpPr/>
          <p:nvPr/>
        </p:nvGrpSpPr>
        <p:grpSpPr>
          <a:xfrm>
            <a:off x="693282" y="1814445"/>
            <a:ext cx="310532" cy="317040"/>
            <a:chOff x="3951850" y="2985350"/>
            <a:chExt cx="407950" cy="416500"/>
          </a:xfrm>
        </p:grpSpPr>
        <p:sp>
          <p:nvSpPr>
            <p:cNvPr id="673" name="Google Shape;673;p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3"/>
          <p:cNvGrpSpPr/>
          <p:nvPr/>
        </p:nvGrpSpPr>
        <p:grpSpPr>
          <a:xfrm>
            <a:off x="693282" y="1153420"/>
            <a:ext cx="310532" cy="317040"/>
            <a:chOff x="3951850" y="2985350"/>
            <a:chExt cx="407950" cy="416500"/>
          </a:xfrm>
        </p:grpSpPr>
        <p:sp>
          <p:nvSpPr>
            <p:cNvPr id="678" name="Google Shape;678;p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33"/>
          <p:cNvGrpSpPr/>
          <p:nvPr/>
        </p:nvGrpSpPr>
        <p:grpSpPr>
          <a:xfrm>
            <a:off x="693282" y="3171232"/>
            <a:ext cx="310532" cy="317040"/>
            <a:chOff x="3951850" y="2985350"/>
            <a:chExt cx="407950" cy="416500"/>
          </a:xfrm>
        </p:grpSpPr>
        <p:sp>
          <p:nvSpPr>
            <p:cNvPr id="683" name="Google Shape;683;p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33"/>
          <p:cNvGrpSpPr/>
          <p:nvPr/>
        </p:nvGrpSpPr>
        <p:grpSpPr>
          <a:xfrm>
            <a:off x="693282" y="2761720"/>
            <a:ext cx="310532" cy="317040"/>
            <a:chOff x="3951850" y="2985350"/>
            <a:chExt cx="407950" cy="416500"/>
          </a:xfrm>
        </p:grpSpPr>
        <p:sp>
          <p:nvSpPr>
            <p:cNvPr id="688" name="Google Shape;688;p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2" name="Google Shape;6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50" y="2576750"/>
            <a:ext cx="1349574" cy="13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5175" y="3545550"/>
            <a:ext cx="1349574" cy="135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4" name="Google Shape;694;p33"/>
          <p:cNvGrpSpPr/>
          <p:nvPr/>
        </p:nvGrpSpPr>
        <p:grpSpPr>
          <a:xfrm>
            <a:off x="693282" y="3552232"/>
            <a:ext cx="310532" cy="317040"/>
            <a:chOff x="3951850" y="2985350"/>
            <a:chExt cx="407950" cy="416500"/>
          </a:xfrm>
        </p:grpSpPr>
        <p:sp>
          <p:nvSpPr>
            <p:cNvPr id="695" name="Google Shape;695;p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4"/>
          <p:cNvSpPr txBox="1">
            <a:spLocks noGrp="1"/>
          </p:cNvSpPr>
          <p:nvPr>
            <p:ph type="title"/>
          </p:nvPr>
        </p:nvSpPr>
        <p:spPr>
          <a:xfrm>
            <a:off x="457200" y="2142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Pourquoi?</a:t>
            </a:r>
            <a:endParaRPr sz="48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4" name="Google Shape;704;p34"/>
          <p:cNvSpPr txBox="1">
            <a:spLocks noGrp="1"/>
          </p:cNvSpPr>
          <p:nvPr>
            <p:ph type="body" idx="1"/>
          </p:nvPr>
        </p:nvSpPr>
        <p:spPr>
          <a:xfrm>
            <a:off x="349050" y="981425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Clr>
                <a:srgbClr val="A4C2F4"/>
              </a:buClr>
              <a:buSzPts val="2500"/>
              <a:buFont typeface="Ubuntu"/>
              <a:buChar char="✘"/>
            </a:pPr>
            <a:r>
              <a:rPr lang="en">
                <a:solidFill>
                  <a:srgbClr val="617A86"/>
                </a:solidFill>
                <a:latin typeface="Ubuntu"/>
                <a:ea typeface="Ubuntu"/>
                <a:cs typeface="Ubuntu"/>
                <a:sym typeface="Ubuntu"/>
              </a:rPr>
              <a:t>Développer les autres compétences des élèves et réinvestir des compétences disciplinaires dans une situation concrète d’un jeu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5" name="Google Shape;705;p3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8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06" name="Google Shape;706;p34"/>
          <p:cNvSpPr txBox="1"/>
          <p:nvPr/>
        </p:nvSpPr>
        <p:spPr>
          <a:xfrm>
            <a:off x="6181300" y="4162325"/>
            <a:ext cx="1901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rPr>
              <a:t>9</a:t>
            </a:fld>
            <a:endParaRPr sz="1200">
              <a:solidFill>
                <a:schemeClr val="accen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12" name="Google Shape;7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375" y="0"/>
            <a:ext cx="5570674" cy="521970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5"/>
          <p:cNvSpPr txBox="1"/>
          <p:nvPr/>
        </p:nvSpPr>
        <p:spPr>
          <a:xfrm>
            <a:off x="5913550" y="255600"/>
            <a:ext cx="2460000" cy="4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interactive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Janvier 2020</a:t>
            </a:r>
            <a:endParaRPr sz="2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4" name="Google Shape;714;p35"/>
          <p:cNvSpPr txBox="1"/>
          <p:nvPr/>
        </p:nvSpPr>
        <p:spPr>
          <a:xfrm>
            <a:off x="6930650" y="3478150"/>
            <a:ext cx="9111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15" name="Google Shape;715;p35"/>
          <p:cNvSpPr/>
          <p:nvPr/>
        </p:nvSpPr>
        <p:spPr>
          <a:xfrm>
            <a:off x="3008825" y="769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5"/>
          <p:cNvSpPr/>
          <p:nvPr/>
        </p:nvSpPr>
        <p:spPr>
          <a:xfrm>
            <a:off x="2932625" y="6103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5"/>
          <p:cNvSpPr/>
          <p:nvPr/>
        </p:nvSpPr>
        <p:spPr>
          <a:xfrm>
            <a:off x="4151825" y="13723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5"/>
          <p:cNvSpPr/>
          <p:nvPr/>
        </p:nvSpPr>
        <p:spPr>
          <a:xfrm>
            <a:off x="4380425" y="27439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5"/>
          <p:cNvSpPr/>
          <p:nvPr/>
        </p:nvSpPr>
        <p:spPr>
          <a:xfrm>
            <a:off x="3999425" y="39631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2856425" y="47251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5"/>
          <p:cNvSpPr/>
          <p:nvPr/>
        </p:nvSpPr>
        <p:spPr>
          <a:xfrm>
            <a:off x="1332425" y="47251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5"/>
          <p:cNvSpPr/>
          <p:nvPr/>
        </p:nvSpPr>
        <p:spPr>
          <a:xfrm>
            <a:off x="113225" y="38869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5"/>
          <p:cNvSpPr/>
          <p:nvPr/>
        </p:nvSpPr>
        <p:spPr>
          <a:xfrm>
            <a:off x="-191575" y="25915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5"/>
          <p:cNvSpPr/>
          <p:nvPr/>
        </p:nvSpPr>
        <p:spPr>
          <a:xfrm>
            <a:off x="265625" y="14485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5"/>
          <p:cNvSpPr/>
          <p:nvPr/>
        </p:nvSpPr>
        <p:spPr>
          <a:xfrm>
            <a:off x="1332425" y="610300"/>
            <a:ext cx="1212600" cy="4359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Affichage à l'écran (16:9)</PresentationFormat>
  <Paragraphs>245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41" baseType="lpstr">
      <vt:lpstr>Ubuntu Medium</vt:lpstr>
      <vt:lpstr>Viga</vt:lpstr>
      <vt:lpstr>Barlow Light</vt:lpstr>
      <vt:lpstr>Arial</vt:lpstr>
      <vt:lpstr>Nixie One</vt:lpstr>
      <vt:lpstr>Ubuntu</vt:lpstr>
      <vt:lpstr>Sniglet</vt:lpstr>
      <vt:lpstr>Barlow</vt:lpstr>
      <vt:lpstr>Calibri</vt:lpstr>
      <vt:lpstr>Roboto</vt:lpstr>
      <vt:lpstr>Dosis</vt:lpstr>
      <vt:lpstr>Ubuntu Light</vt:lpstr>
      <vt:lpstr>Friar template</vt:lpstr>
      <vt:lpstr>Simple Light</vt:lpstr>
      <vt:lpstr>Les jeux d’évasion</vt:lpstr>
      <vt:lpstr>Les jeux d’évasion  Lien de la présentation : https://bit.ly/mst18sept20   </vt:lpstr>
      <vt:lpstr>Plan de la rencontre</vt:lpstr>
      <vt:lpstr>Présentation PowerPoint</vt:lpstr>
      <vt:lpstr>Présentation PowerPoint</vt:lpstr>
      <vt:lpstr> </vt:lpstr>
      <vt:lpstr>Limite de temps  Utilisation d’une minuterie avec de la musique dont l’intensité augmente graduellement.   2 cartes d’indices Possibilité de 2 indices Sans pénalité Décision collective </vt:lpstr>
      <vt:lpstr>Pourquoi?</vt:lpstr>
      <vt:lpstr>Présentation PowerPoint</vt:lpstr>
      <vt:lpstr>Présentation PowerPoint</vt:lpstr>
      <vt:lpstr> </vt:lpstr>
      <vt:lpstr>Présentation PowerPoint</vt:lpstr>
      <vt:lpstr>Place au jeu !  Vidéo du jeu L’antidote  Lien du jeu numérique L’antidote Si vous avez besoin d’indices   Lien du jeu numérique :  Scène de crime, le cercle   Chronomètre : 45 minutes</vt:lpstr>
      <vt:lpstr>Adaptations possibles :</vt:lpstr>
      <vt:lpstr>Combinaisons trouvées :  -station 1 -station 2 -station 3 -station 4 -station 5 -station6 </vt:lpstr>
      <vt:lpstr>Questions de rétroaction :  De quelle façon votre groupe a-t-il bien collaboré? Comment pensez-vous que votre groupe aurait pu être plus efficace?  Quelles énigmes avez-vous trouvées les plus difficiles? Comment avez-vous utilisé les forces de chaque individu?  Comment avez-vous déterminé les forces des autres joueurs? Comment as-tu contribué au succès de ton équipe? Que ferais-tu différemment la prochaine fois? As-tu l’impression que tes idées ont été entendues?  </vt:lpstr>
      <vt:lpstr>Conseils pour l’animation :</vt:lpstr>
      <vt:lpstr>Présentation PowerPoint</vt:lpstr>
      <vt:lpstr>Comment?  -Avoir un plan B, si le Wifi ne fonctionne pas -Surprise ou pas dans le coffre, pourquoi pas 15 minutes de temps libres ou de récréation -Un ou plusieurs jeux en même temps </vt:lpstr>
      <vt:lpstr>Présentation PowerPoint</vt:lpstr>
      <vt:lpstr>Présentation PowerPoint</vt:lpstr>
      <vt:lpstr>Des ressources à explorer :</vt:lpstr>
      <vt:lpstr>Merci!</vt:lpstr>
      <vt:lpstr>Badge de participation</vt:lpstr>
      <vt:lpstr>Lien du formulaire de rétroaction</vt:lpstr>
      <vt:lpstr>Les jeux d’évasion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jeux d’évasion</dc:title>
  <dc:creator>Sonya Fiset</dc:creator>
  <cp:lastModifiedBy>Fiset Sonia</cp:lastModifiedBy>
  <cp:revision>1</cp:revision>
  <dcterms:modified xsi:type="dcterms:W3CDTF">2020-09-14T14:46:39Z</dcterms:modified>
</cp:coreProperties>
</file>