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Bangers" panose="020B0604020202020204" charset="0"/>
      <p:regular r:id="rId27"/>
    </p:embeddedFont>
    <p:embeddedFont>
      <p:font typeface="Dosis" panose="020B0604020202020204" charset="0"/>
      <p:regular r:id="rId28"/>
      <p:bold r:id="rId29"/>
    </p:embeddedFont>
    <p:embeddedFont>
      <p:font typeface="Nixie One" panose="020B0604020202020204" charset="0"/>
      <p:regular r:id="rId30"/>
    </p:embeddedFont>
    <p:embeddedFont>
      <p:font typeface="Sniglet" panose="020B0604020202020204" charset="0"/>
      <p:regular r:id="rId31"/>
    </p:embeddedFont>
    <p:embeddedFont>
      <p:font typeface="Ubuntu" panose="020B0604020202020204" charset="0"/>
      <p:regular r:id="rId32"/>
      <p:bold r:id="rId33"/>
      <p:italic r:id="rId34"/>
      <p:boldItalic r:id="rId35"/>
    </p:embeddedFont>
    <p:embeddedFont>
      <p:font typeface="Viga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ACDEF6-3897-405E-8A4B-8473EC0E40C6}">
  <a:tblStyle styleId="{8BACDEF6-3897-405E-8A4B-8473EC0E40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ratchjr.org/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ecitpresco.qc.ca/fr/pages/robotique/scratch-junior" TargetMode="External"/><Relationship Id="rId4" Type="http://schemas.openxmlformats.org/officeDocument/2006/relationships/hyperlink" Target="https://campus.recit.qc.ca/math%c3%a9matique-science-et-technologie/mstdistance101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5juin2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citmst.qc.ca/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urkIJGoWhArf8PGOAQM1YCI1h1OBDGE_xqFIFxLJXLk/edit?usp=sharin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.qc.ca/nouvelle/rdv-virtuels-printaniers-du-recit-se-former-a-distance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.jit.si/RECITMSTDistanc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JzUrVvY4PkzkK74RA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870a17874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870a17874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870a178747_0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870a178747_0_1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870a178747_0_3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870a178747_0_3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AutoNum type="arabicPeriod"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1000" u="sng">
                <a:latin typeface="Ubuntu"/>
                <a:ea typeface="Ubuntu"/>
                <a:cs typeface="Ubuntu"/>
                <a:sym typeface="Ubuntu"/>
                <a:hlinkClick r:id="rId3"/>
              </a:rPr>
              <a:t>http://code.org</a:t>
            </a:r>
            <a:endParaRPr sz="1000" u="sng"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6731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AutoNum type="arabicPeriod"/>
            </a:pPr>
            <a:r>
              <a:rPr lang="en" sz="1000">
                <a:latin typeface="Ubuntu"/>
                <a:ea typeface="Ubuntu"/>
                <a:cs typeface="Ubuntu"/>
                <a:sym typeface="Ubuntu"/>
              </a:rPr>
              <a:t>ScratchJr, application sur tablette pour le préscolaire et le premier cycle : </a:t>
            </a:r>
            <a:r>
              <a:rPr lang="en" sz="1000"/>
              <a:t>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https://www.scratchjr.org/</a:t>
            </a:r>
            <a:endParaRPr sz="10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870a178747_0_3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870a178747_0_3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730df509c_0_2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730df509c_0_2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8730df509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8730df509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730df509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730df509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865248c78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865248c78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870a178747_0_9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870a178747_0_9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ScratchJr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https://campus.recit.qc.ca/course/view.php?id=16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MST à distance, section des applications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https://campus.recit.qc.ca/math%c3%a9matique-science-et-technologie/mstdistance101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Site du RÉCIT éducation du préscolaire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https://recitpresco.qc.ca/fr/pages/robotique/scratch-junior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870a178747_0_1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870a178747_0_11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sz="1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https://bit.ly/mst5juin20</a:t>
            </a:r>
            <a:endParaRPr sz="1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Ubuntu"/>
                <a:ea typeface="Ubuntu"/>
                <a:cs typeface="Ubuntu"/>
                <a:sym typeface="Ubuntu"/>
              </a:rPr>
              <a:t>Site du RÉCIT MST : </a:t>
            </a:r>
            <a:r>
              <a:rPr lang="en" sz="1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https://recitmst.qc.ca</a:t>
            </a:r>
            <a:r>
              <a:rPr lang="en" sz="1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/</a:t>
            </a:r>
            <a:endParaRPr sz="1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781c581e6f_28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781c581e6f_28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Document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https://docs.google.com/document/d/1urkIJGoWhArf8PGOAQM1YCI1h1OBDGE_xqFIFxLJXLk/edit?usp=sharing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80489bc0e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80489bc0e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les rendez-vous virtuels printaniers du RÉCIT à venir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http://recit.qc.ca/nouvelle/rdv-virtuels-printaniers-du-recit-se-former-a-distance/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80489bc0ed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80489bc0ed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https://meet.jit.si/RECITMSTDistance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/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https://www.youtube.com/channel/UC7IcadI_rZFwso9N81PYqFg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Char char="❏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806130c01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806130c01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8730df509c_0_2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8730df509c_0_2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Formulaire d’informations des participants : </a:t>
            </a:r>
            <a:r>
              <a:rPr lang="en" u="sng">
                <a:solidFill>
                  <a:schemeClr val="accent1"/>
                </a:solidFill>
                <a:hlinkClick r:id="rId3"/>
              </a:rPr>
              <a:t>https://forms.gle/JzUrVvY4PkzkK74RA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81c581e6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81c581e6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6ec3b7f03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6ec3b7f03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870a17874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870a17874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70a1787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70a1787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9" name="Google Shape;53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3" name="Google Shape;54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9" name="Google Shape;55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2" name="Google Shape;5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7" name="Google Shape;56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4" name="Google Shape;574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5" name="Google Shape;5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ga"/>
              <a:buNone/>
              <a:defRPr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"/>
              <a:buChar char="●"/>
              <a:defRPr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www.scratchjr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fp65_YS65hU" TargetMode="External"/><Relationship Id="rId13" Type="http://schemas.openxmlformats.org/officeDocument/2006/relationships/image" Target="../media/image20.png"/><Relationship Id="rId3" Type="http://schemas.openxmlformats.org/officeDocument/2006/relationships/hyperlink" Target="https://drive.google.com/open?id=1IcvKlt57EsNvC5KE6T46iZ-kvyBSFPy0" TargetMode="External"/><Relationship Id="rId7" Type="http://schemas.openxmlformats.org/officeDocument/2006/relationships/hyperlink" Target="https://youtu.be/g-8OtOj9hDA" TargetMode="Externa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youtu.be/mlqd1xlVn-I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youtu.be/UmrYvGTJ8EU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drive.google.com/open?id=12MC_rghQ9RNAWrfMeCAMFJH9kKUxx1M2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somup.com/cYeD24hmcD" TargetMode="External"/><Relationship Id="rId7" Type="http://schemas.openxmlformats.org/officeDocument/2006/relationships/hyperlink" Target="https://youtu.be/FwqddZjDF3A" TargetMode="Externa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youtu.be/E7Ur-WyqZDI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youtu.be/u0bBeXQqDww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youtu.be/UECBiRelnEk" TargetMode="Externa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campus.recit.qc.ca/course/view.php?id=16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s://recitpresco.qc.ca/fr/pages/robotique/scratch-junior" TargetMode="External"/><Relationship Id="rId4" Type="http://schemas.openxmlformats.org/officeDocument/2006/relationships/hyperlink" Target="https://campus.recit.qc.ca/math%c3%a9matique-science-et-technologie/mstdistance10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qFleEqQ9VOs_uLGvPLKWbIEvwZE3pzZdvACXVjVq4Ww/edit?usp=sharing" TargetMode="External"/><Relationship Id="rId3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7" Type="http://schemas.openxmlformats.org/officeDocument/2006/relationships/hyperlink" Target="https://codemtl.org/atelier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cs.google.com/spreadsheets/d/1GrJhOJOMHvNZUAPDR9g2A8CHm0Lrxbn8m_waCoEjap0/edit?usp=sharing" TargetMode="External"/><Relationship Id="rId5" Type="http://schemas.openxmlformats.org/officeDocument/2006/relationships/hyperlink" Target="https://docs.google.com/presentation/d/1OweYf4WBaKgWioCQaj7nBOfR6d3ucCcE6BsLmsubd-8/edit?usp=sharing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docs.google.com/document/d/108UqqlzNy4EPOa4cqk6MxGhkaQ0ZDi3ktIeBD4DJ6c8/edit?usp=sharing" TargetMode="External"/><Relationship Id="rId9" Type="http://schemas.openxmlformats.org/officeDocument/2006/relationships/hyperlink" Target="https://campus.recit.qc.ca/course/view.php?id=16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ecitmst.qc.ca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://www.reci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it.ly/mst4juin2020" TargetMode="External"/><Relationship Id="rId5" Type="http://schemas.openxmlformats.org/officeDocument/2006/relationships/image" Target="../media/image4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5hacidOcgo2H7xfF198E788G7iQDwrRlTIaFoMTTQP0/edit?usp=sharin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hyperlink" Target="https://www.geogebra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://recit.qc.ca/nouvelle/rdv-virtuels-printaniers-du-recit-se-former-a-distance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recit.qc.ca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meet.jit.si/RECITMSTDistance" TargetMode="Externa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32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JzUrVvY4PkzkK74R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5"/>
          <p:cNvSpPr txBox="1">
            <a:spLocks noGrp="1"/>
          </p:cNvSpPr>
          <p:nvPr>
            <p:ph type="ctrTitle"/>
          </p:nvPr>
        </p:nvSpPr>
        <p:spPr>
          <a:xfrm>
            <a:off x="565900" y="1032888"/>
            <a:ext cx="62151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Viga"/>
                <a:ea typeface="Viga"/>
                <a:cs typeface="Viga"/>
                <a:sym typeface="Viga"/>
              </a:rPr>
              <a:t>MST à distance avec</a:t>
            </a:r>
            <a:r>
              <a:rPr lang="en">
                <a:latin typeface="Viga"/>
                <a:ea typeface="Viga"/>
                <a:cs typeface="Viga"/>
                <a:sym typeface="Viga"/>
              </a:rPr>
              <a:t> ScratchJr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83" name="Google Shape;5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9825" y="561988"/>
            <a:ext cx="23431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4098" y="4074144"/>
            <a:ext cx="918875" cy="88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4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0" name="Google Shape;660;p34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1" name="Google Shape;66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34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4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4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4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4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4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4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4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5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5" name="Google Shape;675;p35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5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77" name="Google Shape;6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6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3" name="Google Shape;683;p36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ScratchJr, application sur tablette pour le préscolaire et le 1er cycle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https://www.scratchjr.org/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4" name="Google Shape;684;p36"/>
          <p:cNvSpPr/>
          <p:nvPr/>
        </p:nvSpPr>
        <p:spPr>
          <a:xfrm>
            <a:off x="0" y="3061081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85" name="Google Shape;68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7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1" name="Google Shape;691;p37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92" name="Google Shape;692;p37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180230"/>
            <a:ext cx="4143055" cy="2631393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37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97A7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Tutoriel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4" name="Google Shape;69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8"/>
          <p:cNvSpPr txBox="1">
            <a:spLocks noGrp="1"/>
          </p:cNvSpPr>
          <p:nvPr>
            <p:ph type="body" idx="1"/>
          </p:nvPr>
        </p:nvSpPr>
        <p:spPr>
          <a:xfrm>
            <a:off x="1149250" y="365800"/>
            <a:ext cx="7591500" cy="44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Modélisation, pratique guidée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(vidéos et aide)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2e année</a:t>
            </a: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http://bit.ly/progCSC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2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00" name="Google Shape;70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025" y="1769298"/>
            <a:ext cx="1926275" cy="16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9"/>
          <p:cNvSpPr txBox="1">
            <a:spLocks noGrp="1"/>
          </p:cNvSpPr>
          <p:nvPr>
            <p:ph type="body" idx="1"/>
          </p:nvPr>
        </p:nvSpPr>
        <p:spPr>
          <a:xfrm>
            <a:off x="245200" y="158569"/>
            <a:ext cx="8349900" cy="46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Apprendre en mathématique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-lire et écrire des nombres 0 à 9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-automatiser la table d'addition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-se repérer dans l'espace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-construire des figures planes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solidFill>
                  <a:schemeClr val="accent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-mesurer à l’aide du plan cartésien</a:t>
            </a:r>
            <a:endParaRPr sz="1800" b="0">
              <a:solidFill>
                <a:schemeClr val="accent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Li</a:t>
            </a:r>
            <a:r>
              <a:rPr lang="en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re, compter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 1-2-3</a:t>
            </a:r>
            <a:r>
              <a:rPr lang="en" sz="1800" b="0">
                <a:solidFill>
                  <a:schemeClr val="dk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				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4"/>
              </a:rPr>
              <a:t>Tables +</a:t>
            </a:r>
            <a:r>
              <a:rPr lang="en"/>
              <a:t>   			    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5"/>
              </a:rPr>
              <a:t>Se repérer</a:t>
            </a: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6"/>
              </a:rPr>
              <a:t>Compter par bonds</a:t>
            </a:r>
            <a:r>
              <a:rPr lang="en"/>
              <a:t>		</a:t>
            </a:r>
            <a:r>
              <a:rPr lang="en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	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7"/>
              </a:rPr>
              <a:t>Mesurer</a:t>
            </a:r>
            <a:r>
              <a:rPr lang="en"/>
              <a:t>		</a:t>
            </a:r>
            <a:r>
              <a:rPr lang="en"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		</a:t>
            </a:r>
            <a:r>
              <a:rPr lang="en" sz="1800" b="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8"/>
              </a:rPr>
              <a:t>Carré</a:t>
            </a:r>
            <a:endParaRPr sz="1800" b="0">
              <a:solidFill>
                <a:schemeClr val="dk1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7" name="Google Shape;707;p39">
            <a:hlinkClick r:id="rId3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39400" y="2751062"/>
            <a:ext cx="1058325" cy="7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07000" y="4187650"/>
            <a:ext cx="1127595" cy="82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79550" y="2783213"/>
            <a:ext cx="1058325" cy="79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37275" y="2751038"/>
            <a:ext cx="1058325" cy="75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06450" y="4205676"/>
            <a:ext cx="1058325" cy="82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79400" y="4083725"/>
            <a:ext cx="1408750" cy="10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40"/>
          <p:cNvSpPr txBox="1">
            <a:spLocks noGrp="1"/>
          </p:cNvSpPr>
          <p:nvPr>
            <p:ph type="body" idx="1"/>
          </p:nvPr>
        </p:nvSpPr>
        <p:spPr>
          <a:xfrm>
            <a:off x="659000" y="158575"/>
            <a:ext cx="5810100" cy="47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Créer des histoires</a:t>
            </a:r>
            <a:r>
              <a:rPr lang="en" sz="3600">
                <a:latin typeface="Viga"/>
                <a:ea typeface="Viga"/>
                <a:cs typeface="Viga"/>
                <a:sym typeface="Viga"/>
              </a:rPr>
              <a:t> </a:t>
            </a:r>
            <a:endParaRPr sz="36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-Parler avec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modification de la taille</a:t>
            </a: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 d’un lutin ; 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-Faire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apparaître </a:t>
            </a: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et/ou disparaître le lutin et modifier l’arrière-plan ;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-Parler à l’aide d’un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message</a:t>
            </a: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 pour animer deux lutins ;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-Commencer un programme en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touchant</a:t>
            </a: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 un lutin pour choisir une réponse ;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1800" b="0">
                <a:latin typeface="Ubuntu"/>
                <a:ea typeface="Ubuntu"/>
                <a:cs typeface="Ubuntu"/>
                <a:sym typeface="Ubuntu"/>
              </a:rPr>
              <a:t>-Illustrer un </a:t>
            </a:r>
            <a:r>
              <a:rPr lang="en" sz="1800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abécédaire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.</a:t>
            </a: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8" name="Google Shape;718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3425" y="1420669"/>
            <a:ext cx="1118287" cy="81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48975" y="552506"/>
            <a:ext cx="1118287" cy="8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29975" y="2325284"/>
            <a:ext cx="1118288" cy="80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84099" y="3967498"/>
            <a:ext cx="1587250" cy="10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18769" y="3485747"/>
            <a:ext cx="1144411" cy="83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1"/>
          <p:cNvSpPr txBox="1">
            <a:spLocks noGrp="1"/>
          </p:cNvSpPr>
          <p:nvPr>
            <p:ph type="body" idx="1"/>
          </p:nvPr>
        </p:nvSpPr>
        <p:spPr>
          <a:xfrm>
            <a:off x="659000" y="158575"/>
            <a:ext cx="8317200" cy="47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enseigner à distance</a:t>
            </a:r>
            <a:r>
              <a:rPr lang="en" sz="3600">
                <a:latin typeface="Viga"/>
                <a:ea typeface="Viga"/>
                <a:cs typeface="Viga"/>
                <a:sym typeface="Viga"/>
              </a:rPr>
              <a:t> </a:t>
            </a:r>
            <a:endParaRPr sz="3600"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Application ScratchJr : envoyer les projets 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En classe par AirDrop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Par courriel avec validation d’un parent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*Ne fonctionne pas avec le logiciel sur ordinateur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2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6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ScratchJr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MST à distance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, section des applications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Site du RÉCIT éducation du préscolaire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33" name="Google Shape;73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025" y="626300"/>
            <a:ext cx="1603875" cy="133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275" y="3129825"/>
            <a:ext cx="1447625" cy="125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3"/>
          <p:cNvSpPr txBox="1">
            <a:spLocks noGrp="1"/>
          </p:cNvSpPr>
          <p:nvPr>
            <p:ph type="title"/>
          </p:nvPr>
        </p:nvSpPr>
        <p:spPr>
          <a:xfrm>
            <a:off x="967750" y="140300"/>
            <a:ext cx="7044600" cy="7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Autres ressources :</a:t>
            </a:r>
            <a:endParaRPr sz="30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41" name="Google Shape;741;p43"/>
          <p:cNvSpPr txBox="1">
            <a:spLocks noGrp="1"/>
          </p:cNvSpPr>
          <p:nvPr>
            <p:ph type="body" idx="1"/>
          </p:nvPr>
        </p:nvSpPr>
        <p:spPr>
          <a:xfrm>
            <a:off x="686700" y="1043951"/>
            <a:ext cx="7770600" cy="30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Leçons de programmation en math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Exemples de la PDA en mathématique</a:t>
            </a:r>
            <a:endParaRPr sz="24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Activités créatives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Leçon de programmation en français</a:t>
            </a:r>
            <a:endParaRPr sz="24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C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odeMtl.org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Fiche ressources ScratchJr</a:t>
            </a:r>
            <a:endParaRPr sz="24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9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2" name="Google Shape;742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26"/>
          <p:cNvSpPr txBox="1">
            <a:spLocks noGrp="1"/>
          </p:cNvSpPr>
          <p:nvPr>
            <p:ph type="body" idx="4294967295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1" name="Google Shape;591;p2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92" name="Google Shape;5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6"/>
          <p:cNvSpPr txBox="1"/>
          <p:nvPr/>
        </p:nvSpPr>
        <p:spPr>
          <a:xfrm>
            <a:off x="2194650" y="3922725"/>
            <a:ext cx="5018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Lien vers la présentation Web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bit.ly/mst4juin2020</a:t>
            </a:r>
            <a:endParaRPr b="1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4" name="Google Shape;594;p26">
            <a:hlinkClick r:id="rId7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plus de détails :</a:t>
            </a:r>
            <a:r>
              <a:rPr lang="en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00" b="1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recitmst.qc.ca</a:t>
            </a:r>
            <a:endParaRPr sz="1300" b="1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5" name="Google Shape;59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81055" y="1727175"/>
            <a:ext cx="732095" cy="64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748" name="Google Shape;748;p44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Document collaboratif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Retour sur l’expérimentation</a:t>
            </a: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49" name="Google Shape;749;p44">
            <a:hlinkClick r:id="rId4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50" name="Google Shape;75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599" cy="1673456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1" name="Google Shape;751;p44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5"/>
          <p:cNvSpPr/>
          <p:nvPr/>
        </p:nvSpPr>
        <p:spPr>
          <a:xfrm>
            <a:off x="-42225" y="2072625"/>
            <a:ext cx="9207600" cy="1659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5"/>
          <p:cNvSpPr txBox="1">
            <a:spLocks noGrp="1"/>
          </p:cNvSpPr>
          <p:nvPr>
            <p:ph type="ctrTitle"/>
          </p:nvPr>
        </p:nvSpPr>
        <p:spPr>
          <a:xfrm>
            <a:off x="2489150" y="2466475"/>
            <a:ext cx="6555300" cy="14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LES RENDEZ-VOUS VIRTUELS PRINTANIERS</a:t>
            </a:r>
            <a:r>
              <a:rPr lang="en" sz="3200"/>
              <a:t> DU RÉCIT!</a:t>
            </a:r>
            <a:endParaRPr sz="3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 </a:t>
            </a:r>
            <a:endParaRPr sz="2500"/>
          </a:p>
        </p:txBody>
      </p:sp>
      <p:sp>
        <p:nvSpPr>
          <p:cNvPr id="758" name="Google Shape;758;p45"/>
          <p:cNvSpPr/>
          <p:nvPr/>
        </p:nvSpPr>
        <p:spPr>
          <a:xfrm>
            <a:off x="-7825" y="2072625"/>
            <a:ext cx="9165300" cy="30708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9" name="Google Shape;7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0425">
            <a:off x="5623528" y="251972"/>
            <a:ext cx="1945892" cy="185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5"/>
          <p:cNvPicPr preferRelativeResize="0"/>
          <p:nvPr/>
        </p:nvPicPr>
        <p:blipFill rotWithShape="1">
          <a:blip r:embed="rId4">
            <a:alphaModFix/>
          </a:blip>
          <a:srcRect t="12630" b="14232"/>
          <a:stretch/>
        </p:blipFill>
        <p:spPr>
          <a:xfrm>
            <a:off x="7855025" y="175250"/>
            <a:ext cx="1019175" cy="11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5"/>
          <p:cNvPicPr preferRelativeResize="0"/>
          <p:nvPr/>
        </p:nvPicPr>
        <p:blipFill rotWithShape="1">
          <a:blip r:embed="rId5">
            <a:alphaModFix/>
          </a:blip>
          <a:srcRect l="3406" t="40383" r="53964"/>
          <a:stretch/>
        </p:blipFill>
        <p:spPr>
          <a:xfrm>
            <a:off x="-42225" y="1896052"/>
            <a:ext cx="2918736" cy="21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45"/>
          <p:cNvSpPr txBox="1"/>
          <p:nvPr/>
        </p:nvSpPr>
        <p:spPr>
          <a:xfrm rot="-837811">
            <a:off x="5708431" y="622593"/>
            <a:ext cx="1547839" cy="63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Viga"/>
                <a:ea typeface="Viga"/>
                <a:cs typeface="Viga"/>
                <a:sym typeface="Viga"/>
              </a:rPr>
              <a:t>Enseigner à distance!</a:t>
            </a:r>
            <a:endParaRPr sz="21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63" name="Google Shape;763;p45">
            <a:hlinkClick r:id="rId6"/>
          </p:cNvPr>
          <p:cNvSpPr txBox="1"/>
          <p:nvPr/>
        </p:nvSpPr>
        <p:spPr>
          <a:xfrm>
            <a:off x="222150" y="46251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en" sz="16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recit.qc.ca</a:t>
            </a:r>
            <a:endParaRPr sz="16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69" name="Google Shape;769;p46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du 19 mai au 5 juin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13 h 30 à 15 h.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70" name="Google Shape;770;p46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71" name="Google Shape;77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2750" y="1988225"/>
            <a:ext cx="2958599" cy="1673456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2" name="Google Shape;772;p46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73" name="Google Shape;773;p46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https://meet.jit.si/RECITMSTDistance</a:t>
            </a:r>
            <a:endParaRPr sz="20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7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79" name="Google Shape;7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47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</a:t>
            </a: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81" name="Google Shape;781;p47"/>
          <p:cNvSpPr txBox="1"/>
          <p:nvPr/>
        </p:nvSpPr>
        <p:spPr>
          <a:xfrm>
            <a:off x="690100" y="27009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2" name="Google Shape;782;p47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/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3" name="Google Shape;783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1" name="Google Shape;601;p27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199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ScratchJr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dans différentes matières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2" name="Google Shape;602;p2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608" name="Google Shape;6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325" y="4144925"/>
            <a:ext cx="72580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750" y="2141225"/>
            <a:ext cx="3079205" cy="9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28"/>
          <p:cNvSpPr txBox="1"/>
          <p:nvPr/>
        </p:nvSpPr>
        <p:spPr>
          <a:xfrm>
            <a:off x="891550" y="609600"/>
            <a:ext cx="6957000" cy="22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Fonctionnement de VIA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Main, caméra, micro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Outils d’annotation </a:t>
            </a:r>
            <a:endParaRPr sz="32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16" name="Google Shape;616;p29"/>
          <p:cNvSpPr txBox="1"/>
          <p:nvPr/>
        </p:nvSpPr>
        <p:spPr>
          <a:xfrm>
            <a:off x="1516375" y="883925"/>
            <a:ext cx="3101400" cy="3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17" name="Google Shape;617;p29"/>
          <p:cNvSpPr/>
          <p:nvPr/>
        </p:nvSpPr>
        <p:spPr>
          <a:xfrm>
            <a:off x="1066800" y="967750"/>
            <a:ext cx="3680400" cy="3688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0069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9"/>
          <p:cNvSpPr txBox="1"/>
          <p:nvPr/>
        </p:nvSpPr>
        <p:spPr>
          <a:xfrm>
            <a:off x="1587275" y="1422500"/>
            <a:ext cx="2641500" cy="28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Nom, rôle, CS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(clavardage)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Formulaire d’informations des participants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9" name="Google Shape;61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300" y="1201450"/>
            <a:ext cx="2641649" cy="30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0"/>
          <p:cNvSpPr txBox="1">
            <a:spLocks noGrp="1"/>
          </p:cNvSpPr>
          <p:nvPr>
            <p:ph type="title"/>
          </p:nvPr>
        </p:nvSpPr>
        <p:spPr>
          <a:xfrm>
            <a:off x="585000" y="225025"/>
            <a:ext cx="7299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Quel est votre niveau d’aisance en TIC 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5" name="Google Shape;625;p30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626" name="Google Shape;626;p30"/>
          <p:cNvGraphicFramePr/>
          <p:nvPr/>
        </p:nvGraphicFramePr>
        <p:xfrm>
          <a:off x="480350" y="12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{8BACDEF6-3897-405E-8A4B-8473EC0E40C6}</a:tableStyleId>
              </a:tblPr>
              <a:tblGrid>
                <a:gridCol w="245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suis comme un 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poisson dans l’eau! 😀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commence à 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vraiment m’amuser! 😊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J’apprivoise… lentement mais sûrement! 😕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C’est la panique! 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J’en dors plus la nuit… 😱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ScratchJr?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2" name="Google Shape;632;p3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633" name="Google Shape;633;p31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{8BACDEF6-3897-405E-8A4B-8473EC0E40C6}</a:tableStyleId>
              </a:tblPr>
              <a:tblGrid>
                <a:gridCol w="251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ScratchJr?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2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9" name="Google Shape;639;p32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2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41" name="Google Shape;6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2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2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4" name="Google Shape;64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2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3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2" name="Google Shape;652;p33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3" name="Google Shape;6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33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934</Words>
  <Application>Microsoft Office PowerPoint</Application>
  <PresentationFormat>Affichage à l'écran (16:9)</PresentationFormat>
  <Paragraphs>186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Dosis</vt:lpstr>
      <vt:lpstr>Nixie One</vt:lpstr>
      <vt:lpstr>Bangers</vt:lpstr>
      <vt:lpstr>Viga</vt:lpstr>
      <vt:lpstr>Ubuntu</vt:lpstr>
      <vt:lpstr>Sniglet</vt:lpstr>
      <vt:lpstr>Arial</vt:lpstr>
      <vt:lpstr>Open Sans</vt:lpstr>
      <vt:lpstr>Friar template</vt:lpstr>
      <vt:lpstr>Simple Light</vt:lpstr>
      <vt:lpstr>MST à distance avec ScratchJr</vt:lpstr>
      <vt:lpstr>Présentation PowerPoint</vt:lpstr>
      <vt:lpstr>Plan de la rencontre</vt:lpstr>
      <vt:lpstr>Présentation PowerPoint</vt:lpstr>
      <vt:lpstr>Présentation PowerPoint</vt:lpstr>
      <vt:lpstr>Quel est votre niveau d’aisance en TIC ?</vt:lpstr>
      <vt:lpstr>Connaissez-vous ScratchJr?</vt:lpstr>
      <vt:lpstr>Enseigner la programmation… Pourquoi?</vt:lpstr>
      <vt:lpstr>Enseigner la programmation… Pourquoi?</vt:lpstr>
      <vt:lpstr>Présentation PowerPoint</vt:lpstr>
      <vt:lpstr>L’engagement de l’élève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Autres ressources :</vt:lpstr>
      <vt:lpstr>Document collaboratif Retour sur l’expérimentation </vt:lpstr>
      <vt:lpstr>LES RENDEZ-VOUS VIRTUELS PRINTANIERS DU RÉCIT!   </vt:lpstr>
      <vt:lpstr>L’équipe du RÉCIT MST est disponible  du 19 mai au 5 juin  de 13 h 30 à 15 h. 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MST à distance avec ScratchJr</dc:title>
  <dc:creator>Sonya Fiset</dc:creator>
  <cp:lastModifiedBy>Fiset Sonia</cp:lastModifiedBy>
  <cp:revision>1</cp:revision>
  <dcterms:modified xsi:type="dcterms:W3CDTF">2020-06-04T15:34:42Z</dcterms:modified>
</cp:coreProperties>
</file>