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1"/>
    <p:sldMasterId id="2147483673" r:id="rId2"/>
  </p:sldMasterIdLst>
  <p:notesMasterIdLst>
    <p:notesMasterId r:id="rId2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9144000" cy="5143500" type="screen16x9"/>
  <p:notesSz cx="6858000" cy="9144000"/>
  <p:embeddedFontLst>
    <p:embeddedFont>
      <p:font typeface="Bangers" panose="020B0604020202020204" charset="0"/>
      <p:regular r:id="rId27"/>
    </p:embeddedFont>
    <p:embeddedFont>
      <p:font typeface="Dosis" panose="020B0604020202020204" charset="0"/>
      <p:regular r:id="rId28"/>
      <p:bold r:id="rId29"/>
    </p:embeddedFont>
    <p:embeddedFont>
      <p:font typeface="Nixie One" panose="020B0604020202020204" charset="0"/>
      <p:regular r:id="rId30"/>
    </p:embeddedFont>
    <p:embeddedFont>
      <p:font typeface="Roboto" panose="020B0604020202020204" charset="0"/>
      <p:regular r:id="rId31"/>
      <p:bold r:id="rId32"/>
      <p:italic r:id="rId33"/>
      <p:boldItalic r:id="rId34"/>
    </p:embeddedFont>
    <p:embeddedFont>
      <p:font typeface="Sniglet" panose="020B0604020202020204" charset="0"/>
      <p:regular r:id="rId35"/>
    </p:embeddedFont>
    <p:embeddedFont>
      <p:font typeface="Ubuntu" panose="020B0604020202020204" charset="0"/>
      <p:regular r:id="rId36"/>
      <p:bold r:id="rId37"/>
      <p:italic r:id="rId38"/>
      <p:boldItalic r:id="rId39"/>
    </p:embeddedFont>
    <p:embeddedFont>
      <p:font typeface="Viga" panose="020B0604020202020204" charset="0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C62D56C-C70B-428A-B69D-60AD17E8AA3B}">
  <a:tblStyle styleId="{7C62D56C-C70B-428A-B69D-60AD17E8AA3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ode.org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scratchjr.org/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course/view.php?id=16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recitpresco.qc.ca/fr/pages/robotique/scratch-junior" TargetMode="External"/><Relationship Id="rId4" Type="http://schemas.openxmlformats.org/officeDocument/2006/relationships/hyperlink" Target="https://campus.recit.qc.ca/math%c3%a9matique-science-et-technologie/mstdistance101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mst30sept20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enrol/index.php?id=284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mod/feedback/view.php?id=7952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equipe@recitmst.qc.ca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channel/UC7IcadI_rZFwso9N81PYqFg" TargetMode="External"/><Relationship Id="rId5" Type="http://schemas.openxmlformats.org/officeDocument/2006/relationships/hyperlink" Target="https://twitter.com/recitmst" TargetMode="External"/><Relationship Id="rId4" Type="http://schemas.openxmlformats.org/officeDocument/2006/relationships/hyperlink" Target="https://www.facebook.com/RECITMST2020/" TargetMode="Externa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urkIJGoWhArf8PGOAQM1YCI1h1OBDGE_xqFIFxLJXLk/edit?usp=sharing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9434c6d96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9434c6d96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 clientèle sera précisée dans le descriptif du webinaire sur le site du CAMPUS RÉCIT.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Enregistrement à partir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PDF à insérer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Mettre coanimateur en animateur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Activer micro, crayon, et son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Prendre les présences avec capteur d’écran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870a178747_0_18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870a178747_0_18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870a178747_0_3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870a178747_0_3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AutoNum type="arabicPeriod"/>
            </a:pPr>
            <a:r>
              <a:rPr lang="en" sz="1000">
                <a:latin typeface="Ubuntu"/>
                <a:ea typeface="Ubuntu"/>
                <a:cs typeface="Ubuntu"/>
                <a:sym typeface="Ubuntu"/>
              </a:rPr>
              <a:t>Code.org : </a:t>
            </a:r>
            <a:r>
              <a:rPr lang="en" sz="1000" u="sng">
                <a:latin typeface="Ubuntu"/>
                <a:ea typeface="Ubuntu"/>
                <a:cs typeface="Ubuntu"/>
                <a:sym typeface="Ubuntu"/>
                <a:hlinkClick r:id="rId3"/>
              </a:rPr>
              <a:t>http://code.org</a:t>
            </a:r>
            <a:endParaRPr sz="1000" u="sng">
              <a:latin typeface="Ubuntu"/>
              <a:ea typeface="Ubuntu"/>
              <a:cs typeface="Ubuntu"/>
              <a:sym typeface="Ubuntu"/>
              <a:hlinkClick r:id="rId3"/>
            </a:endParaRPr>
          </a:p>
          <a:p>
            <a:pPr marL="6731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AutoNum type="arabicPeriod"/>
            </a:pPr>
            <a:r>
              <a:rPr lang="en" sz="1000">
                <a:latin typeface="Ubuntu"/>
                <a:ea typeface="Ubuntu"/>
                <a:cs typeface="Ubuntu"/>
                <a:sym typeface="Ubuntu"/>
              </a:rPr>
              <a:t>ScratchJr, application sur tablette pour le préscolaire et le premier cycle : </a:t>
            </a:r>
            <a:r>
              <a:rPr lang="en" sz="1000"/>
              <a:t>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https://www.scratchjr.org/</a:t>
            </a:r>
            <a:endParaRPr sz="10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870a178747_0_37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870a178747_0_37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8730df509c_0_29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8730df509c_0_29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93991a11f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93991a11f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8730df509c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8730df509c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8730df509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8730df509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865248c78c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865248c78c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870a178747_0_9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870a178747_0_9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sur Campus RÉCIT </a:t>
            </a: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ScratchJr</a:t>
            </a: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https://campus.recit.qc.ca/course/view.php?id=16</a:t>
            </a:r>
            <a:endParaRPr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MST à distance, section des applications 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https://campus.recit.qc.ca/math%c3%a9matique-science-et-technologie/mstdistance101</a:t>
            </a:r>
            <a:endParaRPr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Site du RÉCIT éducation du préscolaire</a:t>
            </a:r>
            <a:r>
              <a:rPr lang="en"/>
              <a:t> :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https://recitpresco.qc.ca/fr/pages/robotique/scratch-junior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870a178747_0_11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870a178747_0_11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rgbClr val="1C4587"/>
                </a:solidFill>
                <a:latin typeface="Ubuntu"/>
                <a:ea typeface="Ubuntu"/>
                <a:cs typeface="Ubuntu"/>
                <a:sym typeface="Ubuntu"/>
              </a:rPr>
              <a:t>Lien de la présentation : </a:t>
            </a:r>
            <a:r>
              <a:rPr lang="en" b="1" u="sng">
                <a:solidFill>
                  <a:srgbClr val="3C78D8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http://bit.ly/mst30sept20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9854ac7aa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Google Shape;756;g9854ac7aa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Lien pour obtenir le badge de participation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https://campus.recit.qc.ca/enrol/index.php?id=284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965ee20dff_0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965ee20dff_0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Lien du formulaire de rétroaction : </a:t>
            </a:r>
            <a:r>
              <a:rPr lang="en" sz="1050">
                <a:solidFill>
                  <a:srgbClr val="1A73E8"/>
                </a:solidFill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https://campus.recit.qc.ca/mod/feedback/view.php?id=7952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Me joindre </a:t>
            </a:r>
            <a:r>
              <a:rPr lang="en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sonya.fiset@recitmst.qc.ca</a:t>
            </a:r>
            <a:endParaRPr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Message à l’équipe : equipe</a:t>
            </a:r>
            <a:r>
              <a:rPr lang="en">
                <a:solidFill>
                  <a:srgbClr val="666666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@recitmst.qc.ca</a:t>
            </a:r>
            <a:r>
              <a:rPr lang="en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60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 Facebook</a:t>
            </a: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</a:rPr>
              <a:t> : https://www.facebook.com/RECITMST2020/</a:t>
            </a:r>
            <a:endParaRPr u="sng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</a:t>
            </a: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</a:rPr>
              <a:t> : https://twitter.com/recitmst</a:t>
            </a:r>
            <a:endParaRPr u="sng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Chaîne YouTube</a:t>
            </a:r>
            <a:r>
              <a:rPr lang="en"/>
              <a:t> : </a:t>
            </a:r>
            <a:r>
              <a:rPr lang="en" u="sng">
                <a:solidFill>
                  <a:schemeClr val="hlink"/>
                </a:solidFill>
                <a:hlinkClick r:id="rId6"/>
              </a:rPr>
              <a:t>https://www.youtube.com/channel/UC7IcadI_rZFwso9N81PYqFg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Open Sans"/>
              <a:buChar char="❏"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93ae2a9f9c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93ae2a9f9c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Présences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Vidéo à mettre en lien sur la page de l’article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Télécharger le clavardage et mettre le lien dans l’article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Supprimer le clavardage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Montage PO et PF?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Statistiques à entrer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Badges à émettre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Message à envoyer à Pierre pour enlever à venir et le remplacer par le lien du web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806130c018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806130c018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8730df509c_0_2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8730df509c_0_2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https://docs.google.com/document/d/1urkIJGoWhArf8PGOAQM1YCI1h1OBDGE_xqFIFxLJXLk/edit?usp=sharing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86ec3b7f03_0_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86ec3b7f03_0_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870a178747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870a178747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70a17874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70a17874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870a178747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870a178747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"/>
          <p:cNvSpPr txBox="1">
            <a:spLocks noGrp="1"/>
          </p:cNvSpPr>
          <p:nvPr>
            <p:ph type="ctrTitle"/>
          </p:nvPr>
        </p:nvSpPr>
        <p:spPr>
          <a:xfrm>
            <a:off x="2305100" y="1161050"/>
            <a:ext cx="6153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2"/>
          <p:cNvSpPr/>
          <p:nvPr/>
        </p:nvSpPr>
        <p:spPr>
          <a:xfrm>
            <a:off x="723692" y="4220091"/>
            <a:ext cx="794875" cy="985737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4" name="Google Shape;164;p2"/>
          <p:cNvSpPr/>
          <p:nvPr/>
        </p:nvSpPr>
        <p:spPr>
          <a:xfrm>
            <a:off x="-58319" y="3053287"/>
            <a:ext cx="782014" cy="890356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5" name="Google Shape;165;p2"/>
          <p:cNvSpPr/>
          <p:nvPr/>
        </p:nvSpPr>
        <p:spPr>
          <a:xfrm>
            <a:off x="4025101" y="3422420"/>
            <a:ext cx="370865" cy="809588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6" name="Google Shape;166;p2"/>
          <p:cNvSpPr/>
          <p:nvPr/>
        </p:nvSpPr>
        <p:spPr>
          <a:xfrm>
            <a:off x="3078045" y="3128354"/>
            <a:ext cx="730671" cy="895811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5401648" y="3285712"/>
            <a:ext cx="805934" cy="75083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8" name="Google Shape;168;p2"/>
          <p:cNvSpPr/>
          <p:nvPr/>
        </p:nvSpPr>
        <p:spPr>
          <a:xfrm>
            <a:off x="8364459" y="3346843"/>
            <a:ext cx="873792" cy="600260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9" name="Google Shape;169;p2"/>
          <p:cNvSpPr/>
          <p:nvPr/>
        </p:nvSpPr>
        <p:spPr>
          <a:xfrm>
            <a:off x="4551116" y="3125540"/>
            <a:ext cx="657208" cy="679227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0" name="Google Shape;170;p2"/>
          <p:cNvSpPr/>
          <p:nvPr/>
        </p:nvSpPr>
        <p:spPr>
          <a:xfrm>
            <a:off x="4419881" y="3994834"/>
            <a:ext cx="919681" cy="950908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1" name="Google Shape;171;p2"/>
          <p:cNvSpPr/>
          <p:nvPr/>
        </p:nvSpPr>
        <p:spPr>
          <a:xfrm>
            <a:off x="2644912" y="4036538"/>
            <a:ext cx="890356" cy="706800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2" name="Google Shape;172;p2"/>
          <p:cNvSpPr/>
          <p:nvPr/>
        </p:nvSpPr>
        <p:spPr>
          <a:xfrm>
            <a:off x="2116542" y="3186156"/>
            <a:ext cx="829755" cy="780163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3" name="Google Shape;173;p2"/>
          <p:cNvSpPr/>
          <p:nvPr/>
        </p:nvSpPr>
        <p:spPr>
          <a:xfrm>
            <a:off x="1347361" y="3186147"/>
            <a:ext cx="599146" cy="706812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4" name="Google Shape;174;p2"/>
          <p:cNvSpPr/>
          <p:nvPr/>
        </p:nvSpPr>
        <p:spPr>
          <a:xfrm>
            <a:off x="2681615" y="4813558"/>
            <a:ext cx="816944" cy="313967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5" name="Google Shape;175;p2"/>
          <p:cNvSpPr/>
          <p:nvPr/>
        </p:nvSpPr>
        <p:spPr>
          <a:xfrm>
            <a:off x="7146421" y="4508764"/>
            <a:ext cx="1040884" cy="730620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6" name="Google Shape;176;p2"/>
          <p:cNvSpPr/>
          <p:nvPr/>
        </p:nvSpPr>
        <p:spPr>
          <a:xfrm>
            <a:off x="7146430" y="3104432"/>
            <a:ext cx="684732" cy="721463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7" name="Google Shape;177;p2"/>
          <p:cNvSpPr/>
          <p:nvPr/>
        </p:nvSpPr>
        <p:spPr>
          <a:xfrm>
            <a:off x="5262207" y="4729516"/>
            <a:ext cx="525046" cy="372666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8" name="Google Shape;178;p2"/>
          <p:cNvSpPr/>
          <p:nvPr/>
        </p:nvSpPr>
        <p:spPr>
          <a:xfrm>
            <a:off x="8376372" y="4729061"/>
            <a:ext cx="508532" cy="324976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9" name="Google Shape;179;p2"/>
          <p:cNvSpPr/>
          <p:nvPr/>
        </p:nvSpPr>
        <p:spPr>
          <a:xfrm>
            <a:off x="3808716" y="4429326"/>
            <a:ext cx="570935" cy="567282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7975391" y="3053272"/>
            <a:ext cx="541560" cy="67927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1570785" y="4028295"/>
            <a:ext cx="734324" cy="723314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2" name="Google Shape;182;p2"/>
          <p:cNvSpPr/>
          <p:nvPr/>
        </p:nvSpPr>
        <p:spPr>
          <a:xfrm>
            <a:off x="247060" y="4094875"/>
            <a:ext cx="275434" cy="244207"/>
          </a:xfrm>
          <a:custGeom>
            <a:avLst/>
            <a:gdLst/>
            <a:ahLst/>
            <a:cxnLst/>
            <a:rect l="l" t="t" r="r" b="b"/>
            <a:pathLst>
              <a:path w="5504" h="4880" extrusionOk="0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3" name="Google Shape;183;p2"/>
          <p:cNvSpPr/>
          <p:nvPr/>
        </p:nvSpPr>
        <p:spPr>
          <a:xfrm>
            <a:off x="8516944" y="4082884"/>
            <a:ext cx="690236" cy="510383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4" name="Google Shape;184;p2"/>
          <p:cNvSpPr/>
          <p:nvPr/>
        </p:nvSpPr>
        <p:spPr>
          <a:xfrm>
            <a:off x="859713" y="3417443"/>
            <a:ext cx="317620" cy="659010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5" name="Google Shape;185;p2"/>
          <p:cNvSpPr/>
          <p:nvPr/>
        </p:nvSpPr>
        <p:spPr>
          <a:xfrm rot="1920742">
            <a:off x="5707038" y="4213989"/>
            <a:ext cx="884797" cy="750834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6" name="Google Shape;186;p2"/>
          <p:cNvSpPr/>
          <p:nvPr/>
        </p:nvSpPr>
        <p:spPr>
          <a:xfrm rot="-3496844">
            <a:off x="115839" y="4509560"/>
            <a:ext cx="537852" cy="464440"/>
          </a:xfrm>
          <a:custGeom>
            <a:avLst/>
            <a:gdLst/>
            <a:ahLst/>
            <a:cxnLst/>
            <a:rect l="l" t="t" r="r" b="b"/>
            <a:pathLst>
              <a:path w="10748" h="9281" extrusionOk="0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7" name="Google Shape;187;p2"/>
          <p:cNvSpPr/>
          <p:nvPr/>
        </p:nvSpPr>
        <p:spPr>
          <a:xfrm>
            <a:off x="7518184" y="3966329"/>
            <a:ext cx="846269" cy="598458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8" name="Google Shape;188;p2"/>
          <p:cNvSpPr/>
          <p:nvPr/>
        </p:nvSpPr>
        <p:spPr>
          <a:xfrm rot="-5400000">
            <a:off x="6496794" y="3021441"/>
            <a:ext cx="493819" cy="63153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9" name="Google Shape;189;p2"/>
          <p:cNvSpPr/>
          <p:nvPr/>
        </p:nvSpPr>
        <p:spPr>
          <a:xfrm>
            <a:off x="6453205" y="3705907"/>
            <a:ext cx="666366" cy="752689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0" name="Google Shape;190;p2"/>
          <p:cNvSpPr/>
          <p:nvPr/>
        </p:nvSpPr>
        <p:spPr>
          <a:xfrm>
            <a:off x="1866011" y="4742879"/>
            <a:ext cx="681078" cy="455287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1" name="Google Shape;191;p2"/>
          <p:cNvSpPr/>
          <p:nvPr/>
        </p:nvSpPr>
        <p:spPr>
          <a:xfrm>
            <a:off x="6669805" y="4614395"/>
            <a:ext cx="308462" cy="330481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1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1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+ image">
  <p:cSld name="TITLE_AND_BODY_1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2"/>
          <p:cNvSpPr txBox="1">
            <a:spLocks noGrp="1"/>
          </p:cNvSpPr>
          <p:nvPr>
            <p:ph type="title"/>
          </p:nvPr>
        </p:nvSpPr>
        <p:spPr>
          <a:xfrm>
            <a:off x="4572000" y="909050"/>
            <a:ext cx="36396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12"/>
          <p:cNvSpPr txBox="1">
            <a:spLocks noGrp="1"/>
          </p:cNvSpPr>
          <p:nvPr>
            <p:ph type="body" idx="1"/>
          </p:nvPr>
        </p:nvSpPr>
        <p:spPr>
          <a:xfrm>
            <a:off x="4572000" y="1525754"/>
            <a:ext cx="3639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✘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✗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524" name="Google Shape;524;p12"/>
          <p:cNvSpPr/>
          <p:nvPr/>
        </p:nvSpPr>
        <p:spPr>
          <a:xfrm>
            <a:off x="580275" y="751950"/>
            <a:ext cx="3639600" cy="3639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2"/>
          <p:cNvSpPr/>
          <p:nvPr/>
        </p:nvSpPr>
        <p:spPr>
          <a:xfrm>
            <a:off x="-295650" y="-356450"/>
            <a:ext cx="1057800" cy="105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2"/>
          <p:cNvSpPr/>
          <p:nvPr/>
        </p:nvSpPr>
        <p:spPr>
          <a:xfrm>
            <a:off x="2836600" y="179825"/>
            <a:ext cx="978600" cy="978600"/>
          </a:xfrm>
          <a:prstGeom prst="donut">
            <a:avLst>
              <a:gd name="adj" fmla="val 39527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2"/>
          <p:cNvSpPr/>
          <p:nvPr/>
        </p:nvSpPr>
        <p:spPr>
          <a:xfrm>
            <a:off x="465975" y="3692750"/>
            <a:ext cx="1019400" cy="1019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2"/>
          <p:cNvSpPr/>
          <p:nvPr/>
        </p:nvSpPr>
        <p:spPr>
          <a:xfrm>
            <a:off x="1485375" y="4559750"/>
            <a:ext cx="361500" cy="361500"/>
          </a:xfrm>
          <a:prstGeom prst="donut">
            <a:avLst>
              <a:gd name="adj" fmla="val 29951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2"/>
          <p:cNvSpPr/>
          <p:nvPr/>
        </p:nvSpPr>
        <p:spPr>
          <a:xfrm>
            <a:off x="2364800" y="346950"/>
            <a:ext cx="274200" cy="2739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2"/>
          <p:cNvSpPr/>
          <p:nvPr/>
        </p:nvSpPr>
        <p:spPr>
          <a:xfrm>
            <a:off x="-472600" y="-533400"/>
            <a:ext cx="1411800" cy="14118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2"/>
          <p:cNvSpPr/>
          <p:nvPr/>
        </p:nvSpPr>
        <p:spPr>
          <a:xfrm>
            <a:off x="2899000" y="242225"/>
            <a:ext cx="853800" cy="853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2"/>
          <p:cNvSpPr/>
          <p:nvPr/>
        </p:nvSpPr>
        <p:spPr>
          <a:xfrm>
            <a:off x="1061150" y="142950"/>
            <a:ext cx="538500" cy="5382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 1">
  <p:cSld name="BLANK_1_1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3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437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13"/>
          <p:cNvSpPr/>
          <p:nvPr/>
        </p:nvSpPr>
        <p:spPr>
          <a:xfrm rot="-5400000">
            <a:off x="4403950" y="4519950"/>
            <a:ext cx="336000" cy="911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3"/>
          <p:cNvSpPr txBox="1">
            <a:spLocks noGrp="1"/>
          </p:cNvSpPr>
          <p:nvPr>
            <p:ph type="sldNum" idx="12"/>
          </p:nvPr>
        </p:nvSpPr>
        <p:spPr>
          <a:xfrm>
            <a:off x="4116400" y="4807375"/>
            <a:ext cx="911100" cy="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Viga"/>
              <a:buNone/>
              <a:defRPr sz="5200">
                <a:latin typeface="Viga"/>
                <a:ea typeface="Viga"/>
                <a:cs typeface="Viga"/>
                <a:sym typeface="Vig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39" name="Google Shape;539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Ubuntu"/>
              <a:buNone/>
              <a:defRPr sz="28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40" name="Google Shape;540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Viga"/>
              <a:buNone/>
              <a:defRPr sz="5200">
                <a:latin typeface="Viga"/>
                <a:ea typeface="Viga"/>
                <a:cs typeface="Viga"/>
                <a:sym typeface="Vig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47" name="Google Shape;547;p1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sz="28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48" name="Google Shape;54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1" name="Google Shape;551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5" name="Google Shape;55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59" name="Google Shape;559;p1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60" name="Google Shape;560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6" name="Google Shape;566;p2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67" name="Google Shape;56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"/>
          <p:cNvSpPr txBox="1">
            <a:spLocks noGrp="1"/>
          </p:cNvSpPr>
          <p:nvPr>
            <p:ph type="ctrTitle"/>
          </p:nvPr>
        </p:nvSpPr>
        <p:spPr>
          <a:xfrm>
            <a:off x="3210935" y="1661762"/>
            <a:ext cx="5301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9pPr>
          </a:lstStyle>
          <a:p>
            <a:endParaRPr/>
          </a:p>
        </p:txBody>
      </p:sp>
      <p:sp>
        <p:nvSpPr>
          <p:cNvPr id="194" name="Google Shape;194;p3"/>
          <p:cNvSpPr txBox="1">
            <a:spLocks noGrp="1"/>
          </p:cNvSpPr>
          <p:nvPr>
            <p:ph type="subTitle" idx="1"/>
          </p:nvPr>
        </p:nvSpPr>
        <p:spPr>
          <a:xfrm>
            <a:off x="3210885" y="2864177"/>
            <a:ext cx="5301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600"/>
              <a:buNone/>
              <a:defRPr>
                <a:solidFill>
                  <a:srgbClr val="1C4587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3"/>
          <p:cNvSpPr/>
          <p:nvPr/>
        </p:nvSpPr>
        <p:spPr>
          <a:xfrm>
            <a:off x="4412080" y="4661638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968826" y="4000288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6283364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57465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70636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65815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65071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55010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52015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4765584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55218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8" name="Google Shape;208;p3"/>
          <p:cNvSpPr/>
          <p:nvPr/>
        </p:nvSpPr>
        <p:spPr>
          <a:xfrm>
            <a:off x="8052577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9" name="Google Shape;209;p3"/>
          <p:cNvSpPr/>
          <p:nvPr/>
        </p:nvSpPr>
        <p:spPr>
          <a:xfrm>
            <a:off x="6984573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0" name="Google Shape;210;p3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1" name="Google Shape;211;p3"/>
          <p:cNvSpPr/>
          <p:nvPr/>
        </p:nvSpPr>
        <p:spPr>
          <a:xfrm>
            <a:off x="61607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2" name="Google Shape;212;p3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3" name="Google Shape;213;p3"/>
          <p:cNvSpPr/>
          <p:nvPr/>
        </p:nvSpPr>
        <p:spPr>
          <a:xfrm>
            <a:off x="48922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4" name="Google Shape;214;p3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5" name="Google Shape;215;p3"/>
          <p:cNvSpPr/>
          <p:nvPr/>
        </p:nvSpPr>
        <p:spPr>
          <a:xfrm>
            <a:off x="4489179" y="4206693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6" name="Google Shape;216;p3"/>
          <p:cNvSpPr/>
          <p:nvPr/>
        </p:nvSpPr>
        <p:spPr>
          <a:xfrm rot="1920548">
            <a:off x="7236726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7" name="Google Shape;217;p3"/>
          <p:cNvSpPr/>
          <p:nvPr/>
        </p:nvSpPr>
        <p:spPr>
          <a:xfrm>
            <a:off x="82632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8" name="Google Shape;218;p3"/>
          <p:cNvSpPr/>
          <p:nvPr/>
        </p:nvSpPr>
        <p:spPr>
          <a:xfrm rot="-5400000">
            <a:off x="76843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9" name="Google Shape;219;p3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0" name="Google Shape;220;p3"/>
          <p:cNvSpPr/>
          <p:nvPr/>
        </p:nvSpPr>
        <p:spPr>
          <a:xfrm>
            <a:off x="50595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1" name="Google Shape;221;p3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2" name="Google Shape;222;p3"/>
          <p:cNvSpPr/>
          <p:nvPr/>
        </p:nvSpPr>
        <p:spPr>
          <a:xfrm>
            <a:off x="1482765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3" name="Google Shape;223;p3"/>
          <p:cNvSpPr/>
          <p:nvPr/>
        </p:nvSpPr>
        <p:spPr>
          <a:xfrm>
            <a:off x="9459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4" name="Google Shape;224;p3"/>
          <p:cNvSpPr/>
          <p:nvPr/>
        </p:nvSpPr>
        <p:spPr>
          <a:xfrm>
            <a:off x="22630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5" name="Google Shape;225;p3"/>
          <p:cNvSpPr/>
          <p:nvPr/>
        </p:nvSpPr>
        <p:spPr>
          <a:xfrm>
            <a:off x="17809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6" name="Google Shape;226;p3"/>
          <p:cNvSpPr/>
          <p:nvPr/>
        </p:nvSpPr>
        <p:spPr>
          <a:xfrm>
            <a:off x="17065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7" name="Google Shape;227;p3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8" name="Google Shape;228;p3"/>
          <p:cNvSpPr/>
          <p:nvPr/>
        </p:nvSpPr>
        <p:spPr>
          <a:xfrm>
            <a:off x="4009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0" name="Google Shape;230;p3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1" name="Google Shape;231;p3"/>
          <p:cNvSpPr/>
          <p:nvPr/>
        </p:nvSpPr>
        <p:spPr>
          <a:xfrm>
            <a:off x="32519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2" name="Google Shape;232;p3"/>
          <p:cNvSpPr/>
          <p:nvPr/>
        </p:nvSpPr>
        <p:spPr>
          <a:xfrm>
            <a:off x="3251978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3" name="Google Shape;233;p3"/>
          <p:cNvSpPr/>
          <p:nvPr/>
        </p:nvSpPr>
        <p:spPr>
          <a:xfrm>
            <a:off x="2183974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4" name="Google Shape;234;p3"/>
          <p:cNvSpPr/>
          <p:nvPr/>
        </p:nvSpPr>
        <p:spPr>
          <a:xfrm>
            <a:off x="39491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5" name="Google Shape;235;p3"/>
          <p:cNvSpPr/>
          <p:nvPr/>
        </p:nvSpPr>
        <p:spPr>
          <a:xfrm>
            <a:off x="13601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6" name="Google Shape;236;p3"/>
          <p:cNvSpPr/>
          <p:nvPr/>
        </p:nvSpPr>
        <p:spPr>
          <a:xfrm>
            <a:off x="37218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7" name="Google Shape;237;p3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8" name="Google Shape;238;p3"/>
          <p:cNvSpPr/>
          <p:nvPr/>
        </p:nvSpPr>
        <p:spPr>
          <a:xfrm>
            <a:off x="40288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9" name="Google Shape;239;p3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0" name="Google Shape;240;p3"/>
          <p:cNvSpPr/>
          <p:nvPr/>
        </p:nvSpPr>
        <p:spPr>
          <a:xfrm rot="1920548">
            <a:off x="2436125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1" name="Google Shape;241;p3"/>
          <p:cNvSpPr/>
          <p:nvPr/>
        </p:nvSpPr>
        <p:spPr>
          <a:xfrm>
            <a:off x="34626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2" name="Google Shape;242;p3"/>
          <p:cNvSpPr/>
          <p:nvPr/>
        </p:nvSpPr>
        <p:spPr>
          <a:xfrm rot="-5400000">
            <a:off x="28837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3" name="Google Shape;243;p3"/>
          <p:cNvSpPr/>
          <p:nvPr/>
        </p:nvSpPr>
        <p:spPr>
          <a:xfrm>
            <a:off x="28590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4" name="Google Shape;244;p3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5" name="Google Shape;245;p3"/>
          <p:cNvSpPr/>
          <p:nvPr/>
        </p:nvSpPr>
        <p:spPr>
          <a:xfrm>
            <a:off x="29818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70" name="Google Shape;57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2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74" name="Google Shape;574;p2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75" name="Google Shape;575;p2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76" name="Google Shape;576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2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79" name="Google Shape;57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2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82" name="Google Shape;582;p2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3" name="Google Shape;583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"/>
          <p:cNvSpPr txBox="1">
            <a:spLocks noGrp="1"/>
          </p:cNvSpPr>
          <p:nvPr>
            <p:ph type="body" idx="1"/>
          </p:nvPr>
        </p:nvSpPr>
        <p:spPr>
          <a:xfrm>
            <a:off x="2159325" y="2161800"/>
            <a:ext cx="48255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7350" algn="ctr" rtl="0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500"/>
              <a:buChar char="✘"/>
              <a:defRPr sz="2500" b="1">
                <a:solidFill>
                  <a:srgbClr val="1C4587"/>
                </a:solidFill>
              </a:defRPr>
            </a:lvl1pPr>
            <a:lvl2pPr marL="914400" lvl="1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✗"/>
              <a:defRPr sz="2500" b="1">
                <a:solidFill>
                  <a:srgbClr val="1C4587"/>
                </a:solidFill>
              </a:defRPr>
            </a:lvl2pPr>
            <a:lvl3pPr marL="1371600" lvl="2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3pPr>
            <a:lvl4pPr marL="1828800" lvl="3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4pPr>
            <a:lvl5pPr marL="2286000" lvl="4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5pPr>
            <a:lvl6pPr marL="2743200" lvl="5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6pPr>
            <a:lvl7pPr marL="3200400" lvl="6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7pPr>
            <a:lvl8pPr marL="3657600" lvl="7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8pPr>
            <a:lvl9pPr marL="4114800" lvl="8" indent="-38735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248" name="Google Shape;248;p4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9" name="Google Shape;249;p4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0" name="Google Shape;250;p4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1" name="Google Shape;251;p4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2" name="Google Shape;252;p4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3" name="Google Shape;253;p4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4" name="Google Shape;254;p4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5" name="Google Shape;255;p4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6" name="Google Shape;256;p4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7" name="Google Shape;257;p4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1" name="Google Shape;261;p4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9" name="Google Shape;269;p4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0" name="Google Shape;270;p4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1" name="Google Shape;271;p4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2" name="Google Shape;272;p4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3" name="Google Shape;273;p4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4" name="Google Shape;274;p4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5" name="Google Shape;275;p4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6" name="Google Shape;276;p4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7" name="Google Shape;277;p4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1" name="Google Shape;281;p4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2" name="Google Shape;282;p4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3" name="Google Shape;283;p4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4" name="Google Shape;284;p4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5" name="Google Shape;285;p4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6" name="Google Shape;286;p4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7" name="Google Shape;287;p4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8" name="Google Shape;288;p4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9" name="Google Shape;289;p4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5"/>
          <p:cNvSpPr txBox="1">
            <a:spLocks noGrp="1"/>
          </p:cNvSpPr>
          <p:nvPr>
            <p:ph type="body" idx="1"/>
          </p:nvPr>
        </p:nvSpPr>
        <p:spPr>
          <a:xfrm>
            <a:off x="747925" y="1302837"/>
            <a:ext cx="61404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7350">
              <a:spcBef>
                <a:spcPts val="600"/>
              </a:spcBef>
              <a:spcAft>
                <a:spcPts val="0"/>
              </a:spcAft>
              <a:buSzPts val="2500"/>
              <a:buChar char="✘"/>
              <a:defRPr sz="25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293" name="Google Shape;293;p5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294" name="Google Shape;294;p5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cxnSp>
        <p:nvCxnSpPr>
          <p:cNvPr id="323" name="Google Shape;323;p5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24" name="Google Shape;324;p5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6"/>
          <p:cNvSpPr txBox="1">
            <a:spLocks noGrp="1"/>
          </p:cNvSpPr>
          <p:nvPr>
            <p:ph type="body" idx="1"/>
          </p:nvPr>
        </p:nvSpPr>
        <p:spPr>
          <a:xfrm>
            <a:off x="747925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328" name="Google Shape;328;p6"/>
          <p:cNvSpPr txBox="1">
            <a:spLocks noGrp="1"/>
          </p:cNvSpPr>
          <p:nvPr>
            <p:ph type="body" idx="2"/>
          </p:nvPr>
        </p:nvSpPr>
        <p:spPr>
          <a:xfrm>
            <a:off x="4097098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grpSp>
        <p:nvGrpSpPr>
          <p:cNvPr id="329" name="Google Shape;329;p6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30" name="Google Shape;330;p6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59" name="Google Shape;359;p6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0" name="Google Shape;360;p6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7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7"/>
          <p:cNvSpPr txBox="1">
            <a:spLocks noGrp="1"/>
          </p:cNvSpPr>
          <p:nvPr>
            <p:ph type="body" idx="1"/>
          </p:nvPr>
        </p:nvSpPr>
        <p:spPr>
          <a:xfrm>
            <a:off x="747925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4" name="Google Shape;364;p7"/>
          <p:cNvSpPr txBox="1">
            <a:spLocks noGrp="1"/>
          </p:cNvSpPr>
          <p:nvPr>
            <p:ph type="body" idx="2"/>
          </p:nvPr>
        </p:nvSpPr>
        <p:spPr>
          <a:xfrm>
            <a:off x="2953087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5" name="Google Shape;365;p7"/>
          <p:cNvSpPr txBox="1">
            <a:spLocks noGrp="1"/>
          </p:cNvSpPr>
          <p:nvPr>
            <p:ph type="body" idx="3"/>
          </p:nvPr>
        </p:nvSpPr>
        <p:spPr>
          <a:xfrm>
            <a:off x="5158248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366" name="Google Shape;366;p7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67" name="Google Shape;367;p7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7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7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7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7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7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96" name="Google Shape;396;p7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97" name="Google Shape;397;p7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8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400" name="Google Shape;400;p8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401" name="Google Shape;401;p8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30" name="Google Shape;430;p8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31" name="Google Shape;431;p8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9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434" name="Google Shape;434;p9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5" name="Google Shape;435;p9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6" name="Google Shape;436;p9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7" name="Google Shape;437;p9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8" name="Google Shape;438;p9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9" name="Google Shape;439;p9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0" name="Google Shape;440;p9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1" name="Google Shape;441;p9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2" name="Google Shape;442;p9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3" name="Google Shape;443;p9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4" name="Google Shape;444;p9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5" name="Google Shape;445;p9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6" name="Google Shape;446;p9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7" name="Google Shape;447;p9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8" name="Google Shape;448;p9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9" name="Google Shape;449;p9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0" name="Google Shape;450;p9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1" name="Google Shape;451;p9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2" name="Google Shape;452;p9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3" name="Google Shape;453;p9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4" name="Google Shape;454;p9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5" name="Google Shape;455;p9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6" name="Google Shape;456;p9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7" name="Google Shape;457;p9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8" name="Google Shape;458;p9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9" name="Google Shape;459;p9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0" name="Google Shape;460;p9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1" name="Google Shape;461;p9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2" name="Google Shape;462;p9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3" name="Google Shape;463;p9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4" name="Google Shape;464;p9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5" name="Google Shape;465;p9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6" name="Google Shape;466;p9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7" name="Google Shape;467;p9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8" name="Google Shape;468;p9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9" name="Google Shape;469;p9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0" name="Google Shape;470;p9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1" name="Google Shape;471;p9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2" name="Google Shape;472;p9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3" name="Google Shape;473;p9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4" name="Google Shape;474;p9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5" name="Google Shape;475;p9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0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8" name="Google Shape;478;p10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9" name="Google Shape;479;p10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0" name="Google Shape;480;p10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1" name="Google Shape;481;p10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2" name="Google Shape;482;p10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3" name="Google Shape;483;p10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4" name="Google Shape;484;p10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5" name="Google Shape;485;p10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6" name="Google Shape;486;p10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7" name="Google Shape;487;p10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8" name="Google Shape;488;p10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9" name="Google Shape;489;p10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0" name="Google Shape;490;p10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1" name="Google Shape;491;p10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2" name="Google Shape;492;p10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3" name="Google Shape;493;p10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4" name="Google Shape;494;p10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5" name="Google Shape;495;p10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6" name="Google Shape;496;p10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7" name="Google Shape;497;p10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8" name="Google Shape;498;p10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9" name="Google Shape;499;p10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0" name="Google Shape;500;p10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1" name="Google Shape;501;p10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2" name="Google Shape;502;p10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3" name="Google Shape;503;p10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4" name="Google Shape;504;p10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5" name="Google Shape;505;p10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6" name="Google Shape;506;p10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7" name="Google Shape;507;p10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8" name="Google Shape;508;p10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9" name="Google Shape;509;p10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0" name="Google Shape;510;p10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1" name="Google Shape;511;p10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2" name="Google Shape;512;p10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3" name="Google Shape;513;p10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4" name="Google Shape;514;p10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5" name="Google Shape;515;p10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6" name="Google Shape;516;p10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7" name="Google Shape;517;p10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8" name="Google Shape;518;p10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6" y="-23"/>
            <a:ext cx="9143797" cy="5143378"/>
            <a:chOff x="239950" y="872550"/>
            <a:chExt cx="7042900" cy="3961625"/>
          </a:xfrm>
        </p:grpSpPr>
        <p:sp>
          <p:nvSpPr>
            <p:cNvPr id="7" name="Google Shape;7;p1"/>
            <p:cNvSpPr/>
            <p:nvPr/>
          </p:nvSpPr>
          <p:spPr>
            <a:xfrm>
              <a:off x="239950" y="872550"/>
              <a:ext cx="7042900" cy="3961625"/>
            </a:xfrm>
            <a:custGeom>
              <a:avLst/>
              <a:gdLst/>
              <a:ahLst/>
              <a:cxnLst/>
              <a:rect l="l" t="t" r="r" b="b"/>
              <a:pathLst>
                <a:path w="281716" h="158465" fill="none" extrusionOk="0">
                  <a:moveTo>
                    <a:pt x="0" y="0"/>
                  </a:moveTo>
                  <a:lnTo>
                    <a:pt x="281715" y="0"/>
                  </a:lnTo>
                  <a:lnTo>
                    <a:pt x="281715" y="158464"/>
                  </a:lnTo>
                  <a:lnTo>
                    <a:pt x="0" y="15846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239950" y="47617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239950" y="4690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239950" y="46177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239950" y="4546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239950" y="4473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239950" y="4402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239950" y="4329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39950" y="4258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239950" y="4185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239950" y="4114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239950" y="4041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239950" y="39693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239950" y="3897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239950" y="38254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239950" y="3753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239950" y="3681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239950" y="3609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239950" y="3537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239950" y="3465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239950" y="3393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239950" y="3321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239950" y="3249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239950" y="31770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239950" y="3105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239950" y="3033100"/>
              <a:ext cx="7042900" cy="0"/>
            </a:xfrm>
            <a:custGeom>
              <a:avLst/>
              <a:gdLst/>
              <a:ahLst/>
              <a:cxnLst/>
              <a:rect l="l" t="t" r="r" b="b"/>
              <a:pathLst>
                <a:path w="281716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239950" y="29615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239950" y="28891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239950" y="28175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239950" y="27451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239950" y="26736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239950" y="2601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1"/>
            <p:cNvSpPr/>
            <p:nvPr/>
          </p:nvSpPr>
          <p:spPr>
            <a:xfrm>
              <a:off x="239950" y="25296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1"/>
            <p:cNvSpPr/>
            <p:nvPr/>
          </p:nvSpPr>
          <p:spPr>
            <a:xfrm>
              <a:off x="239950" y="2457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239950" y="2384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1"/>
            <p:cNvSpPr/>
            <p:nvPr/>
          </p:nvSpPr>
          <p:spPr>
            <a:xfrm>
              <a:off x="239950" y="2313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239950" y="2240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239950" y="2169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239950" y="2096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239950" y="2025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239950" y="1952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239950" y="18813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239950" y="1808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239950" y="17373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239950" y="1664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239950" y="1592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239950" y="1520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239950" y="1448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239950" y="1376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239950" y="1304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239950" y="1232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239950" y="1160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239950" y="10889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239950" y="1016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239950" y="9450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721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713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7064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6992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69196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6847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677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670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6628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6556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6484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"/>
            <p:cNvSpPr/>
            <p:nvPr/>
          </p:nvSpPr>
          <p:spPr>
            <a:xfrm>
              <a:off x="6411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"/>
            <p:cNvSpPr/>
            <p:nvPr/>
          </p:nvSpPr>
          <p:spPr>
            <a:xfrm>
              <a:off x="633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"/>
            <p:cNvSpPr/>
            <p:nvPr/>
          </p:nvSpPr>
          <p:spPr>
            <a:xfrm>
              <a:off x="6266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6193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"/>
            <p:cNvSpPr/>
            <p:nvPr/>
          </p:nvSpPr>
          <p:spPr>
            <a:xfrm>
              <a:off x="6120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"/>
            <p:cNvSpPr/>
            <p:nvPr/>
          </p:nvSpPr>
          <p:spPr>
            <a:xfrm>
              <a:off x="6048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"/>
            <p:cNvSpPr/>
            <p:nvPr/>
          </p:nvSpPr>
          <p:spPr>
            <a:xfrm>
              <a:off x="5976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"/>
            <p:cNvSpPr/>
            <p:nvPr/>
          </p:nvSpPr>
          <p:spPr>
            <a:xfrm>
              <a:off x="5903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5830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5757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"/>
            <p:cNvSpPr/>
            <p:nvPr/>
          </p:nvSpPr>
          <p:spPr>
            <a:xfrm>
              <a:off x="5685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56129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"/>
            <p:cNvSpPr/>
            <p:nvPr/>
          </p:nvSpPr>
          <p:spPr>
            <a:xfrm>
              <a:off x="5540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5468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5394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5322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5249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5177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510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503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4959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4886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48141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4741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4669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4596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4523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4451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4378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4306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4233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4160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4087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4015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3942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38705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3798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3724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3652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3579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3507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3434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3362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3289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3216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3144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3071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2999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2925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2853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2781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2708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"/>
            <p:cNvSpPr/>
            <p:nvPr/>
          </p:nvSpPr>
          <p:spPr>
            <a:xfrm>
              <a:off x="2636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2563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249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241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2345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2273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2200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2128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205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198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"/>
            <p:cNvSpPr/>
            <p:nvPr/>
          </p:nvSpPr>
          <p:spPr>
            <a:xfrm>
              <a:off x="19098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"/>
            <p:cNvSpPr/>
            <p:nvPr/>
          </p:nvSpPr>
          <p:spPr>
            <a:xfrm>
              <a:off x="1837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1764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1692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"/>
            <p:cNvSpPr/>
            <p:nvPr/>
          </p:nvSpPr>
          <p:spPr>
            <a:xfrm>
              <a:off x="161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546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14742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"/>
            <p:cNvSpPr/>
            <p:nvPr/>
          </p:nvSpPr>
          <p:spPr>
            <a:xfrm>
              <a:off x="1401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1329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"/>
            <p:cNvSpPr/>
            <p:nvPr/>
          </p:nvSpPr>
          <p:spPr>
            <a:xfrm>
              <a:off x="1256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"/>
            <p:cNvSpPr/>
            <p:nvPr/>
          </p:nvSpPr>
          <p:spPr>
            <a:xfrm>
              <a:off x="1183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"/>
            <p:cNvSpPr/>
            <p:nvPr/>
          </p:nvSpPr>
          <p:spPr>
            <a:xfrm>
              <a:off x="1111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"/>
            <p:cNvSpPr/>
            <p:nvPr/>
          </p:nvSpPr>
          <p:spPr>
            <a:xfrm>
              <a:off x="1038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"/>
            <p:cNvSpPr/>
            <p:nvPr/>
          </p:nvSpPr>
          <p:spPr>
            <a:xfrm>
              <a:off x="966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"/>
            <p:cNvSpPr/>
            <p:nvPr/>
          </p:nvSpPr>
          <p:spPr>
            <a:xfrm>
              <a:off x="893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"/>
            <p:cNvSpPr/>
            <p:nvPr/>
          </p:nvSpPr>
          <p:spPr>
            <a:xfrm>
              <a:off x="820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"/>
            <p:cNvSpPr/>
            <p:nvPr/>
          </p:nvSpPr>
          <p:spPr>
            <a:xfrm>
              <a:off x="747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"/>
            <p:cNvSpPr/>
            <p:nvPr/>
          </p:nvSpPr>
          <p:spPr>
            <a:xfrm>
              <a:off x="675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"/>
            <p:cNvSpPr/>
            <p:nvPr/>
          </p:nvSpPr>
          <p:spPr>
            <a:xfrm>
              <a:off x="603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530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"/>
            <p:cNvSpPr/>
            <p:nvPr/>
          </p:nvSpPr>
          <p:spPr>
            <a:xfrm>
              <a:off x="458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"/>
            <p:cNvSpPr/>
            <p:nvPr/>
          </p:nvSpPr>
          <p:spPr>
            <a:xfrm>
              <a:off x="38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"/>
            <p:cNvSpPr/>
            <p:nvPr/>
          </p:nvSpPr>
          <p:spPr>
            <a:xfrm>
              <a:off x="31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1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159" name="Google Shape;159;p1"/>
          <p:cNvSpPr txBox="1">
            <a:spLocks noGrp="1"/>
          </p:cNvSpPr>
          <p:nvPr>
            <p:ph type="body" idx="1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Dosis"/>
              <a:buChar char="✘"/>
              <a:defRPr sz="2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✗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■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160" name="Google Shape;160;p1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iga"/>
              <a:buNone/>
              <a:defRPr sz="28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43" name="Google Shape;543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Ubuntu"/>
              <a:buChar char="●"/>
              <a:defRPr sz="18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○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■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●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○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■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●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○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Ubuntu"/>
              <a:buChar char="■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544" name="Google Shape;54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hyperlink" Target="https://campus.recit.qc.ca/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ode.or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hyperlink" Target="https://www.scratchjr.org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code.org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hyperlink" Target="https://www.youtube.com/watch?v=S9Y9Y9VU2Eg" TargetMode="External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progCSC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fp65_YS65hU" TargetMode="External"/><Relationship Id="rId13" Type="http://schemas.openxmlformats.org/officeDocument/2006/relationships/image" Target="../media/image22.png"/><Relationship Id="rId3" Type="http://schemas.openxmlformats.org/officeDocument/2006/relationships/hyperlink" Target="https://drive.google.com/open?id=1IcvKlt57EsNvC5KE6T46iZ-kvyBSFPy0" TargetMode="External"/><Relationship Id="rId7" Type="http://schemas.openxmlformats.org/officeDocument/2006/relationships/hyperlink" Target="https://youtu.be/g-8OtOj9hDA" TargetMode="Externa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youtu.be/mlqd1xlVn-I" TargetMode="External"/><Relationship Id="rId11" Type="http://schemas.openxmlformats.org/officeDocument/2006/relationships/image" Target="../media/image20.png"/><Relationship Id="rId5" Type="http://schemas.openxmlformats.org/officeDocument/2006/relationships/hyperlink" Target="https://youtu.be/UmrYvGTJ8EU" TargetMode="External"/><Relationship Id="rId10" Type="http://schemas.openxmlformats.org/officeDocument/2006/relationships/image" Target="../media/image19.png"/><Relationship Id="rId4" Type="http://schemas.openxmlformats.org/officeDocument/2006/relationships/hyperlink" Target="https://drive.google.com/open?id=12MC_rghQ9RNAWrfMeCAMFJH9kKUxx1M2" TargetMode="External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://somup.com/cYeD24hmcD" TargetMode="External"/><Relationship Id="rId7" Type="http://schemas.openxmlformats.org/officeDocument/2006/relationships/hyperlink" Target="https://youtu.be/FwqddZjDF3A" TargetMode="External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youtu.be/E7Ur-WyqZDI" TargetMode="External"/><Relationship Id="rId11" Type="http://schemas.openxmlformats.org/officeDocument/2006/relationships/image" Target="../media/image27.png"/><Relationship Id="rId5" Type="http://schemas.openxmlformats.org/officeDocument/2006/relationships/hyperlink" Target="https://youtu.be/u0bBeXQqDww" TargetMode="External"/><Relationship Id="rId10" Type="http://schemas.openxmlformats.org/officeDocument/2006/relationships/image" Target="../media/image26.png"/><Relationship Id="rId4" Type="http://schemas.openxmlformats.org/officeDocument/2006/relationships/hyperlink" Target="https://youtu.be/UECBiRelnEk" TargetMode="External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s://campus.recit.qc.ca/course/view.php?id=16" TargetMode="External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hyperlink" Target="https://recitpresco.qc.ca/fr/pages/robotique/scratch-junior" TargetMode="External"/><Relationship Id="rId4" Type="http://schemas.openxmlformats.org/officeDocument/2006/relationships/hyperlink" Target="https://campus.recit.qc.ca/math%c3%a9matique-science-et-technologie/mstdistance101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codemtl.org/ateliers/" TargetMode="External"/><Relationship Id="rId3" Type="http://schemas.openxmlformats.org/officeDocument/2006/relationships/hyperlink" Target="https://padlet.com/sonya_fiset/7xxx40xkgub4" TargetMode="External"/><Relationship Id="rId7" Type="http://schemas.openxmlformats.org/officeDocument/2006/relationships/hyperlink" Target="https://docs.google.com/spreadsheets/d/1GrJhOJOMHvNZUAPDR9g2A8CHm0Lrxbn8m_waCoEjap0/edit?usp=sharin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ocs.google.com/presentation/d/1OweYf4WBaKgWioCQaj7nBOfR6d3ucCcE6BsLmsubd-8/edit?usp=sharing" TargetMode="External"/><Relationship Id="rId11" Type="http://schemas.openxmlformats.org/officeDocument/2006/relationships/image" Target="../media/image6.png"/><Relationship Id="rId5" Type="http://schemas.openxmlformats.org/officeDocument/2006/relationships/hyperlink" Target="https://docs.google.com/document/d/108UqqlzNy4EPOa4cqk6MxGhkaQ0ZDi3ktIeBD4DJ6c8/edit?usp=sharing" TargetMode="External"/><Relationship Id="rId10" Type="http://schemas.openxmlformats.org/officeDocument/2006/relationships/hyperlink" Target="https://campus.recit.qc.ca/course/view.php?id=16" TargetMode="External"/><Relationship Id="rId4" Type="http://schemas.openxmlformats.org/officeDocument/2006/relationships/hyperlink" Target="https://docs.google.com/spreadsheets/u/1/d/e/2PACX-1vREeTrJjdVO9DEZKzFdjUnKaQpzHKHH0fP4Bvi2RVcuGHCkZskTDQGTT3AnrpNazAiW8Z69tD9PMp1j/pubhtml?gid=0&amp;single=true&amp;fbclid=IwAR0MRDiYCHHhI4CIJ3qs3fArXS0Goa1KkpNw7LkJlZz3p_xfQLyOc2VtAZk" TargetMode="External"/><Relationship Id="rId9" Type="http://schemas.openxmlformats.org/officeDocument/2006/relationships/hyperlink" Target="https://docs.google.com/document/d/1qFleEqQ9VOs_uLGvPLKWbIEvwZE3pzZdvACXVjVq4Ww/edit?usp=sharin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mst30sept20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reativecommons.org/licenses/by-nc-sa/4.0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enrol/index.php?id=284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mod/feedback/view.php?id=7952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s://campus.recit.qc.ca/mod/feedback/complete.php?id=7952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7IcadI_rZFwso9N81PYqFg" TargetMode="External"/><Relationship Id="rId3" Type="http://schemas.openxmlformats.org/officeDocument/2006/relationships/image" Target="../media/image33.png"/><Relationship Id="rId7" Type="http://schemas.openxmlformats.org/officeDocument/2006/relationships/hyperlink" Target="https://twitter.com/recitmst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facebook.com/RECITMST2020/" TargetMode="External"/><Relationship Id="rId5" Type="http://schemas.openxmlformats.org/officeDocument/2006/relationships/hyperlink" Target="mailto:equipe@recitmst.qc.ca" TargetMode="External"/><Relationship Id="rId10" Type="http://schemas.openxmlformats.org/officeDocument/2006/relationships/image" Target="../media/image7.png"/><Relationship Id="rId4" Type="http://schemas.openxmlformats.org/officeDocument/2006/relationships/hyperlink" Target="mailto:Sonya.Fiset@recitmst.qc.ca" TargetMode="External"/><Relationship Id="rId9" Type="http://schemas.openxmlformats.org/officeDocument/2006/relationships/hyperlink" Target="http://creativecommons.org/licenses/by-nc-sa/4.0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hyperlink" Target="https://campus.recit.qc.ca/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urkIJGoWhArf8PGOAQM1YCI1h1OBDGE_xqFIFxLJXLk/edit?usp=sharin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dossiers-thematiques/plan-daction-numerique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references/tx-solrtyperecherchepublicationtx-solrpublicationnouveaute/resultats-de-la-recherche/detail/article/cadre-de-reference-de-la-competence-numerique/?fbclid=IwAR02kujgADiHkBgtfqqTZLNz-eIPcYYDK7AN8Z1ZgOgdQuEJwUCmiDkqap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openxmlformats.org/officeDocument/2006/relationships/hyperlink" Target="http://www.education.gouv.qc.ca/fileadmin/site_web/documents/ministere/continuum-cadre-reference-num.pdf" TargetMode="External"/><Relationship Id="rId4" Type="http://schemas.openxmlformats.org/officeDocument/2006/relationships/hyperlink" Target="https://view.genial.ly/5d812659369a7d0fc95ca03b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p27"/>
          <p:cNvPicPr preferRelativeResize="0"/>
          <p:nvPr/>
        </p:nvPicPr>
        <p:blipFill rotWithShape="1">
          <a:blip r:embed="rId3">
            <a:alphaModFix/>
          </a:blip>
          <a:srcRect t="9481" b="-8139"/>
          <a:stretch/>
        </p:blipFill>
        <p:spPr>
          <a:xfrm>
            <a:off x="20225" y="0"/>
            <a:ext cx="9103550" cy="560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800" y="-37000"/>
            <a:ext cx="9169025" cy="5180499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27">
            <a:hlinkClick r:id="rId5"/>
          </p:cNvPr>
          <p:cNvSpPr txBox="1"/>
          <p:nvPr/>
        </p:nvSpPr>
        <p:spPr>
          <a:xfrm>
            <a:off x="4501425" y="4719300"/>
            <a:ext cx="41403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Ubuntu"/>
                <a:ea typeface="Ubuntu"/>
                <a:cs typeface="Ubuntu"/>
                <a:sym typeface="Ubuntu"/>
              </a:rPr>
              <a:t>Pour plus de détails : campus.recit.qc.ca</a:t>
            </a:r>
            <a:endParaRPr sz="1600"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93" name="Google Shape;593;p27"/>
          <p:cNvSpPr txBox="1">
            <a:spLocks noGrp="1"/>
          </p:cNvSpPr>
          <p:nvPr>
            <p:ph type="ctrTitle"/>
          </p:nvPr>
        </p:nvSpPr>
        <p:spPr>
          <a:xfrm>
            <a:off x="20225" y="2723675"/>
            <a:ext cx="6754200" cy="1143000"/>
          </a:xfrm>
          <a:prstGeom prst="rect">
            <a:avLst/>
          </a:prstGeom>
          <a:solidFill>
            <a:srgbClr val="202D36">
              <a:alpha val="486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2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FFFFFF"/>
                </a:solidFill>
              </a:rPr>
              <a:t>Scratch Jr </a:t>
            </a:r>
            <a:endParaRPr sz="3400">
              <a:solidFill>
                <a:srgbClr val="FFFFFF"/>
              </a:solidFill>
            </a:endParaRPr>
          </a:p>
          <a:p>
            <a:pPr marL="72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00">
              <a:solidFill>
                <a:srgbClr val="FFFFFF"/>
              </a:solidFill>
            </a:endParaRPr>
          </a:p>
        </p:txBody>
      </p:sp>
      <p:pic>
        <p:nvPicPr>
          <p:cNvPr id="594" name="Google Shape;594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79377" y="425200"/>
            <a:ext cx="1644851" cy="1224700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27"/>
          <p:cNvSpPr txBox="1"/>
          <p:nvPr/>
        </p:nvSpPr>
        <p:spPr>
          <a:xfrm>
            <a:off x="20225" y="3436175"/>
            <a:ext cx="3081000" cy="16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7999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30 septembre 2020</a:t>
            </a:r>
            <a:endParaRPr sz="2000" b="1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107999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De 11 h 45 à 12 h 45</a:t>
            </a:r>
            <a:endParaRPr sz="2000" b="1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10799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107999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Sonya Fiset et</a:t>
            </a:r>
            <a:r>
              <a:rPr lang="en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2000" b="1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Marc-André Mercier</a:t>
            </a:r>
            <a:endParaRPr sz="2000" b="1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96" name="Google Shape;596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5775" y="364725"/>
            <a:ext cx="3431422" cy="128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36"/>
          <p:cNvSpPr txBox="1">
            <a:spLocks noGrp="1"/>
          </p:cNvSpPr>
          <p:nvPr>
            <p:ph type="title"/>
          </p:nvPr>
        </p:nvSpPr>
        <p:spPr>
          <a:xfrm>
            <a:off x="464825" y="168775"/>
            <a:ext cx="6423600" cy="64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L’engagement de l’élève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79" name="Google Shape;679;p36"/>
          <p:cNvSpPr txBox="1">
            <a:spLocks noGrp="1"/>
          </p:cNvSpPr>
          <p:nvPr>
            <p:ph type="body" idx="1"/>
          </p:nvPr>
        </p:nvSpPr>
        <p:spPr>
          <a:xfrm>
            <a:off x="747925" y="977128"/>
            <a:ext cx="6140400" cy="27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6"/>
          <p:cNvSpPr/>
          <p:nvPr/>
        </p:nvSpPr>
        <p:spPr>
          <a:xfrm>
            <a:off x="3629575" y="1145438"/>
            <a:ext cx="136500" cy="2217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pic>
        <p:nvPicPr>
          <p:cNvPr id="681" name="Google Shape;68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879651"/>
            <a:ext cx="7364624" cy="405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37"/>
          <p:cNvSpPr txBox="1">
            <a:spLocks noGrp="1"/>
          </p:cNvSpPr>
          <p:nvPr>
            <p:ph type="title"/>
          </p:nvPr>
        </p:nvSpPr>
        <p:spPr>
          <a:xfrm>
            <a:off x="655325" y="379950"/>
            <a:ext cx="73569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Des outils pour s’initier à la programmation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87" name="Google Shape;687;p37"/>
          <p:cNvSpPr txBox="1">
            <a:spLocks noGrp="1"/>
          </p:cNvSpPr>
          <p:nvPr>
            <p:ph type="body" idx="1"/>
          </p:nvPr>
        </p:nvSpPr>
        <p:spPr>
          <a:xfrm>
            <a:off x="270900" y="1312800"/>
            <a:ext cx="8725800" cy="3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Code.org : </a:t>
            </a:r>
            <a:r>
              <a:rPr lang="en" sz="2000" u="sng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http://code.org</a:t>
            </a:r>
            <a:endParaRPr sz="2000" u="sng">
              <a:solidFill>
                <a:srgbClr val="000000"/>
              </a:solidFill>
              <a:latin typeface="Ubuntu"/>
              <a:ea typeface="Ubuntu"/>
              <a:cs typeface="Ubuntu"/>
              <a:sym typeface="Ubuntu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Compte d’enseignant, on suit les élèves dans leurs défis.</a:t>
            </a:r>
            <a:endParaRPr sz="20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ScratchJr, application sur tablette pour le préscolaire et le 1er cycle : </a:t>
            </a:r>
            <a:r>
              <a:rPr lang="en" sz="2000" u="sng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https://www.scratchjr.org/</a:t>
            </a:r>
            <a:endParaRPr sz="20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88" name="Google Shape;688;p37"/>
          <p:cNvSpPr/>
          <p:nvPr/>
        </p:nvSpPr>
        <p:spPr>
          <a:xfrm>
            <a:off x="0" y="3061081"/>
            <a:ext cx="470700" cy="342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pic>
        <p:nvPicPr>
          <p:cNvPr id="689" name="Google Shape;68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2248" y="204576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38"/>
          <p:cNvSpPr txBox="1">
            <a:spLocks noGrp="1"/>
          </p:cNvSpPr>
          <p:nvPr>
            <p:ph type="title"/>
          </p:nvPr>
        </p:nvSpPr>
        <p:spPr>
          <a:xfrm>
            <a:off x="777250" y="379950"/>
            <a:ext cx="72351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Des outils pour s’initier à la programmation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95" name="Google Shape;695;p38"/>
          <p:cNvSpPr txBox="1">
            <a:spLocks noGrp="1"/>
          </p:cNvSpPr>
          <p:nvPr>
            <p:ph type="body" idx="1"/>
          </p:nvPr>
        </p:nvSpPr>
        <p:spPr>
          <a:xfrm>
            <a:off x="270900" y="1312800"/>
            <a:ext cx="8725800" cy="3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Code.org : </a:t>
            </a:r>
            <a:r>
              <a:rPr lang="en" sz="2000" u="sng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http://code.org</a:t>
            </a:r>
            <a:endParaRPr sz="2000" u="sng">
              <a:solidFill>
                <a:srgbClr val="000000"/>
              </a:solidFill>
              <a:latin typeface="Ubuntu"/>
              <a:ea typeface="Ubuntu"/>
              <a:cs typeface="Ubuntu"/>
              <a:sym typeface="Ubuntu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600"/>
              </a:spcAft>
              <a:buNone/>
            </a:pPr>
            <a:endParaRPr sz="1800"/>
          </a:p>
        </p:txBody>
      </p:sp>
      <p:pic>
        <p:nvPicPr>
          <p:cNvPr id="696" name="Google Shape;696;p38" descr="code_org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7525" y="2180230"/>
            <a:ext cx="4143055" cy="2631393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38"/>
          <p:cNvSpPr txBox="1"/>
          <p:nvPr/>
        </p:nvSpPr>
        <p:spPr>
          <a:xfrm>
            <a:off x="648650" y="2237119"/>
            <a:ext cx="2532000" cy="25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Compte enseignant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Suivi des élèves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Tous âges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Ludique (thèmes)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u="sng">
                <a:solidFill>
                  <a:srgbClr val="0097A7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Tutoriel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98" name="Google Shape;698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72723" y="178195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39"/>
          <p:cNvSpPr txBox="1">
            <a:spLocks noGrp="1"/>
          </p:cNvSpPr>
          <p:nvPr>
            <p:ph type="body" idx="1"/>
          </p:nvPr>
        </p:nvSpPr>
        <p:spPr>
          <a:xfrm>
            <a:off x="1149250" y="365800"/>
            <a:ext cx="7591500" cy="44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Modélisation, pratique guidée :</a:t>
            </a:r>
            <a:endParaRPr sz="36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Exploration Missions (vidéos et aide)</a:t>
            </a: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Sous la colonne 2e année</a:t>
            </a: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http://bit.ly/progCSC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latin typeface="Ubuntu"/>
                <a:ea typeface="Ubuntu"/>
                <a:cs typeface="Ubuntu"/>
                <a:sym typeface="Ubuntu"/>
              </a:rPr>
              <a:t>Faire avancer le personnage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2200" b="1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  <p:pic>
        <p:nvPicPr>
          <p:cNvPr id="704" name="Google Shape;70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6025" y="1769298"/>
            <a:ext cx="1926275" cy="160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40"/>
          <p:cNvSpPr txBox="1">
            <a:spLocks noGrp="1"/>
          </p:cNvSpPr>
          <p:nvPr>
            <p:ph type="body" idx="1"/>
          </p:nvPr>
        </p:nvSpPr>
        <p:spPr>
          <a:xfrm>
            <a:off x="2579525" y="365800"/>
            <a:ext cx="6161100" cy="44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Mains sur les touches :</a:t>
            </a:r>
            <a:endParaRPr sz="36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-Choisir un arrière-plan.</a:t>
            </a: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-Choisir un personnage.</a:t>
            </a: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-Ajouter du mouvement.</a:t>
            </a: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-Ajouter un titre.</a:t>
            </a: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Si vous avez le temps :</a:t>
            </a: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-Ajouter un enregistrement.</a:t>
            </a: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2200" b="1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  <p:pic>
        <p:nvPicPr>
          <p:cNvPr id="711" name="Google Shape;71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025" y="1769298"/>
            <a:ext cx="1926275" cy="160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41"/>
          <p:cNvSpPr txBox="1">
            <a:spLocks noGrp="1"/>
          </p:cNvSpPr>
          <p:nvPr>
            <p:ph type="body" idx="1"/>
          </p:nvPr>
        </p:nvSpPr>
        <p:spPr>
          <a:xfrm>
            <a:off x="245200" y="158569"/>
            <a:ext cx="8349900" cy="46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Apprendre en mathématique </a:t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0">
                <a:solidFill>
                  <a:schemeClr val="accent1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-lire et écrire des nombres 0 à 9</a:t>
            </a:r>
            <a:endParaRPr sz="1800" b="0">
              <a:solidFill>
                <a:schemeClr val="accent1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0">
                <a:solidFill>
                  <a:schemeClr val="accent1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-automatiser la table d'addition</a:t>
            </a:r>
            <a:endParaRPr sz="1800" b="0">
              <a:solidFill>
                <a:schemeClr val="accent1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0">
                <a:solidFill>
                  <a:schemeClr val="accent1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-se repérer dans l'espace</a:t>
            </a:r>
            <a:endParaRPr sz="1800" b="0">
              <a:solidFill>
                <a:schemeClr val="accent1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0">
                <a:solidFill>
                  <a:schemeClr val="accent1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-construire des figures planes</a:t>
            </a:r>
            <a:endParaRPr sz="1800" b="0">
              <a:solidFill>
                <a:schemeClr val="accent1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800" b="0">
                <a:solidFill>
                  <a:schemeClr val="accent1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-mesurer à l’aide du plan cartésien</a:t>
            </a:r>
            <a:endParaRPr sz="1800" b="0">
              <a:solidFill>
                <a:schemeClr val="accent1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800" b="0">
              <a:solidFill>
                <a:schemeClr val="dk1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Li</a:t>
            </a:r>
            <a:r>
              <a:rPr lang="en"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re, compter</a:t>
            </a:r>
            <a:r>
              <a:rPr lang="en" sz="1800" b="0" u="sng">
                <a:solidFill>
                  <a:schemeClr val="hlink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  <a:hlinkClick r:id="rId3"/>
              </a:rPr>
              <a:t> 1-2-3</a:t>
            </a:r>
            <a:r>
              <a:rPr lang="en" sz="1800" b="0">
                <a:solidFill>
                  <a:schemeClr val="dk1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 				</a:t>
            </a:r>
            <a:r>
              <a:rPr lang="en" sz="1800" b="0" u="sng">
                <a:solidFill>
                  <a:schemeClr val="hlink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  <a:hlinkClick r:id="rId4"/>
              </a:rPr>
              <a:t>Tables +</a:t>
            </a:r>
            <a:r>
              <a:rPr lang="en"/>
              <a:t>   			    </a:t>
            </a:r>
            <a:r>
              <a:rPr lang="en" sz="1800" b="0" u="sng">
                <a:solidFill>
                  <a:schemeClr val="hlink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  <a:hlinkClick r:id="rId5"/>
              </a:rPr>
              <a:t>Se repérer</a:t>
            </a:r>
            <a:endParaRPr sz="1800" b="0">
              <a:solidFill>
                <a:schemeClr val="dk1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800" b="0">
              <a:solidFill>
                <a:schemeClr val="dk1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800" b="0">
              <a:solidFill>
                <a:schemeClr val="dk1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800" b="0" u="sng">
                <a:solidFill>
                  <a:schemeClr val="hlink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  <a:hlinkClick r:id="rId6"/>
              </a:rPr>
              <a:t>Compter par bonds</a:t>
            </a:r>
            <a:r>
              <a:rPr lang="en"/>
              <a:t>		</a:t>
            </a:r>
            <a:r>
              <a:rPr lang="en"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	</a:t>
            </a:r>
            <a:r>
              <a:rPr lang="en" sz="1800" b="0" u="sng">
                <a:solidFill>
                  <a:schemeClr val="hlink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  <a:hlinkClick r:id="rId7"/>
              </a:rPr>
              <a:t>Mesurer</a:t>
            </a:r>
            <a:r>
              <a:rPr lang="en"/>
              <a:t>		</a:t>
            </a:r>
            <a:r>
              <a:rPr lang="en"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		</a:t>
            </a:r>
            <a:r>
              <a:rPr lang="en" sz="1800" b="0" u="sng">
                <a:solidFill>
                  <a:schemeClr val="hlink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  <a:hlinkClick r:id="rId8"/>
              </a:rPr>
              <a:t>Carré</a:t>
            </a:r>
            <a:endParaRPr sz="1800" b="0">
              <a:solidFill>
                <a:schemeClr val="dk1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18" name="Google Shape;718;p41">
            <a:hlinkClick r:id="rId3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39400" y="2751062"/>
            <a:ext cx="1058325" cy="79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4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507000" y="4187650"/>
            <a:ext cx="1127595" cy="82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4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479550" y="2783213"/>
            <a:ext cx="1058325" cy="796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4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737275" y="2751038"/>
            <a:ext cx="1058325" cy="75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4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06450" y="4205676"/>
            <a:ext cx="1058325" cy="821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4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579400" y="4083725"/>
            <a:ext cx="1408750" cy="100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42"/>
          <p:cNvSpPr txBox="1">
            <a:spLocks noGrp="1"/>
          </p:cNvSpPr>
          <p:nvPr>
            <p:ph type="body" idx="1"/>
          </p:nvPr>
        </p:nvSpPr>
        <p:spPr>
          <a:xfrm>
            <a:off x="659000" y="158575"/>
            <a:ext cx="5810100" cy="47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Créer des histoires</a:t>
            </a:r>
            <a:r>
              <a:rPr lang="en" sz="3600">
                <a:latin typeface="Viga"/>
                <a:ea typeface="Viga"/>
                <a:cs typeface="Viga"/>
                <a:sym typeface="Viga"/>
              </a:rPr>
              <a:t> </a:t>
            </a:r>
            <a:endParaRPr sz="3600"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800"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800" b="0">
                <a:latin typeface="Ubuntu"/>
                <a:ea typeface="Ubuntu"/>
                <a:cs typeface="Ubuntu"/>
                <a:sym typeface="Ubuntu"/>
              </a:rPr>
              <a:t>-Parler avec </a:t>
            </a:r>
            <a:r>
              <a:rPr lang="en" sz="1800" b="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modification de la taille</a:t>
            </a:r>
            <a:r>
              <a:rPr lang="en" sz="1800" b="0">
                <a:latin typeface="Ubuntu"/>
                <a:ea typeface="Ubuntu"/>
                <a:cs typeface="Ubuntu"/>
                <a:sym typeface="Ubuntu"/>
              </a:rPr>
              <a:t> d’un lutin ; </a:t>
            </a:r>
            <a:endParaRPr sz="1800"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800"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800" b="0">
                <a:latin typeface="Ubuntu"/>
                <a:ea typeface="Ubuntu"/>
                <a:cs typeface="Ubuntu"/>
                <a:sym typeface="Ubuntu"/>
              </a:rPr>
              <a:t>-Faire </a:t>
            </a:r>
            <a:r>
              <a:rPr lang="en" sz="1800" b="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apparaître </a:t>
            </a:r>
            <a:r>
              <a:rPr lang="en" sz="1800" b="0">
                <a:latin typeface="Ubuntu"/>
                <a:ea typeface="Ubuntu"/>
                <a:cs typeface="Ubuntu"/>
                <a:sym typeface="Ubuntu"/>
              </a:rPr>
              <a:t>et/ou disparaître le lutin et modifier l’arrière-plan ;</a:t>
            </a:r>
            <a:endParaRPr sz="1800"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800"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800" b="0">
                <a:latin typeface="Ubuntu"/>
                <a:ea typeface="Ubuntu"/>
                <a:cs typeface="Ubuntu"/>
                <a:sym typeface="Ubuntu"/>
              </a:rPr>
              <a:t>-Parler à l’aide d’un </a:t>
            </a:r>
            <a:r>
              <a:rPr lang="en" sz="1800" b="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message</a:t>
            </a:r>
            <a:r>
              <a:rPr lang="en" sz="1800" b="0">
                <a:latin typeface="Ubuntu"/>
                <a:ea typeface="Ubuntu"/>
                <a:cs typeface="Ubuntu"/>
                <a:sym typeface="Ubuntu"/>
              </a:rPr>
              <a:t> pour animer deux lutins ;</a:t>
            </a:r>
            <a:endParaRPr sz="1800"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800"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800" b="0">
                <a:latin typeface="Ubuntu"/>
                <a:ea typeface="Ubuntu"/>
                <a:cs typeface="Ubuntu"/>
                <a:sym typeface="Ubuntu"/>
              </a:rPr>
              <a:t>-Commencer un programme en </a:t>
            </a:r>
            <a:r>
              <a:rPr lang="en" sz="1800" b="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touchant</a:t>
            </a:r>
            <a:r>
              <a:rPr lang="en" sz="1800" b="0">
                <a:latin typeface="Ubuntu"/>
                <a:ea typeface="Ubuntu"/>
                <a:cs typeface="Ubuntu"/>
                <a:sym typeface="Ubuntu"/>
              </a:rPr>
              <a:t> un lutin pour choisir une réponse ;</a:t>
            </a:r>
            <a:endParaRPr sz="1800"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800"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800" b="0">
                <a:latin typeface="Ubuntu"/>
                <a:ea typeface="Ubuntu"/>
                <a:cs typeface="Ubuntu"/>
                <a:sym typeface="Ubuntu"/>
              </a:rPr>
              <a:t>-Illustrer un </a:t>
            </a:r>
            <a:r>
              <a:rPr lang="en" sz="1800" b="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7"/>
              </a:rPr>
              <a:t>abécédaire</a:t>
            </a:r>
            <a:r>
              <a:rPr lang="en">
                <a:latin typeface="Ubuntu"/>
                <a:ea typeface="Ubuntu"/>
                <a:cs typeface="Ubuntu"/>
                <a:sym typeface="Ubuntu"/>
              </a:rPr>
              <a:t>.</a:t>
            </a:r>
            <a:endParaRPr sz="1800"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29" name="Google Shape;729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83425" y="1420669"/>
            <a:ext cx="1118287" cy="819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4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48975" y="552506"/>
            <a:ext cx="1118287" cy="83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4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29975" y="2325284"/>
            <a:ext cx="1118288" cy="804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4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984099" y="3967498"/>
            <a:ext cx="1587250" cy="108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4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318769" y="3485747"/>
            <a:ext cx="1144411" cy="83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43"/>
          <p:cNvSpPr txBox="1">
            <a:spLocks noGrp="1"/>
          </p:cNvSpPr>
          <p:nvPr>
            <p:ph type="body" idx="1"/>
          </p:nvPr>
        </p:nvSpPr>
        <p:spPr>
          <a:xfrm>
            <a:off x="659000" y="158575"/>
            <a:ext cx="8317200" cy="47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Partager ou enseigner à distance</a:t>
            </a:r>
            <a:r>
              <a:rPr lang="en" sz="3600">
                <a:latin typeface="Viga"/>
                <a:ea typeface="Viga"/>
                <a:cs typeface="Viga"/>
                <a:sym typeface="Viga"/>
              </a:rPr>
              <a:t> </a:t>
            </a:r>
            <a:endParaRPr sz="3600"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36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Application ScratchJr : envoyer les projets 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En classe par AirDrop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Par courriel avec validation d’un parent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*Ne fonctionne pas avec le logiciel sur ordinateur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800"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44"/>
          <p:cNvSpPr txBox="1">
            <a:spLocks noGrp="1"/>
          </p:cNvSpPr>
          <p:nvPr>
            <p:ph type="body" idx="1"/>
          </p:nvPr>
        </p:nvSpPr>
        <p:spPr>
          <a:xfrm>
            <a:off x="2393575" y="152700"/>
            <a:ext cx="6347100" cy="46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Ressources :</a:t>
            </a:r>
            <a:endParaRPr sz="36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sur Campus RÉCIT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ScratchJr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MST à distance</a:t>
            </a: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, section des applications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Site du RÉCIT éducation du préscolaire</a:t>
            </a:r>
            <a:endParaRPr sz="2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  <p:pic>
        <p:nvPicPr>
          <p:cNvPr id="744" name="Google Shape;744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6025" y="626300"/>
            <a:ext cx="1603875" cy="1336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2275" y="3129825"/>
            <a:ext cx="1447625" cy="125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45"/>
          <p:cNvSpPr txBox="1">
            <a:spLocks noGrp="1"/>
          </p:cNvSpPr>
          <p:nvPr>
            <p:ph type="title"/>
          </p:nvPr>
        </p:nvSpPr>
        <p:spPr>
          <a:xfrm>
            <a:off x="967750" y="140300"/>
            <a:ext cx="7044600" cy="7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Autres ressources :</a:t>
            </a:r>
            <a:endParaRPr sz="3000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52" name="Google Shape;752;p45"/>
          <p:cNvSpPr txBox="1">
            <a:spLocks noGrp="1"/>
          </p:cNvSpPr>
          <p:nvPr>
            <p:ph type="body" idx="1"/>
          </p:nvPr>
        </p:nvSpPr>
        <p:spPr>
          <a:xfrm>
            <a:off x="686700" y="1043951"/>
            <a:ext cx="7770600" cy="30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Ubuntu"/>
              <a:buAutoNum type="arabicPeriod"/>
            </a:pP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Padle</a:t>
            </a: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</a:t>
            </a:r>
            <a:r>
              <a:rPr lang="en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pour des exemples de programmes</a:t>
            </a:r>
            <a:endParaRPr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Leçons de programmation en math</a:t>
            </a:r>
            <a:endParaRPr sz="24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Exemples de la PDA en mathématique</a:t>
            </a:r>
            <a:endParaRPr sz="2400" u="sng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Activités créatives</a:t>
            </a:r>
            <a:endParaRPr sz="24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7"/>
              </a:rPr>
              <a:t>Leçon de programmation en français</a:t>
            </a:r>
            <a:endParaRPr sz="24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</a:t>
            </a:r>
            <a:r>
              <a:rPr lang="en" sz="24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odeMtl.org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9"/>
              </a:rPr>
              <a:t>Fiche ressources ScratchJr</a:t>
            </a:r>
            <a:endParaRPr sz="24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53" name="Google Shape;753;p4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28"/>
          <p:cNvSpPr/>
          <p:nvPr/>
        </p:nvSpPr>
        <p:spPr>
          <a:xfrm>
            <a:off x="1763700" y="4716175"/>
            <a:ext cx="5935800" cy="31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28"/>
          <p:cNvSpPr txBox="1">
            <a:spLocks noGrp="1"/>
          </p:cNvSpPr>
          <p:nvPr>
            <p:ph type="ctrTitle"/>
          </p:nvPr>
        </p:nvSpPr>
        <p:spPr>
          <a:xfrm>
            <a:off x="354475" y="1032900"/>
            <a:ext cx="57993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latin typeface="Viga"/>
                <a:ea typeface="Viga"/>
                <a:cs typeface="Viga"/>
                <a:sym typeface="Viga"/>
              </a:rPr>
              <a:t>Initiation à ScratchJr</a:t>
            </a:r>
            <a:endParaRPr sz="4400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Ubuntu"/>
                <a:ea typeface="Ubuntu"/>
                <a:cs typeface="Ubuntu"/>
                <a:sym typeface="Ubuntu"/>
              </a:rPr>
              <a:t>Lien de la présentation : </a:t>
            </a:r>
            <a:endParaRPr sz="2400" b="1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http://bit.ly/mst30sept20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603" name="Google Shape;60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9825" y="561988"/>
            <a:ext cx="2343150" cy="195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64098" y="4074144"/>
            <a:ext cx="918875" cy="887582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28"/>
          <p:cNvSpPr txBox="1"/>
          <p:nvPr/>
        </p:nvSpPr>
        <p:spPr>
          <a:xfrm>
            <a:off x="1763825" y="4692925"/>
            <a:ext cx="58581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Ubuntu"/>
                <a:ea typeface="Ubuntu"/>
                <a:cs typeface="Ubuntu"/>
                <a:sym typeface="Ubuntu"/>
              </a:rPr>
              <a:t>Ces formations du RÉCIT sont mises à disposition, sauf exception, selon les termes de la licence</a:t>
            </a:r>
            <a:r>
              <a:rPr lang="en" sz="8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800" u="sng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Licence Creative Commons Attribution - Pas d’Utilisation Commerciale - Partage dans les Mêmes Conditions 4.0 International</a:t>
            </a:r>
            <a:r>
              <a:rPr lang="en" sz="800">
                <a:solidFill>
                  <a:schemeClr val="accent1"/>
                </a:solidFill>
              </a:rPr>
              <a:t>.</a:t>
            </a:r>
            <a:r>
              <a:rPr lang="en" sz="800">
                <a:solidFill>
                  <a:schemeClr val="accent1"/>
                </a:solidFill>
                <a:highlight>
                  <a:srgbClr val="FFFF00"/>
                </a:highlight>
                <a:latin typeface="Ubuntu"/>
                <a:ea typeface="Ubuntu"/>
                <a:cs typeface="Ubuntu"/>
                <a:sym typeface="Ubuntu"/>
              </a:rPr>
              <a:t>  </a:t>
            </a:r>
            <a:endParaRPr/>
          </a:p>
        </p:txBody>
      </p:sp>
      <p:pic>
        <p:nvPicPr>
          <p:cNvPr id="606" name="Google Shape;606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90675" y="4728488"/>
            <a:ext cx="808425" cy="28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46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759" name="Google Shape;759;p46"/>
          <p:cNvSpPr txBox="1">
            <a:spLocks noGrp="1"/>
          </p:cNvSpPr>
          <p:nvPr>
            <p:ph type="title" idx="4294967295"/>
          </p:nvPr>
        </p:nvSpPr>
        <p:spPr>
          <a:xfrm>
            <a:off x="1391950" y="319500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Obtenez votre 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badge de participation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60" name="Google Shape;760;p46"/>
          <p:cNvSpPr txBox="1"/>
          <p:nvPr/>
        </p:nvSpPr>
        <p:spPr>
          <a:xfrm>
            <a:off x="4613600" y="1631200"/>
            <a:ext cx="3324900" cy="24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282204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Suivre les instructions dans la section</a:t>
            </a:r>
            <a:endParaRPr sz="20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20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Badge de participation</a:t>
            </a:r>
            <a:endParaRPr sz="2600"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61" name="Google Shape;761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3575" y="1348525"/>
            <a:ext cx="2462475" cy="238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47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Lien du </a:t>
            </a:r>
            <a:r>
              <a:rPr lang="en" u="sng">
                <a:solidFill>
                  <a:schemeClr val="hlink"/>
                </a:solidFill>
                <a:hlinkClick r:id="rId3"/>
              </a:rPr>
              <a:t>formulaire de rétroaction</a:t>
            </a:r>
            <a:endParaRPr/>
          </a:p>
        </p:txBody>
      </p:sp>
      <p:pic>
        <p:nvPicPr>
          <p:cNvPr id="767" name="Google Shape;767;p47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8875" y="1160175"/>
            <a:ext cx="6726814" cy="3820973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47"/>
          <p:cNvSpPr txBox="1"/>
          <p:nvPr/>
        </p:nvSpPr>
        <p:spPr>
          <a:xfrm>
            <a:off x="800275" y="419550"/>
            <a:ext cx="3364200" cy="2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769" name="Google Shape;769;p47">
            <a:hlinkClick r:id="rId4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37800" y="1082425"/>
            <a:ext cx="7148200" cy="4061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48"/>
          <p:cNvSpPr txBox="1">
            <a:spLocks noGrp="1"/>
          </p:cNvSpPr>
          <p:nvPr>
            <p:ph type="ctrTitle" idx="4294967295"/>
          </p:nvPr>
        </p:nvSpPr>
        <p:spPr>
          <a:xfrm>
            <a:off x="1761750" y="1598975"/>
            <a:ext cx="56205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b="1">
                <a:latin typeface="Viga"/>
                <a:ea typeface="Viga"/>
                <a:cs typeface="Viga"/>
                <a:sym typeface="Viga"/>
              </a:rPr>
              <a:t>MERCI !</a:t>
            </a:r>
            <a:endParaRPr sz="10000" b="1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775" name="Google Shape;77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3537" y="178450"/>
            <a:ext cx="3496925" cy="1003900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p48"/>
          <p:cNvSpPr txBox="1"/>
          <p:nvPr/>
        </p:nvSpPr>
        <p:spPr>
          <a:xfrm>
            <a:off x="4142800" y="2643500"/>
            <a:ext cx="5128800" cy="18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Sonya.Fiset@recitmst.qc.ca</a:t>
            </a:r>
            <a:endParaRPr sz="2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equipe@recitmst.qc.ca</a:t>
            </a:r>
            <a:r>
              <a:rPr lang="en" sz="25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2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 Facebook</a:t>
            </a:r>
            <a:endParaRPr sz="1600" u="sng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</a:t>
            </a:r>
            <a:endParaRPr sz="1600" u="sng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Chaîne YouTube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777" name="Google Shape;777;p48"/>
          <p:cNvSpPr txBox="1"/>
          <p:nvPr/>
        </p:nvSpPr>
        <p:spPr>
          <a:xfrm>
            <a:off x="690100" y="2700950"/>
            <a:ext cx="33213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Questions?</a:t>
            </a:r>
            <a:endParaRPr sz="43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8" name="Google Shape;778;p48"/>
          <p:cNvSpPr txBox="1"/>
          <p:nvPr/>
        </p:nvSpPr>
        <p:spPr>
          <a:xfrm>
            <a:off x="2428575" y="4513863"/>
            <a:ext cx="53925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Ubuntu"/>
                <a:ea typeface="Ubuntu"/>
                <a:cs typeface="Ubuntu"/>
                <a:sym typeface="Ubuntu"/>
              </a:rPr>
              <a:t>Ces formations du RÉCIT sont mises à disposition, sauf exception, selon les termes de la licence</a:t>
            </a:r>
            <a:r>
              <a:rPr lang="en" sz="8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800" u="sng">
                <a:solidFill>
                  <a:schemeClr val="accent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Licence Creative Commons Attribution - Pas d’Utilisation Commerciale - Partage dans les Mêmes Conditions 4.0 International</a:t>
            </a:r>
            <a:r>
              <a:rPr lang="en" sz="800">
                <a:solidFill>
                  <a:schemeClr val="accent1"/>
                </a:solidFill>
              </a:rPr>
              <a:t>.</a:t>
            </a:r>
            <a:r>
              <a:rPr lang="en" sz="800">
                <a:solidFill>
                  <a:schemeClr val="accent1"/>
                </a:solidFill>
                <a:highlight>
                  <a:srgbClr val="FFFF00"/>
                </a:highlight>
                <a:latin typeface="Ubuntu"/>
                <a:ea typeface="Ubuntu"/>
                <a:cs typeface="Ubuntu"/>
                <a:sym typeface="Ubuntu"/>
              </a:rPr>
              <a:t>  </a:t>
            </a:r>
            <a:endParaRPr sz="800">
              <a:solidFill>
                <a:schemeClr val="accent1"/>
              </a:solidFill>
              <a:highlight>
                <a:srgbClr val="FFFF00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79" name="Google Shape;779;p4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99475" y="4552425"/>
            <a:ext cx="808425" cy="28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Google Shape;784;p49"/>
          <p:cNvPicPr preferRelativeResize="0"/>
          <p:nvPr/>
        </p:nvPicPr>
        <p:blipFill rotWithShape="1">
          <a:blip r:embed="rId3">
            <a:alphaModFix/>
          </a:blip>
          <a:srcRect t="9481" b="-8139"/>
          <a:stretch/>
        </p:blipFill>
        <p:spPr>
          <a:xfrm>
            <a:off x="20225" y="0"/>
            <a:ext cx="9103550" cy="560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800" y="-37000"/>
            <a:ext cx="9169025" cy="5180499"/>
          </a:xfrm>
          <a:prstGeom prst="rect">
            <a:avLst/>
          </a:prstGeom>
          <a:noFill/>
          <a:ln>
            <a:noFill/>
          </a:ln>
        </p:spPr>
      </p:pic>
      <p:sp>
        <p:nvSpPr>
          <p:cNvPr id="786" name="Google Shape;786;p49">
            <a:hlinkClick r:id="rId5"/>
          </p:cNvPr>
          <p:cNvSpPr txBox="1"/>
          <p:nvPr/>
        </p:nvSpPr>
        <p:spPr>
          <a:xfrm>
            <a:off x="4501425" y="4719300"/>
            <a:ext cx="41403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Ubuntu"/>
                <a:ea typeface="Ubuntu"/>
                <a:cs typeface="Ubuntu"/>
                <a:sym typeface="Ubuntu"/>
              </a:rPr>
              <a:t>Pour plus de détails : campus.recit.qc.ca</a:t>
            </a:r>
            <a:endParaRPr sz="1600"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87" name="Google Shape;787;p49"/>
          <p:cNvSpPr txBox="1">
            <a:spLocks noGrp="1"/>
          </p:cNvSpPr>
          <p:nvPr>
            <p:ph type="ctrTitle"/>
          </p:nvPr>
        </p:nvSpPr>
        <p:spPr>
          <a:xfrm>
            <a:off x="20225" y="2723675"/>
            <a:ext cx="6754200" cy="1143000"/>
          </a:xfrm>
          <a:prstGeom prst="rect">
            <a:avLst/>
          </a:prstGeom>
          <a:solidFill>
            <a:srgbClr val="202D36">
              <a:alpha val="486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2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FFFFFF"/>
                </a:solidFill>
              </a:rPr>
              <a:t>Scratch Jr </a:t>
            </a:r>
            <a:endParaRPr sz="3400">
              <a:solidFill>
                <a:srgbClr val="FFFFFF"/>
              </a:solidFill>
            </a:endParaRPr>
          </a:p>
          <a:p>
            <a:pPr marL="72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00">
              <a:solidFill>
                <a:srgbClr val="FFFFFF"/>
              </a:solidFill>
            </a:endParaRPr>
          </a:p>
        </p:txBody>
      </p:sp>
      <p:pic>
        <p:nvPicPr>
          <p:cNvPr id="788" name="Google Shape;788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79377" y="425200"/>
            <a:ext cx="1644851" cy="1224700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p49"/>
          <p:cNvSpPr txBox="1"/>
          <p:nvPr/>
        </p:nvSpPr>
        <p:spPr>
          <a:xfrm>
            <a:off x="20225" y="3436175"/>
            <a:ext cx="3081000" cy="1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7999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30 septembre 2020</a:t>
            </a:r>
            <a:endParaRPr sz="2000" b="1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107999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De 11 h 45 à 12 h 45</a:t>
            </a:r>
            <a:endParaRPr sz="2000" b="1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107999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107999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Sonya Fiset et</a:t>
            </a:r>
            <a:r>
              <a:rPr lang="en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20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Marc-André Mercier</a:t>
            </a:r>
            <a:endParaRPr sz="2000" b="1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90" name="Google Shape;790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5775" y="364725"/>
            <a:ext cx="3431422" cy="128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29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Plan de la rencontre</a:t>
            </a: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12" name="Google Shape;612;p29"/>
          <p:cNvSpPr txBox="1">
            <a:spLocks noGrp="1"/>
          </p:cNvSpPr>
          <p:nvPr>
            <p:ph type="body" idx="1"/>
          </p:nvPr>
        </p:nvSpPr>
        <p:spPr>
          <a:xfrm>
            <a:off x="747925" y="1302825"/>
            <a:ext cx="7199700" cy="29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Bienvenue!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Qui êtes-vous? 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L’interface de ScratchJr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Explorons dans différentes matières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Comment l’utiliser pour travailler à distance?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Ressources supplémentaires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Badges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13" name="Google Shape;613;p29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30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619" name="Google Shape;61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325" y="4144925"/>
            <a:ext cx="7258050" cy="48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1750" y="2141225"/>
            <a:ext cx="3079205" cy="975350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30"/>
          <p:cNvSpPr txBox="1"/>
          <p:nvPr/>
        </p:nvSpPr>
        <p:spPr>
          <a:xfrm>
            <a:off x="891550" y="609600"/>
            <a:ext cx="6957000" cy="22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Fonctionnement de VIA</a:t>
            </a: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Main, caméra, micro</a:t>
            </a:r>
            <a:endParaRPr sz="3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Outils d’annotation </a:t>
            </a:r>
            <a:endParaRPr sz="3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1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627" name="Google Shape;627;p31"/>
          <p:cNvSpPr txBox="1"/>
          <p:nvPr/>
        </p:nvSpPr>
        <p:spPr>
          <a:xfrm>
            <a:off x="1516375" y="883925"/>
            <a:ext cx="3101400" cy="3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28" name="Google Shape;628;p31"/>
          <p:cNvSpPr/>
          <p:nvPr/>
        </p:nvSpPr>
        <p:spPr>
          <a:xfrm>
            <a:off x="1066800" y="967750"/>
            <a:ext cx="3680400" cy="36882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rgbClr val="0069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31"/>
          <p:cNvSpPr txBox="1"/>
          <p:nvPr/>
        </p:nvSpPr>
        <p:spPr>
          <a:xfrm>
            <a:off x="1587275" y="1432550"/>
            <a:ext cx="2641500" cy="28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Qui êtes-vous? </a:t>
            </a:r>
            <a:endParaRPr sz="2000" b="1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Nom, rôle, CS</a:t>
            </a:r>
            <a:endParaRPr sz="2000" b="1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(clavardage)</a:t>
            </a:r>
            <a:endParaRPr sz="2000" b="1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Besoins, préoccupations, questions?</a:t>
            </a:r>
            <a:endParaRPr sz="2000" b="1">
              <a:solidFill>
                <a:srgbClr val="FFFFFF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Document collaboratif</a:t>
            </a:r>
            <a:endParaRPr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30" name="Google Shape;63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2300" y="1201450"/>
            <a:ext cx="2641649" cy="309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32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Connaissez-vous ScratchJr?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36" name="Google Shape;636;p32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aphicFrame>
        <p:nvGraphicFramePr>
          <p:cNvPr id="637" name="Google Shape;637;p32"/>
          <p:cNvGraphicFramePr/>
          <p:nvPr/>
        </p:nvGraphicFramePr>
        <p:xfrm>
          <a:off x="824950" y="1313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{7C62D56C-C70B-428A-B69D-60AD17E8AA3B}</a:tableStyleId>
              </a:tblPr>
              <a:tblGrid>
                <a:gridCol w="2514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0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Je l’utilise déjà avec mes élèves.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4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J’ai déjà vu des collègues ou des élèves l’utiliser.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0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Ça m’intrigue… mais j’ai pas encore osé!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4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Qui est ScratchJr?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33"/>
          <p:cNvSpPr txBox="1">
            <a:spLocks noGrp="1"/>
          </p:cNvSpPr>
          <p:nvPr>
            <p:ph type="title"/>
          </p:nvPr>
        </p:nvSpPr>
        <p:spPr>
          <a:xfrm>
            <a:off x="311700" y="102356"/>
            <a:ext cx="8520600" cy="70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43" name="Google Shape;643;p33"/>
          <p:cNvSpPr/>
          <p:nvPr/>
        </p:nvSpPr>
        <p:spPr>
          <a:xfrm>
            <a:off x="0" y="868031"/>
            <a:ext cx="9144000" cy="42753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33"/>
          <p:cNvSpPr txBox="1"/>
          <p:nvPr/>
        </p:nvSpPr>
        <p:spPr>
          <a:xfrm>
            <a:off x="228600" y="1060856"/>
            <a:ext cx="87921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PAN: Plan d’action numérique du MEES</a:t>
            </a:r>
            <a:r>
              <a:rPr lang="en" sz="3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3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(Orientation 1, mesure 02, pages 27-28)</a:t>
            </a:r>
            <a:endParaRPr sz="2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645" name="Google Shape;64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9200" y="2078608"/>
            <a:ext cx="6858001" cy="1229172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33"/>
          <p:cNvSpPr/>
          <p:nvPr/>
        </p:nvSpPr>
        <p:spPr>
          <a:xfrm>
            <a:off x="2505075" y="3203981"/>
            <a:ext cx="314400" cy="550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3"/>
          <p:cNvSpPr/>
          <p:nvPr/>
        </p:nvSpPr>
        <p:spPr>
          <a:xfrm>
            <a:off x="7557075" y="3203981"/>
            <a:ext cx="314400" cy="550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48" name="Google Shape;64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186" y="3744121"/>
            <a:ext cx="2922438" cy="64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35724" y="3744112"/>
            <a:ext cx="2922450" cy="518690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33"/>
          <p:cNvSpPr txBox="1"/>
          <p:nvPr/>
        </p:nvSpPr>
        <p:spPr>
          <a:xfrm>
            <a:off x="2559450" y="4699125"/>
            <a:ext cx="41304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Extrait du tableau synoptique du  PAN, p.2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4"/>
          <p:cNvSpPr txBox="1">
            <a:spLocks noGrp="1"/>
          </p:cNvSpPr>
          <p:nvPr>
            <p:ph type="title"/>
          </p:nvPr>
        </p:nvSpPr>
        <p:spPr>
          <a:xfrm>
            <a:off x="311700" y="102356"/>
            <a:ext cx="8520600" cy="70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56" name="Google Shape;656;p34"/>
          <p:cNvSpPr/>
          <p:nvPr/>
        </p:nvSpPr>
        <p:spPr>
          <a:xfrm>
            <a:off x="0" y="868031"/>
            <a:ext cx="9144000" cy="42753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7" name="Google Shape;65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125" y="1065281"/>
            <a:ext cx="6001032" cy="3545325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34"/>
          <p:cNvSpPr txBox="1"/>
          <p:nvPr/>
        </p:nvSpPr>
        <p:spPr>
          <a:xfrm>
            <a:off x="3328950" y="4697081"/>
            <a:ext cx="24861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Extrait du PAN, p.28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35"/>
          <p:cNvSpPr txBox="1"/>
          <p:nvPr/>
        </p:nvSpPr>
        <p:spPr>
          <a:xfrm>
            <a:off x="6745925" y="247238"/>
            <a:ext cx="2089200" cy="44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Pourquoi ?</a:t>
            </a:r>
            <a:endParaRPr sz="2800" b="1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Cadre de référence de la compétence numérique</a:t>
            </a:r>
            <a:endParaRPr sz="1300">
              <a:solidFill>
                <a:srgbClr val="0069B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Source : MEES - Avril 2019</a:t>
            </a: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12 dimensions</a:t>
            </a:r>
            <a:endParaRPr sz="17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rgbClr val="227A78"/>
                </a:solidFill>
                <a:latin typeface="Viga"/>
                <a:ea typeface="Viga"/>
                <a:cs typeface="Viga"/>
                <a:sym typeface="Vig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version interactive</a:t>
            </a:r>
            <a:endParaRPr sz="17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5"/>
              </a:rPr>
              <a:t>Continuum de développement de la compétence numérique</a:t>
            </a:r>
            <a:endParaRPr sz="17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Source : MEES - </a:t>
            </a: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Janvier 2020</a:t>
            </a: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64" name="Google Shape;664;p35"/>
          <p:cNvSpPr/>
          <p:nvPr/>
        </p:nvSpPr>
        <p:spPr>
          <a:xfrm>
            <a:off x="542525" y="786919"/>
            <a:ext cx="4284900" cy="3390600"/>
          </a:xfrm>
          <a:prstGeom prst="ellipse">
            <a:avLst/>
          </a:prstGeom>
          <a:solidFill>
            <a:srgbClr val="F55D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5" name="Google Shape;665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8123" y="449419"/>
            <a:ext cx="4527134" cy="4241907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35"/>
          <p:cNvSpPr/>
          <p:nvPr/>
        </p:nvSpPr>
        <p:spPr>
          <a:xfrm>
            <a:off x="2713825" y="508756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5"/>
          <p:cNvSpPr/>
          <p:nvPr/>
        </p:nvSpPr>
        <p:spPr>
          <a:xfrm>
            <a:off x="2774775" y="939281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5"/>
          <p:cNvSpPr/>
          <p:nvPr/>
        </p:nvSpPr>
        <p:spPr>
          <a:xfrm>
            <a:off x="3897300" y="2678363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5"/>
          <p:cNvSpPr/>
          <p:nvPr/>
        </p:nvSpPr>
        <p:spPr>
          <a:xfrm>
            <a:off x="2774775" y="4273569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5"/>
          <p:cNvSpPr/>
          <p:nvPr/>
        </p:nvSpPr>
        <p:spPr>
          <a:xfrm>
            <a:off x="1289150" y="4339150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5"/>
          <p:cNvSpPr/>
          <p:nvPr/>
        </p:nvSpPr>
        <p:spPr>
          <a:xfrm>
            <a:off x="459350" y="3670256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5"/>
          <p:cNvSpPr/>
          <p:nvPr/>
        </p:nvSpPr>
        <p:spPr>
          <a:xfrm>
            <a:off x="235725" y="2602163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5"/>
          <p:cNvSpPr/>
          <p:nvPr/>
        </p:nvSpPr>
        <p:spPr>
          <a:xfrm>
            <a:off x="1443100" y="939281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riar template">
  <a:themeElements>
    <a:clrScheme name="Custom 347">
      <a:dk1>
        <a:srgbClr val="3D4965"/>
      </a:dk1>
      <a:lt1>
        <a:srgbClr val="FFFFFF"/>
      </a:lt1>
      <a:dk2>
        <a:srgbClr val="1C4587"/>
      </a:dk2>
      <a:lt2>
        <a:srgbClr val="F3F3F3"/>
      </a:lt2>
      <a:accent1>
        <a:srgbClr val="3C78D8"/>
      </a:accent1>
      <a:accent2>
        <a:srgbClr val="89ABE6"/>
      </a:accent2>
      <a:accent3>
        <a:srgbClr val="8EA3C3"/>
      </a:accent3>
      <a:accent4>
        <a:srgbClr val="EFEFEF"/>
      </a:accent4>
      <a:accent5>
        <a:srgbClr val="D9D9D9"/>
      </a:accent5>
      <a:accent6>
        <a:srgbClr val="C9DAF8"/>
      </a:accent6>
      <a:hlink>
        <a:srgbClr val="3C78D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1044</Words>
  <Application>Microsoft Office PowerPoint</Application>
  <PresentationFormat>Affichage à l'écran (16:9)</PresentationFormat>
  <Paragraphs>206</Paragraphs>
  <Slides>23</Slides>
  <Notes>23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23</vt:i4>
      </vt:variant>
    </vt:vector>
  </HeadingPairs>
  <TitlesOfParts>
    <vt:vector size="34" baseType="lpstr">
      <vt:lpstr>Dosis</vt:lpstr>
      <vt:lpstr>Roboto</vt:lpstr>
      <vt:lpstr>Nixie One</vt:lpstr>
      <vt:lpstr>Open Sans</vt:lpstr>
      <vt:lpstr>Ubuntu</vt:lpstr>
      <vt:lpstr>Viga</vt:lpstr>
      <vt:lpstr>Arial</vt:lpstr>
      <vt:lpstr>Bangers</vt:lpstr>
      <vt:lpstr>Sniglet</vt:lpstr>
      <vt:lpstr>Friar template</vt:lpstr>
      <vt:lpstr>Simple Light</vt:lpstr>
      <vt:lpstr>Scratch Jr  </vt:lpstr>
      <vt:lpstr>Initiation à ScratchJr  Lien de la présentation :  http://bit.ly/mst30sept20</vt:lpstr>
      <vt:lpstr>Plan de la rencontre</vt:lpstr>
      <vt:lpstr>Présentation PowerPoint</vt:lpstr>
      <vt:lpstr>Présentation PowerPoint</vt:lpstr>
      <vt:lpstr>Connaissez-vous ScratchJr?</vt:lpstr>
      <vt:lpstr>Enseigner la programmation… Pourquoi?</vt:lpstr>
      <vt:lpstr>Enseigner la programmation… Pourquoi?</vt:lpstr>
      <vt:lpstr>Présentation PowerPoint</vt:lpstr>
      <vt:lpstr>L’engagement de l’élève</vt:lpstr>
      <vt:lpstr>Des outils pour s’initier à la programmation</vt:lpstr>
      <vt:lpstr>Des outils pour s’initier à la programmation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Autres ressources :</vt:lpstr>
      <vt:lpstr>Obtenez votre  badge de participation</vt:lpstr>
      <vt:lpstr>Lien du formulaire de rétroaction</vt:lpstr>
      <vt:lpstr>MERCI !</vt:lpstr>
      <vt:lpstr>Scratch Jr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Scratch Jr  </dc:title>
  <dc:creator>Sonya Fiset</dc:creator>
  <cp:lastModifiedBy>Sonya Fiset</cp:lastModifiedBy>
  <cp:revision>1</cp:revision>
  <dcterms:modified xsi:type="dcterms:W3CDTF">2020-09-28T14:11:24Z</dcterms:modified>
</cp:coreProperties>
</file>