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143500" type="screen16x9"/>
  <p:notesSz cx="6858000" cy="9144000"/>
  <p:embeddedFontLst>
    <p:embeddedFont>
      <p:font typeface="Bangers" panose="020B0604020202020204" charset="0"/>
      <p:regular r:id="rId40"/>
    </p:embeddedFont>
    <p:embeddedFont>
      <p:font typeface="Dosis" panose="020B0604020202020204" charset="0"/>
      <p:regular r:id="rId41"/>
      <p:bold r:id="rId42"/>
    </p:embeddedFont>
    <p:embeddedFont>
      <p:font typeface="Nixie One" panose="020B0604020202020204" charset="0"/>
      <p:regular r:id="rId43"/>
    </p:embeddedFont>
    <p:embeddedFont>
      <p:font typeface="Ubuntu" panose="020B0604020202020204" charset="0"/>
      <p:regular r:id="rId44"/>
      <p:bold r:id="rId45"/>
      <p:italic r:id="rId46"/>
      <p:boldItalic r:id="rId47"/>
    </p:embeddedFont>
    <p:embeddedFont>
      <p:font typeface="Varela Round" panose="020B0604020202020204" charset="-79"/>
      <p:regular r:id="rId48"/>
    </p:embeddedFont>
    <p:embeddedFont>
      <p:font typeface="Viga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5B14B5-280E-405E-BCFD-E0D42F480A20}">
  <a:tblStyle styleId="{A95B14B5-280E-405E-BCFD-E0D42F480A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21mai2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number-frame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citmst.qc.c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zUrVvY4PkzkK74RA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.qc.ca/nouvelle/rdv-virtuels-printaniers-du-recit-se-former-a-distance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educ.csdecou.qc.ca/recit-tablette/tutoriels-dapplications-ipad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rive.google.com/open?id=1V0_-bgfiXeKlYjnOhOxAX3pCcVSn9piH" TargetMode="External"/><Relationship Id="rId4" Type="http://schemas.openxmlformats.org/officeDocument/2006/relationships/hyperlink" Target="https://docs.google.com/document/d/1XNhPO5KnZ6A2xvFGEPn6PxCTzqLLrjJSF8GBgVxXBF0/edit#heading=h.lbpcdwpp4vgp" TargetMode="Externa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jit.si/RECITMSTDistance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ocJd_B9q4HTIbdS2EtXjeszcrcGRRP0uAR9j81lk-s/edit#bookmark=kix.8ypvtsdgu67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ew.genial.ly/5d812659369a7d0fc95ca03b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03f10418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03f10418a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de la présentation : </a:t>
            </a:r>
            <a:r>
              <a:rPr lang="en" b="1" u="sng">
                <a:solidFill>
                  <a:schemeClr val="hlink"/>
                </a:solidFill>
                <a:hlinkClick r:id="rId3"/>
              </a:rPr>
              <a:t>http://bit.ly/mst21mai20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46e03f4a6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46e03f4a6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sonya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03f10418a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03f10418a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257ff609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257ff609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réinitialiser, couleur, outils d’opérations, outils texte, outils crayon, dupliquer, poubelle, partager et informations)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03f10418a_0_1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03f10418a_0_1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en ligne Number Frames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https://apps.mathlearningcenter.org/number-frames/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257ff609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257ff609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46e03f4a6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46e03f4a6_0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240b9e1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4240b9e13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257ff60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257ff609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240b9e13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240b9e13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240b9e1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240b9e1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03f10418a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03f10418a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du RÉCIT MST : </a:t>
            </a:r>
            <a:r>
              <a:rPr lang="en" sz="1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recitmst.qc.ca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75d609ed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775d609ed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257ff609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4257ff609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240b9e1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4240b9e1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240b9e13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240b9e13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5420b375d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5420b375d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78090e5d1b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78090e5d1b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46e03f4a6_0_2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846e03f4a6_0_2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7c373241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7c373241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257ff609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257ff609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78090e5d1b_0_1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78090e5d1b_0_1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Formulaire de rétroaction des participants : </a:t>
            </a:r>
            <a:r>
              <a:rPr lang="en" u="sng">
                <a:solidFill>
                  <a:srgbClr val="3C78D8"/>
                </a:solidFill>
                <a:hlinkClick r:id="rId3"/>
              </a:rPr>
              <a:t>https://forms.gle/JzUrVvY4PkzkK74RA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420b375d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5420b375d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46e03f4a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846e03f4a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03f10418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803f10418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les rendez-vous virtuels printaniers du RÉCIT à venir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http://recit.qc.ca/nouvelle/rdv-virtuels-printaniers-du-recit-se-former-a-distance/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641dd11c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641dd11c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803f10418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803f10418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Tutoriels d’applications iPad</a:t>
            </a:r>
            <a:r>
              <a:rPr lang="en">
                <a:solidFill>
                  <a:schemeClr val="dk1"/>
                </a:solidFill>
              </a:rPr>
              <a:t>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http://seduc.csdecou.qc.ca/recit-tablette/tutoriels-dapplications-ipad/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Applications et PDA math</a:t>
            </a:r>
            <a:r>
              <a:rPr lang="en">
                <a:solidFill>
                  <a:srgbClr val="617A86"/>
                </a:solidFill>
              </a:rPr>
              <a:t>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https://docs.google.com/document/d/1XNhPO5KnZ6A2xvFGEPn6PxCTzqLLrjJSF8GBgVxXBF0/edit#heading=h.lbpcdwpp4vgp</a:t>
            </a:r>
            <a:endParaRPr>
              <a:solidFill>
                <a:srgbClr val="617A8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23 recommandations d’usage des technologies en math</a:t>
            </a:r>
            <a:r>
              <a:rPr lang="en"/>
              <a:t>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https://drive.google.com/open?id=1V0_-bgfiXeKlYjnOhOxAX3pCcVSn9piH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803f10418a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803f10418a_0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03f10418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03f10418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https://meet.jit.si/RECITMSTDistance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03f10418a_0_1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03f10418a_0_1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03f1041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03f1041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Document collaboratif besoins, questions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https://docs.google.com/document/d/1JocJd_B9q4HTIbdS2EtXjeszcrcGRRP0uAR9j81lk-s/edit#bookmark=kix.8ypvtsdgu67n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8090e5d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8090e5d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Peux-tu prendre une capture d’écran des réponses des participants svp?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8090e5d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8090e5d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Peux-tu prendre une capture d’écran des réponses des participants svp?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8090e5d1b_0_1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8090e5d1b_0_1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Peux-tu prendre une capture d’écran des réponses des participants svp?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46e03f4a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46e03f4a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46e03f4a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46e03f4a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Cadre de référence de la compétence numérique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interactive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https://view.genial.ly/5d812659369a7d0fc95ca03b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1" name="Google Shape;22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48" name="Google Shape;148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equipe@recitmst.qc.c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number-fram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ocJd_B9q4HTIbdS2EtXjeszcrcGRRP0uAR9j81lk-s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3J9fM3UTKuwjLjd8z-5Qy6ZvYHWyQBL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hyperlink" Target="https://apps.mathlearningcenter.org/number-pieces/" TargetMode="External"/><Relationship Id="rId4" Type="http://schemas.openxmlformats.org/officeDocument/2006/relationships/hyperlink" Target="https://drive.google.com/open?id=0BzKWHW0P9kRESmMzSHlUdXFPdU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drive.google.com/open?id=1-lWPkiDiSr7YH5JMsiZrynS4zGY-OYb1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ps.mathlearningcenter.org/number-rack/" TargetMode="External"/><Relationship Id="rId5" Type="http://schemas.openxmlformats.org/officeDocument/2006/relationships/hyperlink" Target="https://drive.google.com/open?id=0BzKWHW0P9kRENVFDQzdEeU9pUG8" TargetMode="External"/><Relationship Id="rId4" Type="http://schemas.openxmlformats.org/officeDocument/2006/relationships/hyperlink" Target="https://www.youtube.com/watch?v=gydfh2Zqbz8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drive.google.com/open?id=1pmsGn4IUK_rlG_lGFKppLEjXp9aCSLTB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ps.mathlearningcenter.org/number-line/" TargetMode="External"/><Relationship Id="rId5" Type="http://schemas.openxmlformats.org/officeDocument/2006/relationships/hyperlink" Target="https://drive.google.com/open?id=0BzKWHW0P9kREWGR4Wk9tdDEwOVE" TargetMode="External"/><Relationship Id="rId4" Type="http://schemas.openxmlformats.org/officeDocument/2006/relationships/hyperlink" Target="https://www.youtube.com/watch?v=kr56SB77qT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drive.google.com/open?id=1DqY21MmABeNfdA9X0cqbubLeWoh5FcwY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ps.mathlearningcenter.org/number-frames/" TargetMode="External"/><Relationship Id="rId5" Type="http://schemas.openxmlformats.org/officeDocument/2006/relationships/hyperlink" Target="https://drive.google.com/file/d/0BzKWHW0P9kRES2M3VFctTjlfenM/view?usp=sharing" TargetMode="External"/><Relationship Id="rId4" Type="http://schemas.openxmlformats.org/officeDocument/2006/relationships/hyperlink" Target="https://www.youtube.com/watch?v=YdgK97qg_vQ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ecitmst.qc.ca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reci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bit.ly/mst21mai20" TargetMode="External"/><Relationship Id="rId5" Type="http://schemas.openxmlformats.org/officeDocument/2006/relationships/image" Target="../media/image5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gK97qg_v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hyperlink" Target="https://chrome.google.com/webstore/detail/math-clock-by-the-math-le/dmiciodncblfmmchmkihafeiimihaagn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drive.google.com/file/d/1GFXzESuGaYGpTtJ-6R7uY8EmvueOjVkD/view?usp=sharing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ps.mathlearningcenter.org/geoboard/" TargetMode="External"/><Relationship Id="rId5" Type="http://schemas.openxmlformats.org/officeDocument/2006/relationships/hyperlink" Target="https://drive.google.com/file/d/0BzKWHW0P9kRER0d1T2Rpb1c0QWs/view?usp=sharing" TargetMode="External"/><Relationship Id="rId4" Type="http://schemas.openxmlformats.org/officeDocument/2006/relationships/hyperlink" Target="https://www.youtube.com/watch?v=tTrraibD5Sk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drive.google.com/open?id=1CUcxji8V9ewe9U6Ecr-TwYqD0W0kEONVmVLGG-EBbqI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ps.mathlearningcenter.org/pattern-shapes/" TargetMode="External"/><Relationship Id="rId5" Type="http://schemas.openxmlformats.org/officeDocument/2006/relationships/hyperlink" Target="https://drive.google.com/open?id=0BzKWHW0P9kREZVRrWmRnMnV6eFk" TargetMode="External"/><Relationship Id="rId4" Type="http://schemas.openxmlformats.org/officeDocument/2006/relationships/hyperlink" Target="https://www.youtube.com/watch?v=_gsXx27GsD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yL3kgHqmFLdgI3PgrUfyOqoIZgOQYPB6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hyperlink" Target="https://apps.mathlearningcenter.org/fractions/" TargetMode="External"/><Relationship Id="rId4" Type="http://schemas.openxmlformats.org/officeDocument/2006/relationships/hyperlink" Target="https://www.youtube.com/watch?v=ynPNr7tZlx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ocJd_B9q4HTIbdS2EtXjeszcrcGRRP0uAR9j81lk-s/edit?usp=shar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fr-ca/guide/ipad/ipadf0a1530e/ipado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fr-ca/guide/ipad/iphd8ac2cfea/ipado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8Hu5doYRAPRzZAPDll8ti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ocJd_B9q4HTIbdS2EtXjeszcrcGRRP0uAR9j81lk-s/edit?usp=shari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forms.gle/FcihMipCsYkpwS1E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hyperlink" Target="https://campus.recit.qc.ca/math%c3%a9matique-science-et-technologie/mstdistance10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://recit.qc.ca/nouvelle/rdv-virtuels-printaniers-du-recit-se-former-a-distanc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recit.qc.ca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itunes.apple.com/ca/app/number-line-by-the-math-learning-center/id751816884?l=fr&amp;mt=8" TargetMode="External"/><Relationship Id="rId3" Type="http://schemas.openxmlformats.org/officeDocument/2006/relationships/hyperlink" Target="https://itunes.apple.com/us/app/geoboard-by-the-math-learning-center/id519896952?mt=8" TargetMode="External"/><Relationship Id="rId7" Type="http://schemas.openxmlformats.org/officeDocument/2006/relationships/hyperlink" Target="https://itunes.apple.com/ca/app/fractions-by-the-math-learning-center/id1114674604?l=fr&amp;mt=8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tunes.apple.com/ca/app/pattern-shapes-by-the-math-learning-center/id908511013?l=fr&amp;mt=8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itunes.apple.com/ca/app/number-pieces-basic-by-the-math-learning-center/id611452042?l=fr&amp;mt=8" TargetMode="External"/><Relationship Id="rId10" Type="http://schemas.openxmlformats.org/officeDocument/2006/relationships/hyperlink" Target="https://itunes.apple.com/us/app/math-clock-by-mlc/id1444666967?ls=1&amp;mt=8" TargetMode="External"/><Relationship Id="rId4" Type="http://schemas.openxmlformats.org/officeDocument/2006/relationships/hyperlink" Target="https://itunes.apple.com/ca/app/number-rack-by-the-math-learning-center/id496057949?l=fr&amp;mt=8" TargetMode="External"/><Relationship Id="rId9" Type="http://schemas.openxmlformats.org/officeDocument/2006/relationships/hyperlink" Target="https://itunes.apple.com/us/app/number-frames-by-the-math-learning-center/id873198123?mt=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educ.csdecou.qc.ca/recit-tablette/tutoriels-dapplications-ipad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hyperlink" Target="https://drive.google.com/open?id=1V0_-bgfiXeKlYjnOhOxAX3pCcVSn9piH" TargetMode="External"/><Relationship Id="rId4" Type="http://schemas.openxmlformats.org/officeDocument/2006/relationships/hyperlink" Target="https://docs.google.com/document/d/1XNhPO5KnZ6A2xvFGEPn6PxCTzqLLrjJSF8GBgVxXBF0/edit#heading=h.lbpcdwpp4vg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meet.jit.si/RECITMSTDistance" TargetMode="Externa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ocJd_B9q4HTIbdS2EtXjeszcrcGRRP0uAR9j81lk-s/edit#bookmark=kix.8ypvtsdgu67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ew.genial.ly/5d812659369a7d0fc95ca03b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5"/>
          <p:cNvSpPr txBox="1"/>
          <p:nvPr/>
        </p:nvSpPr>
        <p:spPr>
          <a:xfrm>
            <a:off x="1642750" y="640550"/>
            <a:ext cx="6147600" cy="3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617A86"/>
                </a:solidFill>
                <a:latin typeface="Viga"/>
                <a:ea typeface="Viga"/>
                <a:cs typeface="Viga"/>
                <a:sym typeface="Viga"/>
              </a:rPr>
              <a:t>Outils d’aide en MST</a:t>
            </a:r>
            <a:endParaRPr sz="4000" b="1" dirty="0">
              <a:solidFill>
                <a:srgbClr val="617A86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17A86"/>
                </a:solidFill>
                <a:latin typeface="Viga"/>
                <a:ea typeface="Viga"/>
                <a:cs typeface="Viga"/>
                <a:sym typeface="Viga"/>
              </a:rPr>
              <a:t>Applications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17A86"/>
                </a:solidFill>
                <a:latin typeface="Viga"/>
                <a:ea typeface="Viga"/>
                <a:cs typeface="Viga"/>
                <a:sym typeface="Viga"/>
              </a:rPr>
              <a:t>«Math Learning Center»</a:t>
            </a:r>
            <a:endParaRPr sz="4000" b="1" dirty="0">
              <a:solidFill>
                <a:srgbClr val="617A86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617A86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17A86"/>
                </a:solidFill>
                <a:latin typeface="Viga"/>
                <a:ea typeface="Viga"/>
                <a:cs typeface="Viga"/>
                <a:sym typeface="Viga"/>
              </a:rPr>
              <a:t>Formation conjointe SN MST et A-S</a:t>
            </a:r>
            <a:endParaRPr sz="2400" b="1" dirty="0">
              <a:solidFill>
                <a:srgbClr val="617A86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17A86"/>
                </a:solidFill>
                <a:latin typeface="Viga"/>
                <a:ea typeface="Viga"/>
                <a:cs typeface="Viga"/>
                <a:sym typeface="Viga"/>
              </a:rPr>
              <a:t>21 mai 2020</a:t>
            </a:r>
            <a:endParaRPr sz="2400" b="1" dirty="0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31" name="Google Shape;231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5404" y="4697296"/>
            <a:ext cx="1016867" cy="3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8649" y="1777763"/>
            <a:ext cx="1244974" cy="120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2203550" y="4651400"/>
            <a:ext cx="300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Préparé par le </a:t>
            </a:r>
            <a:r>
              <a:rPr lang="en" u="sng">
                <a:solidFill>
                  <a:schemeClr val="hlink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  <a:hlinkClick r:id="rId6"/>
              </a:rPr>
              <a:t>RÉCITMST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 2020</a:t>
            </a:r>
            <a:endParaRPr/>
          </a:p>
        </p:txBody>
      </p:sp>
      <p:pic>
        <p:nvPicPr>
          <p:cNvPr id="234" name="Google Shape;23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350" y="1814701"/>
            <a:ext cx="1387975" cy="133706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/>
          <p:nvPr/>
        </p:nvSpPr>
        <p:spPr>
          <a:xfrm>
            <a:off x="1246225" y="175275"/>
            <a:ext cx="6888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La présentation débutera à 9h. Vous pouvez nous saluer dans le clavardage.</a:t>
            </a:r>
            <a:endParaRPr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50" y="261897"/>
            <a:ext cx="8405575" cy="46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825" y="1010675"/>
            <a:ext cx="1815999" cy="95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5"/>
          <p:cNvSpPr txBox="1">
            <a:spLocks noGrp="1"/>
          </p:cNvSpPr>
          <p:nvPr>
            <p:ph type="body" idx="1"/>
          </p:nvPr>
        </p:nvSpPr>
        <p:spPr>
          <a:xfrm>
            <a:off x="1415225" y="8215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Quelles applications connaissez-vous?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323" name="Google Shape;323;p35"/>
          <p:cNvGraphicFramePr/>
          <p:nvPr/>
        </p:nvGraphicFramePr>
        <p:xfrm>
          <a:off x="868300" y="96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{A95B14B5-280E-405E-BCFD-E0D42F480A20}</a:tableStyleId>
              </a:tblPr>
              <a:tblGrid>
                <a:gridCol w="41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Blocs multibases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Number Pieces* 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Horloge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Math Clock*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Boulier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Number Rack*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Géoplan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Geoboard 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Droite numérique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Number Line*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Blocs mosaïques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Pattern Shapes 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Boite de 5-10-20-100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Number Frames*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Fractions 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24" name="Google Shape;32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8600" y="2099738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325" y="1147200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9325" y="2131688"/>
            <a:ext cx="680350" cy="68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1462" y="3044412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11925" y="3989100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29325" y="3116150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85175" y="4035125"/>
            <a:ext cx="680350" cy="6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>
            <a:spLocks noGrp="1"/>
          </p:cNvSpPr>
          <p:nvPr>
            <p:ph type="title" idx="4294967295"/>
          </p:nvPr>
        </p:nvSpPr>
        <p:spPr>
          <a:xfrm>
            <a:off x="1550300" y="265050"/>
            <a:ext cx="5762400" cy="7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Astuces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6" name="Google Shape;336;p36"/>
          <p:cNvSpPr txBox="1">
            <a:spLocks noGrp="1"/>
          </p:cNvSpPr>
          <p:nvPr>
            <p:ph type="body" idx="4294967295"/>
          </p:nvPr>
        </p:nvSpPr>
        <p:spPr>
          <a:xfrm>
            <a:off x="785250" y="1015900"/>
            <a:ext cx="7258500" cy="40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Photos par capture d’écran ou vidéos, comment les partager?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Partager un code dans certaines applications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Survol des fonctions du bas des applications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37" name="Google Shape;3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824" y="1101200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5" y="3115638"/>
            <a:ext cx="903922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>
            <a:spLocks noGrp="1"/>
          </p:cNvSpPr>
          <p:nvPr>
            <p:ph type="title" idx="4294967295"/>
          </p:nvPr>
        </p:nvSpPr>
        <p:spPr>
          <a:xfrm>
            <a:off x="1550300" y="265050"/>
            <a:ext cx="5762400" cy="7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Number Frames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4" name="Google Shape;344;p37"/>
          <p:cNvSpPr txBox="1">
            <a:spLocks noGrp="1"/>
          </p:cNvSpPr>
          <p:nvPr>
            <p:ph type="body" idx="4294967295"/>
          </p:nvPr>
        </p:nvSpPr>
        <p:spPr>
          <a:xfrm>
            <a:off x="785250" y="1015900"/>
            <a:ext cx="7258500" cy="40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Expérimentation du point de vue de l’élève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Ouvrir l’application en ligne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45" name="Google Shape;3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2824" y="1101200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9425" y="2572225"/>
            <a:ext cx="4097550" cy="15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title" idx="4294967295"/>
          </p:nvPr>
        </p:nvSpPr>
        <p:spPr>
          <a:xfrm>
            <a:off x="1490850" y="229025"/>
            <a:ext cx="5762400" cy="10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D4A00"/>
                </a:solidFill>
              </a:rPr>
              <a:t>Nos droits et nos devoirs d’apprenants</a:t>
            </a:r>
            <a:endParaRPr sz="3600">
              <a:solidFill>
                <a:srgbClr val="ED4A00"/>
              </a:solidFill>
            </a:endParaRPr>
          </a:p>
        </p:txBody>
      </p:sp>
      <p:sp>
        <p:nvSpPr>
          <p:cNvPr id="352" name="Google Shape;352;p38"/>
          <p:cNvSpPr txBox="1">
            <a:spLocks noGrp="1"/>
          </p:cNvSpPr>
          <p:nvPr>
            <p:ph type="body" idx="4294967295"/>
          </p:nvPr>
        </p:nvSpPr>
        <p:spPr>
          <a:xfrm>
            <a:off x="799925" y="1406325"/>
            <a:ext cx="7893900" cy="26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◎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Je prends le temps dont j’ai besoin pour explorer les applications que je choisis.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◎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J’explore les applications qui inspirent ma pratique.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◎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J’aurai au moins une production à partager avec une vidéo ou une photo.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◎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Je peux poser toutes les questions et recevoir l’aide dont j’ai besoin.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53" name="Google Shape;3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724" y="318550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/>
          <p:cNvSpPr txBox="1">
            <a:spLocks noGrp="1"/>
          </p:cNvSpPr>
          <p:nvPr>
            <p:ph type="body" idx="1"/>
          </p:nvPr>
        </p:nvSpPr>
        <p:spPr>
          <a:xfrm>
            <a:off x="1788834" y="1500759"/>
            <a:ext cx="6152400" cy="26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latin typeface="Ubuntu"/>
                <a:ea typeface="Ubuntu"/>
                <a:cs typeface="Ubuntu"/>
                <a:sym typeface="Ubuntu"/>
              </a:rPr>
              <a:t>Expérimentation</a:t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Document de partage</a:t>
            </a:r>
            <a:endParaRPr sz="4800">
              <a:solidFill>
                <a:srgbClr val="E8004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59" name="Google Shape;3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0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Number Pieces* </a:t>
            </a:r>
            <a:endParaRPr sz="3000" b="1" u="sng"/>
          </a:p>
        </p:txBody>
      </p:sp>
      <p:sp>
        <p:nvSpPr>
          <p:cNvPr id="365" name="Google Shape;365;p40"/>
          <p:cNvSpPr txBox="1">
            <a:spLocks noGrp="1"/>
          </p:cNvSpPr>
          <p:nvPr>
            <p:ph type="body" idx="1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utiliser une boîte de 10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représenter le nombre 6 en utilisant un groupe de 5 et une unité en rouge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compléter la boîte avec des cercles bleus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4- changer la forme des pictos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5- à l’aide du crayon, écrire l’équation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6-prendre une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photo</a:t>
            </a:r>
            <a:endParaRPr sz="1800"/>
          </a:p>
        </p:txBody>
      </p:sp>
      <p:sp>
        <p:nvSpPr>
          <p:cNvPr id="366" name="Google Shape;366;p40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-Vidéo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Tutoriel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App en ligne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7" name="Google Shape;36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2075" y="2705825"/>
            <a:ext cx="1795525" cy="17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1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Number Rack* </a:t>
            </a:r>
            <a:endParaRPr sz="3000" b="1" u="sng"/>
          </a:p>
        </p:txBody>
      </p:sp>
      <p:sp>
        <p:nvSpPr>
          <p:cNvPr id="374" name="Google Shape;374;p41"/>
          <p:cNvSpPr txBox="1">
            <a:spLocks noGrp="1"/>
          </p:cNvSpPr>
          <p:nvPr>
            <p:ph type="body" idx="1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ajouter le nombre de lignes que vous désirez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représenter le nombre 12 avec 2 tiges en haut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représenter le nombre 18 avec 2 autres tiges en bas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4- en utilisant le crayon, écrire l’équation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5- encercler les unités pour montrer la dizaine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6- prendre une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photo</a:t>
            </a:r>
            <a:endParaRPr sz="1800"/>
          </a:p>
        </p:txBody>
      </p:sp>
      <p:sp>
        <p:nvSpPr>
          <p:cNvPr id="375" name="Google Shape;375;p41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Vidéo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Tutoriel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App en ligne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7475" y="2699450"/>
            <a:ext cx="1955000" cy="19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2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Number Lines* </a:t>
            </a:r>
            <a:endParaRPr sz="3000" b="1" u="sng"/>
          </a:p>
        </p:txBody>
      </p:sp>
      <p:sp>
        <p:nvSpPr>
          <p:cNvPr id="383" name="Google Shape;383;p42"/>
          <p:cNvSpPr txBox="1">
            <a:spLocks noGrp="1"/>
          </p:cNvSpPr>
          <p:nvPr>
            <p:ph type="body" idx="1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Sélectionner le type de fractions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Sélectionner la largeur des bonds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Ajouter un bond de 2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4- Ajouter un bond de 5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5- À l’aide du crayon, écrire l’addition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6-Prendre une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photo</a:t>
            </a:r>
            <a:endParaRPr sz="1800"/>
          </a:p>
        </p:txBody>
      </p:sp>
      <p:sp>
        <p:nvSpPr>
          <p:cNvPr id="384" name="Google Shape;384;p42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Vidéo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Tutoriel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App en ligne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1775" y="2733850"/>
            <a:ext cx="1868975" cy="18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Number Frames* </a:t>
            </a:r>
            <a:endParaRPr sz="3000" b="1" u="sng"/>
          </a:p>
        </p:txBody>
      </p:sp>
      <p:sp>
        <p:nvSpPr>
          <p:cNvPr id="392" name="Google Shape;392;p43"/>
          <p:cNvSpPr txBox="1">
            <a:spLocks noGrp="1"/>
          </p:cNvSpPr>
          <p:nvPr>
            <p:ph type="body" idx="1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Utiliser une boîte de 10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Représenter le nombre 6 en utilisant un groupe de 5 et une unité en rouge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Compléter la boîte avec des cercles bleus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4- Changer la forme des pictos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5- À l’aide du crayon, écrire l’équation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6-Prendre une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photo</a:t>
            </a:r>
            <a:endParaRPr sz="1800"/>
          </a:p>
        </p:txBody>
      </p:sp>
      <p:sp>
        <p:nvSpPr>
          <p:cNvPr id="393" name="Google Shape;393;p43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Vidéo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Tutoriel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App en ligne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4" name="Google Shape;394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7475" y="2776850"/>
            <a:ext cx="1868975" cy="18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>
            <a:spLocks noGrp="1"/>
          </p:cNvSpPr>
          <p:nvPr>
            <p:ph type="body" idx="4294967295"/>
          </p:nvPr>
        </p:nvSpPr>
        <p:spPr>
          <a:xfrm>
            <a:off x="4063350" y="1834195"/>
            <a:ext cx="46413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</a:t>
            </a:r>
            <a:r>
              <a:rPr lang="en" sz="2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@recitmst.qc.ca</a:t>
            </a: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2" name="Google Shape;242;p2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43" name="Google Shape;2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2194650" y="3922713"/>
            <a:ext cx="47547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  </a:t>
            </a:r>
            <a:r>
              <a:rPr lang="en" sz="3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http://bit.ly/mst21mai20</a:t>
            </a:r>
            <a:endParaRPr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5" name="Google Shape;245;p26">
            <a:hlinkClick r:id="rId7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recitmst.qc.ca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46" name="Google Shape;246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Math Clock* </a:t>
            </a:r>
            <a:endParaRPr sz="3000" b="1" u="sng"/>
          </a:p>
        </p:txBody>
      </p:sp>
      <p:sp>
        <p:nvSpPr>
          <p:cNvPr id="401" name="Google Shape;401;p44"/>
          <p:cNvSpPr txBox="1">
            <a:spLocks noGrp="1"/>
          </p:cNvSpPr>
          <p:nvPr>
            <p:ph type="body" idx="1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Afficher une horloge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Bouger les aiguilles pour indiquer l’heure choisie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Afficher l’heure avec un cadran analogique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4- Afficher l’horloge à l’aide des fractions avec 2,4,12 ou 60 parties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5-Ombrager une section pour visualiser les minutes.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6-Prendre une photo</a:t>
            </a:r>
            <a:endParaRPr sz="1800"/>
          </a:p>
        </p:txBody>
      </p:sp>
      <p:sp>
        <p:nvSpPr>
          <p:cNvPr id="402" name="Google Shape;402;p44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Vidéo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App en ligne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 </a:t>
            </a:r>
            <a:r>
              <a:rPr lang="en" sz="1800"/>
              <a:t>seulement sur iOS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6800" y="2963850"/>
            <a:ext cx="1996350" cy="19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Geoboard</a:t>
            </a:r>
            <a:endParaRPr sz="3000" b="1" u="sng"/>
          </a:p>
        </p:txBody>
      </p:sp>
      <p:sp>
        <p:nvSpPr>
          <p:cNvPr id="410" name="Google Shape;410;p45"/>
          <p:cNvSpPr txBox="1">
            <a:spLocks noGrp="1"/>
          </p:cNvSpPr>
          <p:nvPr>
            <p:ph type="body" idx="1"/>
          </p:nvPr>
        </p:nvSpPr>
        <p:spPr>
          <a:xfrm>
            <a:off x="5229100" y="960700"/>
            <a:ext cx="33846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tracer des quadrilatères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tracer des quadrilatères ayant un côté de 6 unités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tracer des formes géométriques planes ayant un périmètre de 24 unités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4- tracer des formes géométriques planes ayant une surface de 24 unités carrés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5-prendre une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photo</a:t>
            </a:r>
            <a:endParaRPr sz="1800"/>
          </a:p>
        </p:txBody>
      </p:sp>
      <p:sp>
        <p:nvSpPr>
          <p:cNvPr id="411" name="Google Shape;411;p45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Vidéo en anglais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Tutoriel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App en ligne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12" name="Google Shape;41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125" y="2881800"/>
            <a:ext cx="1908050" cy="1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Pattern Shapes </a:t>
            </a:r>
            <a:endParaRPr sz="3000" b="1" u="sng"/>
          </a:p>
        </p:txBody>
      </p:sp>
      <p:sp>
        <p:nvSpPr>
          <p:cNvPr id="419" name="Google Shape;419;p46"/>
          <p:cNvSpPr txBox="1">
            <a:spLocks noGrp="1"/>
          </p:cNvSpPr>
          <p:nvPr>
            <p:ph type="body" idx="1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déplacer une forme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tourner la forme à l’aide d’une rotation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ajouter une grille en fond d’écran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4- reproduire la figure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5- faire une répétition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6- prendre une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photo</a:t>
            </a:r>
            <a:endParaRPr sz="1800"/>
          </a:p>
        </p:txBody>
      </p:sp>
      <p:sp>
        <p:nvSpPr>
          <p:cNvPr id="420" name="Google Shape;420;p46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Vidéo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Tutoriel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App en ligne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6075" y="2869250"/>
            <a:ext cx="1920600" cy="19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7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Fractions </a:t>
            </a:r>
            <a:endParaRPr sz="3000" b="1" u="sng"/>
          </a:p>
        </p:txBody>
      </p:sp>
      <p:sp>
        <p:nvSpPr>
          <p:cNvPr id="428" name="Google Shape;428;p47"/>
          <p:cNvSpPr txBox="1">
            <a:spLocks noGrp="1"/>
          </p:cNvSpPr>
          <p:nvPr>
            <p:ph type="body" idx="1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choisir la forme rectangulaire ou circulaire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choisir le nombre de parties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ajouter une couleur pour exprimer la fraction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4- copier la fraction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5- à l’aide du crayon, écrire la fraction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6-prendre une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photo</a:t>
            </a:r>
            <a:endParaRPr sz="1800"/>
          </a:p>
        </p:txBody>
      </p:sp>
      <p:sp>
        <p:nvSpPr>
          <p:cNvPr id="429" name="Google Shape;429;p47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Vidéo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-Tutoriel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App en ligne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0" name="Google Shape;430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375" y="2725250"/>
            <a:ext cx="1817375" cy="18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8"/>
          <p:cNvSpPr txBox="1">
            <a:spLocks noGrp="1"/>
          </p:cNvSpPr>
          <p:nvPr>
            <p:ph type="body" idx="1"/>
          </p:nvPr>
        </p:nvSpPr>
        <p:spPr>
          <a:xfrm>
            <a:off x="1706800" y="1418725"/>
            <a:ext cx="6152400" cy="26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>
                <a:latin typeface="Ubuntu"/>
                <a:ea typeface="Ubuntu"/>
                <a:cs typeface="Ubuntu"/>
                <a:sym typeface="Ubuntu"/>
              </a:rPr>
              <a:t>Retour sur l’expérimentation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u="sng">
                <a:solidFill>
                  <a:srgbClr val="E8004C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Document de partage</a:t>
            </a:r>
            <a:endParaRPr sz="4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000">
              <a:solidFill>
                <a:srgbClr val="F8BB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solidFill>
                <a:srgbClr val="E8004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37" name="Google Shape;43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247900" y="297175"/>
            <a:ext cx="6835200" cy="47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E8004C"/>
                </a:solidFill>
                <a:latin typeface="Ubuntu"/>
                <a:ea typeface="Ubuntu"/>
                <a:cs typeface="Ubuntu"/>
                <a:sym typeface="Ubuntu"/>
              </a:rPr>
              <a:t>Exemples de tâches ouvertes :</a:t>
            </a:r>
            <a:endParaRPr sz="3600" b="1" u="sng">
              <a:solidFill>
                <a:srgbClr val="E8004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E8004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D1C6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Illustre 56+12 ou 123-56;</a:t>
            </a:r>
            <a:endParaRPr sz="30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D1C6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Représente ¾ ou des fractions équivalentes;</a:t>
            </a:r>
            <a:endParaRPr sz="30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D1C6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Place en ordre croissant 3 nombres;</a:t>
            </a:r>
            <a:endParaRPr sz="30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D1C6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Décompose un nombre;</a:t>
            </a:r>
            <a:endParaRPr sz="30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D1C6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Illustre un nombre pair;</a:t>
            </a:r>
            <a:endParaRPr sz="30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D1C6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Écris un couple;</a:t>
            </a:r>
            <a:endParaRPr sz="30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D1C6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Compare des figures planes.</a:t>
            </a:r>
            <a:endParaRPr sz="30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0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AirDrop en classe </a:t>
            </a:r>
            <a:endParaRPr sz="3000" b="1" u="sng"/>
          </a:p>
        </p:txBody>
      </p:sp>
      <p:sp>
        <p:nvSpPr>
          <p:cNvPr id="448" name="Google Shape;448;p50"/>
          <p:cNvSpPr txBox="1">
            <a:spLocks noGrp="1"/>
          </p:cNvSpPr>
          <p:nvPr>
            <p:ph type="body" idx="1"/>
          </p:nvPr>
        </p:nvSpPr>
        <p:spPr>
          <a:xfrm>
            <a:off x="5229100" y="960700"/>
            <a:ext cx="33846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Sélectionner AirDrop dans le Centre de contrôle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Vérifier si vous pouvez partager avec tout le monde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Partager une production avec un collègue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4- Accepter le partage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5- Refuser le partage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6- Vérifier dans Photos la production partagée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9" name="Google Shape;449;p50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Tutoriel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0" name="Google Shape;45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1275" y="2713400"/>
            <a:ext cx="22098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0"/>
          <p:cNvSpPr txBox="1"/>
          <p:nvPr/>
        </p:nvSpPr>
        <p:spPr>
          <a:xfrm>
            <a:off x="0" y="4789850"/>
            <a:ext cx="5426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Présentation sous licence CC BY-NC-SA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1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Bonus : Mesures </a:t>
            </a:r>
            <a:endParaRPr sz="3000" b="1" u="sng"/>
          </a:p>
        </p:txBody>
      </p:sp>
      <p:sp>
        <p:nvSpPr>
          <p:cNvPr id="458" name="Google Shape;458;p51"/>
          <p:cNvSpPr txBox="1">
            <a:spLocks noGrp="1"/>
          </p:cNvSpPr>
          <p:nvPr>
            <p:ph type="body" idx="1"/>
          </p:nvPr>
        </p:nvSpPr>
        <p:spPr>
          <a:xfrm>
            <a:off x="5229100" y="960700"/>
            <a:ext cx="33846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Mesurer le côté d’un objet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Mesurer automatiquement un rectangle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Partager une production</a:t>
            </a:r>
            <a:endParaRPr sz="1800"/>
          </a:p>
        </p:txBody>
      </p:sp>
      <p:sp>
        <p:nvSpPr>
          <p:cNvPr id="459" name="Google Shape;459;p51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-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Tutoriel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8125" y="2590350"/>
            <a:ext cx="1825275" cy="18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1"/>
          <p:cNvSpPr txBox="1"/>
          <p:nvPr/>
        </p:nvSpPr>
        <p:spPr>
          <a:xfrm>
            <a:off x="0" y="4789850"/>
            <a:ext cx="5426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Présentation sous licence CC BY-NC-SA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2"/>
          <p:cNvSpPr txBox="1">
            <a:spLocks noGrp="1"/>
          </p:cNvSpPr>
          <p:nvPr>
            <p:ph type="title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Bonus : FlashToPass</a:t>
            </a:r>
            <a:endParaRPr sz="3000" b="1" u="sng"/>
          </a:p>
        </p:txBody>
      </p:sp>
      <p:sp>
        <p:nvSpPr>
          <p:cNvPr id="468" name="Google Shape;468;p52"/>
          <p:cNvSpPr txBox="1">
            <a:spLocks noGrp="1"/>
          </p:cNvSpPr>
          <p:nvPr>
            <p:ph type="body" idx="1"/>
          </p:nvPr>
        </p:nvSpPr>
        <p:spPr>
          <a:xfrm>
            <a:off x="5655000" y="960700"/>
            <a:ext cx="26829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Tâches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1- sélectionner une opération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2- sélectionner une table ou un niveau de difficulté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3- répondre en 2 minutes aux questions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4- prendre une photo</a:t>
            </a:r>
            <a:endParaRPr sz="1800"/>
          </a:p>
        </p:txBody>
      </p:sp>
      <p:sp>
        <p:nvSpPr>
          <p:cNvPr id="469" name="Google Shape;469;p52"/>
          <p:cNvSpPr txBox="1">
            <a:spLocks noGrp="1"/>
          </p:cNvSpPr>
          <p:nvPr>
            <p:ph type="body" idx="1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Ressources :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Vidéo en anglais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0" name="Google Shape;47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7475" y="2551975"/>
            <a:ext cx="2050125" cy="20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3"/>
          <p:cNvSpPr txBox="1">
            <a:spLocks noGrp="1"/>
          </p:cNvSpPr>
          <p:nvPr>
            <p:ph type="title"/>
          </p:nvPr>
        </p:nvSpPr>
        <p:spPr>
          <a:xfrm>
            <a:off x="937250" y="1652050"/>
            <a:ext cx="2806500" cy="19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Besoin, échanges, questions?</a:t>
            </a:r>
            <a:endParaRPr sz="20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Document collaboratif</a:t>
            </a:r>
            <a:endParaRPr sz="2000" b="1">
              <a:solidFill>
                <a:srgbClr val="ED4A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7" name="Google Shape;477;p53"/>
          <p:cNvSpPr txBox="1">
            <a:spLocks noGrp="1"/>
          </p:cNvSpPr>
          <p:nvPr>
            <p:ph type="body" idx="1"/>
          </p:nvPr>
        </p:nvSpPr>
        <p:spPr>
          <a:xfrm>
            <a:off x="5522300" y="4221975"/>
            <a:ext cx="31443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Formulaire à compléter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8" name="Google Shape;47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2300" y="1125250"/>
            <a:ext cx="2641649" cy="30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3"/>
          <p:cNvSpPr txBox="1"/>
          <p:nvPr/>
        </p:nvSpPr>
        <p:spPr>
          <a:xfrm>
            <a:off x="5394950" y="220975"/>
            <a:ext cx="32715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A86E8"/>
                </a:solidFill>
                <a:latin typeface="Varela Round"/>
                <a:ea typeface="Varela Round"/>
                <a:cs typeface="Varela Round"/>
                <a:sym typeface="Varela Round"/>
              </a:rPr>
              <a:t>Rétroaction et attribution de badge</a:t>
            </a:r>
            <a:endParaRPr sz="2400" b="1">
              <a:solidFill>
                <a:srgbClr val="4A86E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title" idx="4294967295"/>
          </p:nvPr>
        </p:nvSpPr>
        <p:spPr>
          <a:xfrm>
            <a:off x="855975" y="174100"/>
            <a:ext cx="63972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8004C"/>
                </a:solidFill>
                <a:latin typeface="Viga"/>
                <a:ea typeface="Viga"/>
                <a:cs typeface="Viga"/>
                <a:sym typeface="Viga"/>
              </a:rPr>
              <a:t>Plan de la présentation</a:t>
            </a:r>
            <a:endParaRPr sz="3600">
              <a:solidFill>
                <a:srgbClr val="E8004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52" name="Google Shape;252;p27"/>
          <p:cNvSpPr txBox="1">
            <a:spLocks noGrp="1"/>
          </p:cNvSpPr>
          <p:nvPr>
            <p:ph type="body" idx="4294967295"/>
          </p:nvPr>
        </p:nvSpPr>
        <p:spPr>
          <a:xfrm>
            <a:off x="694025" y="905850"/>
            <a:ext cx="7893900" cy="3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Exprimer vos besoins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Pourquoi? Comment?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Expérimentation des applications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Questions et échanges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Bonus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Badges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Char char="◎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Suite avec une COP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53" name="Google Shape;2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99" y="3747275"/>
            <a:ext cx="1032550" cy="9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/>
          <p:nvPr/>
        </p:nvSpPr>
        <p:spPr>
          <a:xfrm rot="5400000">
            <a:off x="7213300" y="313531"/>
            <a:ext cx="1140907" cy="1608344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E800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4"/>
          <p:cNvSpPr txBox="1">
            <a:spLocks noGrp="1"/>
          </p:cNvSpPr>
          <p:nvPr>
            <p:ph type="title"/>
          </p:nvPr>
        </p:nvSpPr>
        <p:spPr>
          <a:xfrm>
            <a:off x="777625" y="1904550"/>
            <a:ext cx="3304800" cy="13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Autoformation sur le Campus Récit</a:t>
            </a:r>
            <a:endParaRPr b="1" i="1">
              <a:solidFill>
                <a:srgbClr val="FFFFFF"/>
              </a:solidFill>
            </a:endParaRPr>
          </a:p>
        </p:txBody>
      </p:sp>
      <p:sp>
        <p:nvSpPr>
          <p:cNvPr id="485" name="Google Shape;485;p54"/>
          <p:cNvSpPr txBox="1">
            <a:spLocks noGrp="1"/>
          </p:cNvSpPr>
          <p:nvPr>
            <p:ph type="body" idx="1"/>
          </p:nvPr>
        </p:nvSpPr>
        <p:spPr>
          <a:xfrm>
            <a:off x="4583525" y="2110750"/>
            <a:ext cx="4354200" cy="25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Lien du </a:t>
            </a:r>
            <a:r>
              <a:rPr lang="en" b="1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Campus Récit</a:t>
            </a:r>
            <a:endParaRPr b="1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8BB00"/>
                </a:solidFill>
                <a:latin typeface="Ubuntu"/>
                <a:ea typeface="Ubuntu"/>
                <a:cs typeface="Ubuntu"/>
                <a:sym typeface="Ubuntu"/>
              </a:rPr>
              <a:t>-Se créer un compte</a:t>
            </a:r>
            <a:endParaRPr b="1">
              <a:solidFill>
                <a:srgbClr val="F8BB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8BB00"/>
                </a:solidFill>
                <a:latin typeface="Ubuntu"/>
                <a:ea typeface="Ubuntu"/>
                <a:cs typeface="Ubuntu"/>
                <a:sym typeface="Ubuntu"/>
              </a:rPr>
              <a:t>-S’inscrire au cours </a:t>
            </a:r>
            <a:r>
              <a:rPr lang="en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MST à distance</a:t>
            </a:r>
            <a:r>
              <a:rPr lang="en" b="1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-section Applications</a:t>
            </a:r>
            <a:endParaRPr b="1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«Math Learning Center»</a:t>
            </a:r>
            <a:endParaRPr b="1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6" name="Google Shape;48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9825" y="3960625"/>
            <a:ext cx="957824" cy="9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2424" y="211099"/>
            <a:ext cx="2129025" cy="18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5"/>
          <p:cNvSpPr/>
          <p:nvPr/>
        </p:nvSpPr>
        <p:spPr>
          <a:xfrm>
            <a:off x="-42225" y="2072625"/>
            <a:ext cx="9207600" cy="165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5"/>
          <p:cNvSpPr txBox="1">
            <a:spLocks noGrp="1"/>
          </p:cNvSpPr>
          <p:nvPr>
            <p:ph type="ctrTitle"/>
          </p:nvPr>
        </p:nvSpPr>
        <p:spPr>
          <a:xfrm>
            <a:off x="2489150" y="2466475"/>
            <a:ext cx="65553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LES RENDEZ-VOUS VIRTUELS PRINTANIERS</a:t>
            </a:r>
            <a:r>
              <a:rPr lang="en" sz="3200"/>
              <a:t> DU RÉCIT!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</a:t>
            </a:r>
            <a:endParaRPr sz="2500"/>
          </a:p>
        </p:txBody>
      </p:sp>
      <p:sp>
        <p:nvSpPr>
          <p:cNvPr id="494" name="Google Shape;494;p55"/>
          <p:cNvSpPr/>
          <p:nvPr/>
        </p:nvSpPr>
        <p:spPr>
          <a:xfrm>
            <a:off x="-7825" y="2072625"/>
            <a:ext cx="9165300" cy="307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5" name="Google Shape;49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0425">
            <a:off x="5623528" y="251972"/>
            <a:ext cx="1945892" cy="185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5"/>
          <p:cNvPicPr preferRelativeResize="0"/>
          <p:nvPr/>
        </p:nvPicPr>
        <p:blipFill rotWithShape="1">
          <a:blip r:embed="rId4">
            <a:alphaModFix/>
          </a:blip>
          <a:srcRect t="12630" b="14232"/>
          <a:stretch/>
        </p:blipFill>
        <p:spPr>
          <a:xfrm>
            <a:off x="7855025" y="175250"/>
            <a:ext cx="1019175" cy="11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5"/>
          <p:cNvPicPr preferRelativeResize="0"/>
          <p:nvPr/>
        </p:nvPicPr>
        <p:blipFill rotWithShape="1">
          <a:blip r:embed="rId5">
            <a:alphaModFix/>
          </a:blip>
          <a:srcRect l="3406" t="40383" r="53964"/>
          <a:stretch/>
        </p:blipFill>
        <p:spPr>
          <a:xfrm>
            <a:off x="-42225" y="1896052"/>
            <a:ext cx="2918736" cy="2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5"/>
          <p:cNvSpPr txBox="1"/>
          <p:nvPr/>
        </p:nvSpPr>
        <p:spPr>
          <a:xfrm rot="-837811">
            <a:off x="5708431" y="622593"/>
            <a:ext cx="1547839" cy="63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Viga"/>
                <a:ea typeface="Viga"/>
                <a:cs typeface="Viga"/>
                <a:sym typeface="Viga"/>
              </a:rPr>
              <a:t>Enseigner à distance!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99" name="Google Shape;499;p55">
            <a:hlinkClick r:id="rId6"/>
          </p:cNvPr>
          <p:cNvSpPr txBox="1"/>
          <p:nvPr/>
        </p:nvSpPr>
        <p:spPr>
          <a:xfrm>
            <a:off x="222150" y="46251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en" sz="16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recit.qc.ca</a:t>
            </a:r>
            <a:endParaRPr sz="16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6"/>
          <p:cNvSpPr txBox="1">
            <a:spLocks noGrp="1"/>
          </p:cNvSpPr>
          <p:nvPr>
            <p:ph type="subTitle" idx="4294967295"/>
          </p:nvPr>
        </p:nvSpPr>
        <p:spPr>
          <a:xfrm>
            <a:off x="1275150" y="426500"/>
            <a:ext cx="6593700" cy="22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Des ressources :</a:t>
            </a:r>
            <a:endParaRPr sz="36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Geoboard	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https://itunes.apple.com/us/app/geoboard-by-the-math-learning-center/id519896952?mt=8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Number Rack*	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4"/>
              </a:rPr>
              <a:t>https://itunes.apple.com/ca/app/number-rack-by-the-math-learning-center/id496057949?l=fr&amp;mt=8</a:t>
            </a:r>
            <a:endParaRPr sz="105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Number Pieces*	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5"/>
              </a:rPr>
              <a:t>https://itunes.apple.com/ca/app/number-pieces-basic-by-the-math-learning-center/id611452042?l=fr&amp;mt=8</a:t>
            </a:r>
            <a:endParaRPr sz="105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Pattern Shapes	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6"/>
              </a:rPr>
              <a:t>https://itunes.apple.com/ca/app/pattern-shapes-by-the-math-learning-center/id908511013?l=fr&amp;mt=8</a:t>
            </a:r>
            <a:endParaRPr sz="105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Fractions	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7"/>
              </a:rPr>
              <a:t>https://itunes.apple.com/ca/app/fractions-by-the-math-learning-center/id1114674604?l=fr&amp;mt=8</a:t>
            </a:r>
            <a:endParaRPr sz="105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Number Line* 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8"/>
              </a:rPr>
              <a:t>https://itunes.apple.com/ca/app/number-line-by-the-math-learning-center/id751816884?l=fr&amp;mt=8</a:t>
            </a:r>
            <a:endParaRPr sz="105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Number Frames* 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9"/>
              </a:rPr>
              <a:t>https://itunes.apple.com/us/app/number-frames-by-the-math-learning-center/id873198123?mt=8</a:t>
            </a:r>
            <a:endParaRPr sz="105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Math Clock*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https://itunes.apple.com/us/app/math-clock-by-mlc/id1444666967?ls=1&amp;mt=8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*Applications qui permettent le partage</a:t>
            </a:r>
            <a:endParaRPr sz="36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05" name="Google Shape;505;p5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7"/>
          <p:cNvSpPr txBox="1">
            <a:spLocks noGrp="1"/>
          </p:cNvSpPr>
          <p:nvPr>
            <p:ph type="subTitle" idx="4294967295"/>
          </p:nvPr>
        </p:nvSpPr>
        <p:spPr>
          <a:xfrm>
            <a:off x="1275150" y="426500"/>
            <a:ext cx="6593700" cy="22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Pour aller plus loin :</a:t>
            </a:r>
            <a:endParaRPr sz="36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600"/>
              </a:spcBef>
              <a:spcAft>
                <a:spcPts val="0"/>
              </a:spcAft>
              <a:buSzPts val="1800"/>
              <a:buFont typeface="Ubuntu"/>
              <a:buChar char="◎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Tutoriels d’applications iPad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◎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Applications et PDA math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◎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23 recommandations d’usage des technologies en math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b="1">
              <a:solidFill>
                <a:srgbClr val="00ACC3"/>
              </a:solidFill>
            </a:endParaRPr>
          </a:p>
        </p:txBody>
      </p:sp>
      <p:pic>
        <p:nvPicPr>
          <p:cNvPr id="511" name="Google Shape;511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8"/>
          <p:cNvSpPr txBox="1">
            <a:spLocks noGrp="1"/>
          </p:cNvSpPr>
          <p:nvPr>
            <p:ph type="subTitle" idx="4294967295"/>
          </p:nvPr>
        </p:nvSpPr>
        <p:spPr>
          <a:xfrm>
            <a:off x="1275150" y="426500"/>
            <a:ext cx="6593700" cy="22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COPS 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Ubuntu"/>
              <a:buChar char="◎"/>
            </a:pPr>
            <a:r>
              <a:rPr lang="en" sz="18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Courriel</a:t>
            </a:r>
            <a:endParaRPr sz="1800">
              <a:solidFill>
                <a:srgbClr val="3C40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Ubuntu"/>
              <a:buChar char="◎"/>
            </a:pPr>
            <a:r>
              <a:rPr lang="en" sz="18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Intention</a:t>
            </a:r>
            <a:endParaRPr sz="1800">
              <a:solidFill>
                <a:srgbClr val="3C40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Ubuntu"/>
              <a:buChar char="◎"/>
            </a:pPr>
            <a:r>
              <a:rPr lang="en" sz="1800">
                <a:solidFill>
                  <a:srgbClr val="3C4043"/>
                </a:solidFill>
                <a:latin typeface="Ubuntu"/>
                <a:ea typeface="Ubuntu"/>
                <a:cs typeface="Ubuntu"/>
                <a:sym typeface="Ubuntu"/>
              </a:rPr>
              <a:t>Expérimentation</a:t>
            </a:r>
            <a:endParaRPr sz="1800">
              <a:solidFill>
                <a:srgbClr val="3C404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b="1">
              <a:solidFill>
                <a:srgbClr val="00ACC3"/>
              </a:solidFill>
            </a:endParaRPr>
          </a:p>
        </p:txBody>
      </p:sp>
      <p:pic>
        <p:nvPicPr>
          <p:cNvPr id="517" name="Google Shape;51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523" name="Google Shape;523;p59"/>
          <p:cNvSpPr txBox="1">
            <a:spLocks noGrp="1"/>
          </p:cNvSpPr>
          <p:nvPr>
            <p:ph type="title" idx="4294967295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du 19 mai au 5 juin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13 h 30 à 15 h.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24" name="Google Shape;524;p59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25" name="Google Shape;52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6" name="Google Shape;526;p59"/>
          <p:cNvSpPr/>
          <p:nvPr/>
        </p:nvSpPr>
        <p:spPr>
          <a:xfrm>
            <a:off x="2957648" y="18770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27" name="Google Shape;527;p59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https://meet.jit.si/RECITMSTDistance</a:t>
            </a:r>
            <a:endParaRPr sz="20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0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33" name="Google Shape;53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0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equipe@recitmst.qc.ca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Chaîne Youtube</a:t>
            </a:r>
            <a:endParaRPr sz="900"/>
          </a:p>
        </p:txBody>
      </p:sp>
      <p:sp>
        <p:nvSpPr>
          <p:cNvPr id="535" name="Google Shape;535;p60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6" name="Google Shape;536;p60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 </a:t>
            </a:r>
            <a:r>
              <a:rPr lang="en" sz="800" u="sng">
                <a:solidFill>
                  <a:srgbClr val="0097A7"/>
                </a:solidFill>
                <a:hlinkClick r:id="rId8"/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7" name="Google Shape;537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1013450" y="1652050"/>
            <a:ext cx="2730300" cy="22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Qui êtes-vous? Nom, rôle, CS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(clavardage)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Questions?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hlinkClick r:id="rId3"/>
              </a:rPr>
              <a:t>Document collaboratif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D4A00"/>
                </a:solidFill>
              </a:rPr>
              <a:t> </a:t>
            </a:r>
            <a:endParaRPr sz="2000" b="1">
              <a:solidFill>
                <a:srgbClr val="ED4A00"/>
              </a:solidFill>
            </a:endParaRPr>
          </a:p>
        </p:txBody>
      </p:sp>
      <p:pic>
        <p:nvPicPr>
          <p:cNvPr id="260" name="Google Shape;2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2300" y="1125250"/>
            <a:ext cx="2641649" cy="30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 txBox="1"/>
          <p:nvPr/>
        </p:nvSpPr>
        <p:spPr>
          <a:xfrm>
            <a:off x="5756825" y="386875"/>
            <a:ext cx="2177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A86E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/>
        </p:nvSpPr>
        <p:spPr>
          <a:xfrm>
            <a:off x="853450" y="0"/>
            <a:ext cx="7612200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À quel niveau enseignez-vous?</a:t>
            </a:r>
            <a:endParaRPr sz="2400">
              <a:solidFill>
                <a:srgbClr val="F8BB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267" name="Google Shape;267;p29"/>
          <p:cNvGraphicFramePr/>
          <p:nvPr/>
        </p:nvGraphicFramePr>
        <p:xfrm>
          <a:off x="897350" y="78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{A95B14B5-280E-405E-BCFD-E0D42F480A20}</a:tableStyleId>
              </a:tblPr>
              <a:tblGrid>
                <a:gridCol w="5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45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Cycle 1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Cycle 2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Cycle 3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15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Cycle 1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Cycle 2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4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FGA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8" name="Google Shape;268;p29"/>
          <p:cNvSpPr txBox="1"/>
          <p:nvPr/>
        </p:nvSpPr>
        <p:spPr>
          <a:xfrm rot="-5400000">
            <a:off x="627350" y="1550050"/>
            <a:ext cx="94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Primaire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 rot="-5400000" flipH="1">
            <a:off x="537650" y="3182050"/>
            <a:ext cx="11889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Secondaire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/>
          <p:nvPr/>
        </p:nvSpPr>
        <p:spPr>
          <a:xfrm>
            <a:off x="853450" y="0"/>
            <a:ext cx="7612200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Quel ENA utilisez-vous?</a:t>
            </a:r>
            <a:endParaRPr sz="36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(Environnement numérique d’apprentissage)</a:t>
            </a:r>
            <a:endParaRPr sz="2400">
              <a:solidFill>
                <a:srgbClr val="F8BB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275" name="Google Shape;275;p30"/>
          <p:cNvGraphicFramePr/>
          <p:nvPr/>
        </p:nvGraphicFramePr>
        <p:xfrm>
          <a:off x="853450" y="1188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{A95B14B5-280E-405E-BCFD-E0D42F480A20}</a:tableStyleId>
              </a:tblPr>
              <a:tblGrid>
                <a:gridCol w="39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200">
                <a:tc>
                  <a:txBody>
                    <a:bodyPr/>
                    <a:lstStyle/>
                    <a:p>
                      <a:pPr marL="457200" lvl="0" indent="-431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BB00"/>
                        </a:buClr>
                        <a:buSzPts val="3200"/>
                        <a:buFont typeface="Ubuntu"/>
                        <a:buChar char="●"/>
                      </a:pPr>
                      <a:r>
                        <a:rPr lang="en" sz="3200">
                          <a:solidFill>
                            <a:srgbClr val="F8BB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Google Suite, Classroom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750">
                <a:tc>
                  <a:txBody>
                    <a:bodyPr/>
                    <a:lstStyle/>
                    <a:p>
                      <a:pPr marL="457200" lvl="0" indent="-431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BB00"/>
                        </a:buClr>
                        <a:buSzPts val="3200"/>
                        <a:buFont typeface="Ubuntu"/>
                        <a:buChar char="●"/>
                      </a:pPr>
                      <a:r>
                        <a:rPr lang="en" sz="3200">
                          <a:solidFill>
                            <a:srgbClr val="F8BB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Microsoft, Office 365, TEAMS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825">
                <a:tc>
                  <a:txBody>
                    <a:bodyPr/>
                    <a:lstStyle/>
                    <a:p>
                      <a:pPr marL="457200" lvl="0" indent="-431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BB00"/>
                        </a:buClr>
                        <a:buSzPts val="3200"/>
                        <a:buFont typeface="Ubuntu"/>
                        <a:buChar char="●"/>
                      </a:pPr>
                      <a:r>
                        <a:rPr lang="en" sz="3200">
                          <a:solidFill>
                            <a:srgbClr val="F8BB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Moodle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25">
                <a:tc>
                  <a:txBody>
                    <a:bodyPr/>
                    <a:lstStyle/>
                    <a:p>
                      <a:pPr marL="457200" lvl="0" indent="-431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BB00"/>
                        </a:buClr>
                        <a:buSzPts val="3200"/>
                        <a:buFont typeface="Ubuntu"/>
                        <a:buChar char="●"/>
                      </a:pPr>
                      <a:r>
                        <a:rPr lang="en" sz="3200">
                          <a:solidFill>
                            <a:srgbClr val="F8BB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Autres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/>
        </p:nvSpPr>
        <p:spPr>
          <a:xfrm>
            <a:off x="598200" y="289575"/>
            <a:ext cx="77190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D1C6"/>
                </a:solidFill>
                <a:latin typeface="Ubuntu"/>
                <a:ea typeface="Ubuntu"/>
                <a:cs typeface="Ubuntu"/>
                <a:sym typeface="Ubuntu"/>
              </a:rPr>
              <a:t>Quel est votre niveau d’aisance TIC?</a:t>
            </a:r>
            <a:endParaRPr sz="2400">
              <a:solidFill>
                <a:srgbClr val="F8BB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281" name="Google Shape;281;p31"/>
          <p:cNvGraphicFramePr/>
          <p:nvPr/>
        </p:nvGraphicFramePr>
        <p:xfrm>
          <a:off x="712475" y="1268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{A95B14B5-280E-405E-BCFD-E0D42F480A20}</a:tableStyleId>
              </a:tblPr>
              <a:tblGrid>
                <a:gridCol w="399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725">
                <a:tc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BB00"/>
                        </a:buClr>
                        <a:buSzPts val="2000"/>
                        <a:buFont typeface="Ubuntu"/>
                        <a:buChar char="●"/>
                      </a:pPr>
                      <a:r>
                        <a:rPr lang="en" sz="2000">
                          <a:solidFill>
                            <a:srgbClr val="F8BB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suis comme un poisson dans l’eau. </a:t>
                      </a:r>
                      <a:r>
                        <a:rPr lang="en">
                          <a:solidFill>
                            <a:srgbClr val="1C4587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😀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575">
                <a:tc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BB00"/>
                        </a:buClr>
                        <a:buSzPts val="2000"/>
                        <a:buFont typeface="Ubuntu"/>
                        <a:buChar char="●"/>
                      </a:pPr>
                      <a:r>
                        <a:rPr lang="en" sz="2000">
                          <a:solidFill>
                            <a:srgbClr val="F8BB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commence à vraiment m’amuser. </a:t>
                      </a:r>
                      <a:r>
                        <a:rPr lang="en">
                          <a:solidFill>
                            <a:srgbClr val="1C4587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😊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25">
                <a:tc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BB00"/>
                        </a:buClr>
                        <a:buSzPts val="2000"/>
                        <a:buFont typeface="Ubuntu"/>
                        <a:buChar char="●"/>
                      </a:pPr>
                      <a:r>
                        <a:rPr lang="en" sz="2000">
                          <a:solidFill>
                            <a:srgbClr val="F8BB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J’apprivoise lentement mais sûrement. </a:t>
                      </a:r>
                      <a:r>
                        <a:rPr lang="en">
                          <a:solidFill>
                            <a:srgbClr val="1C4587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😕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25">
                <a:tc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BB00"/>
                        </a:buClr>
                        <a:buSzPts val="2000"/>
                        <a:buFont typeface="Ubuntu"/>
                        <a:buChar char="●"/>
                      </a:pPr>
                      <a:r>
                        <a:rPr lang="en" sz="2000">
                          <a:solidFill>
                            <a:srgbClr val="F8BB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la panique! J’en dors plus la nuit. </a:t>
                      </a:r>
                      <a:r>
                        <a:rPr lang="en">
                          <a:solidFill>
                            <a:srgbClr val="1C4587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😱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963" y="1094025"/>
            <a:ext cx="3874499" cy="19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7841" y="2633437"/>
            <a:ext cx="2315384" cy="32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450" y="-50959"/>
            <a:ext cx="2790750" cy="186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9450" y="1815375"/>
            <a:ext cx="2714550" cy="180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9450" y="3622244"/>
            <a:ext cx="2714550" cy="203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5525" y="-1"/>
            <a:ext cx="2674850" cy="17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39325" y="-50966"/>
            <a:ext cx="3790125" cy="142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45900" y="2631550"/>
            <a:ext cx="1883550" cy="27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35525" y="1645182"/>
            <a:ext cx="2674850" cy="172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35525" y="3367125"/>
            <a:ext cx="2674850" cy="177627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>
            <a:spLocks noGrp="1"/>
          </p:cNvSpPr>
          <p:nvPr>
            <p:ph type="title" idx="4294967295"/>
          </p:nvPr>
        </p:nvSpPr>
        <p:spPr>
          <a:xfrm>
            <a:off x="311700" y="14376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Pourquoi?</a:t>
            </a:r>
            <a:endParaRPr sz="120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025" y="114950"/>
            <a:ext cx="5242826" cy="49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/>
          <p:nvPr/>
        </p:nvSpPr>
        <p:spPr>
          <a:xfrm>
            <a:off x="425750" y="259275"/>
            <a:ext cx="3208200" cy="476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latin typeface="Viga"/>
                <a:ea typeface="Viga"/>
                <a:cs typeface="Viga"/>
                <a:sym typeface="Viga"/>
              </a:rPr>
              <a:t>Pourquoi ?</a:t>
            </a: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00FF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Cadre de référence de la compétence numérique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28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version interactive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5053175" y="68152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6510975" y="25927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3"/>
          <p:cNvSpPr/>
          <p:nvPr/>
        </p:nvSpPr>
        <p:spPr>
          <a:xfrm>
            <a:off x="6471800" y="709900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3"/>
          <p:cNvSpPr/>
          <p:nvPr/>
        </p:nvSpPr>
        <p:spPr>
          <a:xfrm>
            <a:off x="7993450" y="2727900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3"/>
          <p:cNvSpPr/>
          <p:nvPr/>
        </p:nvSpPr>
        <p:spPr>
          <a:xfrm>
            <a:off x="7592475" y="386642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3"/>
          <p:cNvSpPr/>
          <p:nvPr/>
        </p:nvSpPr>
        <p:spPr>
          <a:xfrm>
            <a:off x="6471800" y="461477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5002725" y="461477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3878100" y="381992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3"/>
          <p:cNvSpPr/>
          <p:nvPr/>
        </p:nvSpPr>
        <p:spPr>
          <a:xfrm>
            <a:off x="3959575" y="1503450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1642</Words>
  <Application>Microsoft Office PowerPoint</Application>
  <PresentationFormat>Affichage à l'écran (16:9)</PresentationFormat>
  <Paragraphs>300</Paragraphs>
  <Slides>36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Nixie One</vt:lpstr>
      <vt:lpstr>Dosis</vt:lpstr>
      <vt:lpstr>Viga</vt:lpstr>
      <vt:lpstr>Bangers</vt:lpstr>
      <vt:lpstr>Arial</vt:lpstr>
      <vt:lpstr>Varela Round</vt:lpstr>
      <vt:lpstr>Ubuntu</vt:lpstr>
      <vt:lpstr>Puck template</vt:lpstr>
      <vt:lpstr>Simple Light</vt:lpstr>
      <vt:lpstr>Présentation PowerPoint</vt:lpstr>
      <vt:lpstr>Présentation PowerPoint</vt:lpstr>
      <vt:lpstr>Plan de la présentation</vt:lpstr>
      <vt:lpstr>Qui êtes-vous? Nom, rôle, CS (clavardage)  Questions? Document collaboratif  </vt:lpstr>
      <vt:lpstr>Présentation PowerPoint</vt:lpstr>
      <vt:lpstr>Présentation PowerPoint</vt:lpstr>
      <vt:lpstr>Présentation PowerPoint</vt:lpstr>
      <vt:lpstr>Pourquoi?</vt:lpstr>
      <vt:lpstr>Présentation PowerPoint</vt:lpstr>
      <vt:lpstr>Présentation PowerPoint</vt:lpstr>
      <vt:lpstr>Présentation PowerPoint</vt:lpstr>
      <vt:lpstr> Astuces</vt:lpstr>
      <vt:lpstr> Number Frames</vt:lpstr>
      <vt:lpstr> Nos droits et nos devoirs d’apprenants</vt:lpstr>
      <vt:lpstr>Présentation PowerPoint</vt:lpstr>
      <vt:lpstr>Number Pieces* </vt:lpstr>
      <vt:lpstr>Number Rack* </vt:lpstr>
      <vt:lpstr>Number Lines* </vt:lpstr>
      <vt:lpstr>Number Frames* </vt:lpstr>
      <vt:lpstr>Math Clock* </vt:lpstr>
      <vt:lpstr>Geoboard</vt:lpstr>
      <vt:lpstr>Pattern Shapes </vt:lpstr>
      <vt:lpstr>Fractions </vt:lpstr>
      <vt:lpstr>Présentation PowerPoint</vt:lpstr>
      <vt:lpstr>Exemples de tâches ouvertes :  Illustre 56+12 ou 123-56; Représente ¾ ou des fractions équivalentes; Place en ordre croissant 3 nombres; Décompose un nombre; Illustre un nombre pair; Écris un couple; Compare des figures planes.  </vt:lpstr>
      <vt:lpstr>AirDrop en classe </vt:lpstr>
      <vt:lpstr>Bonus : Mesures </vt:lpstr>
      <vt:lpstr>Bonus : FlashToPass</vt:lpstr>
      <vt:lpstr>Besoin, échanges, questions? Document collaboratif</vt:lpstr>
      <vt:lpstr>Autoformation sur le Campus Récit</vt:lpstr>
      <vt:lpstr>LES RENDEZ-VOUS VIRTUELS PRINTANIERS DU RÉCIT!   </vt:lpstr>
      <vt:lpstr>Présentation PowerPoint</vt:lpstr>
      <vt:lpstr>Présentation PowerPoint</vt:lpstr>
      <vt:lpstr>Présentation PowerPoint</vt:lpstr>
      <vt:lpstr>L’équipe du RÉCIT MST est disponible  du 19 mai au 5 juin  de 13 h 30 à 15 h. 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Sonya Fiset</dc:creator>
  <cp:lastModifiedBy>Fiset Sonia</cp:lastModifiedBy>
  <cp:revision>2</cp:revision>
  <dcterms:modified xsi:type="dcterms:W3CDTF">2020-05-20T14:30:38Z</dcterms:modified>
</cp:coreProperties>
</file>