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Ubuntu"/>
      <p:regular r:id="rId39"/>
      <p:bold r:id="rId40"/>
      <p:italic r:id="rId41"/>
      <p:boldItalic r:id="rId42"/>
    </p:embeddedFont>
    <p:embeddedFont>
      <p:font typeface="Roboto"/>
      <p:regular r:id="rId43"/>
      <p:bold r:id="rId44"/>
      <p:italic r:id="rId45"/>
      <p:boldItalic r:id="rId46"/>
    </p:embeddedFont>
    <p:embeddedFont>
      <p:font typeface="Nunito"/>
      <p:regular r:id="rId47"/>
      <p:bold r:id="rId48"/>
      <p:italic r:id="rId49"/>
      <p:boldItalic r:id="rId50"/>
    </p:embeddedFont>
    <p:embeddedFont>
      <p:font typeface="Barlow Condensed"/>
      <p:regular r:id="rId51"/>
      <p:bold r:id="rId52"/>
      <p:italic r:id="rId53"/>
      <p:boldItalic r:id="rId54"/>
    </p:embeddedFont>
    <p:embeddedFont>
      <p:font typeface="Press Start 2P"/>
      <p:regular r:id="rId55"/>
    </p:embeddedFont>
    <p:embeddedFont>
      <p:font typeface="Viga"/>
      <p:regular r:id="rId56"/>
    </p:embeddedFont>
    <p:embeddedFont>
      <p:font typeface="Rubik"/>
      <p:regular r:id="rId57"/>
      <p:bold r:id="rId58"/>
      <p:italic r:id="rId59"/>
      <p:boldItalic r:id="rId60"/>
    </p:embeddedFont>
    <p:embeddedFont>
      <p:font typeface="Open Sans"/>
      <p:regular r:id="rId61"/>
      <p:bold r:id="rId62"/>
      <p:italic r:id="rId63"/>
      <p:boldItalic r:id="rId64"/>
    </p:embeddedFont>
    <p:embeddedFont>
      <p:font typeface="Century Gothic"/>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bold.fntdata"/><Relationship Id="rId42" Type="http://schemas.openxmlformats.org/officeDocument/2006/relationships/font" Target="fonts/Ubuntu-boldItalic.fntdata"/><Relationship Id="rId41" Type="http://schemas.openxmlformats.org/officeDocument/2006/relationships/font" Target="fonts/Ubuntu-italic.fntdata"/><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unito-bold.fntdata"/><Relationship Id="rId47" Type="http://schemas.openxmlformats.org/officeDocument/2006/relationships/font" Target="fonts/Nunito-regular.fntdata"/><Relationship Id="rId49"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Ubuntu-regular.fntdata"/><Relationship Id="rId38" Type="http://schemas.openxmlformats.org/officeDocument/2006/relationships/slide" Target="slides/slide33.xml"/><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5.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7.xml"/><Relationship Id="rId66" Type="http://schemas.openxmlformats.org/officeDocument/2006/relationships/font" Target="fonts/CenturyGothic-bold.fntdata"/><Relationship Id="rId21" Type="http://schemas.openxmlformats.org/officeDocument/2006/relationships/slide" Target="slides/slide16.xml"/><Relationship Id="rId65" Type="http://schemas.openxmlformats.org/officeDocument/2006/relationships/font" Target="fonts/CenturyGothic-regular.fntdata"/><Relationship Id="rId24" Type="http://schemas.openxmlformats.org/officeDocument/2006/relationships/slide" Target="slides/slide19.xml"/><Relationship Id="rId68" Type="http://schemas.openxmlformats.org/officeDocument/2006/relationships/font" Target="fonts/CenturyGothic-boldItalic.fntdata"/><Relationship Id="rId23" Type="http://schemas.openxmlformats.org/officeDocument/2006/relationships/slide" Target="slides/slide18.xml"/><Relationship Id="rId67" Type="http://schemas.openxmlformats.org/officeDocument/2006/relationships/font" Target="fonts/CenturyGothic-italic.fntdata"/><Relationship Id="rId60" Type="http://schemas.openxmlformats.org/officeDocument/2006/relationships/font" Target="fonts/Rubik-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BarlowCondensed-regular.fntdata"/><Relationship Id="rId50" Type="http://schemas.openxmlformats.org/officeDocument/2006/relationships/font" Target="fonts/Nunito-boldItalic.fntdata"/><Relationship Id="rId53" Type="http://schemas.openxmlformats.org/officeDocument/2006/relationships/font" Target="fonts/BarlowCondensed-italic.fntdata"/><Relationship Id="rId52" Type="http://schemas.openxmlformats.org/officeDocument/2006/relationships/font" Target="fonts/BarlowCondensed-bold.fntdata"/><Relationship Id="rId11" Type="http://schemas.openxmlformats.org/officeDocument/2006/relationships/slide" Target="slides/slide6.xml"/><Relationship Id="rId55" Type="http://schemas.openxmlformats.org/officeDocument/2006/relationships/font" Target="fonts/PressStart2P-regular.fntdata"/><Relationship Id="rId10" Type="http://schemas.openxmlformats.org/officeDocument/2006/relationships/slide" Target="slides/slide5.xml"/><Relationship Id="rId54" Type="http://schemas.openxmlformats.org/officeDocument/2006/relationships/font" Target="fonts/BarlowCondensed-boldItalic.fntdata"/><Relationship Id="rId13" Type="http://schemas.openxmlformats.org/officeDocument/2006/relationships/slide" Target="slides/slide8.xml"/><Relationship Id="rId57" Type="http://schemas.openxmlformats.org/officeDocument/2006/relationships/font" Target="fonts/Rubik-regular.fntdata"/><Relationship Id="rId12" Type="http://schemas.openxmlformats.org/officeDocument/2006/relationships/slide" Target="slides/slide7.xml"/><Relationship Id="rId56" Type="http://schemas.openxmlformats.org/officeDocument/2006/relationships/font" Target="fonts/Viga-regular.fntdata"/><Relationship Id="rId15" Type="http://schemas.openxmlformats.org/officeDocument/2006/relationships/slide" Target="slides/slide10.xml"/><Relationship Id="rId59" Type="http://schemas.openxmlformats.org/officeDocument/2006/relationships/font" Target="fonts/Rubik-italic.fntdata"/><Relationship Id="rId14" Type="http://schemas.openxmlformats.org/officeDocument/2006/relationships/slide" Target="slides/slide9.xml"/><Relationship Id="rId58" Type="http://schemas.openxmlformats.org/officeDocument/2006/relationships/font" Target="fonts/Rubik-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3nbWsGXU8NPmwzHvAXQNASCUpK_Mezt8gVLm8lXQNCs/edit?usp=sharing" TargetMode="External"/><Relationship Id="rId3" Type="http://schemas.openxmlformats.org/officeDocument/2006/relationships/hyperlink" Target="https://sites.google.com/csbe.qc.ca/evaluerautrementenmath/types-de-probl%C3%A8mes/t%C3%A2ches-cr%C3%A9atives?authuser=0"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citus.qc.ca/"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 et Stéphanie</a:t>
            </a:r>
            <a:endParaRPr/>
          </a:p>
        </p:txBody>
      </p:sp>
      <p:sp>
        <p:nvSpPr>
          <p:cNvPr id="112" name="Google Shape;11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1ad5254628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chemeClr val="dk1"/>
                </a:solidFill>
                <a:latin typeface="Open Sans"/>
                <a:ea typeface="Open Sans"/>
                <a:cs typeface="Open Sans"/>
                <a:sym typeface="Open Sans"/>
              </a:rPr>
              <a:t>SF   11-14            OUTIL DE MANIPULATION Apprentissage</a:t>
            </a:r>
            <a:br>
              <a:rPr b="1"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Amorce</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Découverte de concepts mathématiques (</a:t>
            </a:r>
            <a:r>
              <a:rPr lang="en-US" sz="1200" u="sng">
                <a:solidFill>
                  <a:srgbClr val="0097A7"/>
                </a:solidFill>
                <a:latin typeface="Open Sans"/>
                <a:ea typeface="Open Sans"/>
                <a:cs typeface="Open Sans"/>
                <a:sym typeface="Open Sans"/>
                <a:hlinkClick r:id="rId2">
                  <a:extLst>
                    <a:ext uri="{A12FA001-AC4F-418D-AE19-62706E023703}">
                      <ahyp:hlinkClr val="tx"/>
                    </a:ext>
                  </a:extLst>
                </a:hlinkClick>
              </a:rPr>
              <a:t>approche inductive</a:t>
            </a:r>
            <a:r>
              <a:rPr lang="en-US"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Objets de manipulation pour développer sa compréhension conceptuelle</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Causerie mathématique</a:t>
            </a:r>
            <a:endParaRPr sz="1200">
              <a:solidFill>
                <a:schemeClr val="dk1"/>
              </a:solidFill>
              <a:latin typeface="Open Sans"/>
              <a:ea typeface="Open Sans"/>
              <a:cs typeface="Open Sans"/>
              <a:sym typeface="Open Sans"/>
            </a:endParaRPr>
          </a:p>
          <a:p>
            <a:pPr indent="0" lvl="0" marL="457200" rtl="0" algn="ctr">
              <a:lnSpc>
                <a:spcPct val="150000"/>
              </a:lnSpc>
              <a:spcBef>
                <a:spcPts val="1000"/>
              </a:spcBef>
              <a:spcAft>
                <a:spcPts val="0"/>
              </a:spcAft>
              <a:buNone/>
            </a:pPr>
            <a:r>
              <a:rPr b="1" lang="en-US" sz="1400">
                <a:solidFill>
                  <a:schemeClr val="dk1"/>
                </a:solidFill>
                <a:latin typeface="Open Sans"/>
                <a:ea typeface="Open Sans"/>
                <a:cs typeface="Open Sans"/>
                <a:sym typeface="Open Sans"/>
              </a:rPr>
              <a:t>APPLICATION</a:t>
            </a:r>
            <a:endParaRPr b="1" sz="1400">
              <a:solidFill>
                <a:schemeClr val="dk1"/>
              </a:solidFill>
              <a:latin typeface="Open Sans"/>
              <a:ea typeface="Open Sans"/>
              <a:cs typeface="Open Sans"/>
              <a:sym typeface="Open Sans"/>
            </a:endParaRPr>
          </a:p>
          <a:p>
            <a:pPr indent="0" lvl="0" marL="0" rtl="0" algn="ctr">
              <a:spcBef>
                <a:spcPts val="1000"/>
              </a:spcBef>
              <a:spcAft>
                <a:spcPts val="0"/>
              </a:spcAft>
              <a:buNone/>
            </a:pPr>
            <a:r>
              <a:rPr b="1" lang="en-US" sz="1400">
                <a:solidFill>
                  <a:schemeClr val="dk1"/>
                </a:solidFill>
                <a:latin typeface="Open Sans"/>
                <a:ea typeface="Open Sans"/>
                <a:cs typeface="Open Sans"/>
                <a:sym typeface="Open Sans"/>
              </a:rPr>
              <a:t>Apprentissage ou Évaluation C2 </a:t>
            </a:r>
            <a:br>
              <a:rPr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Mettre en application des concepts appris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Cartes à tâches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Défis à réaliser</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Stations de construction</a:t>
            </a:r>
            <a:endParaRPr sz="1200">
              <a:solidFill>
                <a:schemeClr val="dk1"/>
              </a:solidFill>
              <a:latin typeface="Open Sans"/>
              <a:ea typeface="Open Sans"/>
              <a:cs typeface="Open Sans"/>
              <a:sym typeface="Open Sans"/>
            </a:endParaRPr>
          </a:p>
          <a:p>
            <a:pPr indent="0" lvl="0" marL="0" rtl="0" algn="l">
              <a:lnSpc>
                <a:spcPct val="150000"/>
              </a:lnSpc>
              <a:spcBef>
                <a:spcPts val="1000"/>
              </a:spcBef>
              <a:spcAft>
                <a:spcPts val="0"/>
              </a:spcAft>
              <a:buNone/>
            </a:pPr>
            <a:r>
              <a:t/>
            </a:r>
            <a:endParaRPr sz="1200">
              <a:solidFill>
                <a:schemeClr val="dk1"/>
              </a:solidFill>
              <a:latin typeface="Open Sans"/>
              <a:ea typeface="Open Sans"/>
              <a:cs typeface="Open Sans"/>
              <a:sym typeface="Open Sans"/>
            </a:endParaRPr>
          </a:p>
          <a:p>
            <a:pPr indent="0" lvl="0" marL="0" rtl="0" algn="ctr">
              <a:spcBef>
                <a:spcPts val="1000"/>
              </a:spcBef>
              <a:spcAft>
                <a:spcPts val="0"/>
              </a:spcAft>
              <a:buClr>
                <a:schemeClr val="dk1"/>
              </a:buClr>
              <a:buSzPts val="1100"/>
              <a:buFont typeface="Arial"/>
              <a:buNone/>
            </a:pPr>
            <a:r>
              <a:rPr b="1" lang="en-US" sz="1400" u="sng">
                <a:solidFill>
                  <a:srgbClr val="0097A7"/>
                </a:solidFill>
                <a:latin typeface="Open Sans"/>
                <a:ea typeface="Open Sans"/>
                <a:cs typeface="Open Sans"/>
                <a:sym typeface="Open Sans"/>
                <a:hlinkClick r:id="rId3">
                  <a:extLst>
                    <a:ext uri="{A12FA001-AC4F-418D-AE19-62706E023703}">
                      <ahyp:hlinkClr val="tx"/>
                    </a:ext>
                  </a:extLst>
                </a:hlinkClick>
              </a:rPr>
              <a:t>TÂCHES CRÉATIVES</a:t>
            </a:r>
            <a:endParaRPr b="1" sz="1400">
              <a:solidFill>
                <a:schemeClr val="dk1"/>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b="1" lang="en-US" sz="1400">
                <a:solidFill>
                  <a:schemeClr val="dk1"/>
                </a:solidFill>
                <a:latin typeface="Open Sans"/>
                <a:ea typeface="Open Sans"/>
                <a:cs typeface="Open Sans"/>
                <a:sym typeface="Open Sans"/>
              </a:rPr>
              <a:t>Évaluation C1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Approche par projet</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Problème ouvert (solutions variées)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Problème complexe (processus cognitif élevé)</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Contraintes mathématiques, variété de concepts</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latin typeface="Open Sans"/>
                <a:ea typeface="Open Sans"/>
                <a:cs typeface="Open Sans"/>
                <a:sym typeface="Open Sans"/>
              </a:rPr>
              <a:t>Avec un regroupement de blocs, il est possible de représenter :</a:t>
            </a:r>
            <a:endParaRPr b="1" sz="1000">
              <a:solidFill>
                <a:schemeClr val="dk1"/>
              </a:solidFill>
              <a:latin typeface="Open Sans"/>
              <a:ea typeface="Open Sans"/>
              <a:cs typeface="Open Sans"/>
              <a:sym typeface="Open Sans"/>
            </a:endParaRPr>
          </a:p>
          <a:p>
            <a:pPr indent="-292100" lvl="0" marL="457200" rtl="0" algn="l">
              <a:lnSpc>
                <a:spcPct val="115000"/>
              </a:lnSpc>
              <a:spcBef>
                <a:spcPts val="120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nombre naturel, un nombre pair ou impair, un nombre entier, un nombre premier ou composé, un nombre carré, un nombre cubique;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l'addition ou la soustraction de nombres naturels;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addition répétée;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régularité;</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figure plane et toutes ses propriétés et composantes;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solide et toutes ses propriétés et composantes;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droites parallèles ou perpendiculaires;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etc.</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000">
              <a:solidFill>
                <a:schemeClr val="dk1"/>
              </a:solidFill>
              <a:latin typeface="Open Sans"/>
              <a:ea typeface="Open Sans"/>
              <a:cs typeface="Open Sans"/>
              <a:sym typeface="Open Sans"/>
            </a:endParaRPr>
          </a:p>
          <a:p>
            <a:pPr indent="-228600" lvl="0" marL="457200" rtl="0" algn="l">
              <a:lnSpc>
                <a:spcPct val="115000"/>
              </a:lnSpc>
              <a:spcBef>
                <a:spcPts val="1200"/>
              </a:spcBef>
              <a:spcAft>
                <a:spcPts val="0"/>
              </a:spcAft>
              <a:buClr>
                <a:schemeClr val="dk1"/>
              </a:buClr>
              <a:buSzPts val="1100"/>
              <a:buFont typeface="Arial"/>
              <a:buNone/>
            </a:pPr>
            <a:r>
              <a:rPr b="1" lang="en-US" sz="1000">
                <a:solidFill>
                  <a:schemeClr val="dk1"/>
                </a:solidFill>
                <a:latin typeface="Open Sans"/>
                <a:ea typeface="Open Sans"/>
                <a:cs typeface="Open Sans"/>
                <a:sym typeface="Open Sans"/>
              </a:rPr>
              <a:t>Avec des blocs de différentes couleurs, il est possible de représenter :</a:t>
            </a:r>
            <a:endParaRPr b="1" sz="1000">
              <a:solidFill>
                <a:schemeClr val="dk1"/>
              </a:solidFill>
              <a:latin typeface="Open Sans"/>
              <a:ea typeface="Open Sans"/>
              <a:cs typeface="Open Sans"/>
              <a:sym typeface="Open Sans"/>
            </a:endParaRPr>
          </a:p>
          <a:p>
            <a:pPr indent="-292100" lvl="0" marL="457200" rtl="0" algn="l">
              <a:lnSpc>
                <a:spcPct val="115000"/>
              </a:lnSpc>
              <a:spcBef>
                <a:spcPts val="120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nombres entiers de signe différent;</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la décomposition d'un nombre naturel ou décimal;</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fraction, un nombre décimal, un pourcentage, des rapports, des proportions;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frises, des dallages, des transformations géométriques;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droite numérique;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plan cartésien;</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opérations sur des fractions;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diagramme à bandes;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etc.</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50000"/>
              </a:lnSpc>
              <a:spcBef>
                <a:spcPts val="1200"/>
              </a:spcBef>
              <a:spcAft>
                <a:spcPts val="1000"/>
              </a:spcAft>
              <a:buNone/>
            </a:pPr>
            <a:r>
              <a:t/>
            </a:r>
            <a:endParaRPr sz="1200">
              <a:solidFill>
                <a:schemeClr val="dk1"/>
              </a:solidFill>
              <a:latin typeface="Open Sans"/>
              <a:ea typeface="Open Sans"/>
              <a:cs typeface="Open Sans"/>
              <a:sym typeface="Open Sans"/>
            </a:endParaRPr>
          </a:p>
        </p:txBody>
      </p:sp>
      <p:sp>
        <p:nvSpPr>
          <p:cNvPr id="297" name="Google Shape;297;g31ad5254628_0_4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1ad5254628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Qu'est-ce que la Redstone?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 Redstone est l'équivalent de l'électricité dans Minecraft. Elle peut être utilisée pour créer des inventions étonnantes, une fois que vous connaissez les bases. La Redstone est l'un des concepts les plus avancés de Minecraft. Vous pouvez répandre cette poudre sur le sol sous forme de fil, l'attacher à des leviers ou des portes et la transformer en torches et pistons pour construire des machines. Bref, la Redstone est une source d'énergie qui peut être transmise à des appareils ou récepteurs qui produiront des actions.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 Redstone peut inspirer toute une génération de futurs ingénieurs. Les élèves qui utilisent la Redstone en classe auront une meilleure compréhension du point de vue d'un ingénieur lors de l'accomplissement d'une tâche donnée. En lien avec le PFEQ en science et technologie au primaire et au secondaire, la Redstone peut servir à explorer des thèmes de l'univers matériel et de l'univers technologique.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Quelles sont les sources d'alimentation? (Fonction d'alimentation)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sources d'alimentation qui fournissent de l'énergie Redstone sont des blocs qui peuvent fournir un signal de Redstone. Ceux-ci peuvent être toujours allumés (torche de Redstone ou bloc de Redstone), il peut s'agir aussi d'interrupteurs activés par le joueur (levier, bouton ou plaque de pression) ou de capteurs qui répondent à divers facteurs.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Quels sont les récepteurs? (Fonction de transformation)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Ce sont les objets qui font une action lorsqu'ils reçoivent un signal de Redstone. Lorsqu'un appareil ou un récepteur est « allumé », des actions se produisent comme une lumière qui s'allume, une porte qui s'ouvre ou la TNT qui explose. Les appareils ou récepteurs qui peuvent être activés sont les portes, les pistons, les distributeurs, les rails propulseurs, etc.</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Comment transmettre la puissance entre la source d'alimentation et le récepteur? (Fonction de conduction)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La poudre de Redstone est un minerai qui transmet la puissance de la Redstone lorsqu'il est placé sous forme de bloc. La poudre se connectera pour former un fil  au sol ou qui peut aussi monter ou descendre les marches. Le fil de Redstone est utilisé pour transmettre l'énergie d'un endroit à l'autre, tout comme le fil électrique. Le fil de Redstone devient alimenté lorsqu'il est adjacent à un bloc alimenté.</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un exemple d'activité qui s'inscrit dans l'univers vivant en proposant la découverte du monde des abeilles et ce qui les entoure comme la pollinisation et l'agriculture régénérative. Les élèves découvriront le rôle essentiel des pollinisateurs dans un écosystème prospère, y compris les systèmes alimentaires humains. Les élèves pourront comprendre les adaptations mutuellement bénéfiques qui permettent aux plantes et à leurs pollinisateurs de survivre.</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latin typeface="Ubuntu"/>
                <a:ea typeface="Ubuntu"/>
                <a:cs typeface="Ubuntu"/>
                <a:sym typeface="Ubuntu"/>
              </a:rPr>
              <a:t>Univers technologique, montage, construction conception technologique</a:t>
            </a:r>
            <a:endParaRPr>
              <a:solidFill>
                <a:srgbClr val="1D2125"/>
              </a:solidFill>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La trousse de chimie de Minecraft Education offre des outils qui permettent  d'</a:t>
            </a:r>
            <a:r>
              <a:rPr lang="en-US">
                <a:solidFill>
                  <a:srgbClr val="1D2125"/>
                </a:solidFill>
                <a:highlight>
                  <a:srgbClr val="FFFFFF"/>
                </a:highlight>
                <a:latin typeface="Ubuntu"/>
                <a:ea typeface="Ubuntu"/>
                <a:cs typeface="Ubuntu"/>
                <a:sym typeface="Ubuntu"/>
              </a:rPr>
              <a:t>explorer le monde de la chimie et de mener des expériences dans Minecraft qui simulent la science du monde réel.</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Constructeur d’élément: permet de construire l’une des 118 éléments en choisissant le nombre de protons, d’électrons et de neutrons.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Créateur de composés: Permet de créer plus de trente composés en combinant des éléments.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Table de labo: Permet de concevoir vos propres expériences en combinant des substances et en observant les résultats.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a:solidFill>
                  <a:srgbClr val="1D2125"/>
                </a:solidFill>
                <a:highlight>
                  <a:srgbClr val="FFFFFF"/>
                </a:highlight>
                <a:latin typeface="Ubuntu"/>
                <a:ea typeface="Ubuntu"/>
                <a:cs typeface="Ubuntu"/>
                <a:sym typeface="Ubuntu"/>
              </a:rPr>
              <a:t>Réducteur de matière: Permet de découvrir le monde naturel en réduisant les blocs Minecraft à leur éléments constitutifs.</a:t>
            </a:r>
            <a:endParaRPr>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29" name="Google Shape;329;g31ad5254628_0_5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1ad5254628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rgbClr val="748798"/>
                </a:solidFill>
                <a:latin typeface="Open Sans"/>
                <a:ea typeface="Open Sans"/>
                <a:cs typeface="Open Sans"/>
                <a:sym typeface="Open Sans"/>
              </a:rPr>
              <a:t>FONCTIONS</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et usages des bâtiments, du territoire</a:t>
            </a:r>
            <a:br>
              <a:rPr b="1"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 est la fonction du bâtiment? </a:t>
            </a:r>
            <a:r>
              <a:rPr lang="en-US">
                <a:solidFill>
                  <a:schemeClr val="dk1"/>
                </a:solidFill>
                <a:latin typeface="Open Sans"/>
                <a:ea typeface="Open Sans"/>
                <a:cs typeface="Open Sans"/>
                <a:sym typeface="Open Sans"/>
              </a:rPr>
              <a:t>(économique, culturel, politique, etc.)</a:t>
            </a:r>
            <a:endParaRPr>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 serait la vie quotidienne à l’intérieur d’une habitation?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Quelles activités retrouve-t-on autour des habitations et sur le territoire immédiat?</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Comment l’humain a-t-il adapté son environnement à ses besoins?</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rPr b="1" lang="en-US" sz="1400">
                <a:solidFill>
                  <a:srgbClr val="748798"/>
                </a:solidFill>
                <a:latin typeface="Open Sans"/>
                <a:ea typeface="Open Sans"/>
                <a:cs typeface="Open Sans"/>
                <a:sym typeface="Open Sans"/>
              </a:rPr>
              <a:t>TERRITOIRE</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sur lequel elles sont situées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US" sz="1200">
                <a:solidFill>
                  <a:schemeClr val="dk1"/>
                </a:solidFill>
                <a:latin typeface="Open Sans"/>
                <a:ea typeface="Open Sans"/>
                <a:cs typeface="Open Sans"/>
                <a:sym typeface="Open Sans"/>
              </a:rPr>
              <a:t>- Comment pourrais-tu décrire le territoire sur lequel est située ton habitation?</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Comment est organisé le territoire?</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qu’il y a des activités économiques (agriculture, commerce, etc.)?</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qu’il y a des voies de communication?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Quel est l’impact du territoire sur son aménagement?</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rPr b="1" lang="en-US" sz="1400">
                <a:solidFill>
                  <a:srgbClr val="748798"/>
                </a:solidFill>
                <a:latin typeface="Open Sans"/>
                <a:ea typeface="Open Sans"/>
                <a:cs typeface="Open Sans"/>
                <a:sym typeface="Open Sans"/>
              </a:rPr>
              <a:t>CARACTÉRISTIQUES</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des bâtiments</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US" sz="1200">
                <a:solidFill>
                  <a:schemeClr val="dk1"/>
                </a:solidFill>
                <a:latin typeface="Open Sans"/>
                <a:ea typeface="Open Sans"/>
                <a:cs typeface="Open Sans"/>
                <a:sym typeface="Open Sans"/>
              </a:rPr>
              <a:t>- Est-ce que ton habitation a un nom particulier, une forme particulière?</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que ton habitation se distingue par ses dimensions (hauteur et largeur)?</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que ton habitation possède des ornements (objets utilitaires, décoration)?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Quels sont les matériaux utilisés?</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Selon le statut social, est-ce que les habitations sont toutes semblables?</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Démarche pédagogique:</a:t>
            </a:r>
            <a:endParaRPr b="1" sz="1200">
              <a:solidFill>
                <a:schemeClr val="dk1"/>
              </a:solidFill>
              <a:latin typeface="Open Sans"/>
              <a:ea typeface="Open Sans"/>
              <a:cs typeface="Open Sans"/>
              <a:sym typeface="Open Sans"/>
            </a:endParaRPr>
          </a:p>
          <a:p>
            <a:pPr indent="-304800" lvl="0" marL="457200" rtl="0" algn="l">
              <a:lnSpc>
                <a:spcPct val="115000"/>
              </a:lnSpc>
              <a:spcBef>
                <a:spcPts val="100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Préparation (collecte d’informations)</a:t>
            </a: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Réalisation (réalisation du modèle en équipe) - plan, matériaux, réalisation</a:t>
            </a: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Intégration (activité synthèse) - retour sur le processus de création, sur le développement des compétences, intégration des connaissances et des concepts, partage des apprentissages sur les constructions.</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Ressources sur : </a:t>
            </a:r>
            <a:r>
              <a:rPr b="1" lang="en-US" sz="1200" u="sng">
                <a:solidFill>
                  <a:schemeClr val="hlink"/>
                </a:solidFill>
                <a:latin typeface="Open Sans"/>
                <a:ea typeface="Open Sans"/>
                <a:cs typeface="Open Sans"/>
                <a:sym typeface="Open Sans"/>
                <a:hlinkClick r:id="rId2"/>
              </a:rPr>
              <a:t>https://www.recitus.qc.ca/</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a:p>
            <a:pPr indent="0" lvl="0" marL="0" rtl="0" algn="l">
              <a:spcBef>
                <a:spcPts val="0"/>
              </a:spcBef>
              <a:spcAft>
                <a:spcPts val="0"/>
              </a:spcAft>
              <a:buNone/>
            </a:pPr>
            <a:r>
              <a:t/>
            </a:r>
            <a:endParaRPr/>
          </a:p>
        </p:txBody>
      </p:sp>
      <p:sp>
        <p:nvSpPr>
          <p:cNvPr id="360" name="Google Shape;360;g31ad5254628_0_5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1ad5254628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a:t>
            </a:r>
            <a:endParaRPr/>
          </a:p>
        </p:txBody>
      </p:sp>
      <p:sp>
        <p:nvSpPr>
          <p:cNvPr id="391" name="Google Shape;391;g31ad5254628_0_5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d42c7d0400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421" name="Google Shape;421;g2d42c7d0400_0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d42c7d040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d42c7d040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d42c7d0400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d42c7d0400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d42c7d040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d42c7d040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d42c7d040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d42c7d040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d42c7d0400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d42c7d0400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d42c7d040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d42c7d040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d42c7d040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d42c7d040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d42c7d0400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488" name="Google Shape;488;g2d42c7d0400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d42c7d040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519" name="Google Shape;519;g2d42c7d0400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d42c7d040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549" name="Google Shape;549;g2d42c7d0400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d42c7d0400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Stéphanie</a:t>
            </a:r>
            <a:br>
              <a:rPr lang="en-US">
                <a:solidFill>
                  <a:schemeClr val="dk1"/>
                </a:solidFill>
              </a:rPr>
            </a:b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579" name="Google Shape;579;g2d42c7d0400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d42c7d0400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d42c7d040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fa887ed3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fa887ed3a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1ad5254628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628" name="Google Shape;628;g31ad5254628_0_6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d42c7d0400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d42c7d0400_0_5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Répartition du temps :</a:t>
            </a:r>
            <a:endParaRPr>
              <a:solidFill>
                <a:schemeClr val="dk1"/>
              </a:solidFill>
            </a:endParaRPr>
          </a:p>
          <a:p>
            <a:pPr indent="0" lvl="0" marL="0" rtl="0" algn="l">
              <a:spcBef>
                <a:spcPts val="0"/>
              </a:spcBef>
              <a:spcAft>
                <a:spcPts val="0"/>
              </a:spcAft>
              <a:buNone/>
            </a:pPr>
            <a:r>
              <a:rPr lang="en-US">
                <a:solidFill>
                  <a:schemeClr val="dk1"/>
                </a:solidFill>
              </a:rPr>
              <a:t>75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plan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Débuter avec Minecraft (45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(10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 tâches (15 min.)</a:t>
            </a:r>
            <a:endParaRPr>
              <a:solidFill>
                <a:schemeClr val="dk1"/>
              </a:solidFill>
            </a:endParaRPr>
          </a:p>
          <a:p>
            <a:pPr indent="0" lvl="0" marL="0" rtl="0" algn="l">
              <a:spcBef>
                <a:spcPts val="0"/>
              </a:spcBef>
              <a:spcAft>
                <a:spcPts val="0"/>
              </a:spcAft>
              <a:buNone/>
            </a:pPr>
            <a:r>
              <a:rPr lang="en-US">
                <a:solidFill>
                  <a:schemeClr val="dk1"/>
                </a:solidFill>
              </a:rPr>
              <a:t>60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(30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Suite et développement (10 min.)</a:t>
            </a:r>
            <a:endParaRPr>
              <a:solidFill>
                <a:schemeClr val="dk1"/>
              </a:solidFill>
            </a:endParaRPr>
          </a:p>
        </p:txBody>
      </p:sp>
      <p:sp>
        <p:nvSpPr>
          <p:cNvPr id="141" name="Google Shape;141;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649" name="Google Shape;649;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dff1a659c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665" name="Google Shape;665;g2dff1a659c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d42c7d04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52" name="Google Shape;152;g2d42c7d040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1ad5254628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SR</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Planifier sa classe collaborative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1D2125"/>
                </a:solidFill>
                <a:highlight>
                  <a:srgbClr val="FFFFFF"/>
                </a:highlight>
              </a:rPr>
              <a:t>Minecraft est un puissant outil d’apprentissage collaboratif. Le mode multijoueur permet de faire en sorte que plusieurs joueurs travaillent, construisent et interagissent dans un même monde.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Mode multijoueur (paire, équipe, classe)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Max de 30 joueurs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Code de jonction</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L’enseignant ou un élève est l’hôte ou le propriétaire du monde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Pour des joueurs ayant un compte Office 365 d’une même organisation scolaire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Co-construction -» Engagement</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4E4E4E"/>
                </a:solidFill>
                <a:highlight>
                  <a:srgbClr val="FFFFFF"/>
                </a:highlight>
              </a:rPr>
              <a:t>« L’apprenant réalise une </a:t>
            </a:r>
            <a:r>
              <a:rPr b="1" lang="en-US" u="sng">
                <a:solidFill>
                  <a:srgbClr val="4E4E4E"/>
                </a:solidFill>
                <a:highlight>
                  <a:srgbClr val="FFFFFF"/>
                </a:highlight>
              </a:rPr>
              <a:t>production en collaboration</a:t>
            </a:r>
            <a:r>
              <a:rPr lang="en-US">
                <a:solidFill>
                  <a:srgbClr val="4E4E4E"/>
                </a:solidFill>
                <a:highlight>
                  <a:srgbClr val="FFFFFF"/>
                </a:highlight>
              </a:rPr>
              <a:t> ou collabore avec des pairs dans la modélisation de connaissances à l’aide d’outils numériques dans un processus créatif collaboratif.». </a:t>
            </a:r>
            <a:r>
              <a:rPr b="1" lang="en-US" u="sng">
                <a:solidFill>
                  <a:srgbClr val="4E4E4E"/>
                </a:solidFill>
                <a:highlight>
                  <a:srgbClr val="FFFFFF"/>
                </a:highlight>
              </a:rPr>
              <a:t>Démarche participative</a:t>
            </a:r>
            <a:r>
              <a:rPr lang="en-US">
                <a:solidFill>
                  <a:srgbClr val="4E4E4E"/>
                </a:solidFill>
                <a:highlight>
                  <a:srgbClr val="FFFFFF"/>
                </a:highlight>
              </a:rPr>
              <a:t>. </a:t>
            </a:r>
            <a:r>
              <a:rPr b="1" lang="en-US" u="sng">
                <a:solidFill>
                  <a:srgbClr val="4E4E4E"/>
                </a:solidFill>
                <a:highlight>
                  <a:srgbClr val="FFFFFF"/>
                </a:highlight>
              </a:rPr>
              <a:t>Apprenant actif et non passif. Stimule l’engagement cognitif.</a:t>
            </a:r>
            <a:endParaRPr b="1" u="sng">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Proposer des rôles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b="1" lang="en-US" u="sng">
                <a:solidFill>
                  <a:srgbClr val="1D2125"/>
                </a:solidFill>
                <a:highlight>
                  <a:srgbClr val="FFFFFF"/>
                </a:highlight>
              </a:rPr>
              <a:t>En mode multijoueur, il est nécessaire d'avoir une structure de travail collaboratif pour impliquer tous les apprenants et encourager des expériences d'apprentissage positives et équitables.</a:t>
            </a:r>
            <a:r>
              <a:rPr lang="en-US">
                <a:solidFill>
                  <a:srgbClr val="1D2125"/>
                </a:solidFill>
                <a:highlight>
                  <a:srgbClr val="FFFFFF"/>
                </a:highlight>
              </a:rPr>
              <a:t> Une façon d'encourager tous les apprenants à collaborer et à communiquer pendant le jeu consiste à créer des rôles. Les rôles garantiront que chaque apprenant a sa place dans le processus d'apprentissage. Ils aident également à clarifier les expériences d'apprentissage et peuvent réduire le chaos et les comportements indésirables. Les rôles peuvent être modifiés en fonction de la leçon, ce qui donne aux apprenants la possibilité d'en essayer différents.</a:t>
            </a:r>
            <a:endParaRPr>
              <a:solidFill>
                <a:srgbClr val="1D2125"/>
              </a:solidFill>
              <a:highlight>
                <a:srgbClr val="FFFFFF"/>
              </a:highlight>
            </a:endParaRPr>
          </a:p>
          <a:p>
            <a:pPr indent="-298450" lvl="0" marL="914400" rtl="0" algn="l">
              <a:lnSpc>
                <a:spcPct val="100000"/>
              </a:lnSpc>
              <a:spcBef>
                <a:spcPts val="0"/>
              </a:spcBef>
              <a:spcAft>
                <a:spcPts val="0"/>
              </a:spcAft>
              <a:buClr>
                <a:srgbClr val="1D2125"/>
              </a:buClr>
              <a:buSzPts val="1100"/>
              <a:buChar char="-"/>
            </a:pPr>
            <a:r>
              <a:rPr lang="en-US">
                <a:solidFill>
                  <a:srgbClr val="1D2125"/>
                </a:solidFill>
                <a:highlight>
                  <a:srgbClr val="FFFFFF"/>
                </a:highlight>
              </a:rPr>
              <a:t>Voici des suggestions de rôles :</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Chef d'équipe : </a:t>
            </a:r>
            <a:r>
              <a:rPr lang="en-US">
                <a:solidFill>
                  <a:srgbClr val="1D2125"/>
                </a:solidFill>
                <a:highlight>
                  <a:srgbClr val="FFFFFF"/>
                </a:highlight>
              </a:rPr>
              <a:t>il lance le monde en premier et il est l’hôte. Il guide l’équipe en prenant des décisions et des orientations.</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Gardien du temps : </a:t>
            </a:r>
            <a:r>
              <a:rPr lang="en-US">
                <a:solidFill>
                  <a:srgbClr val="1D2125"/>
                </a:solidFill>
                <a:highlight>
                  <a:srgbClr val="FFFFFF"/>
                </a:highlight>
              </a:rPr>
              <a:t>il guide l'équipe dans la gestion du temps pour la réalisation des étapes de la tâche: planification, recherche et construction.</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Écrivain : </a:t>
            </a:r>
            <a:r>
              <a:rPr lang="en-US">
                <a:solidFill>
                  <a:srgbClr val="1D2125"/>
                </a:solidFill>
                <a:highlight>
                  <a:srgbClr val="FFFFFF"/>
                </a:highlight>
              </a:rPr>
              <a:t>il note les aspects à inclure avec des détails.</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Motivateur : </a:t>
            </a:r>
            <a:r>
              <a:rPr lang="en-US">
                <a:solidFill>
                  <a:srgbClr val="1D2125"/>
                </a:solidFill>
                <a:highlight>
                  <a:srgbClr val="FFFFFF"/>
                </a:highlight>
              </a:rPr>
              <a:t>il soutient l'équipe en encourageant la résolution de problèmes de manière positive.</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Chercheur : </a:t>
            </a:r>
            <a:r>
              <a:rPr lang="en-US">
                <a:solidFill>
                  <a:srgbClr val="1D2125"/>
                </a:solidFill>
                <a:highlight>
                  <a:srgbClr val="FFFFFF"/>
                </a:highlight>
              </a:rPr>
              <a:t>il utilise des outils numériques pour effectuer des recherches pour le groupe.</a:t>
            </a:r>
            <a:endParaRPr>
              <a:solidFill>
                <a:srgbClr val="1D2125"/>
              </a:solidFill>
              <a:highlight>
                <a:srgbClr val="FFFFFF"/>
              </a:highlight>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Créer une charte de classe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1D2125"/>
                </a:solidFill>
                <a:highlight>
                  <a:srgbClr val="FFFFFF"/>
                </a:highlight>
              </a:rPr>
              <a:t>Lors de la première introduction de Minecraft Education en mode collaboratif, il est recommandé </a:t>
            </a:r>
            <a:r>
              <a:rPr b="1" lang="en-US" u="sng">
                <a:solidFill>
                  <a:srgbClr val="1D2125"/>
                </a:solidFill>
                <a:highlight>
                  <a:srgbClr val="FFFFFF"/>
                </a:highlight>
              </a:rPr>
              <a:t>de créer un contrat ou une charte de classe avec les élèves</a:t>
            </a:r>
            <a:r>
              <a:rPr lang="en-US">
                <a:solidFill>
                  <a:srgbClr val="1D2125"/>
                </a:solidFill>
                <a:highlight>
                  <a:srgbClr val="FFFFFF"/>
                </a:highlight>
              </a:rPr>
              <a:t>. Le contrat ou la charte doit inclure des méthodes de travail dans l'environnement de jeu collaboratif afin </a:t>
            </a:r>
            <a:r>
              <a:rPr b="1" lang="en-US" u="sng">
                <a:solidFill>
                  <a:srgbClr val="1D2125"/>
                </a:solidFill>
                <a:highlight>
                  <a:srgbClr val="FFFFFF"/>
                </a:highlight>
              </a:rPr>
              <a:t>d’assurer une expérience positive et harmonieuse. </a:t>
            </a:r>
            <a:endParaRPr b="1" u="sng">
              <a:solidFill>
                <a:schemeClr val="dk1"/>
              </a:solidFill>
            </a:endParaRPr>
          </a:p>
        </p:txBody>
      </p:sp>
      <p:sp>
        <p:nvSpPr>
          <p:cNvPr id="159" name="Google Shape;159;g31ad5254628_0_3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1ad5254628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Analyser une situation pour se faire une représentation complète et adéquate d’un problème, puis élaborer une solution satisfaisante et la mettre en œuvre;</a:t>
            </a:r>
            <a:endParaRPr/>
          </a:p>
          <a:p>
            <a:pPr indent="-298450" lvl="0" marL="457200" rtl="0" algn="l">
              <a:spcBef>
                <a:spcPts val="0"/>
              </a:spcBef>
              <a:spcAft>
                <a:spcPts val="0"/>
              </a:spcAft>
              <a:buClr>
                <a:schemeClr val="dk1"/>
              </a:buClr>
              <a:buSzPts val="1100"/>
              <a:buChar char="●"/>
            </a:pPr>
            <a:r>
              <a:rPr lang="en-US">
                <a:solidFill>
                  <a:schemeClr val="dk1"/>
                </a:solidFill>
              </a:rPr>
              <a:t>Tâches authentiques</a:t>
            </a:r>
            <a:endParaRPr>
              <a:solidFill>
                <a:schemeClr val="dk1"/>
              </a:solidFill>
            </a:endParaRPr>
          </a:p>
          <a:p>
            <a:pPr indent="-298450" lvl="0" marL="457200" rtl="0" algn="l">
              <a:spcBef>
                <a:spcPts val="0"/>
              </a:spcBef>
              <a:spcAft>
                <a:spcPts val="0"/>
              </a:spcAft>
              <a:buSzPts val="1100"/>
              <a:buChar char="●"/>
            </a:pPr>
            <a:r>
              <a:rPr lang="en-US">
                <a:solidFill>
                  <a:schemeClr val="dk1"/>
                </a:solidFill>
              </a:rPr>
              <a:t>Problèmes multidisciplinaires</a:t>
            </a:r>
            <a:endParaRPr>
              <a:solidFill>
                <a:schemeClr val="dk1"/>
              </a:solidFill>
            </a:endParaRPr>
          </a:p>
          <a:p>
            <a:pPr indent="-298450" lvl="0" marL="457200" rtl="0" algn="l">
              <a:spcBef>
                <a:spcPts val="0"/>
              </a:spcBef>
              <a:spcAft>
                <a:spcPts val="0"/>
              </a:spcAft>
              <a:buSzPts val="1100"/>
              <a:buChar char="●"/>
            </a:pPr>
            <a:r>
              <a:rPr lang="en-US">
                <a:solidFill>
                  <a:schemeClr val="dk1"/>
                </a:solidFill>
              </a:rPr>
              <a:t>Mobiliser différentes ressources et agir avec créativité pour résoudre un problème; </a:t>
            </a:r>
            <a:endParaRPr>
              <a:solidFill>
                <a:schemeClr val="dk1"/>
              </a:solidFill>
            </a:endParaRPr>
          </a:p>
          <a:p>
            <a:pPr indent="-298450" lvl="0" marL="457200" rtl="0" algn="l">
              <a:spcBef>
                <a:spcPts val="0"/>
              </a:spcBef>
              <a:spcAft>
                <a:spcPts val="0"/>
              </a:spcAft>
              <a:buSzPts val="1100"/>
              <a:buChar char="●"/>
            </a:pPr>
            <a:r>
              <a:rPr lang="en-US"/>
              <a:t>Solliciter ou proposer du soutien pour développer une solution collaborative, notamment à travers des communautés numériques; </a:t>
            </a:r>
            <a:endParaRPr/>
          </a:p>
          <a:p>
            <a:pPr indent="-298450" lvl="0" marL="457200" rtl="0" algn="l">
              <a:spcBef>
                <a:spcPts val="0"/>
              </a:spcBef>
              <a:spcAft>
                <a:spcPts val="0"/>
              </a:spcAft>
              <a:buSzPts val="1100"/>
              <a:buChar char="●"/>
            </a:pPr>
            <a:r>
              <a:rPr lang="en-US"/>
              <a:t>Évaluer et ajuster sa démarche tout au long du processus.</a:t>
            </a:r>
            <a:endParaRPr/>
          </a:p>
        </p:txBody>
      </p:sp>
      <p:sp>
        <p:nvSpPr>
          <p:cNvPr id="190" name="Google Shape;190;g31ad5254628_0_3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1ad5254628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t>LA DIMENSION INNOVER ET FAIRE PREUVE DE CRÉATIVITÉ AVEC LE NUMÉRIQUE EST COMPOSÉE DE QUATRE ÉLÉMENTS : </a:t>
            </a:r>
            <a:endParaRPr u="sng"/>
          </a:p>
          <a:p>
            <a:pPr indent="0" lvl="0" marL="0" rtl="0" algn="l">
              <a:spcBef>
                <a:spcPts val="0"/>
              </a:spcBef>
              <a:spcAft>
                <a:spcPts val="0"/>
              </a:spcAft>
              <a:buNone/>
            </a:pPr>
            <a:r>
              <a:rPr lang="en-US" u="sng"/>
              <a:t> Développer sa capacité à innover en utilisant le numérique pour des projets créatifs réalisés dans un contexte artistique, personnel ou professionnel; </a:t>
            </a:r>
            <a:endParaRPr u="sng"/>
          </a:p>
          <a:p>
            <a:pPr indent="0" lvl="0" marL="0" rtl="0" algn="l">
              <a:spcBef>
                <a:spcPts val="0"/>
              </a:spcBef>
              <a:spcAft>
                <a:spcPts val="0"/>
              </a:spcAft>
              <a:buNone/>
            </a:pPr>
            <a:r>
              <a:rPr lang="en-US" u="sng"/>
              <a:t> exploiter ou concevoir des démarches d’innovation visant à améliorer ou à créer des objets, des projets ou des processus; </a:t>
            </a:r>
            <a:endParaRPr u="sng"/>
          </a:p>
          <a:p>
            <a:pPr indent="0" lvl="0" marL="0" rtl="0" algn="l">
              <a:spcBef>
                <a:spcPts val="0"/>
              </a:spcBef>
              <a:spcAft>
                <a:spcPts val="0"/>
              </a:spcAft>
              <a:buNone/>
            </a:pPr>
            <a:r>
              <a:rPr lang="en-US" u="sng"/>
              <a:t> saisir les possibilités technologiques pour développer et exprimer sa propre créativité et, éventuellement, alimenter celle des autres; </a:t>
            </a:r>
            <a:endParaRPr u="sng"/>
          </a:p>
          <a:p>
            <a:pPr indent="0" lvl="0" marL="0" rtl="0" algn="l">
              <a:spcBef>
                <a:spcPts val="0"/>
              </a:spcBef>
              <a:spcAft>
                <a:spcPts val="0"/>
              </a:spcAft>
              <a:buNone/>
            </a:pPr>
            <a:r>
              <a:rPr lang="en-US" u="sng"/>
              <a:t> démontrer sa réceptivité et son ouverture à l’égard des innovations des autres.</a:t>
            </a:r>
            <a:endParaRPr u="sng"/>
          </a:p>
          <a:p>
            <a:pPr indent="0" lvl="0" marL="0" rtl="0" algn="l">
              <a:spcBef>
                <a:spcPts val="0"/>
              </a:spcBef>
              <a:spcAft>
                <a:spcPts val="0"/>
              </a:spcAft>
              <a:buNone/>
            </a:pPr>
            <a:r>
              <a:t/>
            </a:r>
            <a:endParaRPr/>
          </a:p>
          <a:p>
            <a:pPr indent="0" lvl="0" marL="0" rtl="0" algn="l">
              <a:spcBef>
                <a:spcPts val="0"/>
              </a:spcBef>
              <a:spcAft>
                <a:spcPts val="0"/>
              </a:spcAft>
              <a:buNone/>
            </a:pPr>
            <a:r>
              <a:rPr lang="en-US"/>
              <a:t>INNOVER ET FAIRE PREUVE DE CRÉATIVITÉ AVEC LE NUMÉRIQUE ÉLÉMENTS CIBLÉS DÉBUTANT INTERMÉDIAIRE AVANCÉ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PROJETS CRÉATIFS Comprendre l’utilité de l’usage du numérique pour innover ou pour réaliser des projets créatifs. Utiliser des outils et des ressources numériques appropriés pour innover ou pour réaliser des projets créatifs. Combiner des outils et des ressources numériques complémentaires, en fonction des besoins et dans une variété de contextes, pour innover ou pour réaliser des projets créatifs.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DÉMARCHE D’INNOVATION Reconnaître l’utilité de la mise en œuvre d’une démarche d’innovation pour améliorer ou créer des objets, des projets ou des processus. Exploiter des démarches d’innovation qui mobilisent le numérique pour améliorer ou créer des objets, des projets ou des processus. Concevoir des démarches d’innovation personnalisées qui mobilisent le numérique pour créer des objets, des projets ou des processus.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EXPRESSION DE SA CRÉATIVITÉ Identifier des ressources numériques adéquates pour alimenter ou exprimer sa créativité. Alimenter ou exprimer sa créativité en s’inspirant de ressources numériques adéquates. Partager ses réalisations à l’aide du numérique pour exprimer sa créativité et alimenter celle des autres.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OUVERTURE À L’ÉGARD DES AUTRES Comprendre la pertinence de la réceptivité et de l’ouverture à l’égard des innovations et des projets créatifs des autres. Démontrer de l’ouverture à l’égard d’innovations et de projets créatifs variés. Se montrer réceptif et ouvert à l’égard de la critique des autres concernant ses propres innovations ou projets créatifs.</a:t>
            </a:r>
            <a:endParaRPr/>
          </a:p>
          <a:p>
            <a:pPr indent="0" lvl="0" marL="0" rtl="0" algn="l">
              <a:spcBef>
                <a:spcPts val="0"/>
              </a:spcBef>
              <a:spcAft>
                <a:spcPts val="0"/>
              </a:spcAft>
              <a:buNone/>
            </a:pPr>
            <a:r>
              <a:t/>
            </a:r>
            <a:endParaRPr/>
          </a:p>
        </p:txBody>
      </p:sp>
      <p:sp>
        <p:nvSpPr>
          <p:cNvPr id="220" name="Google Shape;220;g31ad5254628_0_4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1ad5254628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MAINTIEN À JOUR DE SA COMPÉTENCE NUMÉRIQUE Comprendre l’utilité des nouvelles technologies, notamment en ce qui concerne leur potentiel d’améliorer la capacité d’une personne à accomplir des tâches variées. S’approprier de nouvelles technologies pour améliorer sa capacité à accomplir des tâches variées. Agir proactivement et de façon continue pour s’approprier les nouvelles technologies et maintenir sa compétence numérique à jour.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PENSÉE ET PROGRAMMATION INFORMATIQUE Comprendre les principes généraux liés à la programmation informatique pour développer sa pensée informatique et des habiletés de programmation fondamentales. Concevoir et exécuter des programmes informatiques simples. Concevoir et exécuter des programmes informatiques qui permettent de répondre à des besoins diversifiés de la vie de tous les jours.</a:t>
            </a:r>
            <a:endParaRPr/>
          </a:p>
        </p:txBody>
      </p:sp>
      <p:sp>
        <p:nvSpPr>
          <p:cNvPr id="252" name="Google Shape;252;g31ad5254628_0_4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1ad5254628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 compétence numérique comprend 12 dimensions. Avec Minecraft Education, les dimensions suivantes sont davantage sollicitées même si d’autres peuvent être utilisées selon l’intention pédagogique de la tâche.</a:t>
            </a:r>
            <a:endParaRPr/>
          </a:p>
          <a:p>
            <a:pPr indent="-298450" lvl="0" marL="457200" rtl="0" algn="l">
              <a:spcBef>
                <a:spcPts val="0"/>
              </a:spcBef>
              <a:spcAft>
                <a:spcPts val="0"/>
              </a:spcAft>
              <a:buSzPts val="1100"/>
              <a:buChar char="●"/>
            </a:pPr>
            <a:r>
              <a:rPr lang="en-US"/>
              <a:t>Innovation et créativité</a:t>
            </a:r>
            <a:endParaRPr/>
          </a:p>
          <a:p>
            <a:pPr indent="-298450" lvl="0" marL="457200" rtl="0" algn="l">
              <a:spcBef>
                <a:spcPts val="0"/>
              </a:spcBef>
              <a:spcAft>
                <a:spcPts val="0"/>
              </a:spcAft>
              <a:buSzPts val="1100"/>
              <a:buChar char="●"/>
            </a:pPr>
            <a:r>
              <a:rPr lang="en-US"/>
              <a:t>Résolution de problèmes</a:t>
            </a:r>
            <a:endParaRPr/>
          </a:p>
          <a:p>
            <a:pPr indent="-298450" lvl="0" marL="457200" rtl="0" algn="l">
              <a:spcBef>
                <a:spcPts val="0"/>
              </a:spcBef>
              <a:spcAft>
                <a:spcPts val="0"/>
              </a:spcAft>
              <a:buSzPts val="1100"/>
              <a:buChar char="●"/>
            </a:pPr>
            <a:r>
              <a:rPr lang="en-US"/>
              <a:t>Collaboration</a:t>
            </a:r>
            <a:endParaRPr/>
          </a:p>
          <a:p>
            <a:pPr indent="-298450" lvl="0" marL="457200" rtl="0" algn="l">
              <a:spcBef>
                <a:spcPts val="0"/>
              </a:spcBef>
              <a:spcAft>
                <a:spcPts val="0"/>
              </a:spcAft>
              <a:buSzPts val="1100"/>
              <a:buChar char="●"/>
            </a:pPr>
            <a:r>
              <a:rPr lang="en-US"/>
              <a:t>Habiletés technologiques</a:t>
            </a:r>
            <a:endParaRPr/>
          </a:p>
        </p:txBody>
      </p:sp>
      <p:sp>
        <p:nvSpPr>
          <p:cNvPr id="283" name="Google Shape;283;g31ad5254628_0_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hyperlink" Target="https://education.minecraft.net/get-started/download"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 Id="rId4" Type="http://schemas.openxmlformats.org/officeDocument/2006/relationships/image" Target="../media/image12.png"/><Relationship Id="rId9" Type="http://schemas.openxmlformats.org/officeDocument/2006/relationships/hyperlink" Target="http://recitmst.qc.ca/minecraft02122024" TargetMode="External"/><Relationship Id="rId5" Type="http://schemas.openxmlformats.org/officeDocument/2006/relationships/image" Target="../media/image3.png"/><Relationship Id="rId6" Type="http://schemas.openxmlformats.org/officeDocument/2006/relationships/image" Target="../media/image86.png"/><Relationship Id="rId7" Type="http://schemas.openxmlformats.org/officeDocument/2006/relationships/image" Target="../media/image4.png"/><Relationship Id="rId8" Type="http://schemas.openxmlformats.org/officeDocument/2006/relationships/hyperlink" Target="http://recitmst.qc.ca/minecraft02122024" TargetMode="External"/></Relationships>
</file>

<file path=ppt/slides/_rels/slide10.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25.png"/><Relationship Id="rId13" Type="http://schemas.openxmlformats.org/officeDocument/2006/relationships/hyperlink" Target="https://campus.recit.qc.ca/course/view.php?id=329#section-3" TargetMode="External"/><Relationship Id="rId12"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slide" Target="/ppt/slides/slide11.xml"/><Relationship Id="rId4" Type="http://schemas.openxmlformats.org/officeDocument/2006/relationships/slide" Target="/ppt/slides/slide13.xml"/><Relationship Id="rId9" Type="http://schemas.openxmlformats.org/officeDocument/2006/relationships/image" Target="../media/image8.png"/><Relationship Id="rId5" Type="http://schemas.openxmlformats.org/officeDocument/2006/relationships/slide" Target="/ppt/slides/slide12.xml"/><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24.png"/><Relationship Id="rId13" Type="http://schemas.openxmlformats.org/officeDocument/2006/relationships/hyperlink" Target="https://campus.recit.qc.ca/course/view.php?id=329#section-4" TargetMode="External"/><Relationship Id="rId12"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0.xml"/><Relationship Id="rId4" Type="http://schemas.openxmlformats.org/officeDocument/2006/relationships/slide" Target="/ppt/slides/slide13.xml"/><Relationship Id="rId9" Type="http://schemas.openxmlformats.org/officeDocument/2006/relationships/image" Target="../media/image18.png"/><Relationship Id="rId14" Type="http://schemas.openxmlformats.org/officeDocument/2006/relationships/hyperlink" Target="https://campus.recit.qc.ca/course/view.php?id=329#section-4" TargetMode="External"/><Relationship Id="rId5" Type="http://schemas.openxmlformats.org/officeDocument/2006/relationships/slide" Target="/ppt/slides/slide12.xml"/><Relationship Id="rId6" Type="http://schemas.openxmlformats.org/officeDocument/2006/relationships/image" Target="../media/image29.png"/><Relationship Id="rId7" Type="http://schemas.openxmlformats.org/officeDocument/2006/relationships/image" Target="../media/image9.png"/><Relationship Id="rId8" Type="http://schemas.openxmlformats.org/officeDocument/2006/relationships/image" Target="../media/image23.png"/></Relationships>
</file>

<file path=ppt/slides/_rels/slide12.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2.png"/><Relationship Id="rId13" Type="http://schemas.openxmlformats.org/officeDocument/2006/relationships/hyperlink" Target="https://www.recitus.qc.ca/" TargetMode="External"/><Relationship Id="rId12"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ppt/slides/slide11.xml"/><Relationship Id="rId4" Type="http://schemas.openxmlformats.org/officeDocument/2006/relationships/slide" Target="/ppt/slides/slide10.xml"/><Relationship Id="rId9" Type="http://schemas.openxmlformats.org/officeDocument/2006/relationships/image" Target="../media/image27.png"/><Relationship Id="rId14" Type="http://schemas.openxmlformats.org/officeDocument/2006/relationships/hyperlink" Target="https://campus.recit.qc.ca/course/view.php?id=655" TargetMode="External"/><Relationship Id="rId5" Type="http://schemas.openxmlformats.org/officeDocument/2006/relationships/slide" Target="/ppt/slides/slide13.xml"/><Relationship Id="rId6" Type="http://schemas.openxmlformats.org/officeDocument/2006/relationships/image" Target="../media/image21.png"/><Relationship Id="rId7" Type="http://schemas.openxmlformats.org/officeDocument/2006/relationships/image" Target="../media/image16.png"/><Relationship Id="rId8"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2.xml"/><Relationship Id="rId4" Type="http://schemas.openxmlformats.org/officeDocument/2006/relationships/slide" Target="/ppt/slides/slide11.xml"/><Relationship Id="rId5" Type="http://schemas.openxmlformats.org/officeDocument/2006/relationships/slide" Target="/ppt/slides/slide10.xml"/><Relationship Id="rId6" Type="http://schemas.openxmlformats.org/officeDocument/2006/relationships/image" Target="../media/image22.png"/><Relationship Id="rId7" Type="http://schemas.openxmlformats.org/officeDocument/2006/relationships/image" Target="../media/image47.png"/><Relationship Id="rId8"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68.png"/><Relationship Id="rId5"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75.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60.png"/><Relationship Id="rId5"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73.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6.png"/><Relationship Id="rId4" Type="http://schemas.openxmlformats.org/officeDocument/2006/relationships/hyperlink" Target="http://recitmst.qc.ca/minecraft02122024" TargetMode="External"/><Relationship Id="rId5" Type="http://schemas.openxmlformats.org/officeDocument/2006/relationships/hyperlink" Target="mailto:equipe@recitmst.qc.ca" TargetMode="External"/><Relationship Id="rId6" Type="http://schemas.openxmlformats.org/officeDocument/2006/relationships/hyperlink" Target="https://creativecommons.org/licenses/by-nc-sa/4.0/deed.fr" TargetMode="External"/><Relationship Id="rId7" Type="http://schemas.openxmlformats.org/officeDocument/2006/relationships/hyperlink" Target="https://creativecommons.org/licenses/by-nc-sa/4.0/deed.fr" TargetMode="External"/><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49.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58.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85.png"/><Relationship Id="rId12"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3.xml"/><Relationship Id="rId4" Type="http://schemas.openxmlformats.org/officeDocument/2006/relationships/slide" Target="/ppt/slides/slide25.xml"/><Relationship Id="rId9" Type="http://schemas.openxmlformats.org/officeDocument/2006/relationships/image" Target="../media/image67.png"/><Relationship Id="rId5" Type="http://schemas.openxmlformats.org/officeDocument/2006/relationships/slide" Target="/ppt/slides/slide24.xml"/><Relationship Id="rId6" Type="http://schemas.openxmlformats.org/officeDocument/2006/relationships/image" Target="../media/image63.png"/><Relationship Id="rId7" Type="http://schemas.openxmlformats.org/officeDocument/2006/relationships/image" Target="../media/image13.png"/><Relationship Id="rId8"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2.xml"/><Relationship Id="rId4" Type="http://schemas.openxmlformats.org/officeDocument/2006/relationships/slide" Target="/ppt/slides/slide25.xml"/><Relationship Id="rId9" Type="http://schemas.openxmlformats.org/officeDocument/2006/relationships/image" Target="../media/image22.png"/><Relationship Id="rId5" Type="http://schemas.openxmlformats.org/officeDocument/2006/relationships/slide" Target="/ppt/slides/slide24.xml"/><Relationship Id="rId6" Type="http://schemas.openxmlformats.org/officeDocument/2006/relationships/image" Target="../media/image71.png"/><Relationship Id="rId7" Type="http://schemas.openxmlformats.org/officeDocument/2006/relationships/image" Target="../media/image13.png"/><Relationship Id="rId8"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23.xml"/><Relationship Id="rId4" Type="http://schemas.openxmlformats.org/officeDocument/2006/relationships/slide" Target="/ppt/slides/slide22.xml"/><Relationship Id="rId9" Type="http://schemas.openxmlformats.org/officeDocument/2006/relationships/image" Target="../media/image82.png"/><Relationship Id="rId5" Type="http://schemas.openxmlformats.org/officeDocument/2006/relationships/slide" Target="/ppt/slides/slide25.xml"/><Relationship Id="rId6" Type="http://schemas.openxmlformats.org/officeDocument/2006/relationships/image" Target="../media/image76.png"/><Relationship Id="rId7" Type="http://schemas.openxmlformats.org/officeDocument/2006/relationships/image" Target="../media/image13.png"/><Relationship Id="rId8" Type="http://schemas.openxmlformats.org/officeDocument/2006/relationships/image" Target="../media/image22.png"/></Relationships>
</file>

<file path=ppt/slides/_rels/slide25.xml.rels><?xml version="1.0" encoding="UTF-8" standalone="yes"?><Relationships xmlns="http://schemas.openxmlformats.org/package/2006/relationships"><Relationship Id="rId10"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slide" Target="/ppt/slides/slide24.xml"/><Relationship Id="rId4" Type="http://schemas.openxmlformats.org/officeDocument/2006/relationships/slide" Target="/ppt/slides/slide23.xml"/><Relationship Id="rId9" Type="http://schemas.openxmlformats.org/officeDocument/2006/relationships/image" Target="../media/image32.png"/><Relationship Id="rId5" Type="http://schemas.openxmlformats.org/officeDocument/2006/relationships/slide" Target="/ppt/slides/slide22.xml"/><Relationship Id="rId6" Type="http://schemas.openxmlformats.org/officeDocument/2006/relationships/image" Target="../media/image22.png"/><Relationship Id="rId7" Type="http://schemas.openxmlformats.org/officeDocument/2006/relationships/image" Target="../media/image79.png"/><Relationship Id="rId8"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hyperlink" Target="https://campus.recit.qc.ca/course/view.php?id=329" TargetMode="External"/><Relationship Id="rId5" Type="http://schemas.openxmlformats.org/officeDocument/2006/relationships/hyperlink" Target="https://campus.recit.qc.ca/course/view.php?id=329"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campus.recit.qc.ca/login/index.php" TargetMode="External"/><Relationship Id="rId4" Type="http://schemas.openxmlformats.org/officeDocument/2006/relationships/hyperlink" Target="https://campus.recit.qc.ca/enrol/index.php?id=329" TargetMode="External"/><Relationship Id="rId5" Type="http://schemas.openxmlformats.org/officeDocument/2006/relationships/hyperlink" Target="https://campus.recit.qc.ca/mod/page/view.php?id=25974&amp;forceview=1" TargetMode="External"/><Relationship Id="rId6"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0" Type="http://schemas.openxmlformats.org/officeDocument/2006/relationships/hyperlink" Target="http://recitmst.qc.ca/minecraft02122024" TargetMode="External"/><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image" Target="../media/image12.png"/><Relationship Id="rId9" Type="http://schemas.openxmlformats.org/officeDocument/2006/relationships/hyperlink" Target="http://recitmst.qc.ca/minecraft02122024" TargetMode="External"/><Relationship Id="rId5" Type="http://schemas.openxmlformats.org/officeDocument/2006/relationships/image" Target="../media/image52.png"/><Relationship Id="rId6" Type="http://schemas.openxmlformats.org/officeDocument/2006/relationships/image" Target="../media/image3.png"/><Relationship Id="rId7" Type="http://schemas.openxmlformats.org/officeDocument/2006/relationships/image" Target="../media/image86.png"/><Relationship Id="rId8"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hyperlink" Target="http://www.youtube.com/watch?v=OTEUQcRRQhw" TargetMode="External"/><Relationship Id="rId5" Type="http://schemas.openxmlformats.org/officeDocument/2006/relationships/image" Target="../media/image19.jpg"/></Relationships>
</file>

<file path=ppt/slides/_rels/slide5.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11.png"/><Relationship Id="rId13" Type="http://schemas.openxmlformats.org/officeDocument/2006/relationships/image" Target="../media/image25.png"/><Relationship Id="rId12"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slide" Target="/ppt/slides/slide6.xml"/><Relationship Id="rId4" Type="http://schemas.openxmlformats.org/officeDocument/2006/relationships/slide" Target="/ppt/slides/slide8.xml"/><Relationship Id="rId9" Type="http://schemas.openxmlformats.org/officeDocument/2006/relationships/image" Target="../media/image6.png"/><Relationship Id="rId14" Type="http://schemas.openxmlformats.org/officeDocument/2006/relationships/image" Target="../media/image30.png"/><Relationship Id="rId5" Type="http://schemas.openxmlformats.org/officeDocument/2006/relationships/slide" Target="/ppt/slides/slide7.xml"/><Relationship Id="rId6" Type="http://schemas.openxmlformats.org/officeDocument/2006/relationships/image" Target="../media/image13.png"/><Relationship Id="rId7" Type="http://schemas.openxmlformats.org/officeDocument/2006/relationships/slide" Target="/ppt/slides/slide5.xml"/><Relationship Id="rId8" Type="http://schemas.openxmlformats.org/officeDocument/2006/relationships/slide" Target="/ppt/slid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8.xml"/><Relationship Id="rId4" Type="http://schemas.openxmlformats.org/officeDocument/2006/relationships/slide" Target="/ppt/slides/slide7.xml"/><Relationship Id="rId9" Type="http://schemas.openxmlformats.org/officeDocument/2006/relationships/image" Target="../media/image24.png"/><Relationship Id="rId5" Type="http://schemas.openxmlformats.org/officeDocument/2006/relationships/image" Target="../media/image29.png"/><Relationship Id="rId6" Type="http://schemas.openxmlformats.org/officeDocument/2006/relationships/image" Target="../media/image9.png"/><Relationship Id="rId7" Type="http://schemas.openxmlformats.org/officeDocument/2006/relationships/image" Target="../media/image23.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37.png"/><Relationship Id="rId13" Type="http://schemas.openxmlformats.org/officeDocument/2006/relationships/image" Target="../media/image52.png"/><Relationship Id="rId12"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6.xml"/><Relationship Id="rId4" Type="http://schemas.openxmlformats.org/officeDocument/2006/relationships/slide" Target="/ppt/slides/slide8.xml"/><Relationship Id="rId9"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13.png"/><Relationship Id="rId7" Type="http://schemas.openxmlformats.org/officeDocument/2006/relationships/image" Target="../media/image17.png"/><Relationship Id="rId8"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7.xml"/><Relationship Id="rId4" Type="http://schemas.openxmlformats.org/officeDocument/2006/relationships/slide" Target="/ppt/slides/slide6.xml"/><Relationship Id="rId5" Type="http://schemas.openxmlformats.org/officeDocument/2006/relationships/image" Target="../media/image13.png"/><Relationship Id="rId6" Type="http://schemas.openxmlformats.org/officeDocument/2006/relationships/image" Target="../media/image22.png"/><Relationship Id="rId7" Type="http://schemas.openxmlformats.org/officeDocument/2006/relationships/image" Target="../media/image45.png"/><Relationship Id="rId8" Type="http://schemas.openxmlformats.org/officeDocument/2006/relationships/image" Target="../media/image52.png"/></Relationships>
</file>

<file path=ppt/slides/_rels/slide9.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43.png"/><Relationship Id="rId5" Type="http://schemas.openxmlformats.org/officeDocument/2006/relationships/image" Target="../media/image87.png"/><Relationship Id="rId6" Type="http://schemas.openxmlformats.org/officeDocument/2006/relationships/image" Target="../media/image38.png"/><Relationship Id="rId7" Type="http://schemas.openxmlformats.org/officeDocument/2006/relationships/image" Target="../media/image33.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b="0" l="0" r="0" t="0"/>
          <a:stretch/>
        </p:blipFill>
        <p:spPr>
          <a:xfrm>
            <a:off x="0" y="-378550"/>
            <a:ext cx="12192001" cy="8210701"/>
          </a:xfrm>
          <a:prstGeom prst="rect">
            <a:avLst/>
          </a:prstGeom>
          <a:noFill/>
          <a:ln>
            <a:noFill/>
          </a:ln>
        </p:spPr>
      </p:pic>
      <p:pic>
        <p:nvPicPr>
          <p:cNvPr descr="A picture containing text, toy&#10;&#10;Description automatically generated" id="115" name="Google Shape;115;p18"/>
          <p:cNvPicPr preferRelativeResize="0"/>
          <p:nvPr/>
        </p:nvPicPr>
        <p:blipFill rotWithShape="1">
          <a:blip r:embed="rId4">
            <a:alphaModFix/>
          </a:blip>
          <a:srcRect b="0" l="0" r="0" t="0"/>
          <a:stretch/>
        </p:blipFill>
        <p:spPr>
          <a:xfrm>
            <a:off x="82187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16" name="Google Shape;116;p18">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17" name="Google Shape;117;p18"/>
          <p:cNvSpPr txBox="1"/>
          <p:nvPr/>
        </p:nvSpPr>
        <p:spPr>
          <a:xfrm>
            <a:off x="1266808" y="2445450"/>
            <a:ext cx="9502200" cy="955500"/>
          </a:xfrm>
          <a:prstGeom prst="rect">
            <a:avLst/>
          </a:prstGeom>
          <a:noFill/>
          <a:ln>
            <a:noFill/>
          </a:ln>
        </p:spPr>
        <p:txBody>
          <a:bodyPr anchorCtr="0" anchor="t" bIns="45700" lIns="91425" spcFirstLastPara="1" rIns="91425" wrap="square" tIns="45700">
            <a:spAutoFit/>
          </a:bodyPr>
          <a:lstStyle/>
          <a:p>
            <a:pPr indent="0" lvl="0" marL="0" rtl="0" algn="ctr">
              <a:lnSpc>
                <a:spcPct val="167000"/>
              </a:lnSpc>
              <a:spcBef>
                <a:spcPts val="0"/>
              </a:spcBef>
              <a:spcAft>
                <a:spcPts val="0"/>
              </a:spcAft>
              <a:buClr>
                <a:schemeClr val="dk1"/>
              </a:buClr>
              <a:buSzPts val="1100"/>
              <a:buFont typeface="Arial"/>
              <a:buNone/>
            </a:pPr>
            <a:r>
              <a:rPr lang="en-US" sz="2100">
                <a:solidFill>
                  <a:schemeClr val="lt1"/>
                </a:solidFill>
                <a:latin typeface="Press Start 2P"/>
                <a:ea typeface="Press Start 2P"/>
                <a:cs typeface="Press Start 2P"/>
                <a:sym typeface="Press Start 2P"/>
              </a:rPr>
              <a:t>Plonger dans l'univers </a:t>
            </a:r>
            <a:endParaRPr sz="2100">
              <a:solidFill>
                <a:schemeClr val="lt1"/>
              </a:solidFill>
              <a:latin typeface="Press Start 2P"/>
              <a:ea typeface="Press Start 2P"/>
              <a:cs typeface="Press Start 2P"/>
              <a:sym typeface="Press Start 2P"/>
            </a:endParaRPr>
          </a:p>
          <a:p>
            <a:pPr indent="0" lvl="0" marL="0" rtl="0" algn="ctr">
              <a:lnSpc>
                <a:spcPct val="167000"/>
              </a:lnSpc>
              <a:spcBef>
                <a:spcPts val="0"/>
              </a:spcBef>
              <a:spcAft>
                <a:spcPts val="0"/>
              </a:spcAft>
              <a:buSzPts val="1100"/>
              <a:buNone/>
            </a:pPr>
            <a:r>
              <a:rPr lang="en-US" sz="2100">
                <a:solidFill>
                  <a:schemeClr val="lt1"/>
                </a:solidFill>
                <a:latin typeface="Press Start 2P"/>
                <a:ea typeface="Press Start 2P"/>
                <a:cs typeface="Press Start 2P"/>
                <a:sym typeface="Press Start 2P"/>
              </a:rPr>
              <a:t>de Minecraft Education</a:t>
            </a:r>
            <a:endParaRPr sz="2100">
              <a:solidFill>
                <a:schemeClr val="lt1"/>
              </a:solidFill>
              <a:latin typeface="Press Start 2P"/>
              <a:ea typeface="Press Start 2P"/>
              <a:cs typeface="Press Start 2P"/>
              <a:sym typeface="Press Start 2P"/>
            </a:endParaRPr>
          </a:p>
        </p:txBody>
      </p:sp>
      <p:sp>
        <p:nvSpPr>
          <p:cNvPr id="118" name="Google Shape;118;p18"/>
          <p:cNvSpPr/>
          <p:nvPr/>
        </p:nvSpPr>
        <p:spPr>
          <a:xfrm>
            <a:off x="3468150" y="3689350"/>
            <a:ext cx="50310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18"/>
          <p:cNvSpPr txBox="1"/>
          <p:nvPr/>
        </p:nvSpPr>
        <p:spPr>
          <a:xfrm>
            <a:off x="3301725" y="3923350"/>
            <a:ext cx="5328000" cy="9999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2300">
                <a:solidFill>
                  <a:schemeClr val="lt1"/>
                </a:solidFill>
                <a:latin typeface="Press Start 2P"/>
                <a:ea typeface="Press Start 2P"/>
                <a:cs typeface="Press Start 2P"/>
                <a:sym typeface="Press Start 2P"/>
              </a:rPr>
              <a:t>Stéphanie Rioux</a:t>
            </a:r>
            <a:endParaRPr sz="2300">
              <a:solidFill>
                <a:schemeClr val="lt1"/>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t/>
            </a:r>
            <a:endParaRPr sz="1500">
              <a:solidFill>
                <a:schemeClr val="lt1"/>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rPr lang="en-US">
                <a:solidFill>
                  <a:schemeClr val="lt1"/>
                </a:solidFill>
                <a:latin typeface="Press Start 2P"/>
                <a:ea typeface="Press Start 2P"/>
                <a:cs typeface="Press Start 2P"/>
                <a:sym typeface="Press Start 2P"/>
              </a:rPr>
              <a:t>stephanie.rioux@recit.qc.ca</a:t>
            </a:r>
            <a:endParaRPr sz="1600">
              <a:solidFill>
                <a:schemeClr val="lt1"/>
              </a:solidFill>
              <a:latin typeface="Press Start 2P"/>
              <a:ea typeface="Press Start 2P"/>
              <a:cs typeface="Press Start 2P"/>
              <a:sym typeface="Press Start 2P"/>
            </a:endParaRPr>
          </a:p>
        </p:txBody>
      </p:sp>
      <p:sp>
        <p:nvSpPr>
          <p:cNvPr id="120" name="Google Shape;120;p1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21" name="Google Shape;121;p18"/>
          <p:cNvPicPr preferRelativeResize="0"/>
          <p:nvPr/>
        </p:nvPicPr>
        <p:blipFill>
          <a:blip r:embed="rId5">
            <a:alphaModFix/>
          </a:blip>
          <a:stretch>
            <a:fillRect/>
          </a:stretch>
        </p:blipFill>
        <p:spPr>
          <a:xfrm>
            <a:off x="255127" y="-228200"/>
            <a:ext cx="871925" cy="1407200"/>
          </a:xfrm>
          <a:prstGeom prst="rect">
            <a:avLst/>
          </a:prstGeom>
          <a:noFill/>
          <a:ln>
            <a:noFill/>
          </a:ln>
        </p:spPr>
      </p:pic>
      <p:pic>
        <p:nvPicPr>
          <p:cNvPr id="122" name="Google Shape;122;p18"/>
          <p:cNvPicPr preferRelativeResize="0"/>
          <p:nvPr/>
        </p:nvPicPr>
        <p:blipFill>
          <a:blip r:embed="rId6">
            <a:alphaModFix/>
          </a:blip>
          <a:stretch>
            <a:fillRect/>
          </a:stretch>
        </p:blipFill>
        <p:spPr>
          <a:xfrm>
            <a:off x="3301725" y="787846"/>
            <a:ext cx="5588550" cy="1353299"/>
          </a:xfrm>
          <a:prstGeom prst="rect">
            <a:avLst/>
          </a:prstGeom>
          <a:noFill/>
          <a:ln>
            <a:noFill/>
          </a:ln>
        </p:spPr>
      </p:pic>
      <p:pic>
        <p:nvPicPr>
          <p:cNvPr descr="A picture containing LEGO, toy&#10;&#10;Description automatically generated" id="123" name="Google Shape;123;p18"/>
          <p:cNvPicPr preferRelativeResize="0"/>
          <p:nvPr/>
        </p:nvPicPr>
        <p:blipFill rotWithShape="1">
          <a:blip r:embed="rId7">
            <a:alphaModFix/>
          </a:blip>
          <a:srcRect b="0" l="0" r="0" t="0"/>
          <a:stretch/>
        </p:blipFill>
        <p:spPr>
          <a:xfrm flipH="1">
            <a:off x="5592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24" name="Google Shape;124;p18"/>
          <p:cNvSpPr txBox="1"/>
          <p:nvPr/>
        </p:nvSpPr>
        <p:spPr>
          <a:xfrm>
            <a:off x="2533125" y="5252700"/>
            <a:ext cx="67242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chemeClr val="accent4"/>
                </a:solidFill>
                <a:latin typeface="Press Start 2P"/>
                <a:ea typeface="Press Start 2P"/>
                <a:cs typeface="Press Start 2P"/>
                <a:sym typeface="Press Start 2P"/>
                <a:hlinkClick r:id="rId8">
                  <a:extLst>
                    <a:ext uri="{A12FA001-AC4F-418D-AE19-62706E023703}">
                      <ahyp:hlinkClr val="tx"/>
                    </a:ext>
                  </a:extLst>
                </a:hlinkClick>
              </a:rPr>
              <a:t>recitmst.qc.ca/minecraft</a:t>
            </a:r>
            <a:r>
              <a:rPr lang="en-US" sz="1600" u="sng">
                <a:solidFill>
                  <a:schemeClr val="accent4"/>
                </a:solidFill>
                <a:latin typeface="Press Start 2P"/>
                <a:ea typeface="Press Start 2P"/>
                <a:cs typeface="Press Start 2P"/>
                <a:sym typeface="Press Start 2P"/>
                <a:hlinkClick r:id="rId9">
                  <a:extLst>
                    <a:ext uri="{A12FA001-AC4F-418D-AE19-62706E023703}">
                      <ahyp:hlinkClr val="tx"/>
                    </a:ext>
                  </a:extLst>
                </a:hlinkClick>
              </a:rPr>
              <a:t>02122024</a:t>
            </a:r>
            <a:endParaRPr sz="1600">
              <a:solidFill>
                <a:schemeClr val="accent4"/>
              </a:solidFill>
              <a:latin typeface="Press Start 2P"/>
              <a:ea typeface="Press Start 2P"/>
              <a:cs typeface="Press Start 2P"/>
              <a:sym typeface="Press Start 2P"/>
            </a:endParaRPr>
          </a:p>
        </p:txBody>
      </p:sp>
      <p:sp>
        <p:nvSpPr>
          <p:cNvPr id="125" name="Google Shape;125;p18"/>
          <p:cNvSpPr/>
          <p:nvPr/>
        </p:nvSpPr>
        <p:spPr>
          <a:xfrm>
            <a:off x="9497100" y="3077400"/>
            <a:ext cx="2639100" cy="855600"/>
          </a:xfrm>
          <a:prstGeom prst="wedgeRoundRectCallout">
            <a:avLst>
              <a:gd fmla="val 24260" name="adj1"/>
              <a:gd fmla="val 85382"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563C1"/>
                </a:solidFill>
                <a:latin typeface="Press Start 2P"/>
                <a:ea typeface="Press Start 2P"/>
                <a:cs typeface="Press Start 2P"/>
                <a:sym typeface="Press Start 2P"/>
                <a:hlinkClick r:id="rId10">
                  <a:extLst>
                    <a:ext uri="{A12FA001-AC4F-418D-AE19-62706E023703}">
                      <ahyp:hlinkClr val="tx"/>
                    </a:ext>
                  </a:extLst>
                </a:hlinkClick>
              </a:rPr>
              <a:t>Lien pour télécharger Minecraft</a:t>
            </a:r>
            <a:r>
              <a:rPr lang="en-US" sz="1200">
                <a:latin typeface="Press Start 2P"/>
                <a:ea typeface="Press Start 2P"/>
                <a:cs typeface="Press Start 2P"/>
                <a:sym typeface="Press Start 2P"/>
              </a:rPr>
              <a:t> selon votre appareil.</a:t>
            </a:r>
            <a:endParaRPr sz="1200">
              <a:latin typeface="Press Start 2P"/>
              <a:ea typeface="Press Start 2P"/>
              <a:cs typeface="Press Start 2P"/>
              <a:sym typeface="Press Start 2P"/>
            </a:endParaRPr>
          </a:p>
        </p:txBody>
      </p:sp>
      <p:pic>
        <p:nvPicPr>
          <p:cNvPr id="126" name="Google Shape;126;p18"/>
          <p:cNvPicPr preferRelativeResize="0"/>
          <p:nvPr/>
        </p:nvPicPr>
        <p:blipFill>
          <a:blip r:embed="rId11">
            <a:alphaModFix/>
          </a:blip>
          <a:stretch>
            <a:fillRect/>
          </a:stretch>
        </p:blipFill>
        <p:spPr>
          <a:xfrm>
            <a:off x="10078550" y="0"/>
            <a:ext cx="1905574" cy="1905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8" name="Shape 298"/>
        <p:cNvGrpSpPr/>
        <p:nvPr/>
      </p:nvGrpSpPr>
      <p:grpSpPr>
        <a:xfrm>
          <a:off x="0" y="0"/>
          <a:ext cx="0" cy="0"/>
          <a:chOff x="0" y="0"/>
          <a:chExt cx="0" cy="0"/>
        </a:xfrm>
      </p:grpSpPr>
      <p:grpSp>
        <p:nvGrpSpPr>
          <p:cNvPr id="299" name="Google Shape;299;p27"/>
          <p:cNvGrpSpPr/>
          <p:nvPr/>
        </p:nvGrpSpPr>
        <p:grpSpPr>
          <a:xfrm>
            <a:off x="3951968" y="2079356"/>
            <a:ext cx="2084100" cy="733500"/>
            <a:chOff x="3951968" y="2079356"/>
            <a:chExt cx="2084100" cy="733500"/>
          </a:xfrm>
        </p:grpSpPr>
        <p:sp>
          <p:nvSpPr>
            <p:cNvPr id="300" name="Google Shape;300;p27">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27"/>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grpSp>
      <p:sp>
        <p:nvSpPr>
          <p:cNvPr id="302" name="Google Shape;302;p27">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27">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2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27"/>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6" name="Google Shape;306;p2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Mathématique</a:t>
            </a:r>
            <a:endParaRPr sz="1100"/>
          </a:p>
        </p:txBody>
      </p:sp>
      <p:sp>
        <p:nvSpPr>
          <p:cNvPr id="307" name="Google Shape;307;p2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308" name="Google Shape;308;p27"/>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sp>
        <p:nvSpPr>
          <p:cNvPr id="309" name="Google Shape;309;p27"/>
          <p:cNvSpPr txBox="1"/>
          <p:nvPr/>
        </p:nvSpPr>
        <p:spPr>
          <a:xfrm>
            <a:off x="1185875" y="3056000"/>
            <a:ext cx="66090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Apprentissage, manipulation, observations, découverte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Application de concepts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Concepts variés (primaire, secondaire) </a:t>
            </a:r>
            <a:endParaRPr sz="1200">
              <a:solidFill>
                <a:schemeClr val="dk1"/>
              </a:solidFill>
              <a:latin typeface="Press Start 2P"/>
              <a:ea typeface="Press Start 2P"/>
              <a:cs typeface="Press Start 2P"/>
              <a:sym typeface="Press Start 2P"/>
            </a:endParaRPr>
          </a:p>
        </p:txBody>
      </p:sp>
      <p:sp>
        <p:nvSpPr>
          <p:cNvPr id="310" name="Google Shape;310;p2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2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2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2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2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15" name="Google Shape;315;p27"/>
          <p:cNvPicPr preferRelativeResize="0"/>
          <p:nvPr/>
        </p:nvPicPr>
        <p:blipFill rotWithShape="1">
          <a:blip r:embed="rId6">
            <a:alphaModFix/>
          </a:blip>
          <a:srcRect b="0" l="0" r="0" t="0"/>
          <a:stretch/>
        </p:blipFill>
        <p:spPr>
          <a:xfrm>
            <a:off x="2774998" y="4964437"/>
            <a:ext cx="350164" cy="350164"/>
          </a:xfrm>
          <a:prstGeom prst="rect">
            <a:avLst/>
          </a:prstGeom>
          <a:noFill/>
          <a:ln>
            <a:noFill/>
          </a:ln>
        </p:spPr>
      </p:pic>
      <p:pic>
        <p:nvPicPr>
          <p:cNvPr descr="Qr code&#10;&#10;Description automatically generated" id="316" name="Google Shape;316;p27"/>
          <p:cNvPicPr preferRelativeResize="0"/>
          <p:nvPr/>
        </p:nvPicPr>
        <p:blipFill rotWithShape="1">
          <a:blip r:embed="rId7">
            <a:alphaModFix/>
          </a:blip>
          <a:srcRect b="0" l="0" r="0" t="0"/>
          <a:stretch/>
        </p:blipFill>
        <p:spPr>
          <a:xfrm>
            <a:off x="1988541" y="4940948"/>
            <a:ext cx="396405" cy="397142"/>
          </a:xfrm>
          <a:prstGeom prst="rect">
            <a:avLst/>
          </a:prstGeom>
          <a:noFill/>
          <a:ln>
            <a:noFill/>
          </a:ln>
        </p:spPr>
      </p:pic>
      <p:pic>
        <p:nvPicPr>
          <p:cNvPr descr="Chart, histogram&#10;&#10;Description automatically generated" id="317" name="Google Shape;317;p27"/>
          <p:cNvPicPr preferRelativeResize="0"/>
          <p:nvPr/>
        </p:nvPicPr>
        <p:blipFill rotWithShape="1">
          <a:blip r:embed="rId8">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18" name="Google Shape;318;p27"/>
          <p:cNvPicPr preferRelativeResize="0"/>
          <p:nvPr/>
        </p:nvPicPr>
        <p:blipFill rotWithShape="1">
          <a:blip r:embed="rId9">
            <a:alphaModFix/>
          </a:blip>
          <a:srcRect b="0" l="0" r="0" t="0"/>
          <a:stretch/>
        </p:blipFill>
        <p:spPr>
          <a:xfrm>
            <a:off x="5013835" y="4978360"/>
            <a:ext cx="392361" cy="322319"/>
          </a:xfrm>
          <a:prstGeom prst="rect">
            <a:avLst/>
          </a:prstGeom>
          <a:noFill/>
          <a:ln>
            <a:noFill/>
          </a:ln>
        </p:spPr>
      </p:pic>
      <p:pic>
        <p:nvPicPr>
          <p:cNvPr descr="Shape&#10;&#10;Description automatically generated" id="319" name="Google Shape;319;p27"/>
          <p:cNvPicPr preferRelativeResize="0"/>
          <p:nvPr/>
        </p:nvPicPr>
        <p:blipFill rotWithShape="1">
          <a:blip r:embed="rId10">
            <a:alphaModFix/>
          </a:blip>
          <a:srcRect b="0" l="0" r="0" t="0"/>
          <a:stretch/>
        </p:blipFill>
        <p:spPr>
          <a:xfrm>
            <a:off x="4293726" y="4974062"/>
            <a:ext cx="330914" cy="330914"/>
          </a:xfrm>
          <a:prstGeom prst="rect">
            <a:avLst/>
          </a:prstGeom>
          <a:noFill/>
          <a:ln>
            <a:noFill/>
          </a:ln>
        </p:spPr>
      </p:pic>
      <p:sp>
        <p:nvSpPr>
          <p:cNvPr id="320" name="Google Shape;320;p2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1" name="Google Shape;321;p27"/>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pic>
        <p:nvPicPr>
          <p:cNvPr id="322" name="Google Shape;322;p27"/>
          <p:cNvPicPr preferRelativeResize="0"/>
          <p:nvPr/>
        </p:nvPicPr>
        <p:blipFill>
          <a:blip r:embed="rId11">
            <a:alphaModFix/>
          </a:blip>
          <a:stretch>
            <a:fillRect/>
          </a:stretch>
        </p:blipFill>
        <p:spPr>
          <a:xfrm>
            <a:off x="7633850" y="2769175"/>
            <a:ext cx="3050274" cy="3045725"/>
          </a:xfrm>
          <a:prstGeom prst="rect">
            <a:avLst/>
          </a:prstGeom>
          <a:noFill/>
          <a:ln>
            <a:noFill/>
          </a:ln>
        </p:spPr>
      </p:pic>
      <p:pic>
        <p:nvPicPr>
          <p:cNvPr descr="A picture containing container, square&#10;&#10;Description automatically generated" id="323" name="Google Shape;323;p27"/>
          <p:cNvPicPr preferRelativeResize="0"/>
          <p:nvPr/>
        </p:nvPicPr>
        <p:blipFill rotWithShape="1">
          <a:blip r:embed="rId12">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24" name="Google Shape;324;p27"/>
          <p:cNvPicPr preferRelativeResize="0"/>
          <p:nvPr/>
        </p:nvPicPr>
        <p:blipFill rotWithShape="1">
          <a:blip r:embed="rId12">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25" name="Google Shape;325;p27"/>
          <p:cNvPicPr preferRelativeResize="0"/>
          <p:nvPr/>
        </p:nvPicPr>
        <p:blipFill rotWithShape="1">
          <a:blip r:embed="rId12">
            <a:alphaModFix/>
          </a:blip>
          <a:srcRect b="0" l="0" r="0" t="0"/>
          <a:stretch/>
        </p:blipFill>
        <p:spPr>
          <a:xfrm>
            <a:off x="9577100" y="5486685"/>
            <a:ext cx="1262339" cy="1262339"/>
          </a:xfrm>
          <a:prstGeom prst="rect">
            <a:avLst/>
          </a:prstGeom>
          <a:noFill/>
          <a:ln>
            <a:noFill/>
          </a:ln>
        </p:spPr>
      </p:pic>
      <p:sp>
        <p:nvSpPr>
          <p:cNvPr id="326" name="Google Shape;326;p27"/>
          <p:cNvSpPr txBox="1"/>
          <p:nvPr/>
        </p:nvSpPr>
        <p:spPr>
          <a:xfrm>
            <a:off x="3448050" y="6194175"/>
            <a:ext cx="45558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Clr>
                <a:schemeClr val="dk1"/>
              </a:buClr>
              <a:buSzPts val="1100"/>
              <a:buFont typeface="Arial"/>
              <a:buNone/>
            </a:pPr>
            <a:r>
              <a:rPr b="1"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Ressources en mathématique</a:t>
            </a:r>
            <a:endParaRPr sz="15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250"/>
                                        <p:tgtEl>
                                          <p:spTgt spid="309"/>
                                        </p:tgtEl>
                                      </p:cBhvr>
                                    </p:animEffect>
                                  </p:childTnLst>
                                </p:cTn>
                              </p:par>
                              <p:par>
                                <p:cTn fill="hold" nodeType="withEffect" presetClass="entr" presetID="2" presetSubtype="4">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1000"/>
                                        <p:tgtEl>
                                          <p:spTgt spid="3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1000"/>
                                        <p:tgtEl>
                                          <p:spTgt spid="3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1000"/>
                                        <p:tgtEl>
                                          <p:spTgt spid="3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3"/>
                                        </p:tgtEl>
                                        <p:attrNameLst>
                                          <p:attrName>style.visibility</p:attrName>
                                        </p:attrNameLst>
                                      </p:cBhvr>
                                      <p:to>
                                        <p:strVal val="visible"/>
                                      </p:to>
                                    </p:set>
                                    <p:anim calcmode="lin" valueType="num">
                                      <p:cBhvr additive="base">
                                        <p:cTn dur="1000"/>
                                        <p:tgtEl>
                                          <p:spTgt spid="32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30" name="Shape 330"/>
        <p:cNvGrpSpPr/>
        <p:nvPr/>
      </p:nvGrpSpPr>
      <p:grpSpPr>
        <a:xfrm>
          <a:off x="0" y="0"/>
          <a:ext cx="0" cy="0"/>
          <a:chOff x="0" y="0"/>
          <a:chExt cx="0" cy="0"/>
        </a:xfrm>
      </p:grpSpPr>
      <p:sp>
        <p:nvSpPr>
          <p:cNvPr id="331" name="Google Shape;331;p28">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28">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28">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2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28"/>
          <p:cNvSpPr txBox="1"/>
          <p:nvPr/>
        </p:nvSpPr>
        <p:spPr>
          <a:xfrm>
            <a:off x="1748079" y="3056000"/>
            <a:ext cx="59067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Redstone : bases de l’électricité et de l’ingénierie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Univers vivant, univers matériel, terre et espace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Univers technologique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Trousse de chimie</a:t>
            </a:r>
            <a:endParaRPr sz="1200">
              <a:solidFill>
                <a:schemeClr val="dk1"/>
              </a:solidFill>
              <a:latin typeface="Press Start 2P"/>
              <a:ea typeface="Press Start 2P"/>
              <a:cs typeface="Press Start 2P"/>
              <a:sym typeface="Press Start 2P"/>
            </a:endParaRPr>
          </a:p>
        </p:txBody>
      </p:sp>
      <p:sp>
        <p:nvSpPr>
          <p:cNvPr id="336" name="Google Shape;336;p2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2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2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2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2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28"/>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2" name="Google Shape;342;p28"/>
          <p:cNvPicPr preferRelativeResize="0"/>
          <p:nvPr/>
        </p:nvPicPr>
        <p:blipFill rotWithShape="1">
          <a:blip r:embed="rId6">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343" name="Google Shape;343;p28"/>
          <p:cNvPicPr preferRelativeResize="0"/>
          <p:nvPr/>
        </p:nvPicPr>
        <p:blipFill rotWithShape="1">
          <a:blip r:embed="rId7">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344" name="Google Shape;344;p28"/>
          <p:cNvPicPr preferRelativeResize="0"/>
          <p:nvPr/>
        </p:nvPicPr>
        <p:blipFill rotWithShape="1">
          <a:blip r:embed="rId8">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345" name="Google Shape;345;p28"/>
          <p:cNvPicPr preferRelativeResize="0"/>
          <p:nvPr/>
        </p:nvPicPr>
        <p:blipFill rotWithShape="1">
          <a:blip r:embed="rId9">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346" name="Google Shape;346;p28"/>
          <p:cNvPicPr preferRelativeResize="0"/>
          <p:nvPr/>
        </p:nvPicPr>
        <p:blipFill rotWithShape="1">
          <a:blip r:embed="rId10">
            <a:alphaModFix/>
          </a:blip>
          <a:srcRect b="0" l="0" r="0" t="0"/>
          <a:stretch/>
        </p:blipFill>
        <p:spPr>
          <a:xfrm>
            <a:off x="5050286" y="4979789"/>
            <a:ext cx="319463" cy="319463"/>
          </a:xfrm>
          <a:prstGeom prst="rect">
            <a:avLst/>
          </a:prstGeom>
          <a:noFill/>
          <a:ln>
            <a:noFill/>
          </a:ln>
        </p:spPr>
      </p:pic>
      <p:sp>
        <p:nvSpPr>
          <p:cNvPr id="347" name="Google Shape;347;p2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28"/>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sp>
        <p:nvSpPr>
          <p:cNvPr id="349" name="Google Shape;349;p2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350" name="Google Shape;350;p28"/>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Science et technologie</a:t>
            </a:r>
            <a:endParaRPr sz="1100">
              <a:solidFill>
                <a:schemeClr val="dk1"/>
              </a:solidFill>
              <a:latin typeface="Press Start 2P"/>
              <a:ea typeface="Press Start 2P"/>
              <a:cs typeface="Press Start 2P"/>
              <a:sym typeface="Press Start 2P"/>
            </a:endParaRPr>
          </a:p>
        </p:txBody>
      </p:sp>
      <p:sp>
        <p:nvSpPr>
          <p:cNvPr id="351" name="Google Shape;351;p2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352" name="Google Shape;352;p28"/>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pic>
        <p:nvPicPr>
          <p:cNvPr id="353" name="Google Shape;353;p28"/>
          <p:cNvPicPr preferRelativeResize="0"/>
          <p:nvPr/>
        </p:nvPicPr>
        <p:blipFill>
          <a:blip r:embed="rId11">
            <a:alphaModFix/>
          </a:blip>
          <a:stretch>
            <a:fillRect/>
          </a:stretch>
        </p:blipFill>
        <p:spPr>
          <a:xfrm>
            <a:off x="7654625" y="2783875"/>
            <a:ext cx="3052025" cy="3033750"/>
          </a:xfrm>
          <a:prstGeom prst="rect">
            <a:avLst/>
          </a:prstGeom>
          <a:noFill/>
          <a:ln cap="flat" cmpd="sng" w="19050">
            <a:solidFill>
              <a:srgbClr val="262626"/>
            </a:solidFill>
            <a:prstDash val="solid"/>
            <a:miter lim="8000"/>
            <a:headEnd len="sm" w="sm" type="none"/>
            <a:tailEnd len="sm" w="sm" type="none"/>
          </a:ln>
        </p:spPr>
      </p:pic>
      <p:pic>
        <p:nvPicPr>
          <p:cNvPr descr="A picture containing container, square&#10;&#10;Description automatically generated" id="354" name="Google Shape;354;p28"/>
          <p:cNvPicPr preferRelativeResize="0"/>
          <p:nvPr/>
        </p:nvPicPr>
        <p:blipFill rotWithShape="1">
          <a:blip r:embed="rId12">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55" name="Google Shape;355;p28"/>
          <p:cNvPicPr preferRelativeResize="0"/>
          <p:nvPr/>
        </p:nvPicPr>
        <p:blipFill rotWithShape="1">
          <a:blip r:embed="rId12">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56" name="Google Shape;356;p28"/>
          <p:cNvPicPr preferRelativeResize="0"/>
          <p:nvPr/>
        </p:nvPicPr>
        <p:blipFill rotWithShape="1">
          <a:blip r:embed="rId12">
            <a:alphaModFix/>
          </a:blip>
          <a:srcRect b="0" l="0" r="0" t="0"/>
          <a:stretch/>
        </p:blipFill>
        <p:spPr>
          <a:xfrm>
            <a:off x="9577100" y="5486685"/>
            <a:ext cx="1262339" cy="1262339"/>
          </a:xfrm>
          <a:prstGeom prst="rect">
            <a:avLst/>
          </a:prstGeom>
          <a:noFill/>
          <a:ln>
            <a:noFill/>
          </a:ln>
        </p:spPr>
      </p:pic>
      <p:sp>
        <p:nvSpPr>
          <p:cNvPr id="357" name="Google Shape;357;p28"/>
          <p:cNvSpPr txBox="1"/>
          <p:nvPr/>
        </p:nvSpPr>
        <p:spPr>
          <a:xfrm>
            <a:off x="2811325" y="6194175"/>
            <a:ext cx="69111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Clr>
                <a:schemeClr val="dk1"/>
              </a:buClr>
              <a:buSzPts val="1100"/>
              <a:buFont typeface="Arial"/>
              <a:buNone/>
            </a:pPr>
            <a:r>
              <a:rPr b="1"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Ressources en </a:t>
            </a:r>
            <a:r>
              <a:rPr lang="en-US" sz="1500" u="sng">
                <a:solidFill>
                  <a:schemeClr val="lt1"/>
                </a:solidFill>
                <a:latin typeface="Press Start 2P"/>
                <a:ea typeface="Press Start 2P"/>
                <a:cs typeface="Press Start 2P"/>
                <a:sym typeface="Press Start 2P"/>
                <a:hlinkClick r:id="rId14">
                  <a:extLst>
                    <a:ext uri="{A12FA001-AC4F-418D-AE19-62706E023703}">
                      <ahyp:hlinkClr val="tx"/>
                    </a:ext>
                  </a:extLst>
                </a:hlinkClick>
              </a:rPr>
              <a:t>science et technologie</a:t>
            </a:r>
            <a:endParaRPr sz="15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250"/>
                                        <p:tgtEl>
                                          <p:spTgt spid="335"/>
                                        </p:tgtEl>
                                      </p:cBhvr>
                                    </p:animEffect>
                                  </p:childTnLst>
                                </p:cTn>
                              </p:par>
                              <p:par>
                                <p:cTn fill="hold" nodeType="withEffect" presetClass="entr" presetID="2" presetSubtype="4">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1000"/>
                                        <p:tgtEl>
                                          <p:spTgt spid="3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1000"/>
                                        <p:tgtEl>
                                          <p:spTgt spid="3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1000"/>
                                        <p:tgtEl>
                                          <p:spTgt spid="3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1000"/>
                                        <p:tgtEl>
                                          <p:spTgt spid="35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61" name="Shape 361"/>
        <p:cNvGrpSpPr/>
        <p:nvPr/>
      </p:nvGrpSpPr>
      <p:grpSpPr>
        <a:xfrm>
          <a:off x="0" y="0"/>
          <a:ext cx="0" cy="0"/>
          <a:chOff x="0" y="0"/>
          <a:chExt cx="0" cy="0"/>
        </a:xfrm>
      </p:grpSpPr>
      <p:sp>
        <p:nvSpPr>
          <p:cNvPr id="362" name="Google Shape;362;p29">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29">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29">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2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29"/>
          <p:cNvSpPr txBox="1"/>
          <p:nvPr/>
        </p:nvSpPr>
        <p:spPr>
          <a:xfrm>
            <a:off x="1574300" y="2778375"/>
            <a:ext cx="53715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Conception d’une maquette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Fonctions et usages des bâtiments, du territoire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Représentation des territoires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Caractéristiques des bâtiments</a:t>
            </a:r>
            <a:endParaRPr sz="1200">
              <a:solidFill>
                <a:schemeClr val="dk1"/>
              </a:solidFill>
              <a:latin typeface="Press Start 2P"/>
              <a:ea typeface="Press Start 2P"/>
              <a:cs typeface="Press Start 2P"/>
              <a:sym typeface="Press Start 2P"/>
            </a:endParaRPr>
          </a:p>
        </p:txBody>
      </p:sp>
      <p:sp>
        <p:nvSpPr>
          <p:cNvPr id="367" name="Google Shape;367;p2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2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2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2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2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29"/>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73" name="Google Shape;373;p29"/>
          <p:cNvPicPr preferRelativeResize="0"/>
          <p:nvPr/>
        </p:nvPicPr>
        <p:blipFill rotWithShape="1">
          <a:blip r:embed="rId6">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374" name="Google Shape;374;p29"/>
          <p:cNvPicPr preferRelativeResize="0"/>
          <p:nvPr/>
        </p:nvPicPr>
        <p:blipFill rotWithShape="1">
          <a:blip r:embed="rId7">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375" name="Google Shape;375;p29"/>
          <p:cNvPicPr preferRelativeResize="0"/>
          <p:nvPr/>
        </p:nvPicPr>
        <p:blipFill rotWithShape="1">
          <a:blip r:embed="rId8">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376" name="Google Shape;376;p29"/>
          <p:cNvPicPr preferRelativeResize="0"/>
          <p:nvPr/>
        </p:nvPicPr>
        <p:blipFill rotWithShape="1">
          <a:blip r:embed="rId9">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377" name="Google Shape;377;p29"/>
          <p:cNvPicPr preferRelativeResize="0"/>
          <p:nvPr/>
        </p:nvPicPr>
        <p:blipFill rotWithShape="1">
          <a:blip r:embed="rId10">
            <a:alphaModFix/>
          </a:blip>
          <a:srcRect b="0" l="0" r="0" t="0"/>
          <a:stretch/>
        </p:blipFill>
        <p:spPr>
          <a:xfrm>
            <a:off x="4936731" y="4869493"/>
            <a:ext cx="551251" cy="551251"/>
          </a:xfrm>
          <a:prstGeom prst="rect">
            <a:avLst/>
          </a:prstGeom>
          <a:noFill/>
          <a:ln>
            <a:noFill/>
          </a:ln>
        </p:spPr>
      </p:pic>
      <p:sp>
        <p:nvSpPr>
          <p:cNvPr id="378" name="Google Shape;378;p2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p29"/>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sp>
        <p:nvSpPr>
          <p:cNvPr id="380" name="Google Shape;380;p2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381" name="Google Shape;381;p29"/>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sp>
        <p:nvSpPr>
          <p:cNvPr id="382" name="Google Shape;382;p2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Univers social</a:t>
            </a:r>
            <a:endParaRPr sz="1100">
              <a:solidFill>
                <a:schemeClr val="dk1"/>
              </a:solidFill>
            </a:endParaRPr>
          </a:p>
        </p:txBody>
      </p:sp>
      <p:sp>
        <p:nvSpPr>
          <p:cNvPr id="383" name="Google Shape;383;p2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pic>
        <p:nvPicPr>
          <p:cNvPr id="384" name="Google Shape;384;p29"/>
          <p:cNvPicPr preferRelativeResize="0"/>
          <p:nvPr/>
        </p:nvPicPr>
        <p:blipFill>
          <a:blip r:embed="rId11">
            <a:alphaModFix/>
          </a:blip>
          <a:stretch>
            <a:fillRect/>
          </a:stretch>
        </p:blipFill>
        <p:spPr>
          <a:xfrm>
            <a:off x="6809006" y="2741000"/>
            <a:ext cx="3912049" cy="3193374"/>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85" name="Google Shape;385;p29"/>
          <p:cNvPicPr preferRelativeResize="0"/>
          <p:nvPr/>
        </p:nvPicPr>
        <p:blipFill rotWithShape="1">
          <a:blip r:embed="rId12">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386" name="Google Shape;386;p29"/>
          <p:cNvPicPr preferRelativeResize="0"/>
          <p:nvPr/>
        </p:nvPicPr>
        <p:blipFill rotWithShape="1">
          <a:blip r:embed="rId12">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387" name="Google Shape;387;p29"/>
          <p:cNvPicPr preferRelativeResize="0"/>
          <p:nvPr/>
        </p:nvPicPr>
        <p:blipFill rotWithShape="1">
          <a:blip r:embed="rId12">
            <a:alphaModFix/>
          </a:blip>
          <a:srcRect b="0" l="0" r="0" t="0"/>
          <a:stretch/>
        </p:blipFill>
        <p:spPr>
          <a:xfrm>
            <a:off x="9729500" y="5562885"/>
            <a:ext cx="1262339" cy="1262339"/>
          </a:xfrm>
          <a:prstGeom prst="rect">
            <a:avLst/>
          </a:prstGeom>
          <a:noFill/>
          <a:ln>
            <a:noFill/>
          </a:ln>
        </p:spPr>
      </p:pic>
      <p:sp>
        <p:nvSpPr>
          <p:cNvPr id="388" name="Google Shape;388;p29"/>
          <p:cNvSpPr txBox="1"/>
          <p:nvPr/>
        </p:nvSpPr>
        <p:spPr>
          <a:xfrm>
            <a:off x="2366000" y="6194175"/>
            <a:ext cx="73635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Clr>
                <a:schemeClr val="dk1"/>
              </a:buClr>
              <a:buSzPts val="1100"/>
              <a:buFont typeface="Arial"/>
              <a:buNone/>
            </a:pPr>
            <a:r>
              <a:rPr b="1"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recitus.qc.ca</a:t>
            </a:r>
            <a:r>
              <a:rPr lang="en-US" sz="1500">
                <a:solidFill>
                  <a:schemeClr val="lt1"/>
                </a:solidFill>
                <a:latin typeface="Press Start 2P"/>
                <a:ea typeface="Press Start 2P"/>
                <a:cs typeface="Press Start 2P"/>
                <a:sym typeface="Press Start 2P"/>
              </a:rPr>
              <a:t> et </a:t>
            </a:r>
            <a:r>
              <a:rPr lang="en-US" sz="1500" u="sng">
                <a:solidFill>
                  <a:schemeClr val="lt1"/>
                </a:solidFill>
                <a:latin typeface="Press Start 2P"/>
                <a:ea typeface="Press Start 2P"/>
                <a:cs typeface="Press Start 2P"/>
                <a:sym typeface="Press Start 2P"/>
                <a:hlinkClick r:id="rId14">
                  <a:extLst>
                    <a:ext uri="{A12FA001-AC4F-418D-AE19-62706E023703}">
                      <ahyp:hlinkClr val="tx"/>
                    </a:ext>
                  </a:extLst>
                </a:hlinkClick>
              </a:rPr>
              <a:t>autoformation RÉCITUS</a:t>
            </a:r>
            <a:endParaRPr sz="15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250"/>
                                        <p:tgtEl>
                                          <p:spTgt spid="366"/>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000"/>
                                        <p:tgtEl>
                                          <p:spTgt spid="3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000"/>
                                        <p:tgtEl>
                                          <p:spTgt spid="3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000"/>
                                        <p:tgtEl>
                                          <p:spTgt spid="3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92" name="Shape 392"/>
        <p:cNvGrpSpPr/>
        <p:nvPr/>
      </p:nvGrpSpPr>
      <p:grpSpPr>
        <a:xfrm>
          <a:off x="0" y="0"/>
          <a:ext cx="0" cy="0"/>
          <a:chOff x="0" y="0"/>
          <a:chExt cx="0" cy="0"/>
        </a:xfrm>
      </p:grpSpPr>
      <p:sp>
        <p:nvSpPr>
          <p:cNvPr id="393" name="Google Shape;393;p30">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30">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30">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3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30"/>
          <p:cNvSpPr txBox="1"/>
          <p:nvPr/>
        </p:nvSpPr>
        <p:spPr>
          <a:xfrm>
            <a:off x="1748075" y="3132200"/>
            <a:ext cx="56043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d’apprentissage ou d’évaluation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Lecture, écriture, communication orale et appréciation des oeuvres littéraires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Travail collaboratif</a:t>
            </a:r>
            <a:endParaRPr sz="1200">
              <a:solidFill>
                <a:schemeClr val="dk1"/>
              </a:solidFill>
              <a:latin typeface="Press Start 2P"/>
              <a:ea typeface="Press Start 2P"/>
              <a:cs typeface="Press Start 2P"/>
              <a:sym typeface="Press Start 2P"/>
            </a:endParaRPr>
          </a:p>
        </p:txBody>
      </p:sp>
      <p:sp>
        <p:nvSpPr>
          <p:cNvPr id="398" name="Google Shape;398;p3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3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3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3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30"/>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04" name="Google Shape;404;p30"/>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05" name="Google Shape;405;p30"/>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06" name="Google Shape;406;p30"/>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07" name="Google Shape;407;p30"/>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08" name="Google Shape;408;p30"/>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09" name="Google Shape;409;p3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410" name="Google Shape;410;p30"/>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sp>
        <p:nvSpPr>
          <p:cNvPr id="411" name="Google Shape;411;p3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412" name="Google Shape;412;p3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Langues</a:t>
            </a:r>
            <a:endParaRPr sz="1100">
              <a:solidFill>
                <a:schemeClr val="dk1"/>
              </a:solidFill>
            </a:endParaRPr>
          </a:p>
        </p:txBody>
      </p:sp>
      <p:sp>
        <p:nvSpPr>
          <p:cNvPr id="413" name="Google Shape;413;p3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30"/>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pic>
        <p:nvPicPr>
          <p:cNvPr id="415" name="Google Shape;415;p30"/>
          <p:cNvPicPr preferRelativeResize="0"/>
          <p:nvPr/>
        </p:nvPicPr>
        <p:blipFill>
          <a:blip r:embed="rId7">
            <a:alphaModFix/>
          </a:blip>
          <a:stretch>
            <a:fillRect/>
          </a:stretch>
        </p:blipFill>
        <p:spPr>
          <a:xfrm>
            <a:off x="7511825" y="2804425"/>
            <a:ext cx="3234625" cy="30861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16" name="Google Shape;416;p30"/>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17" name="Google Shape;417;p30"/>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18" name="Google Shape;418;p30"/>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250"/>
                                        <p:tgtEl>
                                          <p:spTgt spid="397"/>
                                        </p:tgtEl>
                                      </p:cBhvr>
                                    </p:animEffect>
                                  </p:childTnLst>
                                </p:cTn>
                              </p:par>
                              <p:par>
                                <p:cTn fill="hold" nodeType="withEffect" presetClass="entr" presetID="2" presetSubtype="4">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1000"/>
                                        <p:tgtEl>
                                          <p:spTgt spid="4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1000"/>
                                        <p:tgtEl>
                                          <p:spTgt spid="4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1000"/>
                                        <p:tgtEl>
                                          <p:spTgt spid="4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1000"/>
                                        <p:tgtEl>
                                          <p:spTgt spid="418"/>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22" name="Shape 422"/>
        <p:cNvGrpSpPr/>
        <p:nvPr/>
      </p:nvGrpSpPr>
      <p:grpSpPr>
        <a:xfrm>
          <a:off x="0" y="0"/>
          <a:ext cx="0" cy="0"/>
          <a:chOff x="0" y="0"/>
          <a:chExt cx="0" cy="0"/>
        </a:xfrm>
      </p:grpSpPr>
      <p:pic>
        <p:nvPicPr>
          <p:cNvPr descr="A picture containing container, square&#10;&#10;Description automatically generated" id="423" name="Google Shape;423;p31"/>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424" name="Google Shape;424;p31"/>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425" name="Google Shape;425;p31"/>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426" name="Google Shape;426;p31"/>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427" name="Google Shape;427;p31"/>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428" name="Google Shape;428;p31"/>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429" name="Google Shape;429;p31"/>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31"/>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DÉMONSTRATION</a:t>
            </a:r>
            <a:endParaRPr/>
          </a:p>
        </p:txBody>
      </p:sp>
      <p:sp>
        <p:nvSpPr>
          <p:cNvPr id="431" name="Google Shape;431;p31"/>
          <p:cNvSpPr txBox="1"/>
          <p:nvPr/>
        </p:nvSpPr>
        <p:spPr>
          <a:xfrm>
            <a:off x="3897690" y="3401561"/>
            <a:ext cx="47547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 faire un petit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tour guidé pour s’initier à Minecraft.</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1000"/>
                                        <p:tgtEl>
                                          <p:spTgt spid="4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1000"/>
                                        <p:tgtEl>
                                          <p:spTgt spid="4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5"/>
                                        </p:tgtEl>
                                        <p:attrNameLst>
                                          <p:attrName>style.visibility</p:attrName>
                                        </p:attrNameLst>
                                      </p:cBhvr>
                                      <p:to>
                                        <p:strVal val="visible"/>
                                      </p:to>
                                    </p:set>
                                    <p:anim calcmode="lin" valueType="num">
                                      <p:cBhvr additive="base">
                                        <p:cTn dur="1000"/>
                                        <p:tgtEl>
                                          <p:spTgt spid="4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6"/>
                                        </p:tgtEl>
                                        <p:attrNameLst>
                                          <p:attrName>style.visibility</p:attrName>
                                        </p:attrNameLst>
                                      </p:cBhvr>
                                      <p:to>
                                        <p:strVal val="visible"/>
                                      </p:to>
                                    </p:set>
                                    <p:anim calcmode="lin" valueType="num">
                                      <p:cBhvr additive="base">
                                        <p:cTn dur="1000"/>
                                        <p:tgtEl>
                                          <p:spTgt spid="42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7"/>
                                        </p:tgtEl>
                                        <p:attrNameLst>
                                          <p:attrName>style.visibility</p:attrName>
                                        </p:attrNameLst>
                                      </p:cBhvr>
                                      <p:to>
                                        <p:strVal val="visible"/>
                                      </p:to>
                                    </p:set>
                                    <p:anim calcmode="lin" valueType="num">
                                      <p:cBhvr additive="base">
                                        <p:cTn dur="1000"/>
                                        <p:tgtEl>
                                          <p:spTgt spid="4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8"/>
                                        </p:tgtEl>
                                        <p:attrNameLst>
                                          <p:attrName>style.visibility</p:attrName>
                                        </p:attrNameLst>
                                      </p:cBhvr>
                                      <p:to>
                                        <p:strVal val="visible"/>
                                      </p:to>
                                    </p:set>
                                    <p:anim calcmode="lin" valueType="num">
                                      <p:cBhvr additive="base">
                                        <p:cTn dur="1000"/>
                                        <p:tgtEl>
                                          <p:spTgt spid="4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35" name="Shape 435"/>
        <p:cNvGrpSpPr/>
        <p:nvPr/>
      </p:nvGrpSpPr>
      <p:grpSpPr>
        <a:xfrm>
          <a:off x="0" y="0"/>
          <a:ext cx="0" cy="0"/>
          <a:chOff x="0" y="0"/>
          <a:chExt cx="0" cy="0"/>
        </a:xfrm>
      </p:grpSpPr>
      <p:sp>
        <p:nvSpPr>
          <p:cNvPr id="436" name="Google Shape;436;p32"/>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36550" lvl="0" marL="457200" rtl="0" algn="l">
              <a:lnSpc>
                <a:spcPct val="115000"/>
              </a:lnSpc>
              <a:spcBef>
                <a:spcPts val="1000"/>
              </a:spcBef>
              <a:spcAft>
                <a:spcPts val="0"/>
              </a:spcAft>
              <a:buClr>
                <a:schemeClr val="lt1"/>
              </a:buClr>
              <a:buSzPts val="1700"/>
              <a:buFont typeface="Press Start 2P"/>
              <a:buChar char="■"/>
            </a:pPr>
            <a:r>
              <a:rPr lang="en-US" sz="1700">
                <a:solidFill>
                  <a:schemeClr val="lt1"/>
                </a:solidFill>
                <a:latin typeface="Press Start 2P"/>
                <a:ea typeface="Press Start 2P"/>
                <a:cs typeface="Press Start 2P"/>
                <a:sym typeface="Press Start 2P"/>
              </a:rPr>
              <a:t>Installer le logiciel sur votre appareil (</a:t>
            </a:r>
            <a:r>
              <a:rPr lang="en-US" sz="17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téléchargement</a:t>
            </a:r>
            <a:r>
              <a:rPr lang="en-US" sz="1700">
                <a:solidFill>
                  <a:schemeClr val="lt1"/>
                </a:solidFill>
                <a:latin typeface="Press Start 2P"/>
                <a:ea typeface="Press Start 2P"/>
                <a:cs typeface="Press Start 2P"/>
                <a:sym typeface="Press Start 2P"/>
              </a:rPr>
              <a:t>) et vous connecter avec votre compte Microsoft.</a:t>
            </a:r>
            <a:endParaRPr sz="1700">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sz="1700">
              <a:solidFill>
                <a:schemeClr val="lt1"/>
              </a:solidFill>
              <a:latin typeface="Press Start 2P"/>
              <a:ea typeface="Press Start 2P"/>
              <a:cs typeface="Press Start 2P"/>
              <a:sym typeface="Press Start 2P"/>
            </a:endParaRPr>
          </a:p>
          <a:p>
            <a:pPr indent="-330200" lvl="1" marL="914400" rtl="0" algn="l">
              <a:lnSpc>
                <a:spcPct val="150000"/>
              </a:lnSpc>
              <a:spcBef>
                <a:spcPts val="100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Créer un monde simple (</a:t>
            </a:r>
            <a:r>
              <a:rPr lang="en-US" sz="16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Se familiariser avec les mouvements </a:t>
            </a:r>
            <a:endParaRPr sz="16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600">
                <a:solidFill>
                  <a:schemeClr val="lt1"/>
                </a:solidFill>
                <a:latin typeface="Press Start 2P"/>
                <a:ea typeface="Press Start 2P"/>
                <a:cs typeface="Press Start 2P"/>
                <a:sym typeface="Press Start 2P"/>
              </a:rPr>
              <a:t>(</a:t>
            </a:r>
            <a:r>
              <a:rPr lang="en-US" sz="16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Choisir son inventaire (</a:t>
            </a:r>
            <a:r>
              <a:rPr lang="en-US" sz="16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Placer ou miner des blocs (</a:t>
            </a:r>
            <a:r>
              <a:rPr lang="en-US" sz="1600" u="sng">
                <a:solidFill>
                  <a:srgbClr val="00FF00"/>
                </a:solidFill>
                <a:latin typeface="Press Start 2P"/>
                <a:ea typeface="Press Start 2P"/>
                <a:cs typeface="Press Start 2P"/>
                <a:sym typeface="Press Start 2P"/>
                <a:hlinkClick r:id="rId7">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p:txBody>
      </p:sp>
      <p:pic>
        <p:nvPicPr>
          <p:cNvPr id="437" name="Google Shape;437;p32"/>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1" name="Shape 441"/>
        <p:cNvGrpSpPr/>
        <p:nvPr/>
      </p:nvGrpSpPr>
      <p:grpSpPr>
        <a:xfrm>
          <a:off x="0" y="0"/>
          <a:ext cx="0" cy="0"/>
          <a:chOff x="0" y="0"/>
          <a:chExt cx="0" cy="0"/>
        </a:xfrm>
      </p:grpSpPr>
      <p:pic>
        <p:nvPicPr>
          <p:cNvPr id="442" name="Google Shape;442;p33"/>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443" name="Google Shape;443;p33"/>
          <p:cNvPicPr preferRelativeResize="0"/>
          <p:nvPr/>
        </p:nvPicPr>
        <p:blipFill>
          <a:blip r:embed="rId4">
            <a:alphaModFix/>
          </a:blip>
          <a:stretch>
            <a:fillRect/>
          </a:stretch>
        </p:blipFill>
        <p:spPr>
          <a:xfrm>
            <a:off x="3092450" y="4624029"/>
            <a:ext cx="6007100" cy="1244600"/>
          </a:xfrm>
          <a:prstGeom prst="rect">
            <a:avLst/>
          </a:prstGeom>
          <a:noFill/>
          <a:ln>
            <a:noFill/>
          </a:ln>
        </p:spPr>
      </p:pic>
      <p:pic>
        <p:nvPicPr>
          <p:cNvPr id="444" name="Google Shape;444;p33"/>
          <p:cNvPicPr preferRelativeResize="0"/>
          <p:nvPr/>
        </p:nvPicPr>
        <p:blipFill>
          <a:blip r:embed="rId5">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8" name="Shape 448"/>
        <p:cNvGrpSpPr/>
        <p:nvPr/>
      </p:nvGrpSpPr>
      <p:grpSpPr>
        <a:xfrm>
          <a:off x="0" y="0"/>
          <a:ext cx="0" cy="0"/>
          <a:chOff x="0" y="0"/>
          <a:chExt cx="0" cy="0"/>
        </a:xfrm>
      </p:grpSpPr>
      <p:pic>
        <p:nvPicPr>
          <p:cNvPr id="449" name="Google Shape;449;p34"/>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450" name="Google Shape;450;p34"/>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 name="Google Shape;451;p34"/>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2" name="Google Shape;452;p34"/>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53" name="Google Shape;453;p34"/>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57" name="Shape 457"/>
        <p:cNvGrpSpPr/>
        <p:nvPr/>
      </p:nvGrpSpPr>
      <p:grpSpPr>
        <a:xfrm>
          <a:off x="0" y="0"/>
          <a:ext cx="0" cy="0"/>
          <a:chOff x="0" y="0"/>
          <a:chExt cx="0" cy="0"/>
        </a:xfrm>
      </p:grpSpPr>
      <p:pic>
        <p:nvPicPr>
          <p:cNvPr id="458" name="Google Shape;458;p35"/>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459" name="Google Shape;459;p35"/>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460" name="Google Shape;460;p35"/>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35"/>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p35"/>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63" name="Google Shape;463;p35"/>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464" name="Google Shape;464;p35"/>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68" name="Shape 468"/>
        <p:cNvGrpSpPr/>
        <p:nvPr/>
      </p:nvGrpSpPr>
      <p:grpSpPr>
        <a:xfrm>
          <a:off x="0" y="0"/>
          <a:ext cx="0" cy="0"/>
          <a:chOff x="0" y="0"/>
          <a:chExt cx="0" cy="0"/>
        </a:xfrm>
      </p:grpSpPr>
      <p:pic>
        <p:nvPicPr>
          <p:cNvPr id="469" name="Google Shape;469;p36"/>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470" name="Google Shape;470;p36"/>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71" name="Google Shape;471;p36"/>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30" name="Shape 130"/>
        <p:cNvGrpSpPr/>
        <p:nvPr/>
      </p:nvGrpSpPr>
      <p:grpSpPr>
        <a:xfrm>
          <a:off x="0" y="0"/>
          <a:ext cx="0" cy="0"/>
          <a:chOff x="0" y="0"/>
          <a:chExt cx="0" cy="0"/>
        </a:xfrm>
      </p:grpSpPr>
      <p:sp>
        <p:nvSpPr>
          <p:cNvPr id="131" name="Google Shape;131;p19"/>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2" name="Google Shape;132;p19"/>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19"/>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19"/>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19"/>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36" name="Google Shape;136;p19">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37" name="Google Shape;137;p19"/>
          <p:cNvSpPr txBox="1"/>
          <p:nvPr/>
        </p:nvSpPr>
        <p:spPr>
          <a:xfrm>
            <a:off x="282750" y="64786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a:t>
            </a:r>
            <a:r>
              <a:rPr lang="en-US" sz="1000">
                <a:solidFill>
                  <a:schemeClr val="accent4"/>
                </a:solidFill>
                <a:latin typeface="Ubuntu"/>
                <a:ea typeface="Ubuntu"/>
                <a:cs typeface="Ubuntu"/>
                <a:sym typeface="Ubuntu"/>
              </a:rPr>
              <a:t> </a:t>
            </a:r>
            <a:r>
              <a:rPr lang="en-US" sz="1000" u="sng">
                <a:solidFill>
                  <a:srgbClr val="F6A513"/>
                </a:solidFill>
                <a:latin typeface="Ubuntu"/>
                <a:ea typeface="Ubuntu"/>
                <a:cs typeface="Ubuntu"/>
                <a:sym typeface="Ubuntu"/>
                <a:hlinkClick r:id="rId4">
                  <a:extLst>
                    <a:ext uri="{A12FA001-AC4F-418D-AE19-62706E023703}">
                      <ahyp:hlinkClr val="tx"/>
                    </a:ext>
                  </a:extLst>
                </a:hlinkClick>
              </a:rPr>
              <a:t>recitmst.qc.ca/minecraft02122024</a:t>
            </a:r>
            <a:r>
              <a:rPr lang="en-US" sz="1000">
                <a:solidFill>
                  <a:schemeClr val="accent4"/>
                </a:solidFill>
                <a:latin typeface="Ubuntu"/>
                <a:ea typeface="Ubuntu"/>
                <a:cs typeface="Ubuntu"/>
                <a:sym typeface="Ubuntu"/>
              </a:rPr>
              <a:t> </a:t>
            </a:r>
            <a:r>
              <a:rPr lang="en-US" sz="1000">
                <a:solidFill>
                  <a:schemeClr val="lt1"/>
                </a:solidFill>
                <a:latin typeface="Ubuntu"/>
                <a:ea typeface="Ubuntu"/>
                <a:cs typeface="Ubuntu"/>
                <a:sym typeface="Ubuntu"/>
              </a:rPr>
              <a:t>du </a:t>
            </a:r>
            <a:r>
              <a:rPr lang="en-US" sz="1000" u="sng">
                <a:solidFill>
                  <a:schemeClr val="lt1"/>
                </a:solidFill>
                <a:latin typeface="Ubuntu"/>
                <a:ea typeface="Ubuntu"/>
                <a:cs typeface="Ubuntu"/>
                <a:sym typeface="Ubuntu"/>
                <a:hlinkClick r:id="rId5">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6">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38" name="Google Shape;138;p19">
            <a:hlinkClick r:id="rId7"/>
          </p:cNvPr>
          <p:cNvPicPr preferRelativeResize="0"/>
          <p:nvPr/>
        </p:nvPicPr>
        <p:blipFill rotWithShape="1">
          <a:blip r:embed="rId8">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75" name="Shape 475"/>
        <p:cNvGrpSpPr/>
        <p:nvPr/>
      </p:nvGrpSpPr>
      <p:grpSpPr>
        <a:xfrm>
          <a:off x="0" y="0"/>
          <a:ext cx="0" cy="0"/>
          <a:chOff x="0" y="0"/>
          <a:chExt cx="0" cy="0"/>
        </a:xfrm>
      </p:grpSpPr>
      <p:pic>
        <p:nvPicPr>
          <p:cNvPr id="476" name="Google Shape;476;p37"/>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477" name="Google Shape;477;p37"/>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1" name="Shape 481"/>
        <p:cNvGrpSpPr/>
        <p:nvPr/>
      </p:nvGrpSpPr>
      <p:grpSpPr>
        <a:xfrm>
          <a:off x="0" y="0"/>
          <a:ext cx="0" cy="0"/>
          <a:chOff x="0" y="0"/>
          <a:chExt cx="0" cy="0"/>
        </a:xfrm>
      </p:grpSpPr>
      <p:pic>
        <p:nvPicPr>
          <p:cNvPr id="482" name="Google Shape;482;p38"/>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483" name="Google Shape;483;p38"/>
          <p:cNvSpPr/>
          <p:nvPr/>
        </p:nvSpPr>
        <p:spPr>
          <a:xfrm>
            <a:off x="8524748" y="46237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p38"/>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85" name="Google Shape;485;p38"/>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9" name="Shape 489"/>
        <p:cNvGrpSpPr/>
        <p:nvPr/>
      </p:nvGrpSpPr>
      <p:grpSpPr>
        <a:xfrm>
          <a:off x="0" y="0"/>
          <a:ext cx="0" cy="0"/>
          <a:chOff x="0" y="0"/>
          <a:chExt cx="0" cy="0"/>
        </a:xfrm>
      </p:grpSpPr>
      <p:grpSp>
        <p:nvGrpSpPr>
          <p:cNvPr id="490" name="Google Shape;490;p39"/>
          <p:cNvGrpSpPr/>
          <p:nvPr/>
        </p:nvGrpSpPr>
        <p:grpSpPr>
          <a:xfrm>
            <a:off x="3951968" y="2079356"/>
            <a:ext cx="2084100" cy="733500"/>
            <a:chOff x="3951968" y="2079356"/>
            <a:chExt cx="2084100" cy="733500"/>
          </a:xfrm>
        </p:grpSpPr>
        <p:sp>
          <p:nvSpPr>
            <p:cNvPr id="491" name="Google Shape;491;p39">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3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493" name="Google Shape;493;p39">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39">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3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39"/>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3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498" name="Google Shape;498;p3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499" name="Google Shape;499;p3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500" name="Google Shape;500;p39"/>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501" name="Google Shape;501;p3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3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3" name="Google Shape;503;p3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4" name="Google Shape;504;p3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3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6" name="Google Shape;506;p3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7" name="Google Shape;507;p39"/>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508" name="Google Shape;508;p39"/>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509" name="Google Shape;509;p39"/>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10" name="Google Shape;510;p39"/>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11" name="Google Shape;511;p39"/>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512" name="Google Shape;512;p39"/>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513" name="Google Shape;513;p39"/>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514" name="Google Shape;514;p39"/>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515" name="Google Shape;515;p39"/>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516" name="Google Shape;516;p39"/>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250"/>
                                        <p:tgtEl>
                                          <p:spTgt spid="500"/>
                                        </p:tgtEl>
                                      </p:cBhvr>
                                    </p:animEffect>
                                  </p:childTnLst>
                                </p:cTn>
                              </p:par>
                              <p:par>
                                <p:cTn fill="hold" nodeType="withEffect" presetClass="entr" presetID="2" presetSubtype="4">
                                  <p:stCondLst>
                                    <p:cond delay="0"/>
                                  </p:stCondLst>
                                  <p:childTnLst>
                                    <p:set>
                                      <p:cBhvr>
                                        <p:cTn dur="1" fill="hold">
                                          <p:stCondLst>
                                            <p:cond delay="0"/>
                                          </p:stCondLst>
                                        </p:cTn>
                                        <p:tgtEl>
                                          <p:spTgt spid="510"/>
                                        </p:tgtEl>
                                        <p:attrNameLst>
                                          <p:attrName>style.visibility</p:attrName>
                                        </p:attrNameLst>
                                      </p:cBhvr>
                                      <p:to>
                                        <p:strVal val="visible"/>
                                      </p:to>
                                    </p:set>
                                    <p:anim calcmode="lin" valueType="num">
                                      <p:cBhvr additive="base">
                                        <p:cTn dur="1000"/>
                                        <p:tgtEl>
                                          <p:spTgt spid="5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11"/>
                                        </p:tgtEl>
                                        <p:attrNameLst>
                                          <p:attrName>style.visibility</p:attrName>
                                        </p:attrNameLst>
                                      </p:cBhvr>
                                      <p:to>
                                        <p:strVal val="visible"/>
                                      </p:to>
                                    </p:set>
                                    <p:anim calcmode="lin" valueType="num">
                                      <p:cBhvr additive="base">
                                        <p:cTn dur="1000"/>
                                        <p:tgtEl>
                                          <p:spTgt spid="5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8"/>
                                        </p:tgtEl>
                                        <p:attrNameLst>
                                          <p:attrName>style.visibility</p:attrName>
                                        </p:attrNameLst>
                                      </p:cBhvr>
                                      <p:to>
                                        <p:strVal val="visible"/>
                                      </p:to>
                                    </p:set>
                                    <p:anim calcmode="lin" valueType="num">
                                      <p:cBhvr additive="base">
                                        <p:cTn dur="1000"/>
                                        <p:tgtEl>
                                          <p:spTgt spid="5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9"/>
                                        </p:tgtEl>
                                        <p:attrNameLst>
                                          <p:attrName>style.visibility</p:attrName>
                                        </p:attrNameLst>
                                      </p:cBhvr>
                                      <p:to>
                                        <p:strVal val="visible"/>
                                      </p:to>
                                    </p:set>
                                    <p:anim calcmode="lin" valueType="num">
                                      <p:cBhvr additive="base">
                                        <p:cTn dur="1000"/>
                                        <p:tgtEl>
                                          <p:spTgt spid="5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20" name="Shape 520"/>
        <p:cNvGrpSpPr/>
        <p:nvPr/>
      </p:nvGrpSpPr>
      <p:grpSpPr>
        <a:xfrm>
          <a:off x="0" y="0"/>
          <a:ext cx="0" cy="0"/>
          <a:chOff x="0" y="0"/>
          <a:chExt cx="0" cy="0"/>
        </a:xfrm>
      </p:grpSpPr>
      <p:sp>
        <p:nvSpPr>
          <p:cNvPr id="521" name="Google Shape;521;p40">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40">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40">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4" name="Google Shape;524;p4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5" name="Google Shape;525;p40"/>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526" name="Google Shape;526;p4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4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8" name="Google Shape;528;p4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9" name="Google Shape;529;p4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4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40"/>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4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3" name="Google Shape;533;p4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534" name="Google Shape;534;p4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535" name="Google Shape;535;p4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536" name="Google Shape;536;p40"/>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537" name="Google Shape;537;p4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538" name="Google Shape;538;p40"/>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539" name="Google Shape;539;p40"/>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40" name="Google Shape;540;p40"/>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41" name="Google Shape;541;p40"/>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542" name="Google Shape;542;p40"/>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543" name="Google Shape;543;p40"/>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544" name="Google Shape;544;p40"/>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545" name="Google Shape;545;p40"/>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546" name="Google Shape;546;p40"/>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250"/>
                                        <p:tgtEl>
                                          <p:spTgt spid="525"/>
                                        </p:tgtEl>
                                      </p:cBhvr>
                                    </p:animEffect>
                                  </p:childTnLst>
                                </p:cTn>
                              </p:par>
                              <p:par>
                                <p:cTn fill="hold" nodeType="with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1000"/>
                                        <p:tgtEl>
                                          <p:spTgt spid="5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8"/>
                                        </p:tgtEl>
                                        <p:attrNameLst>
                                          <p:attrName>style.visibility</p:attrName>
                                        </p:attrNameLst>
                                      </p:cBhvr>
                                      <p:to>
                                        <p:strVal val="visible"/>
                                      </p:to>
                                    </p:set>
                                    <p:anim calcmode="lin" valueType="num">
                                      <p:cBhvr additive="base">
                                        <p:cTn dur="1000"/>
                                        <p:tgtEl>
                                          <p:spTgt spid="5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1"/>
                                        </p:tgtEl>
                                        <p:attrNameLst>
                                          <p:attrName>style.visibility</p:attrName>
                                        </p:attrNameLst>
                                      </p:cBhvr>
                                      <p:to>
                                        <p:strVal val="visible"/>
                                      </p:to>
                                    </p:set>
                                    <p:anim calcmode="lin" valueType="num">
                                      <p:cBhvr additive="base">
                                        <p:cTn dur="1000"/>
                                        <p:tgtEl>
                                          <p:spTgt spid="5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9"/>
                                        </p:tgtEl>
                                        <p:attrNameLst>
                                          <p:attrName>style.visibility</p:attrName>
                                        </p:attrNameLst>
                                      </p:cBhvr>
                                      <p:to>
                                        <p:strVal val="visible"/>
                                      </p:to>
                                    </p:set>
                                    <p:anim calcmode="lin" valueType="num">
                                      <p:cBhvr additive="base">
                                        <p:cTn dur="1000"/>
                                        <p:tgtEl>
                                          <p:spTgt spid="5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50" name="Shape 550"/>
        <p:cNvGrpSpPr/>
        <p:nvPr/>
      </p:nvGrpSpPr>
      <p:grpSpPr>
        <a:xfrm>
          <a:off x="0" y="0"/>
          <a:ext cx="0" cy="0"/>
          <a:chOff x="0" y="0"/>
          <a:chExt cx="0" cy="0"/>
        </a:xfrm>
      </p:grpSpPr>
      <p:sp>
        <p:nvSpPr>
          <p:cNvPr id="551" name="Google Shape;551;p41">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2" name="Google Shape;552;p41">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41">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4" name="Google Shape;554;p4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41"/>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556" name="Google Shape;556;p4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4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4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4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0" name="Google Shape;560;p4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1" name="Google Shape;561;p41"/>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2" name="Google Shape;562;p4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3" name="Google Shape;563;p4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564" name="Google Shape;564;p4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565" name="Google Shape;565;p4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566" name="Google Shape;566;p4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567" name="Google Shape;567;p4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568" name="Google Shape;568;p41"/>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569" name="Google Shape;569;p41"/>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570" name="Google Shape;570;p41"/>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71" name="Google Shape;571;p41"/>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572" name="Google Shape;572;p41"/>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573" name="Google Shape;573;p41"/>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574" name="Google Shape;574;p41"/>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575" name="Google Shape;575;p41"/>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576" name="Google Shape;576;p41"/>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250"/>
                                        <p:tgtEl>
                                          <p:spTgt spid="555"/>
                                        </p:tgtEl>
                                      </p:cBhvr>
                                    </p:animEffect>
                                  </p:childTnLst>
                                </p:cTn>
                              </p:par>
                              <p:par>
                                <p:cTn fill="hold" nodeType="withEffect" presetClass="entr" presetID="2" presetSubtype="4">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1000"/>
                                        <p:tgtEl>
                                          <p:spTgt spid="5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1000"/>
                                        <p:tgtEl>
                                          <p:spTgt spid="5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1000"/>
                                        <p:tgtEl>
                                          <p:spTgt spid="5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1000"/>
                                        <p:tgtEl>
                                          <p:spTgt spid="5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80" name="Shape 580"/>
        <p:cNvGrpSpPr/>
        <p:nvPr/>
      </p:nvGrpSpPr>
      <p:grpSpPr>
        <a:xfrm>
          <a:off x="0" y="0"/>
          <a:ext cx="0" cy="0"/>
          <a:chOff x="0" y="0"/>
          <a:chExt cx="0" cy="0"/>
        </a:xfrm>
      </p:grpSpPr>
      <p:sp>
        <p:nvSpPr>
          <p:cNvPr id="581" name="Google Shape;581;p42">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2" name="Google Shape;582;p42">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3" name="Google Shape;583;p42">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4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5" name="Google Shape;585;p42"/>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586" name="Google Shape;586;p4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4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8" name="Google Shape;588;p4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9" name="Google Shape;589;p4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0" name="Google Shape;590;p4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42"/>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592" name="Google Shape;592;p42"/>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593" name="Google Shape;593;p42"/>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594" name="Google Shape;594;p42"/>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595" name="Google Shape;595;p4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4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597" name="Google Shape;597;p4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598" name="Google Shape;598;p4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599" name="Google Shape;599;p4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600" name="Google Shape;600;p4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601" name="Google Shape;601;p42"/>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602" name="Google Shape;602;p42"/>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603" name="Google Shape;603;p42"/>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604" name="Google Shape;604;p42"/>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605" name="Google Shape;605;p42"/>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606" name="Google Shape;606;p42"/>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250"/>
                                        <p:tgtEl>
                                          <p:spTgt spid="585"/>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par>
                                <p:cTn fill="hold" nodeType="with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1000"/>
                                        <p:tgtEl>
                                          <p:spTgt spid="594"/>
                                        </p:tgtEl>
                                      </p:cBhvr>
                                    </p:animEffect>
                                  </p:childTnLst>
                                </p:cTn>
                              </p:par>
                              <p:par>
                                <p:cTn fill="hold" nodeType="withEffect" presetClass="entr" presetID="2" presetSubtype="4">
                                  <p:stCondLst>
                                    <p:cond delay="0"/>
                                  </p:stCondLst>
                                  <p:childTnLst>
                                    <p:set>
                                      <p:cBhvr>
                                        <p:cTn dur="1" fill="hold">
                                          <p:stCondLst>
                                            <p:cond delay="0"/>
                                          </p:stCondLst>
                                        </p:cTn>
                                        <p:tgtEl>
                                          <p:spTgt spid="601"/>
                                        </p:tgtEl>
                                        <p:attrNameLst>
                                          <p:attrName>style.visibility</p:attrName>
                                        </p:attrNameLst>
                                      </p:cBhvr>
                                      <p:to>
                                        <p:strVal val="visible"/>
                                      </p:to>
                                    </p:set>
                                    <p:anim calcmode="lin" valueType="num">
                                      <p:cBhvr additive="base">
                                        <p:cTn dur="1000"/>
                                        <p:tgtEl>
                                          <p:spTgt spid="6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4"/>
                                        </p:tgtEl>
                                        <p:attrNameLst>
                                          <p:attrName>style.visibility</p:attrName>
                                        </p:attrNameLst>
                                      </p:cBhvr>
                                      <p:to>
                                        <p:strVal val="visible"/>
                                      </p:to>
                                    </p:set>
                                    <p:anim calcmode="lin" valueType="num">
                                      <p:cBhvr additive="base">
                                        <p:cTn dur="1000"/>
                                        <p:tgtEl>
                                          <p:spTgt spid="6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2"/>
                                        </p:tgtEl>
                                        <p:attrNameLst>
                                          <p:attrName>style.visibility</p:attrName>
                                        </p:attrNameLst>
                                      </p:cBhvr>
                                      <p:to>
                                        <p:strVal val="visible"/>
                                      </p:to>
                                    </p:set>
                                    <p:anim calcmode="lin" valueType="num">
                                      <p:cBhvr additive="base">
                                        <p:cTn dur="1000"/>
                                        <p:tgtEl>
                                          <p:spTgt spid="6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3"/>
                                        </p:tgtEl>
                                        <p:attrNameLst>
                                          <p:attrName>style.visibility</p:attrName>
                                        </p:attrNameLst>
                                      </p:cBhvr>
                                      <p:to>
                                        <p:strVal val="visible"/>
                                      </p:to>
                                    </p:set>
                                    <p:anim calcmode="lin" valueType="num">
                                      <p:cBhvr additive="base">
                                        <p:cTn dur="1000"/>
                                        <p:tgtEl>
                                          <p:spTgt spid="6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10" name="Shape 610"/>
        <p:cNvGrpSpPr/>
        <p:nvPr/>
      </p:nvGrpSpPr>
      <p:grpSpPr>
        <a:xfrm>
          <a:off x="0" y="0"/>
          <a:ext cx="0" cy="0"/>
          <a:chOff x="0" y="0"/>
          <a:chExt cx="0" cy="0"/>
        </a:xfrm>
      </p:grpSpPr>
      <p:sp>
        <p:nvSpPr>
          <p:cNvPr id="611" name="Google Shape;611;p43"/>
          <p:cNvSpPr txBox="1"/>
          <p:nvPr/>
        </p:nvSpPr>
        <p:spPr>
          <a:xfrm>
            <a:off x="502050" y="1596200"/>
            <a:ext cx="11187900" cy="39999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349250" lvl="1" marL="914400" rtl="0" algn="l">
              <a:lnSpc>
                <a:spcPct val="150000"/>
              </a:lnSpc>
              <a:spcBef>
                <a:spcPts val="100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 mode multijoueur (</a:t>
            </a:r>
            <a:r>
              <a:rPr lang="en-US" sz="19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tableaux noirs (</a:t>
            </a: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L’appareil photo, le portefeuille, le livre et la plume (</a:t>
            </a:r>
            <a:r>
              <a:rPr lang="en-US" sz="19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personnages non-joueurs </a:t>
            </a:r>
            <a:endParaRPr sz="19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900">
                <a:solidFill>
                  <a:schemeClr val="lt1"/>
                </a:solidFill>
                <a:latin typeface="Press Start 2P"/>
                <a:ea typeface="Press Start 2P"/>
                <a:cs typeface="Press Start 2P"/>
                <a:sym typeface="Press Start 2P"/>
              </a:rPr>
              <a:t>(</a:t>
            </a:r>
            <a:r>
              <a:rPr lang="en-US" sz="19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612" name="Google Shape;612;p43"/>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16" name="Shape 616"/>
        <p:cNvGrpSpPr/>
        <p:nvPr/>
      </p:nvGrpSpPr>
      <p:grpSpPr>
        <a:xfrm>
          <a:off x="0" y="0"/>
          <a:ext cx="0" cy="0"/>
          <a:chOff x="0" y="0"/>
          <a:chExt cx="0" cy="0"/>
        </a:xfrm>
      </p:grpSpPr>
      <p:pic>
        <p:nvPicPr>
          <p:cNvPr descr="A picture containing container, square&#10;&#10;Description automatically generated" id="617" name="Google Shape;617;p44"/>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618" name="Google Shape;618;p44"/>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619" name="Google Shape;619;p44"/>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620" name="Google Shape;620;p44"/>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621" name="Google Shape;621;p44"/>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622" name="Google Shape;622;p44"/>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623" name="Google Shape;623;p44"/>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44"/>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625" name="Google Shape;625;p44"/>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Quelles intentions?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Quel potentiel?</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17"/>
                                        </p:tgtEl>
                                        <p:attrNameLst>
                                          <p:attrName>style.visibility</p:attrName>
                                        </p:attrNameLst>
                                      </p:cBhvr>
                                      <p:to>
                                        <p:strVal val="visible"/>
                                      </p:to>
                                    </p:set>
                                    <p:anim calcmode="lin" valueType="num">
                                      <p:cBhvr additive="base">
                                        <p:cTn dur="1000"/>
                                        <p:tgtEl>
                                          <p:spTgt spid="6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8"/>
                                        </p:tgtEl>
                                        <p:attrNameLst>
                                          <p:attrName>style.visibility</p:attrName>
                                        </p:attrNameLst>
                                      </p:cBhvr>
                                      <p:to>
                                        <p:strVal val="visible"/>
                                      </p:to>
                                    </p:set>
                                    <p:anim calcmode="lin" valueType="num">
                                      <p:cBhvr additive="base">
                                        <p:cTn dur="1000"/>
                                        <p:tgtEl>
                                          <p:spTgt spid="6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9"/>
                                        </p:tgtEl>
                                        <p:attrNameLst>
                                          <p:attrName>style.visibility</p:attrName>
                                        </p:attrNameLst>
                                      </p:cBhvr>
                                      <p:to>
                                        <p:strVal val="visible"/>
                                      </p:to>
                                    </p:set>
                                    <p:anim calcmode="lin" valueType="num">
                                      <p:cBhvr additive="base">
                                        <p:cTn dur="1000"/>
                                        <p:tgtEl>
                                          <p:spTgt spid="6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0"/>
                                        </p:tgtEl>
                                        <p:attrNameLst>
                                          <p:attrName>style.visibility</p:attrName>
                                        </p:attrNameLst>
                                      </p:cBhvr>
                                      <p:to>
                                        <p:strVal val="visible"/>
                                      </p:to>
                                    </p:set>
                                    <p:anim calcmode="lin" valueType="num">
                                      <p:cBhvr additive="base">
                                        <p:cTn dur="1000"/>
                                        <p:tgtEl>
                                          <p:spTgt spid="6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1"/>
                                        </p:tgtEl>
                                        <p:attrNameLst>
                                          <p:attrName>style.visibility</p:attrName>
                                        </p:attrNameLst>
                                      </p:cBhvr>
                                      <p:to>
                                        <p:strVal val="visible"/>
                                      </p:to>
                                    </p:set>
                                    <p:anim calcmode="lin" valueType="num">
                                      <p:cBhvr additive="base">
                                        <p:cTn dur="1000"/>
                                        <p:tgtEl>
                                          <p:spTgt spid="6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1000"/>
                                        <p:tgtEl>
                                          <p:spTgt spid="6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29" name="Shape 629"/>
        <p:cNvGrpSpPr/>
        <p:nvPr/>
      </p:nvGrpSpPr>
      <p:grpSpPr>
        <a:xfrm>
          <a:off x="0" y="0"/>
          <a:ext cx="0" cy="0"/>
          <a:chOff x="0" y="0"/>
          <a:chExt cx="0" cy="0"/>
        </a:xfrm>
      </p:grpSpPr>
      <p:pic>
        <p:nvPicPr>
          <p:cNvPr descr="A picture containing container, square&#10;&#10;Description automatically generated" id="630" name="Google Shape;630;p45"/>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631" name="Google Shape;631;p45"/>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632" name="Google Shape;632;p45"/>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633" name="Google Shape;633;p45"/>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634" name="Google Shape;634;p45"/>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635" name="Google Shape;635;p45"/>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636" name="Google Shape;636;p45"/>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45"/>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CAMPUS RÉCIT</a:t>
            </a:r>
            <a:endParaRPr/>
          </a:p>
        </p:txBody>
      </p:sp>
      <p:sp>
        <p:nvSpPr>
          <p:cNvPr id="638" name="Google Shape;638;p45"/>
          <p:cNvSpPr txBox="1"/>
          <p:nvPr/>
        </p:nvSpPr>
        <p:spPr>
          <a:xfrm>
            <a:off x="4104625" y="3017550"/>
            <a:ext cx="4286100" cy="3216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u="sng">
                <a:solidFill>
                  <a:srgbClr val="00FF00"/>
                </a:solidFill>
                <a:latin typeface="Press Start 2P"/>
                <a:ea typeface="Press Start 2P"/>
                <a:cs typeface="Press Start 2P"/>
                <a:sym typeface="Press Start 2P"/>
                <a:hlinkClick r:id="rId4">
                  <a:extLst>
                    <a:ext uri="{A12FA001-AC4F-418D-AE19-62706E023703}">
                      <ahyp:hlinkClr val="tx"/>
                    </a:ext>
                  </a:extLst>
                </a:hlinkClick>
              </a:rPr>
              <a:t>L’autoformation </a:t>
            </a:r>
            <a:endParaRPr b="1">
              <a:solidFill>
                <a:srgbClr val="00FF00"/>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b="1" lang="en-US" u="sng">
                <a:solidFill>
                  <a:srgbClr val="00FF00"/>
                </a:solidFill>
                <a:latin typeface="Press Start 2P"/>
                <a:ea typeface="Press Start 2P"/>
                <a:cs typeface="Press Start 2P"/>
                <a:sym typeface="Press Start 2P"/>
                <a:hlinkClick r:id="rId5">
                  <a:extLst>
                    <a:ext uri="{A12FA001-AC4F-418D-AE19-62706E023703}">
                      <ahyp:hlinkClr val="tx"/>
                    </a:ext>
                  </a:extLst>
                </a:hlinkClick>
              </a:rPr>
              <a:t>« Minecraft Education en MST </a:t>
            </a:r>
            <a:r>
              <a:rPr b="1" lang="en-US">
                <a:solidFill>
                  <a:schemeClr val="lt1"/>
                </a:solidFill>
                <a:latin typeface="Press Start 2P"/>
                <a:ea typeface="Press Start 2P"/>
                <a:cs typeface="Press Start 2P"/>
                <a:sym typeface="Press Start 2P"/>
              </a:rPr>
              <a:t>»</a:t>
            </a:r>
            <a:r>
              <a:rPr lang="en-US">
                <a:solidFill>
                  <a:schemeClr val="lt1"/>
                </a:solidFill>
                <a:latin typeface="Press Start 2P"/>
                <a:ea typeface="Press Start 2P"/>
                <a:cs typeface="Press Start 2P"/>
                <a:sym typeface="Press Start 2P"/>
              </a:rPr>
              <a:t> du Campus RÉCIT permet d’en apprendre davantage sur la plateforme et donne accès à de multiples ressources en mathématique et en science et technologie.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30"/>
                                        </p:tgtEl>
                                        <p:attrNameLst>
                                          <p:attrName>style.visibility</p:attrName>
                                        </p:attrNameLst>
                                      </p:cBhvr>
                                      <p:to>
                                        <p:strVal val="visible"/>
                                      </p:to>
                                    </p:set>
                                    <p:anim calcmode="lin" valueType="num">
                                      <p:cBhvr additive="base">
                                        <p:cTn dur="1000"/>
                                        <p:tgtEl>
                                          <p:spTgt spid="6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1"/>
                                        </p:tgtEl>
                                        <p:attrNameLst>
                                          <p:attrName>style.visibility</p:attrName>
                                        </p:attrNameLst>
                                      </p:cBhvr>
                                      <p:to>
                                        <p:strVal val="visible"/>
                                      </p:to>
                                    </p:set>
                                    <p:anim calcmode="lin" valueType="num">
                                      <p:cBhvr additive="base">
                                        <p:cTn dur="1000"/>
                                        <p:tgtEl>
                                          <p:spTgt spid="6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2"/>
                                        </p:tgtEl>
                                        <p:attrNameLst>
                                          <p:attrName>style.visibility</p:attrName>
                                        </p:attrNameLst>
                                      </p:cBhvr>
                                      <p:to>
                                        <p:strVal val="visible"/>
                                      </p:to>
                                    </p:set>
                                    <p:anim calcmode="lin" valueType="num">
                                      <p:cBhvr additive="base">
                                        <p:cTn dur="1000"/>
                                        <p:tgtEl>
                                          <p:spTgt spid="6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3"/>
                                        </p:tgtEl>
                                        <p:attrNameLst>
                                          <p:attrName>style.visibility</p:attrName>
                                        </p:attrNameLst>
                                      </p:cBhvr>
                                      <p:to>
                                        <p:strVal val="visible"/>
                                      </p:to>
                                    </p:set>
                                    <p:anim calcmode="lin" valueType="num">
                                      <p:cBhvr additive="base">
                                        <p:cTn dur="1000"/>
                                        <p:tgtEl>
                                          <p:spTgt spid="6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4"/>
                                        </p:tgtEl>
                                        <p:attrNameLst>
                                          <p:attrName>style.visibility</p:attrName>
                                        </p:attrNameLst>
                                      </p:cBhvr>
                                      <p:to>
                                        <p:strVal val="visible"/>
                                      </p:to>
                                    </p:set>
                                    <p:anim calcmode="lin" valueType="num">
                                      <p:cBhvr additive="base">
                                        <p:cTn dur="1000"/>
                                        <p:tgtEl>
                                          <p:spTgt spid="6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5"/>
                                        </p:tgtEl>
                                        <p:attrNameLst>
                                          <p:attrName>style.visibility</p:attrName>
                                        </p:attrNameLst>
                                      </p:cBhvr>
                                      <p:to>
                                        <p:strVal val="visible"/>
                                      </p:to>
                                    </p:set>
                                    <p:anim calcmode="lin" valueType="num">
                                      <p:cBhvr additive="base">
                                        <p:cTn dur="1000"/>
                                        <p:tgtEl>
                                          <p:spTgt spid="6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42" name="Shape 642"/>
        <p:cNvGrpSpPr/>
        <p:nvPr/>
      </p:nvGrpSpPr>
      <p:grpSpPr>
        <a:xfrm>
          <a:off x="0" y="0"/>
          <a:ext cx="0" cy="0"/>
          <a:chOff x="0" y="0"/>
          <a:chExt cx="0" cy="0"/>
        </a:xfrm>
      </p:grpSpPr>
      <p:sp>
        <p:nvSpPr>
          <p:cNvPr id="643" name="Google Shape;643;p46"/>
          <p:cNvSpPr/>
          <p:nvPr/>
        </p:nvSpPr>
        <p:spPr>
          <a:xfrm>
            <a:off x="4032750" y="783623"/>
            <a:ext cx="3963300" cy="991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46"/>
          <p:cNvSpPr txBox="1"/>
          <p:nvPr/>
        </p:nvSpPr>
        <p:spPr>
          <a:xfrm>
            <a:off x="4107300" y="966856"/>
            <a:ext cx="3814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Badge «Découverte»</a:t>
            </a:r>
            <a:endParaRPr/>
          </a:p>
        </p:txBody>
      </p:sp>
      <p:sp>
        <p:nvSpPr>
          <p:cNvPr id="645" name="Google Shape;645;p46"/>
          <p:cNvSpPr txBox="1"/>
          <p:nvPr/>
        </p:nvSpPr>
        <p:spPr>
          <a:xfrm>
            <a:off x="2009850" y="2242450"/>
            <a:ext cx="8009100" cy="3637800"/>
          </a:xfrm>
          <a:prstGeom prst="rect">
            <a:avLst/>
          </a:prstGeom>
          <a:solidFill>
            <a:srgbClr val="000000"/>
          </a:solidFill>
          <a:ln>
            <a:noFill/>
          </a:ln>
        </p:spPr>
        <p:txBody>
          <a:bodyPr anchorCtr="0" anchor="ctr" bIns="91425" lIns="91425" spcFirstLastPara="1" rIns="91425" wrap="square" tIns="91425">
            <a:noAutofit/>
          </a:bodyPr>
          <a:lstStyle/>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Se créer un compte gratuit sur </a:t>
            </a:r>
            <a:r>
              <a:rPr lang="en-US" sz="2300" u="sng">
                <a:solidFill>
                  <a:srgbClr val="00FF00"/>
                </a:solidFill>
                <a:latin typeface="Century Gothic"/>
                <a:ea typeface="Century Gothic"/>
                <a:cs typeface="Century Gothic"/>
                <a:sym typeface="Century Gothic"/>
                <a:hlinkClick r:id="rId3">
                  <a:extLst>
                    <a:ext uri="{A12FA001-AC4F-418D-AE19-62706E023703}">
                      <ahyp:hlinkClr val="tx"/>
                    </a:ext>
                  </a:extLst>
                </a:hlinkClick>
              </a:rPr>
              <a:t>Campus RÉCIT</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Valider le courriel, se connecter;</a:t>
            </a:r>
            <a:endParaRPr sz="2300">
              <a:solidFill>
                <a:srgbClr val="FFFFFF"/>
              </a:solidFill>
              <a:latin typeface="Century Gothic"/>
              <a:ea typeface="Century Gothic"/>
              <a:cs typeface="Century Gothic"/>
              <a:sym typeface="Century Gothic"/>
            </a:endParaRPr>
          </a:p>
          <a:p>
            <a:pPr indent="0" lvl="0" marL="9144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S’inscrire à l’autoformation </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a:t>
            </a:r>
            <a:r>
              <a:rPr lang="en-US" sz="2300" u="sng">
                <a:solidFill>
                  <a:srgbClr val="00FF00"/>
                </a:solidFill>
                <a:latin typeface="Century Gothic"/>
                <a:ea typeface="Century Gothic"/>
                <a:cs typeface="Century Gothic"/>
                <a:sym typeface="Century Gothic"/>
                <a:hlinkClick r:id="rId4">
                  <a:extLst>
                    <a:ext uri="{A12FA001-AC4F-418D-AE19-62706E023703}">
                      <ahyp:hlinkClr val="tx"/>
                    </a:ext>
                  </a:extLst>
                </a:hlinkClick>
              </a:rPr>
              <a:t>Minecraft Education en MST</a:t>
            </a:r>
            <a:r>
              <a:rPr lang="en-US" sz="2300">
                <a:solidFill>
                  <a:srgbClr val="FFFFFF"/>
                </a:solidFill>
                <a:latin typeface="Century Gothic"/>
                <a:ea typeface="Century Gothic"/>
                <a:cs typeface="Century Gothic"/>
                <a:sym typeface="Century Gothic"/>
              </a:rPr>
              <a:t>»; </a:t>
            </a:r>
            <a:endParaRPr sz="2300">
              <a:solidFill>
                <a:srgbClr val="FFFFFF"/>
              </a:solidFill>
              <a:latin typeface="Century Gothic"/>
              <a:ea typeface="Century Gothic"/>
              <a:cs typeface="Century Gothic"/>
              <a:sym typeface="Century Gothic"/>
            </a:endParaRPr>
          </a:p>
          <a:p>
            <a:pPr indent="0" lvl="0" marL="4572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Consulter </a:t>
            </a:r>
            <a:r>
              <a:rPr lang="en-US" sz="2300" u="sng">
                <a:solidFill>
                  <a:srgbClr val="00FF00"/>
                </a:solidFill>
                <a:latin typeface="Century Gothic"/>
                <a:ea typeface="Century Gothic"/>
                <a:cs typeface="Century Gothic"/>
                <a:sym typeface="Century Gothic"/>
                <a:hlinkClick r:id="rId5">
                  <a:extLst>
                    <a:ext uri="{A12FA001-AC4F-418D-AE19-62706E023703}">
                      <ahyp:hlinkClr val="tx"/>
                    </a:ext>
                  </a:extLst>
                </a:hlinkClick>
              </a:rPr>
              <a:t>cette page</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t/>
            </a:r>
            <a:endParaRPr sz="21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rPr i="1" lang="en-US" sz="1700">
                <a:solidFill>
                  <a:srgbClr val="FFFFFF"/>
                </a:solidFill>
                <a:latin typeface="Century Gothic"/>
                <a:ea typeface="Century Gothic"/>
                <a:cs typeface="Century Gothic"/>
                <a:sym typeface="Century Gothic"/>
              </a:rPr>
              <a:t>Note : le lien sera disponible que quelques heures.</a:t>
            </a:r>
            <a:endParaRPr i="1" sz="1700">
              <a:solidFill>
                <a:srgbClr val="FFFFFF"/>
              </a:solidFill>
              <a:latin typeface="Century Gothic"/>
              <a:ea typeface="Century Gothic"/>
              <a:cs typeface="Century Gothic"/>
              <a:sym typeface="Century Gothic"/>
            </a:endParaRPr>
          </a:p>
          <a:p>
            <a:pPr indent="0" lvl="0" marL="457200" rtl="0" algn="l">
              <a:lnSpc>
                <a:spcPct val="95000"/>
              </a:lnSpc>
              <a:spcBef>
                <a:spcPts val="0"/>
              </a:spcBef>
              <a:spcAft>
                <a:spcPts val="1200"/>
              </a:spcAft>
              <a:buNone/>
            </a:pPr>
            <a:r>
              <a:t/>
            </a:r>
            <a:endParaRPr sz="2000">
              <a:solidFill>
                <a:srgbClr val="FFFFFF"/>
              </a:solidFill>
              <a:latin typeface="Ubuntu"/>
              <a:ea typeface="Ubuntu"/>
              <a:cs typeface="Ubuntu"/>
              <a:sym typeface="Ubuntu"/>
            </a:endParaRPr>
          </a:p>
        </p:txBody>
      </p:sp>
      <p:pic>
        <p:nvPicPr>
          <p:cNvPr id="646" name="Google Shape;646;p46"/>
          <p:cNvPicPr preferRelativeResize="0"/>
          <p:nvPr/>
        </p:nvPicPr>
        <p:blipFill>
          <a:blip r:embed="rId6">
            <a:alphaModFix/>
          </a:blip>
          <a:stretch>
            <a:fillRect/>
          </a:stretch>
        </p:blipFill>
        <p:spPr>
          <a:xfrm>
            <a:off x="8698710" y="3923850"/>
            <a:ext cx="2634075" cy="263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646"/>
                                        </p:tgtEl>
                                        <p:attrNameLst>
                                          <p:attrName>style.visibility</p:attrName>
                                        </p:attrNameLst>
                                      </p:cBhvr>
                                      <p:to>
                                        <p:strVal val="visible"/>
                                      </p:to>
                                    </p:set>
                                    <p:anim calcmode="lin" valueType="num">
                                      <p:cBhvr additive="base">
                                        <p:cTn dur="1000"/>
                                        <p:tgtEl>
                                          <p:spTgt spid="6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20"/>
          <p:cNvSpPr/>
          <p:nvPr/>
        </p:nvSpPr>
        <p:spPr>
          <a:xfrm>
            <a:off x="1200300" y="1926475"/>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20"/>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20"/>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Press Start 2P"/>
                <a:ea typeface="Press Start 2P"/>
                <a:cs typeface="Press Start 2P"/>
                <a:sym typeface="Press Start 2P"/>
              </a:rPr>
              <a:t>Plan</a:t>
            </a:r>
            <a:r>
              <a:rPr lang="en-US" sz="3000">
                <a:solidFill>
                  <a:srgbClr val="D8D8D8"/>
                </a:solidFill>
                <a:latin typeface="Press Start 2P"/>
                <a:ea typeface="Press Start 2P"/>
                <a:cs typeface="Press Start 2P"/>
                <a:sym typeface="Press Start 2P"/>
              </a:rPr>
              <a:t> de l’atelier</a:t>
            </a:r>
            <a:endParaRPr sz="3000">
              <a:latin typeface="Press Start 2P"/>
              <a:ea typeface="Press Start 2P"/>
              <a:cs typeface="Press Start 2P"/>
              <a:sym typeface="Press Start 2P"/>
            </a:endParaRPr>
          </a:p>
        </p:txBody>
      </p:sp>
      <p:pic>
        <p:nvPicPr>
          <p:cNvPr descr="A picture containing container, square&#10;&#10;Description automatically generated" id="146" name="Google Shape;146;p20"/>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47" name="Google Shape;147;p20"/>
          <p:cNvSpPr txBox="1"/>
          <p:nvPr/>
        </p:nvSpPr>
        <p:spPr>
          <a:xfrm>
            <a:off x="1834000" y="2348950"/>
            <a:ext cx="8637000" cy="2447400"/>
          </a:xfrm>
          <a:prstGeom prst="rect">
            <a:avLst/>
          </a:prstGeom>
          <a:noFill/>
          <a:ln>
            <a:noFill/>
          </a:ln>
        </p:spPr>
        <p:txBody>
          <a:bodyPr anchorCtr="0" anchor="t" bIns="45700" lIns="91425" spcFirstLastPara="1" rIns="91425" wrap="square" tIns="45700">
            <a:spAutoFit/>
          </a:bodyPr>
          <a:lstStyle/>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Qu’est-ce que Minecraft?</a:t>
            </a:r>
            <a:endParaRPr sz="1800">
              <a:solidFill>
                <a:schemeClr val="lt2"/>
              </a:solidFill>
              <a:latin typeface="Press Start 2P"/>
              <a:ea typeface="Press Start 2P"/>
              <a:cs typeface="Press Start 2P"/>
              <a:sym typeface="Press Start 2P"/>
            </a:endParaRPr>
          </a:p>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Les compétences à développer</a:t>
            </a:r>
            <a:endParaRPr sz="1800">
              <a:solidFill>
                <a:schemeClr val="lt2"/>
              </a:solidFill>
              <a:latin typeface="Press Start 2P"/>
              <a:ea typeface="Press Start 2P"/>
              <a:cs typeface="Press Start 2P"/>
              <a:sym typeface="Press Start 2P"/>
            </a:endParaRPr>
          </a:p>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Les disciplines scolaires</a:t>
            </a:r>
            <a:endParaRPr sz="1800">
              <a:solidFill>
                <a:schemeClr val="lt2"/>
              </a:solidFill>
              <a:latin typeface="Press Start 2P"/>
              <a:ea typeface="Press Start 2P"/>
              <a:cs typeface="Press Start 2P"/>
              <a:sym typeface="Press Start 2P"/>
            </a:endParaRPr>
          </a:p>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Les bases essentielles</a:t>
            </a:r>
            <a:endParaRPr sz="1800">
              <a:solidFill>
                <a:schemeClr val="lt2"/>
              </a:solidFill>
              <a:latin typeface="Press Start 2P"/>
              <a:ea typeface="Press Start 2P"/>
              <a:cs typeface="Press Start 2P"/>
              <a:sym typeface="Press Start 2P"/>
            </a:endParaRPr>
          </a:p>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Les fonctionnalités pour la classe</a:t>
            </a:r>
            <a:endParaRPr sz="1800">
              <a:solidFill>
                <a:schemeClr val="lt2"/>
              </a:solidFill>
              <a:latin typeface="Press Start 2P"/>
              <a:ea typeface="Press Start 2P"/>
              <a:cs typeface="Press Start 2P"/>
              <a:sym typeface="Press Start 2P"/>
            </a:endParaRPr>
          </a:p>
          <a:p>
            <a:pPr indent="-342900" lvl="0" marL="457200" rtl="0" algn="l">
              <a:lnSpc>
                <a:spcPct val="150000"/>
              </a:lnSpc>
              <a:spcBef>
                <a:spcPts val="0"/>
              </a:spcBef>
              <a:spcAft>
                <a:spcPts val="0"/>
              </a:spcAft>
              <a:buClr>
                <a:schemeClr val="lt2"/>
              </a:buClr>
              <a:buSzPts val="1800"/>
              <a:buFont typeface="Press Start 2P"/>
              <a:buChar char="■"/>
            </a:pPr>
            <a:r>
              <a:rPr lang="en-US" sz="1800">
                <a:solidFill>
                  <a:schemeClr val="lt2"/>
                </a:solidFill>
                <a:latin typeface="Press Start 2P"/>
                <a:ea typeface="Press Start 2P"/>
                <a:cs typeface="Press Start 2P"/>
                <a:sym typeface="Press Start 2P"/>
              </a:rPr>
              <a:t>Autoformation</a:t>
            </a:r>
            <a:endParaRPr sz="18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48" name="Google Shape;148;p20"/>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149" name="Google Shape;149;p20"/>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250"/>
                                        <p:tgtEl>
                                          <p:spTgt spid="147"/>
                                        </p:tgtEl>
                                      </p:cBhvr>
                                    </p:animEffect>
                                  </p:childTnLst>
                                </p:cTn>
                              </p:par>
                              <p:par>
                                <p:cTn fill="hold" nodeType="withEffect" presetClass="entr" presetID="2" presetSubtype="4">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500"/>
                                        <p:tgtEl>
                                          <p:spTgt spid="1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500"/>
                                        <p:tgtEl>
                                          <p:spTgt spid="1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500"/>
                                        <p:tgtEl>
                                          <p:spTgt spid="1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47"/>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652" name="Google Shape;652;p47"/>
          <p:cNvPicPr preferRelativeResize="0"/>
          <p:nvPr/>
        </p:nvPicPr>
        <p:blipFill rotWithShape="1">
          <a:blip r:embed="rId4">
            <a:alphaModFix/>
          </a:blip>
          <a:srcRect b="0" l="0" r="0" t="0"/>
          <a:stretch/>
        </p:blipFill>
        <p:spPr>
          <a:xfrm>
            <a:off x="8371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653" name="Google Shape;653;p47">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54" name="Google Shape;654;p47"/>
          <p:cNvSpPr txBox="1"/>
          <p:nvPr/>
        </p:nvSpPr>
        <p:spPr>
          <a:xfrm>
            <a:off x="4158500" y="2891050"/>
            <a:ext cx="3859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Merci</a:t>
            </a:r>
            <a:r>
              <a:rPr lang="en-US" sz="1800">
                <a:solidFill>
                  <a:schemeClr val="lt1"/>
                </a:solidFill>
                <a:latin typeface="Press Start 2P"/>
                <a:ea typeface="Press Start 2P"/>
                <a:cs typeface="Press Start 2P"/>
                <a:sym typeface="Press Start 2P"/>
              </a:rPr>
              <a:t>!</a:t>
            </a:r>
            <a:endParaRPr b="0" i="0" sz="1800" u="none" cap="none" strike="noStrike">
              <a:solidFill>
                <a:schemeClr val="lt1"/>
              </a:solidFill>
              <a:latin typeface="Press Start 2P"/>
              <a:ea typeface="Press Start 2P"/>
              <a:cs typeface="Press Start 2P"/>
              <a:sym typeface="Press Start 2P"/>
            </a:endParaRPr>
          </a:p>
        </p:txBody>
      </p:sp>
      <p:pic>
        <p:nvPicPr>
          <p:cNvPr id="655" name="Google Shape;655;p47"/>
          <p:cNvPicPr preferRelativeResize="0"/>
          <p:nvPr/>
        </p:nvPicPr>
        <p:blipFill>
          <a:blip r:embed="rId5">
            <a:alphaModFix/>
          </a:blip>
          <a:stretch>
            <a:fillRect/>
          </a:stretch>
        </p:blipFill>
        <p:spPr>
          <a:xfrm flipH="1">
            <a:off x="-914400" y="2257800"/>
            <a:ext cx="3411025" cy="5685050"/>
          </a:xfrm>
          <a:prstGeom prst="rect">
            <a:avLst/>
          </a:prstGeom>
          <a:noFill/>
          <a:ln>
            <a:noFill/>
          </a:ln>
        </p:spPr>
      </p:pic>
      <p:pic>
        <p:nvPicPr>
          <p:cNvPr id="656" name="Google Shape;656;p47"/>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657" name="Google Shape;657;p47"/>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658" name="Google Shape;658;p47"/>
          <p:cNvPicPr preferRelativeResize="0"/>
          <p:nvPr/>
        </p:nvPicPr>
        <p:blipFill rotWithShape="1">
          <a:blip r:embed="rId8">
            <a:alphaModFix/>
          </a:blip>
          <a:srcRect b="0" l="0" r="0" t="0"/>
          <a:stretch/>
        </p:blipFill>
        <p:spPr>
          <a:xfrm flipH="1">
            <a:off x="1321250" y="5324523"/>
            <a:ext cx="1406950" cy="1609676"/>
          </a:xfrm>
          <a:prstGeom prst="rect">
            <a:avLst/>
          </a:prstGeom>
          <a:noFill/>
          <a:ln>
            <a:noFill/>
          </a:ln>
          <a:effectLst>
            <a:outerShdw blurRad="444500" rotWithShape="0" algn="tr" dir="8100000" dist="38100">
              <a:srgbClr val="000000">
                <a:alpha val="78820"/>
              </a:srgbClr>
            </a:outerShdw>
          </a:effectLst>
        </p:spPr>
      </p:pic>
      <p:sp>
        <p:nvSpPr>
          <p:cNvPr id="659" name="Google Shape;659;p47"/>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sp>
        <p:nvSpPr>
          <p:cNvPr id="660" name="Google Shape;660;p47"/>
          <p:cNvSpPr txBox="1"/>
          <p:nvPr/>
        </p:nvSpPr>
        <p:spPr>
          <a:xfrm>
            <a:off x="3037700" y="5481300"/>
            <a:ext cx="599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chemeClr val="accent4"/>
                </a:solidFill>
                <a:latin typeface="Press Start 2P"/>
                <a:ea typeface="Press Start 2P"/>
                <a:cs typeface="Press Start 2P"/>
                <a:sym typeface="Press Start 2P"/>
                <a:hlinkClick r:id="rId9">
                  <a:extLst>
                    <a:ext uri="{A12FA001-AC4F-418D-AE19-62706E023703}">
                      <ahyp:hlinkClr val="tx"/>
                    </a:ext>
                  </a:extLst>
                </a:hlinkClick>
              </a:rPr>
              <a:t>recitmst.qc.ca/minecraft</a:t>
            </a:r>
            <a:r>
              <a:rPr lang="en-US" u="sng">
                <a:solidFill>
                  <a:schemeClr val="accent4"/>
                </a:solidFill>
                <a:latin typeface="Press Start 2P"/>
                <a:ea typeface="Press Start 2P"/>
                <a:cs typeface="Press Start 2P"/>
                <a:sym typeface="Press Start 2P"/>
                <a:hlinkClick r:id="rId10">
                  <a:extLst>
                    <a:ext uri="{A12FA001-AC4F-418D-AE19-62706E023703}">
                      <ahyp:hlinkClr val="tx"/>
                    </a:ext>
                  </a:extLst>
                </a:hlinkClick>
              </a:rPr>
              <a:t>02122024</a:t>
            </a:r>
            <a:endParaRPr>
              <a:solidFill>
                <a:schemeClr val="accent4"/>
              </a:solidFill>
              <a:latin typeface="Press Start 2P"/>
              <a:ea typeface="Press Start 2P"/>
              <a:cs typeface="Press Start 2P"/>
              <a:sym typeface="Press Start 2P"/>
            </a:endParaRPr>
          </a:p>
        </p:txBody>
      </p:sp>
      <p:sp>
        <p:nvSpPr>
          <p:cNvPr id="661" name="Google Shape;661;p47"/>
          <p:cNvSpPr/>
          <p:nvPr/>
        </p:nvSpPr>
        <p:spPr>
          <a:xfrm>
            <a:off x="3468150" y="3689350"/>
            <a:ext cx="50310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62" name="Google Shape;662;p47"/>
          <p:cNvSpPr txBox="1"/>
          <p:nvPr/>
        </p:nvSpPr>
        <p:spPr>
          <a:xfrm>
            <a:off x="3301725" y="3923350"/>
            <a:ext cx="5328000" cy="9999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2300">
                <a:solidFill>
                  <a:schemeClr val="lt1"/>
                </a:solidFill>
                <a:latin typeface="Press Start 2P"/>
                <a:ea typeface="Press Start 2P"/>
                <a:cs typeface="Press Start 2P"/>
                <a:sym typeface="Press Start 2P"/>
              </a:rPr>
              <a:t>Stéphanie Rioux</a:t>
            </a:r>
            <a:endParaRPr sz="2300">
              <a:solidFill>
                <a:schemeClr val="lt1"/>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t/>
            </a:r>
            <a:endParaRPr sz="1500">
              <a:solidFill>
                <a:schemeClr val="lt1"/>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rPr lang="en-US">
                <a:solidFill>
                  <a:schemeClr val="lt1"/>
                </a:solidFill>
                <a:latin typeface="Press Start 2P"/>
                <a:ea typeface="Press Start 2P"/>
                <a:cs typeface="Press Start 2P"/>
                <a:sym typeface="Press Start 2P"/>
              </a:rPr>
              <a:t>stephanie.rioux@recit.qc.ca</a:t>
            </a:r>
            <a:endParaRPr sz="16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par>
                                <p:cTn fill="hold" nodeType="withEffect" presetClass="entr" presetID="2" presetSubtype="4">
                                  <p:stCondLst>
                                    <p:cond delay="0"/>
                                  </p:stCondLst>
                                  <p:childTnLst>
                                    <p:set>
                                      <p:cBhvr>
                                        <p:cTn dur="1" fill="hold">
                                          <p:stCondLst>
                                            <p:cond delay="0"/>
                                          </p:stCondLst>
                                        </p:cTn>
                                        <p:tgtEl>
                                          <p:spTgt spid="652"/>
                                        </p:tgtEl>
                                        <p:attrNameLst>
                                          <p:attrName>style.visibility</p:attrName>
                                        </p:attrNameLst>
                                      </p:cBhvr>
                                      <p:to>
                                        <p:strVal val="visible"/>
                                      </p:to>
                                    </p:set>
                                    <p:anim calcmode="lin" valueType="num">
                                      <p:cBhvr additive="base">
                                        <p:cTn dur="1000"/>
                                        <p:tgtEl>
                                          <p:spTgt spid="6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8"/>
                                        </p:tgtEl>
                                        <p:attrNameLst>
                                          <p:attrName>style.visibility</p:attrName>
                                        </p:attrNameLst>
                                      </p:cBhvr>
                                      <p:to>
                                        <p:strVal val="visible"/>
                                      </p:to>
                                    </p:set>
                                    <p:anim calcmode="lin" valueType="num">
                                      <p:cBhvr additive="base">
                                        <p:cTn dur="1000"/>
                                        <p:tgtEl>
                                          <p:spTgt spid="6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5"/>
                                        </p:tgtEl>
                                        <p:attrNameLst>
                                          <p:attrName>style.visibility</p:attrName>
                                        </p:attrNameLst>
                                      </p:cBhvr>
                                      <p:to>
                                        <p:strVal val="visible"/>
                                      </p:to>
                                    </p:set>
                                    <p:anim calcmode="lin" valueType="num">
                                      <p:cBhvr additive="base">
                                        <p:cTn dur="1000"/>
                                        <p:tgtEl>
                                          <p:spTgt spid="6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66" name="Shape 666"/>
        <p:cNvGrpSpPr/>
        <p:nvPr/>
      </p:nvGrpSpPr>
      <p:grpSpPr>
        <a:xfrm>
          <a:off x="0" y="0"/>
          <a:ext cx="0" cy="0"/>
          <a:chOff x="0" y="0"/>
          <a:chExt cx="0" cy="0"/>
        </a:xfrm>
      </p:grpSpPr>
      <p:pic>
        <p:nvPicPr>
          <p:cNvPr descr="A picture containing container, square&#10;&#10;Description automatically generated" id="667" name="Google Shape;667;p48"/>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668" name="Google Shape;668;p48"/>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669" name="Google Shape;669;p48"/>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670" name="Google Shape;670;p48"/>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Description de l’atelier</a:t>
            </a:r>
            <a:endParaRPr sz="3000">
              <a:solidFill>
                <a:srgbClr val="D8D8D8"/>
              </a:solidFill>
              <a:latin typeface="Roboto"/>
              <a:ea typeface="Roboto"/>
              <a:cs typeface="Roboto"/>
              <a:sym typeface="Roboto"/>
            </a:endParaRPr>
          </a:p>
        </p:txBody>
      </p:sp>
      <p:sp>
        <p:nvSpPr>
          <p:cNvPr id="671" name="Google Shape;671;p48"/>
          <p:cNvSpPr txBox="1"/>
          <p:nvPr/>
        </p:nvSpPr>
        <p:spPr>
          <a:xfrm>
            <a:off x="900750" y="1808025"/>
            <a:ext cx="10627500" cy="38604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i="1" lang="en-US" sz="2400">
                <a:solidFill>
                  <a:schemeClr val="lt1"/>
                </a:solidFill>
                <a:latin typeface="Ubuntu"/>
                <a:ea typeface="Ubuntu"/>
                <a:cs typeface="Ubuntu"/>
                <a:sym typeface="Ubuntu"/>
              </a:rPr>
              <a:t>Minecraft Education est une plateforme éducative qui favorise la collaboration, l’apprentissage par le jeu et qui est bien connue de nos jeunes. Pourquoi ne pas s’en servir pour proposer des tâches signifiantes et authentiques qui permettent de stimuler l’engagement et la créativité des élèves ? Vous n'avez jamais utilisé Minecraft Education ? Cet atelier est fait pour vous ! Venez découvrir les bases de Minecraft Education, les fonctionnalités les plus simples et </a:t>
            </a:r>
            <a:r>
              <a:rPr i="1" lang="en-US" sz="2400">
                <a:solidFill>
                  <a:schemeClr val="lt1"/>
                </a:solidFill>
                <a:latin typeface="Ubuntu"/>
                <a:ea typeface="Ubuntu"/>
                <a:cs typeface="Ubuntu"/>
                <a:sym typeface="Ubuntu"/>
              </a:rPr>
              <a:t>c</a:t>
            </a:r>
            <a:r>
              <a:rPr i="1" lang="en-US" sz="2400">
                <a:solidFill>
                  <a:schemeClr val="lt1"/>
                </a:solidFill>
                <a:latin typeface="Ubuntu"/>
                <a:ea typeface="Ubuntu"/>
                <a:cs typeface="Ubuntu"/>
                <a:sym typeface="Ubuntu"/>
              </a:rPr>
              <a:t>ertaines plus avancées. Vous repartirez avec les connaissances nécessaires pour intégrer progressivement Minecraft Education dans votre classe.</a:t>
            </a:r>
            <a:endParaRPr i="1" sz="2400">
              <a:solidFill>
                <a:schemeClr val="lt1"/>
              </a:solidFill>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67"/>
                                        </p:tgtEl>
                                        <p:attrNameLst>
                                          <p:attrName>style.visibility</p:attrName>
                                        </p:attrNameLst>
                                      </p:cBhvr>
                                      <p:to>
                                        <p:strVal val="visible"/>
                                      </p:to>
                                    </p:set>
                                    <p:anim calcmode="lin" valueType="num">
                                      <p:cBhvr additive="base">
                                        <p:cTn dur="1000"/>
                                        <p:tgtEl>
                                          <p:spTgt spid="6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1000"/>
                                        <p:tgtEl>
                                          <p:spTgt spid="6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49"/>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677" name="Google Shape;677;p49"/>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678" name="Google Shape;678;p49"/>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679" name="Google Shape;679;p49"/>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680" name="Google Shape;680;p49"/>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681" name="Google Shape;681;p49"/>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descr="Icon&#10;&#10;Description automatically generated" id="686" name="Google Shape;686;p50"/>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687" name="Google Shape;687;p50"/>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Google Shape;154;p21"/>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21"/>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56" name="Google Shape;156;p21"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60" name="Shape 160"/>
        <p:cNvGrpSpPr/>
        <p:nvPr/>
      </p:nvGrpSpPr>
      <p:grpSpPr>
        <a:xfrm>
          <a:off x="0" y="0"/>
          <a:ext cx="0" cy="0"/>
          <a:chOff x="0" y="0"/>
          <a:chExt cx="0" cy="0"/>
        </a:xfrm>
      </p:grpSpPr>
      <p:grpSp>
        <p:nvGrpSpPr>
          <p:cNvPr id="161" name="Google Shape;161;p22"/>
          <p:cNvGrpSpPr/>
          <p:nvPr/>
        </p:nvGrpSpPr>
        <p:grpSpPr>
          <a:xfrm>
            <a:off x="3951968" y="2079356"/>
            <a:ext cx="2084100" cy="733500"/>
            <a:chOff x="3951968" y="2079356"/>
            <a:chExt cx="2084100" cy="733500"/>
          </a:xfrm>
        </p:grpSpPr>
        <p:sp>
          <p:nvSpPr>
            <p:cNvPr id="162" name="Google Shape;162;p22">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22"/>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grpSp>
      <p:sp>
        <p:nvSpPr>
          <p:cNvPr id="164" name="Google Shape;164;p22">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22">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2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167" name="Google Shape;167;p22"/>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168" name="Google Shape;168;p2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9" name="Google Shape;169;p22"/>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170" name="Google Shape;170;p22">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22">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Collaboration</a:t>
            </a:r>
            <a:endParaRPr sz="1100"/>
          </a:p>
        </p:txBody>
      </p:sp>
      <p:sp>
        <p:nvSpPr>
          <p:cNvPr id="172" name="Google Shape;172;p2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173" name="Google Shape;173;p2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sp>
        <p:nvSpPr>
          <p:cNvPr id="174" name="Google Shape;174;p22"/>
          <p:cNvSpPr txBox="1"/>
          <p:nvPr/>
        </p:nvSpPr>
        <p:spPr>
          <a:xfrm>
            <a:off x="1748075" y="2909438"/>
            <a:ext cx="69783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Planifier sa classe collaborative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Mode multijoueur (paire, équipe, classe)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Co-construction -» Engagement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Proposer des rôles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Créer une charte de classe</a:t>
            </a:r>
            <a:endParaRPr sz="1200">
              <a:solidFill>
                <a:schemeClr val="dk1"/>
              </a:solidFill>
              <a:latin typeface="Press Start 2P"/>
              <a:ea typeface="Press Start 2P"/>
              <a:cs typeface="Press Start 2P"/>
              <a:sym typeface="Press Start 2P"/>
            </a:endParaRPr>
          </a:p>
        </p:txBody>
      </p:sp>
      <p:sp>
        <p:nvSpPr>
          <p:cNvPr id="175" name="Google Shape;175;p2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2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2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2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2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180" name="Google Shape;180;p22"/>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181" name="Google Shape;181;p22"/>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182" name="Google Shape;182;p22"/>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183" name="Google Shape;183;p22"/>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184" name="Google Shape;184;p22"/>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185" name="Google Shape;185;p22"/>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186" name="Google Shape;186;p22"/>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187" name="Google Shape;187;p22"/>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50"/>
                                        <p:tgtEl>
                                          <p:spTgt spid="174"/>
                                        </p:tgtEl>
                                      </p:cBhvr>
                                    </p:animEffect>
                                  </p:childTnLst>
                                </p:cTn>
                              </p:par>
                              <p:par>
                                <p:cTn fill="hold" nodeType="withEffect" presetClass="entr" presetID="2" presetSubtype="4">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1000"/>
                                        <p:tgtEl>
                                          <p:spTgt spid="1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1000"/>
                                        <p:tgtEl>
                                          <p:spTgt spid="1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1" name="Shape 191"/>
        <p:cNvGrpSpPr/>
        <p:nvPr/>
      </p:nvGrpSpPr>
      <p:grpSpPr>
        <a:xfrm>
          <a:off x="0" y="0"/>
          <a:ext cx="0" cy="0"/>
          <a:chOff x="0" y="0"/>
          <a:chExt cx="0" cy="0"/>
        </a:xfrm>
      </p:grpSpPr>
      <p:sp>
        <p:nvSpPr>
          <p:cNvPr id="192" name="Google Shape;192;p23">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23"/>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194" name="Google Shape;194;p23">
            <a:hlinkClick action="ppaction://hlinksldjump" r:id="rId3"/>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23">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2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23"/>
          <p:cNvSpPr txBox="1"/>
          <p:nvPr/>
        </p:nvSpPr>
        <p:spPr>
          <a:xfrm>
            <a:off x="1367075" y="2813000"/>
            <a:ext cx="7915500" cy="2493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Représentation d’un problème et d’une solution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authentiques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Problèmes multidisciplinaires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Mobilisation des ressources + créativité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Solutions collaboratives et soutien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Ajuster sa démarche tout au long du processus</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198" name="Google Shape;198;p2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2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2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2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2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23"/>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4" name="Google Shape;204;p23"/>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205" name="Google Shape;205;p23"/>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206" name="Google Shape;206;p23"/>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207" name="Google Shape;207;p23"/>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208" name="Google Shape;208;p23"/>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209" name="Google Shape;209;p2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23"/>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11" name="Google Shape;211;p23"/>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Résolution de problèmes</a:t>
            </a:r>
            <a:endParaRPr sz="1100">
              <a:solidFill>
                <a:schemeClr val="dk1"/>
              </a:solidFill>
              <a:latin typeface="Press Start 2P"/>
              <a:ea typeface="Press Start 2P"/>
              <a:cs typeface="Press Start 2P"/>
              <a:sym typeface="Press Start 2P"/>
            </a:endParaRPr>
          </a:p>
        </p:txBody>
      </p:sp>
      <p:sp>
        <p:nvSpPr>
          <p:cNvPr id="212" name="Google Shape;212;p23"/>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213" name="Google Shape;213;p23"/>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pic>
        <p:nvPicPr>
          <p:cNvPr id="214" name="Google Shape;214;p23"/>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215" name="Google Shape;215;p23"/>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216" name="Google Shape;216;p23"/>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217" name="Google Shape;217;p23"/>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250"/>
                                        <p:tgtEl>
                                          <p:spTgt spid="197"/>
                                        </p:tgtEl>
                                      </p:cBhvr>
                                    </p:animEffect>
                                  </p:childTnLst>
                                </p:cTn>
                              </p:par>
                              <p:par>
                                <p:cTn fill="hold" nodeType="withEffect" presetClass="entr" presetID="2" presetSubtype="4">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1000"/>
                                        <p:tgtEl>
                                          <p:spTgt spid="2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1000"/>
                                        <p:tgtEl>
                                          <p:spTgt spid="21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1000"/>
                                        <p:tgtEl>
                                          <p:spTgt spid="2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1000"/>
                                        <p:tgtEl>
                                          <p:spTgt spid="21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1" name="Shape 221"/>
        <p:cNvGrpSpPr/>
        <p:nvPr/>
      </p:nvGrpSpPr>
      <p:grpSpPr>
        <a:xfrm>
          <a:off x="0" y="0"/>
          <a:ext cx="0" cy="0"/>
          <a:chOff x="0" y="0"/>
          <a:chExt cx="0" cy="0"/>
        </a:xfrm>
      </p:grpSpPr>
      <p:sp>
        <p:nvSpPr>
          <p:cNvPr id="222" name="Google Shape;222;p24">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24">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24">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2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p24"/>
          <p:cNvSpPr txBox="1"/>
          <p:nvPr/>
        </p:nvSpPr>
        <p:spPr>
          <a:xfrm>
            <a:off x="1748063" y="3132209"/>
            <a:ext cx="60447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Projets créatifs, tâches créatives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Démarche d’innovation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Expression de sa créativité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Ouverture à l’égard des autres</a:t>
            </a:r>
            <a:endParaRPr sz="1200">
              <a:solidFill>
                <a:schemeClr val="dk1"/>
              </a:solidFill>
              <a:latin typeface="Press Start 2P"/>
              <a:ea typeface="Press Start 2P"/>
              <a:cs typeface="Press Start 2P"/>
              <a:sym typeface="Press Start 2P"/>
            </a:endParaRPr>
          </a:p>
        </p:txBody>
      </p:sp>
      <p:sp>
        <p:nvSpPr>
          <p:cNvPr id="227" name="Google Shape;227;p24"/>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24"/>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24"/>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24"/>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24"/>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24"/>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233" name="Google Shape;233;p24"/>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A picture containing container, square&#10;&#10;Description automatically generated" id="234" name="Google Shape;234;p24"/>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235" name="Google Shape;235;p24"/>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236" name="Google Shape;236;p24"/>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237" name="Google Shape;237;p24"/>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238" name="Google Shape;238;p24"/>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239" name="Google Shape;239;p24"/>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240" name="Google Shape;240;p24"/>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241" name="Google Shape;241;p24"/>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242" name="Google Shape;242;p24"/>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243" name="Google Shape;243;p2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24"/>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45" name="Google Shape;245;p24"/>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246" name="Google Shape;246;p24"/>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sp>
        <p:nvSpPr>
          <p:cNvPr id="247" name="Google Shape;247;p24"/>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Créativité</a:t>
            </a:r>
            <a:endParaRPr sz="1100">
              <a:solidFill>
                <a:schemeClr val="dk1"/>
              </a:solidFill>
            </a:endParaRPr>
          </a:p>
        </p:txBody>
      </p:sp>
      <p:sp>
        <p:nvSpPr>
          <p:cNvPr id="248" name="Google Shape;248;p24"/>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pic>
        <p:nvPicPr>
          <p:cNvPr id="249" name="Google Shape;249;p24"/>
          <p:cNvPicPr preferRelativeResize="0"/>
          <p:nvPr/>
        </p:nvPicPr>
        <p:blipFill>
          <a:blip r:embed="rId13">
            <a:alphaModFix/>
          </a:blip>
          <a:stretch>
            <a:fillRect/>
          </a:stretch>
        </p:blipFill>
        <p:spPr>
          <a:xfrm>
            <a:off x="7335525" y="3737575"/>
            <a:ext cx="872025" cy="1453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250"/>
                                        <p:tgtEl>
                                          <p:spTgt spid="226"/>
                                        </p:tgtEl>
                                      </p:cBhvr>
                                    </p:animEffect>
                                  </p:childTnLst>
                                </p:cTn>
                              </p:par>
                              <p:par>
                                <p:cTn fill="hold" nodeType="with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1000"/>
                                        <p:tgtEl>
                                          <p:spTgt spid="2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1000"/>
                                        <p:tgtEl>
                                          <p:spTgt spid="2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1000"/>
                                        <p:tgtEl>
                                          <p:spTgt spid="2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1000"/>
                                        <p:tgtEl>
                                          <p:spTgt spid="2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1000"/>
                                        <p:tgtEl>
                                          <p:spTgt spid="23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3" name="Shape 253"/>
        <p:cNvGrpSpPr/>
        <p:nvPr/>
      </p:nvGrpSpPr>
      <p:grpSpPr>
        <a:xfrm>
          <a:off x="0" y="0"/>
          <a:ext cx="0" cy="0"/>
          <a:chOff x="0" y="0"/>
          <a:chExt cx="0" cy="0"/>
        </a:xfrm>
      </p:grpSpPr>
      <p:sp>
        <p:nvSpPr>
          <p:cNvPr id="254" name="Google Shape;254;p25">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25">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25">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25"/>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25"/>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Format de fichiers informatiques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Technologies de partage et de communication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Langage de programmation informatique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Développement des algorithmes</a:t>
            </a:r>
            <a:endParaRPr sz="1200">
              <a:solidFill>
                <a:schemeClr val="dk1"/>
              </a:solidFill>
              <a:latin typeface="Press Start 2P"/>
              <a:ea typeface="Press Start 2P"/>
              <a:cs typeface="Press Start 2P"/>
              <a:sym typeface="Press Start 2P"/>
            </a:endParaRPr>
          </a:p>
        </p:txBody>
      </p:sp>
      <p:sp>
        <p:nvSpPr>
          <p:cNvPr id="259" name="Google Shape;259;p25"/>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25"/>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25"/>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25"/>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25"/>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264" name="Google Shape;264;p25"/>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265" name="Google Shape;265;p25"/>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266" name="Google Shape;266;p25"/>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267" name="Google Shape;267;p25"/>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268" name="Google Shape;268;p25"/>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269" name="Google Shape;269;p25"/>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270" name="Google Shape;270;p25"/>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271" name="Google Shape;271;p25"/>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272" name="Google Shape;272;p25"/>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273" name="Google Shape;273;p2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25"/>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75" name="Google Shape;275;p25"/>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276" name="Google Shape;276;p25"/>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277" name="Google Shape;277;p25"/>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sp>
        <p:nvSpPr>
          <p:cNvPr id="278" name="Google Shape;278;p25"/>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Habiletés technologiques</a:t>
            </a:r>
            <a:endParaRPr sz="1100">
              <a:solidFill>
                <a:schemeClr val="dk1"/>
              </a:solidFill>
            </a:endParaRPr>
          </a:p>
        </p:txBody>
      </p:sp>
      <p:pic>
        <p:nvPicPr>
          <p:cNvPr id="279" name="Google Shape;279;p25"/>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280" name="Google Shape;280;p25"/>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250"/>
                                        <p:tgtEl>
                                          <p:spTgt spid="258"/>
                                        </p:tgtEl>
                                      </p:cBhvr>
                                    </p:animEffect>
                                  </p:childTnLst>
                                </p:cTn>
                              </p:par>
                              <p:par>
                                <p:cTn fill="hold" nodeType="withEffect" presetClass="entr" presetID="2" presetSubtype="4">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1000"/>
                                        <p:tgtEl>
                                          <p:spTgt spid="2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1000"/>
                                        <p:tgtEl>
                                          <p:spTgt spid="2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000"/>
                                        <p:tgtEl>
                                          <p:spTgt spid="2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1000"/>
                                        <p:tgtEl>
                                          <p:spTgt spid="28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284" name="Shape 284"/>
        <p:cNvGrpSpPr/>
        <p:nvPr/>
      </p:nvGrpSpPr>
      <p:grpSpPr>
        <a:xfrm>
          <a:off x="0" y="0"/>
          <a:ext cx="0" cy="0"/>
          <a:chOff x="0" y="0"/>
          <a:chExt cx="0" cy="0"/>
        </a:xfrm>
      </p:grpSpPr>
      <p:sp>
        <p:nvSpPr>
          <p:cNvPr id="285" name="Google Shape;285;p26"/>
          <p:cNvSpPr/>
          <p:nvPr/>
        </p:nvSpPr>
        <p:spPr>
          <a:xfrm>
            <a:off x="3107525" y="414225"/>
            <a:ext cx="58533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26"/>
          <p:cNvSpPr txBox="1"/>
          <p:nvPr/>
        </p:nvSpPr>
        <p:spPr>
          <a:xfrm>
            <a:off x="3261875" y="596400"/>
            <a:ext cx="5544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La compétence numérique</a:t>
            </a:r>
            <a:r>
              <a:rPr lang="en-US" sz="1800">
                <a:solidFill>
                  <a:srgbClr val="D8D8D8"/>
                </a:solidFill>
                <a:latin typeface="Press Start 2P"/>
                <a:ea typeface="Press Start 2P"/>
                <a:cs typeface="Press Start 2P"/>
                <a:sym typeface="Press Start 2P"/>
              </a:rPr>
              <a:t> </a:t>
            </a:r>
            <a:endParaRPr/>
          </a:p>
        </p:txBody>
      </p:sp>
      <p:pic>
        <p:nvPicPr>
          <p:cNvPr descr="A picture containing text, clipart&#10;&#10;Description automatically generated" id="287" name="Google Shape;287;p26"/>
          <p:cNvPicPr preferRelativeResize="0"/>
          <p:nvPr/>
        </p:nvPicPr>
        <p:blipFill rotWithShape="1">
          <a:blip r:embed="rId3">
            <a:alphaModFix/>
          </a:blip>
          <a:srcRect b="0" l="0" r="0" t="0"/>
          <a:stretch/>
        </p:blipFill>
        <p:spPr>
          <a:xfrm>
            <a:off x="9292562" y="516581"/>
            <a:ext cx="528940" cy="528940"/>
          </a:xfrm>
          <a:prstGeom prst="rect">
            <a:avLst/>
          </a:prstGeom>
          <a:noFill/>
          <a:ln>
            <a:noFill/>
          </a:ln>
        </p:spPr>
      </p:pic>
      <p:pic>
        <p:nvPicPr>
          <p:cNvPr descr="Qr code&#10;&#10;Description automatically generated" id="288" name="Google Shape;288;p26"/>
          <p:cNvPicPr preferRelativeResize="0"/>
          <p:nvPr/>
        </p:nvPicPr>
        <p:blipFill rotWithShape="1">
          <a:blip r:embed="rId4">
            <a:alphaModFix/>
          </a:blip>
          <a:srcRect b="0" l="0" r="0" t="0"/>
          <a:stretch/>
        </p:blipFill>
        <p:spPr>
          <a:xfrm>
            <a:off x="2218097" y="516089"/>
            <a:ext cx="528939" cy="529922"/>
          </a:xfrm>
          <a:prstGeom prst="rect">
            <a:avLst/>
          </a:prstGeom>
          <a:noFill/>
          <a:ln>
            <a:noFill/>
          </a:ln>
        </p:spPr>
      </p:pic>
      <p:pic>
        <p:nvPicPr>
          <p:cNvPr id="289" name="Google Shape;289;p26"/>
          <p:cNvPicPr preferRelativeResize="0"/>
          <p:nvPr/>
        </p:nvPicPr>
        <p:blipFill>
          <a:blip r:embed="rId5">
            <a:alphaModFix/>
          </a:blip>
          <a:stretch>
            <a:fillRect/>
          </a:stretch>
        </p:blipFill>
        <p:spPr>
          <a:xfrm>
            <a:off x="2743200" y="1242874"/>
            <a:ext cx="6677688" cy="5386524"/>
          </a:xfrm>
          <a:prstGeom prst="rect">
            <a:avLst/>
          </a:prstGeom>
          <a:noFill/>
          <a:ln>
            <a:noFill/>
          </a:ln>
        </p:spPr>
      </p:pic>
      <p:pic>
        <p:nvPicPr>
          <p:cNvPr id="290" name="Google Shape;290;p26"/>
          <p:cNvPicPr preferRelativeResize="0"/>
          <p:nvPr/>
        </p:nvPicPr>
        <p:blipFill>
          <a:blip r:embed="rId6">
            <a:alphaModFix/>
          </a:blip>
          <a:stretch>
            <a:fillRect/>
          </a:stretch>
        </p:blipFill>
        <p:spPr>
          <a:xfrm>
            <a:off x="6732863" y="3698150"/>
            <a:ext cx="1213775" cy="1383450"/>
          </a:xfrm>
          <a:prstGeom prst="rect">
            <a:avLst/>
          </a:prstGeom>
          <a:noFill/>
          <a:ln>
            <a:noFill/>
          </a:ln>
        </p:spPr>
      </p:pic>
      <p:pic>
        <p:nvPicPr>
          <p:cNvPr id="291" name="Google Shape;291;p26"/>
          <p:cNvPicPr preferRelativeResize="0"/>
          <p:nvPr/>
        </p:nvPicPr>
        <p:blipFill>
          <a:blip r:embed="rId7">
            <a:alphaModFix/>
          </a:blip>
          <a:stretch>
            <a:fillRect/>
          </a:stretch>
        </p:blipFill>
        <p:spPr>
          <a:xfrm>
            <a:off x="4810325" y="2309825"/>
            <a:ext cx="1515950" cy="1336825"/>
          </a:xfrm>
          <a:prstGeom prst="rect">
            <a:avLst/>
          </a:prstGeom>
          <a:noFill/>
          <a:ln>
            <a:noFill/>
          </a:ln>
        </p:spPr>
      </p:pic>
      <p:pic>
        <p:nvPicPr>
          <p:cNvPr id="292" name="Google Shape;292;p26"/>
          <p:cNvPicPr preferRelativeResize="0"/>
          <p:nvPr/>
        </p:nvPicPr>
        <p:blipFill>
          <a:blip r:embed="rId8">
            <a:alphaModFix/>
          </a:blip>
          <a:stretch>
            <a:fillRect/>
          </a:stretch>
        </p:blipFill>
        <p:spPr>
          <a:xfrm>
            <a:off x="3972330" y="3506737"/>
            <a:ext cx="1239046" cy="1407200"/>
          </a:xfrm>
          <a:prstGeom prst="rect">
            <a:avLst/>
          </a:prstGeom>
          <a:noFill/>
          <a:ln>
            <a:noFill/>
          </a:ln>
        </p:spPr>
      </p:pic>
      <p:pic>
        <p:nvPicPr>
          <p:cNvPr id="293" name="Google Shape;293;p26"/>
          <p:cNvPicPr preferRelativeResize="0"/>
          <p:nvPr/>
        </p:nvPicPr>
        <p:blipFill>
          <a:blip r:embed="rId9">
            <a:alphaModFix/>
          </a:blip>
          <a:stretch>
            <a:fillRect/>
          </a:stretch>
        </p:blipFill>
        <p:spPr>
          <a:xfrm>
            <a:off x="5732650" y="3505200"/>
            <a:ext cx="450358" cy="455025"/>
          </a:xfrm>
          <a:prstGeom prst="rect">
            <a:avLst/>
          </a:prstGeom>
          <a:noFill/>
          <a:ln>
            <a:noFill/>
          </a:ln>
        </p:spPr>
      </p:pic>
      <p:pic>
        <p:nvPicPr>
          <p:cNvPr id="294" name="Google Shape;294;p26"/>
          <p:cNvPicPr preferRelativeResize="0"/>
          <p:nvPr/>
        </p:nvPicPr>
        <p:blipFill>
          <a:blip r:embed="rId10">
            <a:alphaModFix/>
          </a:blip>
          <a:stretch>
            <a:fillRect/>
          </a:stretch>
        </p:blipFill>
        <p:spPr>
          <a:xfrm>
            <a:off x="11064477" y="5450800"/>
            <a:ext cx="871925" cy="140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250"/>
                                        <p:tgtEl>
                                          <p:spTgt spid="287"/>
                                        </p:tgtEl>
                                      </p:cBhvr>
                                    </p:animEffect>
                                  </p:childTnLst>
                                </p:cTn>
                              </p:par>
                              <p:par>
                                <p:cTn fill="hold" nodeType="withEffect" presetClass="exit" presetID="10" presetSubtype="0">
                                  <p:stCondLst>
                                    <p:cond delay="2000"/>
                                  </p:stCondLst>
                                  <p:childTnLst>
                                    <p:animEffect filter="fade" transition="out">
                                      <p:cBhvr>
                                        <p:cTn dur="1000"/>
                                        <p:tgtEl>
                                          <p:spTgt spid="287"/>
                                        </p:tgtEl>
                                      </p:cBhvr>
                                    </p:animEffect>
                                    <p:set>
                                      <p:cBhvr>
                                        <p:cTn dur="1" fill="hold">
                                          <p:stCondLst>
                                            <p:cond delay="1000"/>
                                          </p:stCondLst>
                                        </p:cTn>
                                        <p:tgtEl>
                                          <p:spTgt spid="28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250"/>
                                        <p:tgtEl>
                                          <p:spTgt spid="288"/>
                                        </p:tgtEl>
                                      </p:cBhvr>
                                    </p:animEffect>
                                  </p:childTnLst>
                                </p:cTn>
                              </p:par>
                              <p:par>
                                <p:cTn fill="hold" nodeType="withEffect" presetClass="exit" presetID="10" presetSubtype="0">
                                  <p:stCondLst>
                                    <p:cond delay="2000"/>
                                  </p:stCondLst>
                                  <p:childTnLst>
                                    <p:animEffect filter="fade" transition="out">
                                      <p:cBhvr>
                                        <p:cTn dur="1000"/>
                                        <p:tgtEl>
                                          <p:spTgt spid="288"/>
                                        </p:tgtEl>
                                      </p:cBhvr>
                                    </p:animEffect>
                                    <p:set>
                                      <p:cBhvr>
                                        <p:cTn dur="1" fill="hold">
                                          <p:stCondLst>
                                            <p:cond delay="1000"/>
                                          </p:stCondLst>
                                        </p:cTn>
                                        <p:tgtEl>
                                          <p:spTgt spid="288"/>
                                        </p:tgtEl>
                                        <p:attrNameLst>
                                          <p:attrName>style.visibility</p:attrName>
                                        </p:attrNameLst>
                                      </p:cBhvr>
                                      <p:to>
                                        <p:strVal val="hidden"/>
                                      </p:to>
                                    </p:set>
                                  </p:childTnLst>
                                </p:cTn>
                              </p:par>
                            </p:childTnLst>
                          </p:cTn>
                        </p:par>
                        <p:par>
                          <p:cTn fill="hold">
                            <p:stCondLst>
                              <p:cond delay="1250"/>
                            </p:stCondLst>
                            <p:childTnLst>
                              <p:par>
                                <p:cTn fill="hold" nodeType="afterEffect" presetClass="entr" presetID="2" presetSubtype="8">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2500"/>
                                        <p:tgtEl>
                                          <p:spTgt spid="291"/>
                                        </p:tgtEl>
                                        <p:attrNameLst>
                                          <p:attrName>ppt_x</p:attrName>
                                        </p:attrNameLst>
                                      </p:cBhvr>
                                      <p:tavLst>
                                        <p:tav fmla="" tm="0">
                                          <p:val>
                                            <p:strVal val="#ppt_x-1"/>
                                          </p:val>
                                        </p:tav>
                                        <p:tav fmla="" tm="100000">
                                          <p:val>
                                            <p:strVal val="#ppt_x"/>
                                          </p:val>
                                        </p:tav>
                                      </p:tavLst>
                                    </p:anim>
                                  </p:childTnLst>
                                </p:cTn>
                              </p:par>
                            </p:childTnLst>
                          </p:cTn>
                        </p:par>
                        <p:par>
                          <p:cTn fill="hold">
                            <p:stCondLst>
                              <p:cond delay="3750"/>
                            </p:stCondLst>
                            <p:childTnLst>
                              <p:par>
                                <p:cTn fill="hold" nodeType="afterEffect" presetClass="entr" presetID="2" presetSubtype="8">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2500"/>
                                        <p:tgtEl>
                                          <p:spTgt spid="292"/>
                                        </p:tgtEl>
                                        <p:attrNameLst>
                                          <p:attrName>ppt_x</p:attrName>
                                        </p:attrNameLst>
                                      </p:cBhvr>
                                      <p:tavLst>
                                        <p:tav fmla="" tm="0">
                                          <p:val>
                                            <p:strVal val="#ppt_x-1"/>
                                          </p:val>
                                        </p:tav>
                                        <p:tav fmla="" tm="100000">
                                          <p:val>
                                            <p:strVal val="#ppt_x"/>
                                          </p:val>
                                        </p:tav>
                                      </p:tavLst>
                                    </p:anim>
                                  </p:childTnLst>
                                </p:cTn>
                              </p:par>
                            </p:childTnLst>
                          </p:cTn>
                        </p:par>
                        <p:par>
                          <p:cTn fill="hold">
                            <p:stCondLst>
                              <p:cond delay="6250"/>
                            </p:stCondLst>
                            <p:childTnLst>
                              <p:par>
                                <p:cTn fill="hold" nodeType="afterEffect" presetClass="entr" presetID="2" presetSubtype="2">
                                  <p:stCondLst>
                                    <p:cond delay="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2500"/>
                                        <p:tgtEl>
                                          <p:spTgt spid="290"/>
                                        </p:tgtEl>
                                        <p:attrNameLst>
                                          <p:attrName>ppt_x</p:attrName>
                                        </p:attrNameLst>
                                      </p:cBhvr>
                                      <p:tavLst>
                                        <p:tav fmla="" tm="0">
                                          <p:val>
                                            <p:strVal val="#ppt_x+1"/>
                                          </p:val>
                                        </p:tav>
                                        <p:tav fmla="" tm="100000">
                                          <p:val>
                                            <p:strVal val="#ppt_x"/>
                                          </p:val>
                                        </p:tav>
                                      </p:tavLst>
                                    </p:anim>
                                  </p:childTnLst>
                                </p:cTn>
                              </p:par>
                            </p:childTnLst>
                          </p:cTn>
                        </p:par>
                        <p:par>
                          <p:cTn fill="hold">
                            <p:stCondLst>
                              <p:cond delay="8750"/>
                            </p:stCondLst>
                            <p:childTnLst>
                              <p:par>
                                <p:cTn fill="hold" nodeType="afterEffect" presetClass="entr" presetID="2" presetSubtype="2">
                                  <p:stCondLst>
                                    <p:cond delay="0"/>
                                  </p:stCondLst>
                                  <p:childTnLst>
                                    <p:set>
                                      <p:cBhvr>
                                        <p:cTn dur="1" fill="hold">
                                          <p:stCondLst>
                                            <p:cond delay="0"/>
                                          </p:stCondLst>
                                        </p:cTn>
                                        <p:tgtEl>
                                          <p:spTgt spid="293"/>
                                        </p:tgtEl>
                                        <p:attrNameLst>
                                          <p:attrName>style.visibility</p:attrName>
                                        </p:attrNameLst>
                                      </p:cBhvr>
                                      <p:to>
                                        <p:strVal val="visible"/>
                                      </p:to>
                                    </p:set>
                                    <p:anim calcmode="lin" valueType="num">
                                      <p:cBhvr additive="base">
                                        <p:cTn dur="2500"/>
                                        <p:tgtEl>
                                          <p:spTgt spid="29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