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Ubuntu" panose="020B0604020202020204" charset="0"/>
      <p:regular r:id="rId26"/>
      <p:bold r:id="rId27"/>
      <p:italic r:id="rId28"/>
      <p:boldItalic r:id="rId29"/>
    </p:embeddedFont>
    <p:embeddedFont>
      <p:font typeface="Viga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8479971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8479971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57f4106b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57f4106b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57f4106b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57f4106b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84799713d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84799713d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84799713d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84799713d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84799713d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84799713d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84799713d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84799713d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57f4106b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57f4106b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57ea0b60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57ea0b60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7f4106b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7f4106b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57f4106b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57f4106b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84799713d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84799713d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57f4106b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57f4106b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57f4106b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57f4106b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43450" y="2906213"/>
            <a:ext cx="61545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581050" y="4392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Teal">
  <p:cSld name="TITL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Gold">
  <p:cSld name="TITLE_1_3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1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Teal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69" name="Google Shape;69;p17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Gold">
  <p:cSld name="TITLE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75" name="Google Shape;75;p18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3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457200" y="276169"/>
            <a:ext cx="82296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3" name="Google Shape;103;p23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Gold">
  <p:cSld name="TITLE_AND_BODY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Gold">
  <p:cSld name="TITLE_AND_TWO_COLUMNS_2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2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- Gold">
  <p:cSld name="TITLE_AND_TWO_COLUMNS_1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2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3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Gold">
  <p:cSld name="TITLE_ONLY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57200" y="276169"/>
            <a:ext cx="82296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Gold">
  <p:cSld name="CAPTION_ONLY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31" name="Google Shape;131;p29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old">
  <p:cSld name="BLANK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84F5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384F5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hyperlink" Target="https://padlet.com/sonya_fiset/progCS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recitqc/" TargetMode="External"/><Relationship Id="rId3" Type="http://schemas.openxmlformats.org/officeDocument/2006/relationships/hyperlink" Target="http://recit.qc.ca" TargetMode="External"/><Relationship Id="rId7" Type="http://schemas.openxmlformats.org/officeDocument/2006/relationships/hyperlink" Target="https://twitter.com/recitq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laboratoirecreatif.recit.org/" TargetMode="External"/><Relationship Id="rId5" Type="http://schemas.openxmlformats.org/officeDocument/2006/relationships/hyperlink" Target="https://robot-tic.qc.ca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recitmst.qc.ca" TargetMode="External"/><Relationship Id="rId9" Type="http://schemas.openxmlformats.org/officeDocument/2006/relationships/hyperlink" Target="http://www.education.gouv.qc.ca/fileadmin/site_web/documents/PSG/ress_financieres/rb/RB_689_Litt_18-21_amend_juil18_diffusion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onya.fiset@recitmst.qc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onf.ca/edu/quebec" TargetMode="External"/><Relationship Id="rId5" Type="http://schemas.openxmlformats.org/officeDocument/2006/relationships/hyperlink" Target="https://curio.ca/fr/" TargetMode="External"/><Relationship Id="rId4" Type="http://schemas.openxmlformats.org/officeDocument/2006/relationships/hyperlink" Target="https://cve.grics.ca/fr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L7zrdZ7JrwKsScwQS7_gA1s2rK4qO5sQ/view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recitpresco.qc.ca/sites/default/files/documents/scratchjr-les-actions.pdf" TargetMode="External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ampus.recit.qc.ca/math%c3%a9matique-science-et-technologie/scratchpremierspas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campus.recit.qc.ca/math%c3%a9matique-science-et-technologie/scratchjr" TargetMode="External"/><Relationship Id="rId10" Type="http://schemas.openxmlformats.org/officeDocument/2006/relationships/hyperlink" Target="https://www.reseau-canope.fr/atelier-yvelines/spip.php?article1158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reseau-canope.fr/atelier-yvelines/spip.php?article116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studio.code.org/courses" TargetMode="External"/><Relationship Id="rId5" Type="http://schemas.openxmlformats.org/officeDocument/2006/relationships/hyperlink" Target="https://recitmst.qc.ca/blockly/fr/index.html" TargetMode="External"/><Relationship Id="rId4" Type="http://schemas.openxmlformats.org/officeDocument/2006/relationships/hyperlink" Target="http://www.karsenti.ca/11coder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ampus.recit.qc.ca/pan-robotique/ozobot-2" TargetMode="External"/><Relationship Id="rId13" Type="http://schemas.openxmlformats.org/officeDocument/2006/relationships/hyperlink" Target="https://campus.recit.qc.ca/pan-robotique/ev-3" TargetMode="External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hyperlink" Target="https://campus.recit.qc.ca/pan-robotique/ozobot" TargetMode="External"/><Relationship Id="rId12" Type="http://schemas.openxmlformats.org/officeDocument/2006/relationships/hyperlink" Target="https://campus.recit.qc.ca/pan-robotique/mbot" TargetMode="Externa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ampus.recit.qc.ca/pan-robotique/dash" TargetMode="External"/><Relationship Id="rId11" Type="http://schemas.openxmlformats.org/officeDocument/2006/relationships/hyperlink" Target="https://campus.recit.qc.ca/Edison" TargetMode="External"/><Relationship Id="rId5" Type="http://schemas.openxmlformats.org/officeDocument/2006/relationships/hyperlink" Target="https://campus.recit.qc.ca/pan-robotique/wedo2-0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hyperlink" Target="https://campus.recit.qc.ca/pan-robotique/sphero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s://campus.recit.qc.ca/pan-robotique/blue-bot" TargetMode="External"/><Relationship Id="rId9" Type="http://schemas.openxmlformats.org/officeDocument/2006/relationships/hyperlink" Target="https://campus.recit.qc.ca/pan-robotique/thymio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hyperlink" Target="https://campus.recit.qc.ca/math%c3%a9matique-science-et-technologie/r_microbit101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ampus.recit.qc.ca/MakeyMakey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campus.recit.qc.ca/Squishy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campus.recit.qc.ca/tinkercad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F5C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ctrTitle"/>
          </p:nvPr>
        </p:nvSpPr>
        <p:spPr>
          <a:xfrm>
            <a:off x="443450" y="2906225"/>
            <a:ext cx="80343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Viga"/>
                <a:ea typeface="Viga"/>
                <a:cs typeface="Viga"/>
                <a:sym typeface="Viga"/>
              </a:rPr>
              <a:t>Partage de ressources,</a:t>
            </a:r>
            <a:endParaRPr dirty="0"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dirty="0">
                <a:latin typeface="Viga"/>
                <a:ea typeface="Viga"/>
                <a:cs typeface="Viga"/>
                <a:sym typeface="Viga"/>
              </a:rPr>
              <a:t>Science et technologie au primaire </a:t>
            </a:r>
            <a:endParaRPr sz="3000" dirty="0"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1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0" i="1" dirty="0">
                <a:latin typeface="Ubuntu"/>
                <a:ea typeface="Ubuntu"/>
                <a:cs typeface="Ubuntu"/>
                <a:sym typeface="Ubuntu"/>
              </a:rPr>
              <a:t>par Sonya Fiset</a:t>
            </a:r>
            <a:endParaRPr sz="3600" b="0" i="1" dirty="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0" name="Google Shape;1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496" y="3442475"/>
            <a:ext cx="1523950" cy="14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1"/>
          <p:cNvSpPr txBox="1"/>
          <p:nvPr/>
        </p:nvSpPr>
        <p:spPr>
          <a:xfrm>
            <a:off x="562900" y="4655950"/>
            <a:ext cx="4123500" cy="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Présentation sous licence CC BY-NC-SA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2" name="Google Shape;142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8013" y="4567462"/>
            <a:ext cx="1387975" cy="4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Continuum en programmation et robotique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94" name="Google Shape;294;p40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10</a:t>
            </a:fld>
            <a:endParaRPr/>
          </a:p>
        </p:txBody>
      </p:sp>
      <p:pic>
        <p:nvPicPr>
          <p:cNvPr id="295" name="Google Shape;2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 txBox="1"/>
          <p:nvPr/>
        </p:nvSpPr>
        <p:spPr>
          <a:xfrm>
            <a:off x="501175" y="1404975"/>
            <a:ext cx="8421000" cy="2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Concepts :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Programmation sur le robot 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Planification de la programmation avec des séquences de commandes à l’aide de pictogrammes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Appropriation de la programmation par blocs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Programmation en utilisant la boucle pour l’efficience d’un programme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Utilisation de variables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Programmation à l’aide de conditionnels (si alors, sinon)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97" name="Google Shape;29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75" y="4136199"/>
            <a:ext cx="928000" cy="9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925" y="4139325"/>
            <a:ext cx="1495175" cy="9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3618" y="4139318"/>
            <a:ext cx="985207" cy="9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7450" y="4139325"/>
            <a:ext cx="1881400" cy="9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3602" y="4136200"/>
            <a:ext cx="1351708" cy="9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05300" y="4142124"/>
            <a:ext cx="928000" cy="9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Continuum en programmation et robotique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08" name="Google Shape;308;p41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11</a:t>
            </a:fld>
            <a:endParaRPr/>
          </a:p>
        </p:txBody>
      </p:sp>
      <p:pic>
        <p:nvPicPr>
          <p:cNvPr id="309" name="Google Shape;3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1"/>
          <p:cNvSpPr txBox="1"/>
          <p:nvPr/>
        </p:nvSpPr>
        <p:spPr>
          <a:xfrm>
            <a:off x="382500" y="1404975"/>
            <a:ext cx="5040300" cy="2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Ressources</a:t>
            </a: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: proposition d’un continuum 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Concepts :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Un robot n’appartient pas à un niveau ;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On peut décider quel degré l’introduit ;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Après l’appropriation du robot, tâche en lien compétences disciplinaires (éviter l’enseignement en silos) ;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Si on se limite aux tutoriels, le robot est utilisé comme un exerciseur ;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On veut créer des </a:t>
            </a:r>
            <a:r>
              <a:rPr lang="fr-CA" sz="1800" b="1">
                <a:solidFill>
                  <a:srgbClr val="F6A12D"/>
                </a:solidFill>
                <a:latin typeface="Ubuntu"/>
                <a:ea typeface="Ubuntu"/>
                <a:cs typeface="Ubuntu"/>
                <a:sym typeface="Ubuntu"/>
              </a:rPr>
              <a:t>tâches ouvertes</a:t>
            </a: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qui </a:t>
            </a:r>
            <a:r>
              <a:rPr lang="fr-CA" sz="18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engagent</a:t>
            </a: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les jeunes et qui suscitent la </a:t>
            </a:r>
            <a:r>
              <a:rPr lang="fr-CA" sz="18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créativité</a:t>
            </a:r>
            <a:endParaRPr sz="18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11" name="Google Shape;31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2650" y="1630049"/>
            <a:ext cx="3542475" cy="1951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Viga"/>
                <a:ea typeface="Viga"/>
                <a:cs typeface="Viga"/>
                <a:sym typeface="Viga"/>
              </a:rPr>
              <a:t>Notre mandat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3098481" y="1909238"/>
            <a:ext cx="2988900" cy="1325100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2.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Développer</a:t>
            </a:r>
            <a:endParaRPr sz="12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5697930" y="1909238"/>
            <a:ext cx="2988900" cy="1325100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3.</a:t>
            </a:r>
            <a:endParaRPr sz="18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Diffuser</a:t>
            </a:r>
            <a:endParaRPr sz="18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507681" y="1909238"/>
            <a:ext cx="2988900" cy="1325100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1.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(In)former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0" name="Google Shape;320;p42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12</a:t>
            </a:fld>
            <a:endParaRPr/>
          </a:p>
        </p:txBody>
      </p:sp>
      <p:grpSp>
        <p:nvGrpSpPr>
          <p:cNvPr id="321" name="Google Shape;321;p42"/>
          <p:cNvGrpSpPr/>
          <p:nvPr/>
        </p:nvGrpSpPr>
        <p:grpSpPr>
          <a:xfrm>
            <a:off x="4009899" y="3325432"/>
            <a:ext cx="1067830" cy="855231"/>
            <a:chOff x="5233525" y="4954450"/>
            <a:chExt cx="538275" cy="516350"/>
          </a:xfrm>
        </p:grpSpPr>
        <p:sp>
          <p:nvSpPr>
            <p:cNvPr id="322" name="Google Shape;322;p4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42"/>
          <p:cNvGrpSpPr/>
          <p:nvPr/>
        </p:nvGrpSpPr>
        <p:grpSpPr>
          <a:xfrm>
            <a:off x="1586068" y="3393644"/>
            <a:ext cx="832128" cy="718801"/>
            <a:chOff x="2583100" y="2973775"/>
            <a:chExt cx="461550" cy="437200"/>
          </a:xfrm>
        </p:grpSpPr>
        <p:sp>
          <p:nvSpPr>
            <p:cNvPr id="334" name="Google Shape;334;p42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2"/>
          <p:cNvGrpSpPr/>
          <p:nvPr/>
        </p:nvGrpSpPr>
        <p:grpSpPr>
          <a:xfrm>
            <a:off x="6777336" y="3338007"/>
            <a:ext cx="830079" cy="830079"/>
            <a:chOff x="5941025" y="3634400"/>
            <a:chExt cx="467650" cy="467650"/>
          </a:xfrm>
        </p:grpSpPr>
        <p:sp>
          <p:nvSpPr>
            <p:cNvPr id="337" name="Google Shape;337;p4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3" name="Google Shape;3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Viga"/>
                <a:ea typeface="Viga"/>
                <a:cs typeface="Viga"/>
                <a:sym typeface="Viga"/>
              </a:rPr>
              <a:t>Notre mandat - Diffuser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49" name="Google Shape;349;p43"/>
          <p:cNvSpPr txBox="1">
            <a:spLocks noGrp="1"/>
          </p:cNvSpPr>
          <p:nvPr>
            <p:ph type="body" idx="1"/>
          </p:nvPr>
        </p:nvSpPr>
        <p:spPr>
          <a:xfrm>
            <a:off x="561950" y="1682525"/>
            <a:ext cx="8020200" cy="30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○"/>
            </a:pPr>
            <a:r>
              <a:rPr lang="fr-CA" sz="24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Site web du RÉCIT</a:t>
            </a:r>
            <a:r>
              <a:rPr lang="fr-CA"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et les autres Récit nationaux</a:t>
            </a:r>
            <a:endParaRPr sz="24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Char char="○"/>
            </a:pPr>
            <a:r>
              <a:rPr lang="fr-CA"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Site web du </a:t>
            </a:r>
            <a:r>
              <a:rPr lang="fr-CA" sz="24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Recitmst.qc.ca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Char char="○"/>
            </a:pPr>
            <a:r>
              <a:rPr lang="fr-CA"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Site </a:t>
            </a:r>
            <a:r>
              <a:rPr lang="fr-CA" sz="24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Robot-TIC.qc.ca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Char char="○"/>
            </a:pPr>
            <a:r>
              <a:rPr lang="fr-CA"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Site </a:t>
            </a:r>
            <a:r>
              <a:rPr lang="fr-CA" sz="24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Laboratoire créatif du Récit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Ubuntu"/>
              <a:buChar char="○"/>
            </a:pPr>
            <a:r>
              <a:rPr lang="fr-CA" sz="24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Twitter</a:t>
            </a:r>
            <a:r>
              <a:rPr lang="fr-CA" sz="2400">
                <a:latin typeface="Ubuntu"/>
                <a:ea typeface="Ubuntu"/>
                <a:cs typeface="Ubuntu"/>
                <a:sym typeface="Ubuntu"/>
              </a:rPr>
              <a:t> #recitqc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Ubuntu"/>
              <a:buChar char="○"/>
            </a:pPr>
            <a:r>
              <a:rPr lang="fr-CA" sz="24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Facebook</a:t>
            </a:r>
            <a:r>
              <a:rPr lang="fr-CA" sz="2400">
                <a:latin typeface="Ubuntu"/>
                <a:ea typeface="Ubuntu"/>
                <a:cs typeface="Ubuntu"/>
                <a:sym typeface="Ubuntu"/>
              </a:rPr>
              <a:t> de Récit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Ubuntu"/>
              <a:buChar char="○"/>
            </a:pPr>
            <a:r>
              <a:rPr lang="fr-CA" sz="2400">
                <a:latin typeface="Ubuntu"/>
                <a:ea typeface="Ubuntu"/>
                <a:cs typeface="Ubuntu"/>
                <a:sym typeface="Ubuntu"/>
              </a:rPr>
              <a:t>PAN </a:t>
            </a:r>
            <a:r>
              <a:rPr lang="fr-CA" sz="24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Mesures</a:t>
            </a:r>
            <a:r>
              <a:rPr lang="fr-CA" sz="2400">
                <a:latin typeface="Ubuntu"/>
                <a:ea typeface="Ubuntu"/>
                <a:cs typeface="Ubuntu"/>
                <a:sym typeface="Ubuntu"/>
              </a:rPr>
              <a:t> 15082-15084-15085-15086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0" name="Google Shape;350;p43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13</a:t>
            </a:fld>
            <a:endParaRPr/>
          </a:p>
        </p:txBody>
      </p:sp>
      <p:pic>
        <p:nvPicPr>
          <p:cNvPr id="351" name="Google Shape;351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43"/>
          <p:cNvGrpSpPr/>
          <p:nvPr/>
        </p:nvGrpSpPr>
        <p:grpSpPr>
          <a:xfrm>
            <a:off x="8069811" y="225532"/>
            <a:ext cx="830079" cy="830079"/>
            <a:chOff x="5941025" y="3634400"/>
            <a:chExt cx="467650" cy="467650"/>
          </a:xfrm>
        </p:grpSpPr>
        <p:sp>
          <p:nvSpPr>
            <p:cNvPr id="353" name="Google Shape;353;p4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3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3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>
            <a:spLocks noGrp="1"/>
          </p:cNvSpPr>
          <p:nvPr>
            <p:ph type="ctrTitle" idx="4294967295"/>
          </p:nvPr>
        </p:nvSpPr>
        <p:spPr>
          <a:xfrm>
            <a:off x="457200" y="61179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600">
                <a:latin typeface="Viga"/>
                <a:ea typeface="Viga"/>
                <a:cs typeface="Viga"/>
                <a:sym typeface="Viga"/>
              </a:rPr>
              <a:t>MERCI!</a:t>
            </a:r>
            <a:endParaRPr sz="96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64" name="Google Shape;364;p44"/>
          <p:cNvSpPr txBox="1">
            <a:spLocks noGrp="1"/>
          </p:cNvSpPr>
          <p:nvPr>
            <p:ph type="subTitle" idx="4294967295"/>
          </p:nvPr>
        </p:nvSpPr>
        <p:spPr>
          <a:xfrm>
            <a:off x="45720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4800" dirty="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800" dirty="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4294967295"/>
          </p:nvPr>
        </p:nvSpPr>
        <p:spPr>
          <a:xfrm>
            <a:off x="581050" y="2935500"/>
            <a:ext cx="6095100" cy="18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dirty="0">
                <a:latin typeface="Ubuntu"/>
                <a:ea typeface="Ubuntu"/>
                <a:cs typeface="Ubuntu"/>
                <a:sym typeface="Ubuntu"/>
                <a:hlinkClick r:id="rId3"/>
              </a:rPr>
              <a:t>sonya.fiset</a:t>
            </a:r>
            <a:r>
              <a:rPr lang="fr-CA" dirty="0">
                <a:solidFill>
                  <a:srgbClr val="FFFFFF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/>
              </a:rPr>
              <a:t>@recitmst.qc.ca</a:t>
            </a:r>
            <a:endParaRPr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6" name="Google Shape;366;p44"/>
          <p:cNvSpPr/>
          <p:nvPr/>
        </p:nvSpPr>
        <p:spPr>
          <a:xfrm>
            <a:off x="581050" y="2522531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4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14</a:t>
            </a:fld>
            <a:endParaRPr/>
          </a:p>
        </p:txBody>
      </p:sp>
      <p:pic>
        <p:nvPicPr>
          <p:cNvPr id="368" name="Google Shape;3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44"/>
          <p:cNvGrpSpPr/>
          <p:nvPr/>
        </p:nvGrpSpPr>
        <p:grpSpPr>
          <a:xfrm>
            <a:off x="7536732" y="284525"/>
            <a:ext cx="1296111" cy="779732"/>
            <a:chOff x="5247525" y="3007275"/>
            <a:chExt cx="517575" cy="384825"/>
          </a:xfrm>
        </p:grpSpPr>
        <p:sp>
          <p:nvSpPr>
            <p:cNvPr id="370" name="Google Shape;370;p44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Viga"/>
                <a:ea typeface="Viga"/>
                <a:cs typeface="Viga"/>
                <a:sym typeface="Viga"/>
              </a:rPr>
              <a:t>Notre mandat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48" name="Google Shape;148;p32"/>
          <p:cNvSpPr/>
          <p:nvPr/>
        </p:nvSpPr>
        <p:spPr>
          <a:xfrm>
            <a:off x="3098481" y="1909238"/>
            <a:ext cx="2988900" cy="1325100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2.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Développer</a:t>
            </a:r>
            <a:endParaRPr sz="12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5697930" y="1909238"/>
            <a:ext cx="2988900" cy="1325100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3.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Diffuser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0" name="Google Shape;150;p32"/>
          <p:cNvSpPr/>
          <p:nvPr/>
        </p:nvSpPr>
        <p:spPr>
          <a:xfrm>
            <a:off x="507681" y="1909238"/>
            <a:ext cx="2988900" cy="1325100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1.</a:t>
            </a:r>
            <a:endParaRPr sz="18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(In)former</a:t>
            </a:r>
            <a:endParaRPr sz="18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1" name="Google Shape;151;p32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  <p:grpSp>
        <p:nvGrpSpPr>
          <p:cNvPr id="152" name="Google Shape;152;p32"/>
          <p:cNvGrpSpPr/>
          <p:nvPr/>
        </p:nvGrpSpPr>
        <p:grpSpPr>
          <a:xfrm>
            <a:off x="4009899" y="3325432"/>
            <a:ext cx="1067830" cy="855231"/>
            <a:chOff x="5233525" y="4954450"/>
            <a:chExt cx="538275" cy="516350"/>
          </a:xfrm>
        </p:grpSpPr>
        <p:sp>
          <p:nvSpPr>
            <p:cNvPr id="153" name="Google Shape;153;p3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32"/>
          <p:cNvGrpSpPr/>
          <p:nvPr/>
        </p:nvGrpSpPr>
        <p:grpSpPr>
          <a:xfrm>
            <a:off x="1586068" y="3393644"/>
            <a:ext cx="832128" cy="718801"/>
            <a:chOff x="2583100" y="2973775"/>
            <a:chExt cx="461550" cy="437200"/>
          </a:xfrm>
        </p:grpSpPr>
        <p:sp>
          <p:nvSpPr>
            <p:cNvPr id="165" name="Google Shape;165;p32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32"/>
          <p:cNvGrpSpPr/>
          <p:nvPr/>
        </p:nvGrpSpPr>
        <p:grpSpPr>
          <a:xfrm>
            <a:off x="6777336" y="3338007"/>
            <a:ext cx="830079" cy="830079"/>
            <a:chOff x="5941025" y="3634400"/>
            <a:chExt cx="467650" cy="467650"/>
          </a:xfrm>
        </p:grpSpPr>
        <p:sp>
          <p:nvSpPr>
            <p:cNvPr id="168" name="Google Shape;168;p3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457200" y="447625"/>
            <a:ext cx="85770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Des ressources éducatives numériques (REN) en science et technologie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 txBox="1"/>
          <p:nvPr/>
        </p:nvSpPr>
        <p:spPr>
          <a:xfrm>
            <a:off x="2921275" y="1853375"/>
            <a:ext cx="6043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3" name="Google Shape;183;p33"/>
          <p:cNvSpPr txBox="1"/>
          <p:nvPr/>
        </p:nvSpPr>
        <p:spPr>
          <a:xfrm>
            <a:off x="501175" y="1519525"/>
            <a:ext cx="7471200" cy="25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Abonnements grâce </a:t>
            </a:r>
            <a:r>
              <a:rPr lang="fr-CA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(mesure 15082)</a:t>
            </a:r>
            <a:r>
              <a:rPr lang="fr-CA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: </a:t>
            </a:r>
            <a:endParaRPr sz="24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Ubuntu"/>
              <a:buChar char="-"/>
            </a:pPr>
            <a:r>
              <a:rPr lang="fr-CA" sz="2400" b="1" u="sng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CVE</a:t>
            </a:r>
            <a:endParaRPr lang="fr-CA" sz="2400" b="1" u="sng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endParaRPr lang="fr-FR" sz="2400" b="1" u="sng" dirty="0">
              <a:solidFill>
                <a:srgbClr val="FFFFFF"/>
              </a:solidFill>
              <a:latin typeface="Ubuntu"/>
              <a:sym typeface="Ubuntu"/>
            </a:endParaRP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Ubuntu"/>
              <a:buChar char="-"/>
            </a:pPr>
            <a:r>
              <a:rPr lang="fr-CA" sz="2400" b="1" u="sng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Curio</a:t>
            </a:r>
            <a:r>
              <a:rPr lang="fr-CA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endParaRPr lang="fr-FR" sz="24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endParaRPr sz="24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Ubuntu"/>
              <a:buChar char="-"/>
            </a:pPr>
            <a:r>
              <a:rPr lang="fr-CA" sz="2400" b="1" u="sng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ONF</a:t>
            </a:r>
            <a:endParaRPr sz="24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4" name="Google Shape;184;p33" descr="https://lh5.googleusercontent.com/MbnRbtbctBThrjrrNRcY_wvLYezp5yfiH3smwXnPim1mQFMkV5PUho5eDicoFG6aj0RNhm8OO-7PcCTrl8NQgWmUrNHYUNW8izxHRxQcaGFggJixkJ7aM0xRwXVKIW8T9E3BlEgF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7975" y="2983900"/>
            <a:ext cx="2258422" cy="7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5525" y="2076075"/>
            <a:ext cx="3300361" cy="7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5573" y="3874150"/>
            <a:ext cx="1830825" cy="12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395675" y="447625"/>
            <a:ext cx="87483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Pourquoi programmer dès le préscolaire?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92" name="Google Shape;192;p34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  <p:pic>
        <p:nvPicPr>
          <p:cNvPr id="193" name="Google Shape;1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 txBox="1"/>
          <p:nvPr/>
        </p:nvSpPr>
        <p:spPr>
          <a:xfrm>
            <a:off x="4510475" y="1674775"/>
            <a:ext cx="4046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Char char="-"/>
            </a:pPr>
            <a:r>
              <a:rPr lang="fr-CA" sz="2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Développer la compétence numérique</a:t>
            </a: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Char char="-"/>
            </a:pPr>
            <a:r>
              <a:rPr lang="fr-CA" sz="2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La programmation se fait par blocs</a:t>
            </a: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Char char="-"/>
            </a:pPr>
            <a:r>
              <a:rPr lang="fr-CA" sz="2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Les outils sont accessibles</a:t>
            </a: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Char char="-"/>
            </a:pPr>
            <a:r>
              <a:rPr lang="fr-CA" sz="2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Pour programmer des robots</a:t>
            </a: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00" y="1567850"/>
            <a:ext cx="3653226" cy="342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/>
          <p:nvPr/>
        </p:nvSpPr>
        <p:spPr>
          <a:xfrm>
            <a:off x="2483425" y="1567850"/>
            <a:ext cx="939000" cy="3411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4"/>
          <p:cNvSpPr/>
          <p:nvPr/>
        </p:nvSpPr>
        <p:spPr>
          <a:xfrm>
            <a:off x="2483425" y="1948850"/>
            <a:ext cx="939000" cy="3411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4"/>
          <p:cNvSpPr/>
          <p:nvPr/>
        </p:nvSpPr>
        <p:spPr>
          <a:xfrm>
            <a:off x="3474025" y="3320450"/>
            <a:ext cx="939000" cy="3411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4"/>
          <p:cNvSpPr/>
          <p:nvPr/>
        </p:nvSpPr>
        <p:spPr>
          <a:xfrm>
            <a:off x="3245425" y="4158650"/>
            <a:ext cx="939000" cy="3411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4"/>
          <p:cNvSpPr/>
          <p:nvPr/>
        </p:nvSpPr>
        <p:spPr>
          <a:xfrm>
            <a:off x="2407225" y="4615850"/>
            <a:ext cx="939000" cy="3411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4"/>
          <p:cNvSpPr/>
          <p:nvPr/>
        </p:nvSpPr>
        <p:spPr>
          <a:xfrm>
            <a:off x="1416625" y="4615850"/>
            <a:ext cx="939000" cy="3411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4"/>
          <p:cNvSpPr/>
          <p:nvPr/>
        </p:nvSpPr>
        <p:spPr>
          <a:xfrm>
            <a:off x="578425" y="4082450"/>
            <a:ext cx="939000" cy="3411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4"/>
          <p:cNvSpPr/>
          <p:nvPr/>
        </p:nvSpPr>
        <p:spPr>
          <a:xfrm>
            <a:off x="426025" y="3244250"/>
            <a:ext cx="939000" cy="3411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4"/>
          <p:cNvSpPr/>
          <p:nvPr/>
        </p:nvSpPr>
        <p:spPr>
          <a:xfrm>
            <a:off x="1416625" y="1890575"/>
            <a:ext cx="939000" cy="3411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4"/>
          <p:cNvSpPr txBox="1"/>
          <p:nvPr/>
        </p:nvSpPr>
        <p:spPr>
          <a:xfrm>
            <a:off x="4335950" y="4793850"/>
            <a:ext cx="16779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Lien du cadre de référence</a:t>
            </a:r>
            <a:endParaRPr sz="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Ressources en programmation 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11" name="Google Shape;211;p35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938" y="128150"/>
            <a:ext cx="1239188" cy="10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 txBox="1"/>
          <p:nvPr/>
        </p:nvSpPr>
        <p:spPr>
          <a:xfrm>
            <a:off x="457200" y="1519525"/>
            <a:ext cx="6442500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Autoformations sur le Campus Récit </a:t>
            </a:r>
            <a:r>
              <a:rPr lang="fr-CA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(mesure 15085)</a:t>
            </a: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: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ScratchJr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Scratch 3.0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Visuel pour apprendre à programmer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ScratchJr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Scratch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Des missions qui proposent des défis bien gradués avec lesquels vous accompagner vos élèves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ScratchJr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Scratch</a:t>
            </a: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12304" y="2983725"/>
            <a:ext cx="1369075" cy="8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22550" y="1519522"/>
            <a:ext cx="1369075" cy="114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Des ressources en programmation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/>
          <p:cNvSpPr txBox="1"/>
          <p:nvPr/>
        </p:nvSpPr>
        <p:spPr>
          <a:xfrm>
            <a:off x="2921275" y="1853375"/>
            <a:ext cx="6043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501175" y="1519525"/>
            <a:ext cx="8055600" cy="25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Suggestions d’applications sur tablette </a:t>
            </a:r>
            <a:r>
              <a:rPr lang="fr-CA" sz="11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Thierry Karsenti &amp; Julien Bugmann Titulaire de la Chaire de recherche du Canada sur les technologies en éducation, Université de Montréal</a:t>
            </a:r>
            <a:endParaRPr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Suggestions de logiciels :</a:t>
            </a: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fr-CA" sz="24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Les jeux Blockly</a:t>
            </a:r>
            <a:r>
              <a:rPr lang="fr-CA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pour initier les élèves en programmation de façon autonome ;</a:t>
            </a: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fr-CA" sz="24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Code.org</a:t>
            </a:r>
            <a:r>
              <a:rPr lang="fr-CA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pour initier les élèves avec des exercices choisis par l’enseignant.</a:t>
            </a: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Viga"/>
                <a:ea typeface="Viga"/>
                <a:cs typeface="Viga"/>
                <a:sym typeface="Viga"/>
              </a:rPr>
              <a:t>Notre mandat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31" name="Google Shape;231;p37"/>
          <p:cNvSpPr/>
          <p:nvPr/>
        </p:nvSpPr>
        <p:spPr>
          <a:xfrm>
            <a:off x="3098481" y="1909238"/>
            <a:ext cx="2988900" cy="1325100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2.</a:t>
            </a:r>
            <a:endParaRPr sz="18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Développer</a:t>
            </a:r>
            <a:endParaRPr sz="12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2" name="Google Shape;232;p37"/>
          <p:cNvSpPr/>
          <p:nvPr/>
        </p:nvSpPr>
        <p:spPr>
          <a:xfrm>
            <a:off x="5697930" y="1909238"/>
            <a:ext cx="2988900" cy="1325100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3.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Diffuser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507681" y="1909238"/>
            <a:ext cx="2988900" cy="1325100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1.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(In)former 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4" name="Google Shape;234;p37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  <p:grpSp>
        <p:nvGrpSpPr>
          <p:cNvPr id="235" name="Google Shape;235;p37"/>
          <p:cNvGrpSpPr/>
          <p:nvPr/>
        </p:nvGrpSpPr>
        <p:grpSpPr>
          <a:xfrm>
            <a:off x="4009899" y="3325432"/>
            <a:ext cx="1067830" cy="855231"/>
            <a:chOff x="5233525" y="4954450"/>
            <a:chExt cx="538275" cy="516350"/>
          </a:xfrm>
        </p:grpSpPr>
        <p:sp>
          <p:nvSpPr>
            <p:cNvPr id="236" name="Google Shape;236;p37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37"/>
          <p:cNvGrpSpPr/>
          <p:nvPr/>
        </p:nvGrpSpPr>
        <p:grpSpPr>
          <a:xfrm>
            <a:off x="1586068" y="3393644"/>
            <a:ext cx="832128" cy="718801"/>
            <a:chOff x="2583100" y="2973775"/>
            <a:chExt cx="461550" cy="437200"/>
          </a:xfrm>
        </p:grpSpPr>
        <p:sp>
          <p:nvSpPr>
            <p:cNvPr id="248" name="Google Shape;248;p3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7"/>
          <p:cNvGrpSpPr/>
          <p:nvPr/>
        </p:nvGrpSpPr>
        <p:grpSpPr>
          <a:xfrm>
            <a:off x="6777336" y="3338007"/>
            <a:ext cx="830079" cy="830079"/>
            <a:chOff x="5941025" y="3634400"/>
            <a:chExt cx="467650" cy="467650"/>
          </a:xfrm>
        </p:grpSpPr>
        <p:sp>
          <p:nvSpPr>
            <p:cNvPr id="251" name="Google Shape;251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7" name="Google Shape;2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Ressources en robotique </a:t>
            </a:r>
            <a:r>
              <a:rPr lang="fr-CA" b="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(outil)</a:t>
            </a:r>
            <a:endParaRPr b="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63" name="Google Shape;263;p38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  <p:pic>
        <p:nvPicPr>
          <p:cNvPr id="264" name="Google Shape;2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8"/>
          <p:cNvSpPr txBox="1"/>
          <p:nvPr/>
        </p:nvSpPr>
        <p:spPr>
          <a:xfrm>
            <a:off x="501175" y="1519525"/>
            <a:ext cx="6442500" cy="31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Autoformations sur le Campus Récit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(mesure 15084)</a:t>
            </a:r>
            <a:r>
              <a:rPr lang="fr-CA" sz="18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fonctionnement, tâches :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Bee-Bot</a:t>
            </a:r>
            <a:r>
              <a:rPr lang="fr-CA" sz="1800" b="1" u="sng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 et Blue-Bot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WeDo</a:t>
            </a:r>
            <a:r>
              <a:rPr lang="fr-CA" sz="1800" b="1" u="sng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 2.0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Dash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Ozobot</a:t>
            </a:r>
            <a:r>
              <a:rPr lang="fr-CA" sz="18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fr-CA" sz="1800" b="1" u="sng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Aller plus loin avec </a:t>
            </a:r>
            <a:r>
              <a:rPr lang="fr-CA" sz="1800" b="1" u="sng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Ozobot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Thymio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Sphero, mini Sphero et </a:t>
            </a:r>
            <a:r>
              <a:rPr lang="fr-CA" sz="1800" b="1" u="sng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Ollie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Edison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mBot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13"/>
              </a:rPr>
              <a:t>Ev3</a:t>
            </a:r>
            <a:endParaRPr sz="18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22425" y="1519524"/>
            <a:ext cx="928000" cy="9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45925" y="1519526"/>
            <a:ext cx="1041500" cy="92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82925" y="1519523"/>
            <a:ext cx="1326570" cy="9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635625" y="2540973"/>
            <a:ext cx="727375" cy="7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04215" y="2624152"/>
            <a:ext cx="946209" cy="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682924" y="2555800"/>
            <a:ext cx="1326575" cy="66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322425" y="3424825"/>
            <a:ext cx="928000" cy="69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626525" y="3424825"/>
            <a:ext cx="794425" cy="72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682250" y="3376124"/>
            <a:ext cx="1326575" cy="74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487425" y="119425"/>
            <a:ext cx="1522075" cy="131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Ressources en laboratoire créatif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81" name="Google Shape;281;p39"/>
          <p:cNvSpPr txBox="1">
            <a:spLocks noGrp="1"/>
          </p:cNvSpPr>
          <p:nvPr>
            <p:ph type="sldNum" idx="12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/>
          <p:nvPr/>
        </p:nvSpPr>
        <p:spPr>
          <a:xfrm>
            <a:off x="501175" y="1519525"/>
            <a:ext cx="6442500" cy="31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Autoformations sur le Campus Récit :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(Lien avec le programme de science)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Dessiner en 3D avec Tinkercad</a:t>
            </a:r>
            <a:r>
              <a:rPr lang="fr-CA" sz="1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Squishy Circuit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Makey Makey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"/>
              <a:buChar char="-"/>
            </a:pPr>
            <a:r>
              <a:rPr lang="fr-CA" sz="1800" b="1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Micro:bit</a:t>
            </a: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84" name="Google Shape;284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4825" y="152400"/>
            <a:ext cx="1470300" cy="12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92550" y="1664325"/>
            <a:ext cx="1968825" cy="6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92550" y="2464701"/>
            <a:ext cx="1968825" cy="123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11874" y="1664325"/>
            <a:ext cx="2053249" cy="119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11875" y="3048025"/>
            <a:ext cx="1333546" cy="107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Affichage à l'écran (16:9)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Ubuntu</vt:lpstr>
      <vt:lpstr>Viga</vt:lpstr>
      <vt:lpstr>Montserrat</vt:lpstr>
      <vt:lpstr>Open Sans</vt:lpstr>
      <vt:lpstr>Simple Light</vt:lpstr>
      <vt:lpstr>Mercutio template</vt:lpstr>
      <vt:lpstr>Partage de ressources, Science et technologie au primaire   par Sonya Fiset</vt:lpstr>
      <vt:lpstr>Notre mandat</vt:lpstr>
      <vt:lpstr>Des ressources éducatives numériques (REN) en science et technologie</vt:lpstr>
      <vt:lpstr>Pourquoi programmer dès le préscolaire?</vt:lpstr>
      <vt:lpstr>Ressources en programmation </vt:lpstr>
      <vt:lpstr>Des ressources en programmation</vt:lpstr>
      <vt:lpstr>Notre mandat</vt:lpstr>
      <vt:lpstr>Ressources en robotique (outil)</vt:lpstr>
      <vt:lpstr>Ressources en laboratoire créatif</vt:lpstr>
      <vt:lpstr>Continuum en programmation et robotique</vt:lpstr>
      <vt:lpstr>Continuum en programmation et robotique</vt:lpstr>
      <vt:lpstr>Notre mandat</vt:lpstr>
      <vt:lpstr>Notre mandat - Diffuser</vt:lpstr>
      <vt:lpstr>MERCI!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Partage de ressources Science au primaire   par Sonya Fiset</dc:title>
  <dc:creator>Sonya Fiset</dc:creator>
  <cp:lastModifiedBy>Fiset Sonia</cp:lastModifiedBy>
  <cp:revision>3</cp:revision>
  <dcterms:modified xsi:type="dcterms:W3CDTF">2019-12-03T19:53:59Z</dcterms:modified>
</cp:coreProperties>
</file>