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Bangers" panose="020B0604020202020204" charset="0"/>
      <p:regular r:id="rId13"/>
    </p:embeddedFont>
    <p:embeddedFont>
      <p:font typeface="Dosis" panose="020B0604020202020204" charset="0"/>
      <p:regular r:id="rId14"/>
      <p:bold r:id="rId15"/>
    </p:embeddedFont>
    <p:embeddedFont>
      <p:font typeface="Roboto" panose="020B0604020202020204" charset="0"/>
      <p:regular r:id="rId16"/>
      <p:bold r:id="rId17"/>
      <p:italic r:id="rId18"/>
      <p:boldItalic r:id="rId19"/>
    </p:embeddedFont>
    <p:embeddedFont>
      <p:font typeface="Sniglet" panose="020B0604020202020204" charset="0"/>
      <p:regular r:id="rId20"/>
    </p:embeddedFont>
    <p:embeddedFont>
      <p:font typeface="Ubuntu" panose="020B0604020202020204" charset="0"/>
      <p:regular r:id="rId21"/>
      <p:bold r:id="rId22"/>
      <p:italic r:id="rId23"/>
      <p:boldItalic r:id="rId24"/>
    </p:embeddedFont>
    <p:embeddedFont>
      <p:font typeface="Viga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mst3dec2021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google.com/presentation/d/1IW5V0EksOEzU29KMDNc9S56TAu_g70pe09nmAX9HB84/edit?usp=sharing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ecv-zoo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laboratoirecreatif.recit.org/espace-creatif-virtuel-mst/" TargetMode="External"/><Relationship Id="rId4" Type="http://schemas.openxmlformats.org/officeDocument/2006/relationships/hyperlink" Target="https://recitmst.qc.ca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cf9fd9b2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cf9fd9b2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de la présentation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https://bit.ly/mst3dec2021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de l’article 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voir ancienne présentation 1 jour complet </a:t>
            </a:r>
            <a:r>
              <a:rPr lang="en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https://docs.google.com/presentation/d/1IW5V0EksOEzU29KMDNc9S56TAu_g70pe09nmAX9HB84/edit?usp=sharing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PDF à insérer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a4c30b11fa_1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a4c30b11fa_1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en"/>
              <a:t> : </a:t>
            </a:r>
            <a:r>
              <a:rPr lang="en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https://www.youtube.com/channel/UC7IcadI_rZFwso9N81PYqFg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63883156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63883156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c8552e7c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c8552e7c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e70837d06f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e70837d06f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e70837d06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e70837d06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e70837d06f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e70837d06f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CSS francophones, anglophones et établissements privés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e70837d06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e70837d06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du Campus RÉCIT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https://campus.recit.qc.ca/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a4c30b11fa_1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a4c30b11fa_1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1dc0c941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1dc0c941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http://recitmst.qc.ca/ecv-zoom</a:t>
            </a:r>
            <a:r>
              <a:rPr lang="en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Notre site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https://recitmst.qc.ca/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 site de l’ECV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https://laboratoirecreatif.recit.org/espace-creatif-virtuel-mst/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3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1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2" name="Google Shape;192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 1">
  <p:cSld name="TITLE_5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8" name="Google Shape;538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9" name="Google Shape;53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6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42" name="Google Shape;542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3" name="Google Shape;543;p14"/>
          <p:cNvSpPr txBox="1">
            <a:spLocks noGrp="1"/>
          </p:cNvSpPr>
          <p:nvPr>
            <p:ph type="sldNum" idx="12"/>
          </p:nvPr>
        </p:nvSpPr>
        <p:spPr>
          <a:xfrm>
            <a:off x="4347601" y="4776723"/>
            <a:ext cx="4488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7">
  <p:cSld name="TITLE_7">
    <p:bg>
      <p:bgPr>
        <a:solidFill>
          <a:schemeClr val="dk1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5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46" name="Google Shape;546;p15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7" name="Google Shape;547;p15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8" name="Google Shape;54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5" name="Google Shape;195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6" name="Google Shape;246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7" name="Google Shape;247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1" name="Google Shape;291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5" name="Google Shape;295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6" name="Google Shape;296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5" name="Google Shape;325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6" name="Google Shape;326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30" name="Google Shape;330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31" name="Google Shape;331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2" name="Google Shape;332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61" name="Google Shape;361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2" name="Google Shape;362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6" name="Google Shape;366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8" name="Google Shape;368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9" name="Google Shape;369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8" name="Google Shape;398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9" name="Google Shape;399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2" name="Google Shape;402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3" name="Google Shape;403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2" name="Google Shape;432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3" name="Google Shape;433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6" name="Google Shape;436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6" name="Google Shape;476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7" name="Google Shape;47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9" name="Google Shape;519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0" name="Google Shape;520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4297544" y="474976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algn="ctr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algn="ctr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algn="ctr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algn="ctr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algn="ctr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algn="ctr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algn="ctr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algn="ctr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hyperlink" Target="https://recitmst.qc.ca/" TargetMode="External"/><Relationship Id="rId4" Type="http://schemas.openxmlformats.org/officeDocument/2006/relationships/hyperlink" Target="http://bit.ly/mstuqo21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sa/4.0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youtube.com/channel/UC7IcadI_rZFwso9N81PYqF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twitter.com/recitmst" TargetMode="External"/><Relationship Id="rId5" Type="http://schemas.openxmlformats.org/officeDocument/2006/relationships/hyperlink" Target="https://www.facebook.com/RECITMST2020/" TargetMode="External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4.0/" TargetMode="External"/><Relationship Id="rId3" Type="http://schemas.openxmlformats.org/officeDocument/2006/relationships/hyperlink" Target="mailto:sonya.fiset@recitmst.qc.ca" TargetMode="External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equipe@recitmst.qc.ca" TargetMode="External"/><Relationship Id="rId5" Type="http://schemas.openxmlformats.org/officeDocument/2006/relationships/hyperlink" Target="https://recitmst.qc.ca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ampus.recit.qc.c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7" Type="http://schemas.openxmlformats.org/officeDocument/2006/relationships/hyperlink" Target="http://recitmst.qc.ca/ecv-zo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laboratoirecreatif.recit.org/espace-creatif-virtuel-mst/" TargetMode="External"/><Relationship Id="rId5" Type="http://schemas.openxmlformats.org/officeDocument/2006/relationships/hyperlink" Target="https://recitmst.qc.ca/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3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16"/>
          <p:cNvSpPr txBox="1"/>
          <p:nvPr/>
        </p:nvSpPr>
        <p:spPr>
          <a:xfrm>
            <a:off x="124925" y="1299200"/>
            <a:ext cx="60336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Présentation de ressources du RÉCIT</a:t>
            </a:r>
            <a:endParaRPr sz="40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55" name="Google Shape;555;p16"/>
          <p:cNvSpPr txBox="1"/>
          <p:nvPr/>
        </p:nvSpPr>
        <p:spPr>
          <a:xfrm>
            <a:off x="5606575" y="3346175"/>
            <a:ext cx="35376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30 novembre et 1</a:t>
            </a:r>
            <a:r>
              <a:rPr lang="en" sz="1800" baseline="30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er</a:t>
            </a:r>
            <a:r>
              <a:rPr lang="en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décembre 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 b="1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bit.ly/mstuqo21</a:t>
            </a:r>
            <a:r>
              <a:rPr lang="en" sz="3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556" name="Google Shape;556;p16"/>
          <p:cNvSpPr txBox="1"/>
          <p:nvPr/>
        </p:nvSpPr>
        <p:spPr>
          <a:xfrm>
            <a:off x="6060225" y="4745475"/>
            <a:ext cx="300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en" sz="12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recitmst.qc.ca</a:t>
            </a:r>
            <a:endParaRPr sz="12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57" name="Google Shape;557;p16"/>
          <p:cNvPicPr preferRelativeResize="0"/>
          <p:nvPr/>
        </p:nvPicPr>
        <p:blipFill rotWithShape="1">
          <a:blip r:embed="rId6">
            <a:alphaModFix/>
          </a:blip>
          <a:srcRect t="18540" b="15829"/>
          <a:stretch/>
        </p:blipFill>
        <p:spPr>
          <a:xfrm>
            <a:off x="203625" y="4147575"/>
            <a:ext cx="737050" cy="7806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16"/>
          <p:cNvSpPr txBox="1"/>
          <p:nvPr/>
        </p:nvSpPr>
        <p:spPr>
          <a:xfrm>
            <a:off x="1037900" y="4043675"/>
            <a:ext cx="20301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Domaine de la mathématique, de la science et technologie (MST)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5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50" name="Google Shape;6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25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accent1"/>
              </a:solidFill>
            </a:endParaRPr>
          </a:p>
        </p:txBody>
      </p:sp>
      <p:sp>
        <p:nvSpPr>
          <p:cNvPr id="652" name="Google Shape;652;p25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3" name="Google Shape;653;p25"/>
          <p:cNvSpPr txBox="1"/>
          <p:nvPr/>
        </p:nvSpPr>
        <p:spPr>
          <a:xfrm>
            <a:off x="2451875" y="4708600"/>
            <a:ext cx="53925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4" name="Google Shape;654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704825"/>
            <a:ext cx="808425" cy="2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7"/>
          <p:cNvSpPr txBox="1">
            <a:spLocks noGrp="1"/>
          </p:cNvSpPr>
          <p:nvPr>
            <p:ph type="body" idx="4294967295"/>
          </p:nvPr>
        </p:nvSpPr>
        <p:spPr>
          <a:xfrm>
            <a:off x="4093500" y="1425863"/>
            <a:ext cx="4641300" cy="24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Sonya Fiset</a:t>
            </a:r>
            <a:endParaRPr sz="36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sonya.fiset@recitmst.qc.ca</a:t>
            </a:r>
            <a:endParaRPr sz="20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4" name="Google Shape;564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65" name="Google Shape;56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17"/>
          <p:cNvSpPr txBox="1"/>
          <p:nvPr/>
        </p:nvSpPr>
        <p:spPr>
          <a:xfrm>
            <a:off x="2534525" y="4100188"/>
            <a:ext cx="3981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en" sz="16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recitmst.qc.ca</a:t>
            </a:r>
            <a:endParaRPr sz="1600" b="1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7" name="Google Shape;567;p17"/>
          <p:cNvSpPr txBox="1"/>
          <p:nvPr/>
        </p:nvSpPr>
        <p:spPr>
          <a:xfrm>
            <a:off x="1586825" y="4737200"/>
            <a:ext cx="7296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Cette présentation du </a:t>
            </a:r>
            <a:r>
              <a:rPr lang="en" sz="1000" u="sng">
                <a:latin typeface="Ubuntu"/>
                <a:ea typeface="Ubuntu"/>
                <a:cs typeface="Ubuntu"/>
                <a:sym typeface="Ubuntu"/>
                <a:hlinkClick r:id="rId6"/>
              </a:rPr>
              <a:t>RÉCIT MST</a:t>
            </a:r>
            <a:r>
              <a:rPr lang="en" sz="1000">
                <a:latin typeface="Ubuntu"/>
                <a:ea typeface="Ubuntu"/>
                <a:cs typeface="Ubuntu"/>
                <a:sym typeface="Ubuntu"/>
              </a:rPr>
              <a:t> est mise à disposition, sauf exception, selon les termes de la </a:t>
            </a:r>
            <a:r>
              <a:rPr lang="en" sz="1000" u="sng">
                <a:latin typeface="Ubuntu"/>
                <a:ea typeface="Ubuntu"/>
                <a:cs typeface="Ubuntu"/>
                <a:sym typeface="Ubuntu"/>
                <a:hlinkClick r:id="rId7"/>
              </a:rPr>
              <a:t>Licence Creative Commons. 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68" name="Google Shape;568;p17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7872" y="4819335"/>
            <a:ext cx="762650" cy="2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17"/>
          <p:cNvPicPr preferRelativeResize="0"/>
          <p:nvPr/>
        </p:nvPicPr>
        <p:blipFill rotWithShape="1">
          <a:blip r:embed="rId10">
            <a:alphaModFix/>
          </a:blip>
          <a:srcRect l="3113" t="6884" r="3113" b="28657"/>
          <a:stretch/>
        </p:blipFill>
        <p:spPr>
          <a:xfrm>
            <a:off x="928700" y="1768100"/>
            <a:ext cx="2121900" cy="1954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75" name="Google Shape;575;p18"/>
          <p:cNvSpPr txBox="1">
            <a:spLocks noGrp="1"/>
          </p:cNvSpPr>
          <p:nvPr>
            <p:ph type="body" idx="1"/>
          </p:nvPr>
        </p:nvSpPr>
        <p:spPr>
          <a:xfrm>
            <a:off x="747925" y="1082425"/>
            <a:ext cx="6140400" cy="4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Rôle et mandats du RÉCIT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Campus RÉCIT 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Autoformations 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Espace créatif vituel (ECV)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Badges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6" name="Google Shape;576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77" name="Google Shape;57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2519"/>
            <a:ext cx="9144003" cy="4420464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19"/>
          <p:cNvSpPr txBox="1">
            <a:spLocks noGrp="1"/>
          </p:cNvSpPr>
          <p:nvPr>
            <p:ph type="title" idx="4294967295"/>
          </p:nvPr>
        </p:nvSpPr>
        <p:spPr>
          <a:xfrm>
            <a:off x="188100" y="74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Site du RÉCIT - recit.qc.ca</a:t>
            </a:r>
            <a:endParaRPr sz="31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84" name="Google Shape;584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0"/>
          <p:cNvSpPr txBox="1">
            <a:spLocks noGrp="1"/>
          </p:cNvSpPr>
          <p:nvPr>
            <p:ph type="title" idx="4294967295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RÉCIT acronyme existant déjà</a:t>
            </a:r>
            <a:endParaRPr/>
          </a:p>
        </p:txBody>
      </p:sp>
      <p:pic>
        <p:nvPicPr>
          <p:cNvPr id="590" name="Google Shape;590;p20"/>
          <p:cNvPicPr preferRelativeResize="0"/>
          <p:nvPr/>
        </p:nvPicPr>
        <p:blipFill rotWithShape="1">
          <a:blip r:embed="rId3">
            <a:alphaModFix/>
          </a:blip>
          <a:srcRect b="980"/>
          <a:stretch/>
        </p:blipFill>
        <p:spPr>
          <a:xfrm>
            <a:off x="0" y="-81325"/>
            <a:ext cx="9144000" cy="522482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20"/>
          <p:cNvSpPr/>
          <p:nvPr/>
        </p:nvSpPr>
        <p:spPr>
          <a:xfrm>
            <a:off x="6200825" y="564600"/>
            <a:ext cx="807000" cy="807000"/>
          </a:xfrm>
          <a:prstGeom prst="ellipse">
            <a:avLst/>
          </a:prstGeom>
          <a:solidFill>
            <a:srgbClr val="384F5C"/>
          </a:solidFill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71</a:t>
            </a:r>
            <a:r>
              <a:rPr lang="en" sz="30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FAA22A"/>
              </a:solidFill>
            </a:endParaRPr>
          </a:p>
        </p:txBody>
      </p:sp>
      <p:sp>
        <p:nvSpPr>
          <p:cNvPr id="592" name="Google Shape;592;p20"/>
          <p:cNvSpPr/>
          <p:nvPr/>
        </p:nvSpPr>
        <p:spPr>
          <a:xfrm>
            <a:off x="6200825" y="3662500"/>
            <a:ext cx="807000" cy="807000"/>
          </a:xfrm>
          <a:prstGeom prst="ellipse">
            <a:avLst/>
          </a:prstGeom>
          <a:solidFill>
            <a:srgbClr val="384F5C"/>
          </a:solidFill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14</a:t>
            </a:r>
            <a:r>
              <a:rPr lang="en" sz="30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FAA22A"/>
              </a:solidFill>
            </a:endParaRPr>
          </a:p>
        </p:txBody>
      </p:sp>
      <p:sp>
        <p:nvSpPr>
          <p:cNvPr id="593" name="Google Shape;593;p20"/>
          <p:cNvSpPr/>
          <p:nvPr/>
        </p:nvSpPr>
        <p:spPr>
          <a:xfrm>
            <a:off x="6200825" y="2113550"/>
            <a:ext cx="807000" cy="807000"/>
          </a:xfrm>
          <a:prstGeom prst="ellipse">
            <a:avLst/>
          </a:prstGeom>
          <a:solidFill>
            <a:srgbClr val="384F5C"/>
          </a:solidFill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17</a:t>
            </a:r>
            <a:r>
              <a:rPr lang="en" sz="30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FAA22A"/>
              </a:solidFill>
            </a:endParaRPr>
          </a:p>
        </p:txBody>
      </p:sp>
      <p:pic>
        <p:nvPicPr>
          <p:cNvPr id="594" name="Google Shape;59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9049" y="-81325"/>
            <a:ext cx="3173801" cy="5224824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21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-141975" y="199425"/>
            <a:ext cx="3764051" cy="4692826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1"/>
          <p:cNvSpPr txBox="1"/>
          <p:nvPr/>
        </p:nvSpPr>
        <p:spPr>
          <a:xfrm>
            <a:off x="2087877" y="1802525"/>
            <a:ext cx="6888000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Viga"/>
                <a:ea typeface="Viga"/>
                <a:cs typeface="Viga"/>
                <a:sym typeface="Viga"/>
              </a:rPr>
              <a:t>lus</a:t>
            </a:r>
            <a:r>
              <a:rPr lang="en" sz="34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 de </a:t>
            </a:r>
            <a:r>
              <a:rPr lang="en" sz="3400">
                <a:latin typeface="Viga"/>
                <a:ea typeface="Viga"/>
                <a:cs typeface="Viga"/>
                <a:sym typeface="Viga"/>
              </a:rPr>
              <a:t>200</a:t>
            </a:r>
            <a:r>
              <a:rPr lang="en" sz="34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 conseillers </a:t>
            </a:r>
            <a:r>
              <a:rPr lang="en" sz="3400">
                <a:latin typeface="Viga"/>
                <a:ea typeface="Viga"/>
                <a:cs typeface="Viga"/>
                <a:sym typeface="Viga"/>
              </a:rPr>
              <a:t>r</a:t>
            </a:r>
            <a:r>
              <a:rPr lang="en" sz="34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éparti</a:t>
            </a:r>
            <a:r>
              <a:rPr lang="en" sz="3400">
                <a:latin typeface="Viga"/>
                <a:ea typeface="Viga"/>
                <a:cs typeface="Viga"/>
                <a:sym typeface="Viga"/>
              </a:rPr>
              <a:t>s </a:t>
            </a:r>
            <a:r>
              <a:rPr lang="en" sz="34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partout au Québec</a:t>
            </a:r>
            <a:endParaRPr sz="24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grpSp>
        <p:nvGrpSpPr>
          <p:cNvPr id="602" name="Google Shape;602;p21"/>
          <p:cNvGrpSpPr/>
          <p:nvPr/>
        </p:nvGrpSpPr>
        <p:grpSpPr>
          <a:xfrm>
            <a:off x="1024600" y="743675"/>
            <a:ext cx="1592550" cy="1548150"/>
            <a:chOff x="567400" y="743675"/>
            <a:chExt cx="1592550" cy="1548150"/>
          </a:xfrm>
        </p:grpSpPr>
        <p:sp>
          <p:nvSpPr>
            <p:cNvPr id="603" name="Google Shape;603;p21"/>
            <p:cNvSpPr/>
            <p:nvPr/>
          </p:nvSpPr>
          <p:spPr>
            <a:xfrm>
              <a:off x="567400" y="1052825"/>
              <a:ext cx="1228500" cy="1239000"/>
            </a:xfrm>
            <a:prstGeom prst="ellipse">
              <a:avLst/>
            </a:prstGeom>
            <a:solidFill>
              <a:srgbClr val="ABC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 txBox="1"/>
            <p:nvPr/>
          </p:nvSpPr>
          <p:spPr>
            <a:xfrm>
              <a:off x="803950" y="743675"/>
              <a:ext cx="1356000" cy="9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</a:pPr>
              <a:r>
                <a:rPr lang="en" sz="12000" b="0" i="0" u="none" strike="noStrike" cap="none">
                  <a:solidFill>
                    <a:srgbClr val="FFFFFF"/>
                  </a:solidFill>
                  <a:latin typeface="Viga"/>
                  <a:ea typeface="Viga"/>
                  <a:cs typeface="Viga"/>
                  <a:sym typeface="Viga"/>
                </a:rPr>
                <a:t>P</a:t>
              </a:r>
              <a:endParaRPr sz="12000" b="0" i="0" u="none" strike="noStrike" cap="none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endParaRPr>
            </a:p>
          </p:txBody>
        </p:sp>
      </p:grpSp>
      <p:pic>
        <p:nvPicPr>
          <p:cNvPr id="605" name="Google Shape;6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7525" y="3601043"/>
            <a:ext cx="552900" cy="5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2826" y="3601044"/>
            <a:ext cx="552899" cy="5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0475" y="3576743"/>
            <a:ext cx="601500" cy="60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6725" y="3601054"/>
            <a:ext cx="552900" cy="55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45175" y="3601043"/>
            <a:ext cx="552900" cy="552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10" name="Google Shape;610;p21"/>
          <p:cNvSpPr txBox="1"/>
          <p:nvPr/>
        </p:nvSpPr>
        <p:spPr>
          <a:xfrm>
            <a:off x="2054375" y="4161000"/>
            <a:ext cx="10392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84F5C"/>
                </a:solidFill>
                <a:latin typeface="Viga"/>
                <a:ea typeface="Viga"/>
                <a:cs typeface="Viga"/>
                <a:sym typeface="Viga"/>
              </a:rPr>
              <a:t>recit.qc.ca</a:t>
            </a:r>
            <a:endParaRPr sz="1200">
              <a:solidFill>
                <a:srgbClr val="384F5C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11" name="Google Shape;611;p21"/>
          <p:cNvSpPr txBox="1"/>
          <p:nvPr/>
        </p:nvSpPr>
        <p:spPr>
          <a:xfrm>
            <a:off x="3148600" y="4161000"/>
            <a:ext cx="10392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84F5C"/>
                </a:solidFill>
                <a:latin typeface="Viga"/>
                <a:ea typeface="Viga"/>
                <a:cs typeface="Viga"/>
                <a:sym typeface="Viga"/>
              </a:rPr>
              <a:t>infolettre mensuelle</a:t>
            </a:r>
            <a:endParaRPr sz="1200">
              <a:solidFill>
                <a:srgbClr val="384F5C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12" name="Google Shape;612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1100" y="261825"/>
            <a:ext cx="1039200" cy="10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21"/>
          <p:cNvSpPr/>
          <p:nvPr/>
        </p:nvSpPr>
        <p:spPr>
          <a:xfrm>
            <a:off x="-104250" y="4842700"/>
            <a:ext cx="9513600" cy="37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4" name="Google Shape;614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74100" y="3561625"/>
            <a:ext cx="601500" cy="631727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225"/>
            <a:ext cx="9144001" cy="4680071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2"/>
          <p:cNvSpPr/>
          <p:nvPr/>
        </p:nvSpPr>
        <p:spPr>
          <a:xfrm>
            <a:off x="3347847" y="102993"/>
            <a:ext cx="2080500" cy="1449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100</a:t>
            </a:r>
            <a:endParaRPr sz="6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2" name="Google Shape;622;p22"/>
          <p:cNvSpPr txBox="1"/>
          <p:nvPr/>
        </p:nvSpPr>
        <p:spPr>
          <a:xfrm rot="-686835">
            <a:off x="2513164" y="711548"/>
            <a:ext cx="1227416" cy="30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Plus de </a:t>
            </a:r>
            <a:endParaRPr sz="24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3" name="Google Shape;623;p22"/>
          <p:cNvSpPr txBox="1"/>
          <p:nvPr/>
        </p:nvSpPr>
        <p:spPr>
          <a:xfrm>
            <a:off x="4502575" y="3811400"/>
            <a:ext cx="43518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3600" b="1" i="0" u="sng" strike="noStrike" cap="none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campus.recit.qc.ca</a:t>
            </a:r>
            <a:endParaRPr sz="3600" i="0" u="none" strike="noStrike" cap="none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4" name="Google Shape;624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3"/>
          <p:cNvSpPr txBox="1">
            <a:spLocks noGrp="1"/>
          </p:cNvSpPr>
          <p:nvPr>
            <p:ph type="body" idx="1"/>
          </p:nvPr>
        </p:nvSpPr>
        <p:spPr>
          <a:xfrm>
            <a:off x="747925" y="1302824"/>
            <a:ext cx="6140400" cy="3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Ubuntu"/>
              <a:buChar char="❏"/>
            </a:pPr>
            <a:r>
              <a:rPr lang="en"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sont une forme de microaccréditation de compétence;</a:t>
            </a:r>
            <a:endParaRPr sz="14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Ubuntu"/>
              <a:buChar char="❏"/>
            </a:pPr>
            <a:r>
              <a:rPr lang="en"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contiennent des données (critères, preuves personnelles et temps investi);</a:t>
            </a:r>
            <a:endParaRPr sz="14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Ubuntu"/>
              <a:buChar char="❏"/>
            </a:pPr>
            <a:r>
              <a:rPr lang="en"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confirment la découverte, l’appropriation, la conception, l’expérimentation et les contributions des apprenants ;</a:t>
            </a:r>
            <a:endParaRPr sz="14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Ubuntu"/>
              <a:buChar char="❏"/>
            </a:pPr>
            <a:r>
              <a:rPr lang="en"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sont émis sur demande de l’apprenant ou automatiquement selon le badge;</a:t>
            </a:r>
            <a:endParaRPr sz="14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Ubuntu"/>
              <a:buChar char="❏"/>
            </a:pPr>
            <a:r>
              <a:rPr lang="en"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confirment le développement professionnel.</a:t>
            </a:r>
            <a:endParaRPr sz="14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630" name="Google Shape;6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08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513" y="1209076"/>
            <a:ext cx="7500175" cy="12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633" name="Google Shape;633;p23"/>
          <p:cNvSpPr txBox="1">
            <a:spLocks noGrp="1"/>
          </p:cNvSpPr>
          <p:nvPr>
            <p:ph type="title"/>
          </p:nvPr>
        </p:nvSpPr>
        <p:spPr>
          <a:xfrm>
            <a:off x="305475" y="225025"/>
            <a:ext cx="8388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Les badges de formation du RÉCIT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639" name="Google Shape;639;p24"/>
          <p:cNvSpPr txBox="1">
            <a:spLocks noGrp="1"/>
          </p:cNvSpPr>
          <p:nvPr>
            <p:ph type="title" idx="4294967295"/>
          </p:nvPr>
        </p:nvSpPr>
        <p:spPr>
          <a:xfrm>
            <a:off x="893950" y="82575"/>
            <a:ext cx="7257000" cy="6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Espace créatif virtuel (ECV)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0" name="Google Shape;640;p24">
            <a:hlinkClick r:id="rId3"/>
          </p:cNvPr>
          <p:cNvSpPr/>
          <p:nvPr/>
        </p:nvSpPr>
        <p:spPr>
          <a:xfrm>
            <a:off x="7305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41" name="Google Shape;641;p24"/>
          <p:cNvSpPr/>
          <p:nvPr/>
        </p:nvSpPr>
        <p:spPr>
          <a:xfrm>
            <a:off x="5954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642" name="Google Shape;6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5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24"/>
          <p:cNvSpPr txBox="1"/>
          <p:nvPr/>
        </p:nvSpPr>
        <p:spPr>
          <a:xfrm>
            <a:off x="4111500" y="1940175"/>
            <a:ext cx="46152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●"/>
            </a:pPr>
            <a:r>
              <a:rPr lang="en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Site du RÉCIT MST : </a:t>
            </a: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https://recitmst.qc.ca/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●"/>
            </a:pPr>
            <a:r>
              <a:rPr lang="en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Site de l’ECV : </a:t>
            </a: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https://laboratoirecreatif.recit.org/espace-creatif-virtuel-mst/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●"/>
            </a:pPr>
            <a:r>
              <a:rPr lang="en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7"/>
              </a:rPr>
              <a:t>http://recitmst.qc.ca/ecv-zoom</a:t>
            </a:r>
            <a:r>
              <a:rPr lang="en" sz="2000">
                <a:solidFill>
                  <a:schemeClr val="accent1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4" name="Google Shape;644;p24"/>
          <p:cNvSpPr txBox="1"/>
          <p:nvPr/>
        </p:nvSpPr>
        <p:spPr>
          <a:xfrm>
            <a:off x="635725" y="767775"/>
            <a:ext cx="814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L’équipe du RÉCIT MST est disponible </a:t>
            </a:r>
            <a:endParaRPr sz="24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les mercredis matins de 9 h à 11 h 30.</a:t>
            </a:r>
            <a:endParaRPr sz="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</Words>
  <Application>Microsoft Office PowerPoint</Application>
  <PresentationFormat>Affichage à l'écran (16:9)</PresentationFormat>
  <Paragraphs>82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Viga</vt:lpstr>
      <vt:lpstr>Sniglet</vt:lpstr>
      <vt:lpstr>Dosis</vt:lpstr>
      <vt:lpstr>Ubuntu</vt:lpstr>
      <vt:lpstr>Roboto</vt:lpstr>
      <vt:lpstr>Bangers</vt:lpstr>
      <vt:lpstr>Arial</vt:lpstr>
      <vt:lpstr>Friar template</vt:lpstr>
      <vt:lpstr>Présentation PowerPoint</vt:lpstr>
      <vt:lpstr>Présentation PowerPoint</vt:lpstr>
      <vt:lpstr>Plan de la rencontre</vt:lpstr>
      <vt:lpstr>Site du RÉCIT - recit.qc.ca</vt:lpstr>
      <vt:lpstr>RÉCIT acronyme existant déjà</vt:lpstr>
      <vt:lpstr>Présentation PowerPoint</vt:lpstr>
      <vt:lpstr>Présentation PowerPoint</vt:lpstr>
      <vt:lpstr>Les badges de formation du RÉCIT</vt:lpstr>
      <vt:lpstr>Espace créatif virtuel (ECV)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Sonya Fiset</dc:creator>
  <cp:lastModifiedBy>Fiset Sonia</cp:lastModifiedBy>
  <cp:revision>1</cp:revision>
  <dcterms:modified xsi:type="dcterms:W3CDTF">2021-11-29T15:20:51Z</dcterms:modified>
</cp:coreProperties>
</file>