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Amatic SC" panose="020B0604020202020204" charset="-79"/>
      <p:regular r:id="rId24"/>
      <p:bold r:id="rId25"/>
    </p:embeddedFont>
    <p:embeddedFont>
      <p:font typeface="Bangers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Just Another Hand" panose="020B0604020202020204" charset="0"/>
      <p:regular r:id="rId31"/>
    </p:embeddedFont>
    <p:embeddedFont>
      <p:font typeface="Loved by the King" panose="020B0604020202020204" charset="0"/>
      <p:regular r:id="rId32"/>
    </p:embeddedFont>
    <p:embeddedFont>
      <p:font typeface="Merriweather" panose="020B0604020202020204" charset="0"/>
      <p:regular r:id="rId33"/>
      <p:bold r:id="rId34"/>
      <p:italic r:id="rId35"/>
      <p:boldItalic r:id="rId36"/>
    </p:embeddedFont>
    <p:embeddedFont>
      <p:font typeface="Ubuntu" panose="020B0604020202020204" charset="0"/>
      <p:regular r:id="rId37"/>
      <p:bold r:id="rId38"/>
      <p:italic r:id="rId39"/>
      <p:boldItalic r:id="rId40"/>
    </p:embeddedFont>
    <p:embeddedFont>
      <p:font typeface="Varela Round" panose="020B0604020202020204" charset="-79"/>
      <p:regular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Viga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orms.office.com/Pages/ShareFormPage.aspx?id=EF61Z5BlXEaXCQTxot_EPGUpWRFJktxEiclxsdXYqidUMDY4WDVCVUhURDRFMUMyOE1KNUVFWlhYMi4u&amp;sharetoken=QC17Zzw0pqD2LQua1dsE" TargetMode="External"/><Relationship Id="rId5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Relationship Id="rId4" Type="http://schemas.openxmlformats.org/officeDocument/2006/relationships/hyperlink" Target="https://docs.google.com/forms/u/0/d/1TVr-D7dLeTECrrlAC0QzsKpxG4wU2zqfXUfd9_u9Bnk/copy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7" Type="http://schemas.openxmlformats.org/officeDocument/2006/relationships/hyperlink" Target="https://docs.google.com/document/d/1WirA-AReBRLJX5fP11XwF0DT7EJVQDicNqLLLPqH6dU/edit?usp=sharin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mpus.recit.qc.ca/math%c3%a9matique-science-et-technologie/scratchmathematique1" TargetMode="External"/><Relationship Id="rId5" Type="http://schemas.openxmlformats.org/officeDocument/2006/relationships/hyperlink" Target="https://campus.recit.qc.ca/math%c3%a9matique-science-et-technologie/mstdistance10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assign/view.php?id=8731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d812659369a7d0fc95ca03b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it.ly/DCFanimatedwheel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a1411203c2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a1411203c2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4d1856490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4d1856490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655a27c9e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4" name="Google Shape;1954;g655a27c9e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 du programme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655a27c9e8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655a27c9e8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a1411203c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0" name="Google Shape;1970;ga1411203c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Formulaire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en FR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https://docs.google.com/forms/d/1ejCYLetBGifetvaMegpR26DyvBBxdlqOOpQejDtcyRk/copy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Google en EN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https://docs.google.com/forms/u/0/d/1TVr-D7dLeTECrrlAC0QzsKpxG4wU2zqfXUfd9_u9Bnk/copy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FR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https://forms.office.com/Pages/ShareFormPage.aspx?id=EF61Z5BlXEaXCQTxot_EPGUpWRFJktxEiclxsdXYqidUQzEzSEE1MjlFUkIzWVZPMjJHWjlGV1hBNC4u&amp;sharetoken=HvkamXa58b85xI9BoaGE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EN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https://forms.office.com/Pages/ShareFormPage.aspx?id=EF61Z5BlXEaXCQTxot_EPGUpWRFJktxEiclxsdXYqidUMDY4WDVCVUhURDRFMUMyOE1KNUVFWlhYMi4u&amp;sharetoken=QC17Zzw0pqD2LQua1dsE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ga1411203c2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7" name="Google Shape;1977;ga1411203c2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Carolyn bilingue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27 November 2020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a1411203c2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2" name="Google Shape;1982;ga1411203c2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ga1411203c2_1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6" name="Google Shape;1996;ga1411203c2_1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a9b2350cc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a9b2350cc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a1411203c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a1411203c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Many Scratch resources exist in English and in French.  We provided a link ‘Fiche de resources FR et EN’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https://docs.google.com/document/d/1WirA-AReBRLJX5fP11XwF0DT7EJVQDicNqLLLPqH6dU/edit?usp=sharing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ga1411203c2_1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0" name="Google Shape;2020;ga1411203c2_1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badge participation : 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https://campus.recit.qc.ca/mod/assign/view.php?id=8731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560c8b77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560c8b77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Carolyn Bilingue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Consignes pour le clavardage, réponses et suivis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Ajustement de l’atelier MeetUp vu le nombre de participants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Problèmes techniques à la compagnie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g55f106013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7" name="Google Shape;2027;g55f106013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641d8313f1_1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641d8313f1_1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Version interactive en français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https://view.genial.ly/5d812659369a7d0fc95ca03b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Interactive version in English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https://bit.ly/DCFanimatedwheel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557cbf929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557cbf9293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a1411203c2_12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0" name="Google Shape;1900;ga1411203c2_12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g655a27c9e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7" name="Google Shape;1907;g655a27c9e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Montrer le programme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blocs et Craig explique le changement de langue et on travaille en parallèle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Lorsque Sonya retourne en francais, Craig indique que la couleur des bloques permet de suivre peu importe du langage utilisé par les participants.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Scratch bilingue, libre de droit, programmation par blocs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du programme de la chauve-souris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lutin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arrière-plan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Événement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Apparence dire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son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mouvement, glisse en position aléatoire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costume et basculer vers l’autre costume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attendre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655a27c9e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655a27c9e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Changer la langue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du programme de la chauve-souris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lutin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arrière-plan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Événement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Apparence dire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son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mouvement, glisse en position aléatoire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costume et basculer vers l’autre costume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attendre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551dad0ba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551dad0ba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Démonstration par blocs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Parler des autres extensions MM… lien des robots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65c30e7b1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65c30e7b1c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97" y="-4433"/>
            <a:ext cx="9159995" cy="5152574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50" y="1820363"/>
            <a:ext cx="4761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11"/>
          <p:cNvGrpSpPr/>
          <p:nvPr/>
        </p:nvGrpSpPr>
        <p:grpSpPr>
          <a:xfrm>
            <a:off x="1" y="-8"/>
            <a:ext cx="9152065" cy="5147920"/>
            <a:chOff x="328725" y="238125"/>
            <a:chExt cx="3447625" cy="2585725"/>
          </a:xfrm>
        </p:grpSpPr>
        <p:sp>
          <p:nvSpPr>
            <p:cNvPr id="1594" name="Google Shape;1594;p1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12"/>
          <p:cNvGrpSpPr/>
          <p:nvPr/>
        </p:nvGrpSpPr>
        <p:grpSpPr>
          <a:xfrm>
            <a:off x="1" y="-8"/>
            <a:ext cx="9152065" cy="5147920"/>
            <a:chOff x="328725" y="238125"/>
            <a:chExt cx="3447625" cy="2585725"/>
          </a:xfrm>
        </p:grpSpPr>
        <p:sp>
          <p:nvSpPr>
            <p:cNvPr id="1700" name="Google Shape;1700;p12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2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2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2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2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2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2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2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2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2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2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2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2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2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2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2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2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2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2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2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2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2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2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2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2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2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2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2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2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2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2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2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2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2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2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2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2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2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2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2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2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2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2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2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2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2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2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06" name="Google Shape;1806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07" name="Google Shape;180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11" name="Google Shape;181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4"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14" name="Google Shape;1814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15" name="Google Shape;1815;p15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5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18" name="Google Shape;1818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19" name="Google Shape;1819;p16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6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22" name="Google Shape;1822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23" name="Google Shape;1823;p17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9"/>
          <p:cNvSpPr/>
          <p:nvPr/>
        </p:nvSpPr>
        <p:spPr>
          <a:xfrm rot="10800000" flipH="1">
            <a:off x="0" y="3093235"/>
            <a:ext cx="8458200" cy="712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9"/>
          <p:cNvSpPr txBox="1">
            <a:spLocks noGrp="1"/>
          </p:cNvSpPr>
          <p:nvPr>
            <p:ph type="ctrTitle"/>
          </p:nvPr>
        </p:nvSpPr>
        <p:spPr>
          <a:xfrm>
            <a:off x="685800" y="1300757"/>
            <a:ext cx="7772400" cy="16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1" name="Google Shape;1831;p19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32" name="Google Shape;1832;p19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20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20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37" name="Google Shape;1837;p20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21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841" name="Google Shape;1841;p21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42" name="Google Shape;1842;p21"/>
          <p:cNvSpPr txBox="1">
            <a:spLocks noGrp="1"/>
          </p:cNvSpPr>
          <p:nvPr>
            <p:ph type="body" idx="2"/>
          </p:nvPr>
        </p:nvSpPr>
        <p:spPr>
          <a:xfrm>
            <a:off x="4656667" y="1461909"/>
            <a:ext cx="40302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43" name="Google Shape;1843;p21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"/>
          <p:cNvGrpSpPr/>
          <p:nvPr/>
        </p:nvGrpSpPr>
        <p:grpSpPr>
          <a:xfrm>
            <a:off x="92" y="-4"/>
            <a:ext cx="9152065" cy="5147920"/>
            <a:chOff x="3843650" y="238125"/>
            <a:chExt cx="3447625" cy="2585725"/>
          </a:xfrm>
        </p:grpSpPr>
        <p:sp>
          <p:nvSpPr>
            <p:cNvPr id="208" name="Google Shape;208;p3"/>
            <p:cNvSpPr/>
            <p:nvPr/>
          </p:nvSpPr>
          <p:spPr>
            <a:xfrm>
              <a:off x="4904200" y="1929925"/>
              <a:ext cx="1327375" cy="316500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562400" y="1903850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150825" y="2276725"/>
              <a:ext cx="837500" cy="7600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030400" y="634550"/>
              <a:ext cx="6750" cy="14350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62925" y="2780900"/>
              <a:ext cx="430975" cy="42950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575925" y="2354150"/>
              <a:ext cx="326625" cy="469700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839400" y="1865975"/>
              <a:ext cx="1471300" cy="15175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021975" y="6556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37975" y="6109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859475" y="2144575"/>
              <a:ext cx="111975" cy="69875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7089250" y="1504875"/>
              <a:ext cx="114500" cy="168375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601075" y="2117625"/>
              <a:ext cx="520200" cy="617850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923450" y="1426600"/>
              <a:ext cx="69875" cy="218850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956275" y="2530075"/>
              <a:ext cx="74925" cy="111125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645675" y="2190850"/>
              <a:ext cx="331650" cy="88425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052225" y="2597400"/>
              <a:ext cx="16000" cy="8450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051375" y="2588975"/>
              <a:ext cx="11800" cy="7600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7026125" y="256795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3200" y="2754800"/>
              <a:ext cx="129650" cy="69050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039600" y="1471200"/>
              <a:ext cx="157425" cy="19867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976475" y="2197600"/>
              <a:ext cx="36200" cy="117850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39775" y="2213575"/>
              <a:ext cx="167525" cy="44650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5250" y="2227900"/>
              <a:ext cx="282825" cy="132175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44000" y="2278400"/>
              <a:ext cx="31150" cy="121225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72625" y="2313750"/>
              <a:ext cx="334175" cy="88400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2675" y="24871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013500" y="2429050"/>
              <a:ext cx="7600" cy="5925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026975" y="2478725"/>
              <a:ext cx="15175" cy="27800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005925" y="2460200"/>
              <a:ext cx="58950" cy="57275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926800" y="2425700"/>
              <a:ext cx="63150" cy="5472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867875" y="2439150"/>
              <a:ext cx="63175" cy="58125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017700" y="2426525"/>
              <a:ext cx="12650" cy="31175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901550" y="2507350"/>
              <a:ext cx="16025" cy="27800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878825" y="2490500"/>
              <a:ext cx="63150" cy="5557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32850" y="2440000"/>
              <a:ext cx="5925" cy="6750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807275" y="1085700"/>
              <a:ext cx="484000" cy="586700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964675" y="2496400"/>
              <a:ext cx="14350" cy="8450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014350" y="251660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44700" y="589950"/>
              <a:ext cx="8450" cy="13475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754250" y="2521650"/>
              <a:ext cx="64850" cy="53900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746675" y="246525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794650" y="2591500"/>
              <a:ext cx="11825" cy="24450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770250" y="2573825"/>
              <a:ext cx="62300" cy="58100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988250" y="2412225"/>
              <a:ext cx="64825" cy="58100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893150" y="2546050"/>
              <a:ext cx="56400" cy="5642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779500" y="2537650"/>
              <a:ext cx="16875" cy="23575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819075" y="2507350"/>
              <a:ext cx="59775" cy="5387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827475" y="2467775"/>
              <a:ext cx="15175" cy="29500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984050" y="2574675"/>
              <a:ext cx="27800" cy="22750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808975" y="24534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14175" y="25620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841800" y="252417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716375" y="2637800"/>
              <a:ext cx="66525" cy="59800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851050" y="2572150"/>
              <a:ext cx="24425" cy="21900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775300" y="2626025"/>
              <a:ext cx="66525" cy="53050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698700" y="2537650"/>
              <a:ext cx="58100" cy="48825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740800" y="2658000"/>
              <a:ext cx="19375" cy="24450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05450" y="2585625"/>
              <a:ext cx="62300" cy="57250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06450" y="2643700"/>
              <a:ext cx="14325" cy="23600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32700" y="2630225"/>
              <a:ext cx="5925" cy="5075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903250" y="2595725"/>
              <a:ext cx="58925" cy="5387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844325" y="2609175"/>
              <a:ext cx="64000" cy="55600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835050" y="2561200"/>
              <a:ext cx="56425" cy="5557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62825" y="2622650"/>
              <a:ext cx="26125" cy="29475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254275" y="238125"/>
              <a:ext cx="974725" cy="642225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883875" y="670750"/>
              <a:ext cx="53900" cy="50525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979825" y="2369300"/>
              <a:ext cx="63150" cy="42100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897350" y="685900"/>
              <a:ext cx="26125" cy="2022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42800" y="2476200"/>
              <a:ext cx="61475" cy="58100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845150" y="128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918400" y="2384450"/>
              <a:ext cx="60625" cy="39575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89450" y="2435800"/>
              <a:ext cx="87550" cy="43800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843650" y="1982125"/>
              <a:ext cx="530300" cy="841725"/>
            </a:xfrm>
            <a:custGeom>
              <a:avLst/>
              <a:gdLst/>
              <a:ahLst/>
              <a:cxnLst/>
              <a:rect l="l" t="t" r="r" b="b"/>
              <a:pathLst>
                <a:path w="21212" h="33669" extrusionOk="0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54425" y="2395400"/>
              <a:ext cx="68200" cy="50525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45200" y="238125"/>
              <a:ext cx="810575" cy="563100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682725" y="2484625"/>
              <a:ext cx="60625" cy="52200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93825" y="2413075"/>
              <a:ext cx="61450" cy="47150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22175" y="2490500"/>
              <a:ext cx="21050" cy="17700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0027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63395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603650" y="2630225"/>
              <a:ext cx="19375" cy="16850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58007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637325" y="2558675"/>
              <a:ext cx="14325" cy="2022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2622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2875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54137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568300" y="2562050"/>
              <a:ext cx="20225" cy="1937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92550" y="2558675"/>
              <a:ext cx="25275" cy="24450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56157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587650" y="2429900"/>
              <a:ext cx="11825" cy="18550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554825" y="2489675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516125" y="24299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5068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1460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579250" y="2345725"/>
              <a:ext cx="69025" cy="47175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62575" y="2429900"/>
              <a:ext cx="11800" cy="2022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697925" y="24896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733275" y="2429050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63900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6460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67267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8750" y="26268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0550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855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436150" y="26066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461400" y="2627700"/>
              <a:ext cx="18550" cy="16850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727375" y="2678200"/>
              <a:ext cx="69900" cy="8450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88647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470675" y="2536800"/>
              <a:ext cx="58100" cy="62300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494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777875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053950" y="571425"/>
              <a:ext cx="7600" cy="11800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38480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45635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9742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479075" y="2489675"/>
              <a:ext cx="21925" cy="17700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6965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422675" y="2558675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8917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89025" y="2629375"/>
              <a:ext cx="16850" cy="16025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8985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410900" y="248882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00" y="2627700"/>
              <a:ext cx="23575" cy="21075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347775" y="2557000"/>
              <a:ext cx="19375" cy="26950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21982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65247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32672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244250" y="262770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057400" y="2606650"/>
              <a:ext cx="81650" cy="67375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58225" y="2535950"/>
              <a:ext cx="117025" cy="65675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1289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1483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199625" y="2678200"/>
              <a:ext cx="64000" cy="71575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72485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806500" y="2684100"/>
              <a:ext cx="7600" cy="68200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912550" y="2723650"/>
              <a:ext cx="11825" cy="17700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888150" y="2710200"/>
              <a:ext cx="64825" cy="43775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95042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710550" y="2559525"/>
              <a:ext cx="21075" cy="22750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010200" y="1881125"/>
              <a:ext cx="297150" cy="942725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092625" y="1473725"/>
              <a:ext cx="198650" cy="260950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1685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8697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796400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18275" y="26192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2804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262775" y="2490500"/>
              <a:ext cx="24425" cy="17700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240050" y="2466100"/>
              <a:ext cx="63975" cy="61475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209725" y="2556150"/>
              <a:ext cx="15175" cy="23600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543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278750" y="2560375"/>
              <a:ext cx="16025" cy="21900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1811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315800" y="2629375"/>
              <a:ext cx="20225" cy="19400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34525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417625" y="2393700"/>
              <a:ext cx="63175" cy="68225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9222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27400" y="2424000"/>
              <a:ext cx="19400" cy="22750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27875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98950" y="2424000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27370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20637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190375" y="2485450"/>
              <a:ext cx="20225" cy="26125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341875" y="2489675"/>
              <a:ext cx="14350" cy="4225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31242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337675" y="2490500"/>
              <a:ext cx="16850" cy="2022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367125" y="2425700"/>
              <a:ext cx="20225" cy="22750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441200" y="2428225"/>
              <a:ext cx="18550" cy="24425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803125" y="2430750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667625" y="5360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5676875" y="5083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5631425" y="266725"/>
              <a:ext cx="519350" cy="436025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685300" y="4855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657525" y="557950"/>
              <a:ext cx="8450" cy="13500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54325" y="392150"/>
              <a:ext cx="18525" cy="7600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783775" y="400550"/>
              <a:ext cx="21075" cy="7600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921925" y="624450"/>
              <a:ext cx="579125" cy="264325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696250" y="439275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92875" y="462850"/>
              <a:ext cx="5925" cy="15175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702975" y="416550"/>
              <a:ext cx="8450" cy="16025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836025" y="1876900"/>
              <a:ext cx="1179250" cy="946950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860425" y="2687475"/>
              <a:ext cx="6775" cy="9275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4403375" y="2435800"/>
              <a:ext cx="143975" cy="388050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422750" y="2442525"/>
              <a:ext cx="17700" cy="58100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109625" y="305450"/>
              <a:ext cx="213825" cy="201200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865475" y="2713550"/>
              <a:ext cx="16025" cy="51375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30750" y="386250"/>
              <a:ext cx="16850" cy="6750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55450" y="1483825"/>
              <a:ext cx="286200" cy="291250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43650" y="1362625"/>
              <a:ext cx="430150" cy="525250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094475" y="289450"/>
              <a:ext cx="529450" cy="5000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43650" y="1458575"/>
              <a:ext cx="404900" cy="344275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068275" y="5259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084275" y="465375"/>
              <a:ext cx="6750" cy="15175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091850" y="445175"/>
              <a:ext cx="8425" cy="11800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069125" y="483900"/>
              <a:ext cx="16850" cy="5075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028700" y="468750"/>
              <a:ext cx="11825" cy="6750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047225" y="475475"/>
              <a:ext cx="15175" cy="5075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100250" y="405600"/>
              <a:ext cx="6775" cy="12650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02450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060700" y="547850"/>
              <a:ext cx="7600" cy="14350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003450" y="462000"/>
              <a:ext cx="16025" cy="5075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096050" y="422450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834275" y="413175"/>
              <a:ext cx="14325" cy="5075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28225" y="359325"/>
              <a:ext cx="4225" cy="14325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11550" y="405600"/>
              <a:ext cx="16025" cy="9300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731600" y="330700"/>
              <a:ext cx="8425" cy="22750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855325" y="419075"/>
              <a:ext cx="15175" cy="4225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740000" y="301250"/>
              <a:ext cx="10125" cy="17700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77200" y="424975"/>
              <a:ext cx="21075" cy="8425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951275" y="446025"/>
              <a:ext cx="15175" cy="6750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71475" y="452750"/>
              <a:ext cx="21900" cy="6750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27700" y="438425"/>
              <a:ext cx="17700" cy="6775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04150" y="430850"/>
              <a:ext cx="18525" cy="6775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057400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9218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76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6052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748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0312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2013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3553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9016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58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4302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32300" y="2346575"/>
              <a:ext cx="64000" cy="44625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729075" y="2348250"/>
              <a:ext cx="67350" cy="40425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75010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6100" y="2489675"/>
              <a:ext cx="19375" cy="2022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72990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784625" y="2559525"/>
              <a:ext cx="18525" cy="21900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4505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75767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8890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830900" y="2536800"/>
              <a:ext cx="58125" cy="62300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35950" y="2487975"/>
              <a:ext cx="22750" cy="18550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1660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979900" y="2689150"/>
              <a:ext cx="22750" cy="15175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049750" y="2427375"/>
              <a:ext cx="28650" cy="2022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938650" y="2604125"/>
              <a:ext cx="155750" cy="69900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744225" y="2620125"/>
              <a:ext cx="22750" cy="13500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030400" y="2712725"/>
              <a:ext cx="64000" cy="41250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958000" y="2678200"/>
              <a:ext cx="62325" cy="74950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028700" y="2718600"/>
              <a:ext cx="4250" cy="35375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053950" y="2723650"/>
              <a:ext cx="14350" cy="19400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056475" y="2501450"/>
              <a:ext cx="27825" cy="22750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990825" y="2395400"/>
              <a:ext cx="101875" cy="63150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030400" y="2466100"/>
              <a:ext cx="66525" cy="132175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982425" y="2726175"/>
              <a:ext cx="21050" cy="12650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072550" y="2497250"/>
              <a:ext cx="28625" cy="23575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88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128100" y="2676525"/>
              <a:ext cx="63150" cy="78300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055700" y="2464425"/>
              <a:ext cx="103550" cy="65675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05907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055700" y="2677375"/>
              <a:ext cx="64850" cy="7240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22325" y="2677375"/>
              <a:ext cx="80825" cy="7240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11550" y="2677375"/>
              <a:ext cx="65675" cy="75775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363775" y="2677375"/>
              <a:ext cx="351000" cy="78300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273700" y="2674850"/>
              <a:ext cx="85050" cy="79125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3"/>
          <p:cNvSpPr txBox="1">
            <a:spLocks noGrp="1"/>
          </p:cNvSpPr>
          <p:nvPr>
            <p:ph type="subTitle" idx="1"/>
          </p:nvPr>
        </p:nvSpPr>
        <p:spPr>
          <a:xfrm>
            <a:off x="1557875" y="2497163"/>
            <a:ext cx="6028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22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847" name="Google Shape;1847;p22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23"/>
          <p:cNvSpPr/>
          <p:nvPr/>
        </p:nvSpPr>
        <p:spPr>
          <a:xfrm>
            <a:off x="0" y="4406309"/>
            <a:ext cx="8686800" cy="51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2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851" name="Google Shape;1851;p23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2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"/>
          <p:cNvGrpSpPr/>
          <p:nvPr/>
        </p:nvGrpSpPr>
        <p:grpSpPr>
          <a:xfrm>
            <a:off x="-7997" y="-4433"/>
            <a:ext cx="9159995" cy="5152574"/>
            <a:chOff x="328725" y="2891150"/>
            <a:chExt cx="3447625" cy="2585725"/>
          </a:xfrm>
        </p:grpSpPr>
        <p:sp>
          <p:nvSpPr>
            <p:cNvPr id="469" name="Google Shape;469;p4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4"/>
          <p:cNvSpPr txBox="1">
            <a:spLocks noGrp="1"/>
          </p:cNvSpPr>
          <p:nvPr>
            <p:ph type="body" idx="1"/>
          </p:nvPr>
        </p:nvSpPr>
        <p:spPr>
          <a:xfrm>
            <a:off x="1832400" y="1990350"/>
            <a:ext cx="54792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"/>
          <p:cNvGrpSpPr/>
          <p:nvPr/>
        </p:nvGrpSpPr>
        <p:grpSpPr>
          <a:xfrm>
            <a:off x="139" y="151"/>
            <a:ext cx="9159995" cy="5152574"/>
            <a:chOff x="3843650" y="2891150"/>
            <a:chExt cx="3447625" cy="2585725"/>
          </a:xfrm>
        </p:grpSpPr>
        <p:sp>
          <p:nvSpPr>
            <p:cNvPr id="667" name="Google Shape;667;p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5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5"/>
          <p:cNvSpPr txBox="1">
            <a:spLocks noGrp="1"/>
          </p:cNvSpPr>
          <p:nvPr>
            <p:ph type="body" idx="1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"/>
          <p:cNvGrpSpPr/>
          <p:nvPr/>
        </p:nvGrpSpPr>
        <p:grpSpPr>
          <a:xfrm>
            <a:off x="139" y="151"/>
            <a:ext cx="9159995" cy="5152574"/>
            <a:chOff x="3843650" y="2891150"/>
            <a:chExt cx="3447625" cy="2585725"/>
          </a:xfrm>
        </p:grpSpPr>
        <p:sp>
          <p:nvSpPr>
            <p:cNvPr id="845" name="Google Shape;845;p6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6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6"/>
          <p:cNvSpPr txBox="1">
            <a:spLocks noGrp="1"/>
          </p:cNvSpPr>
          <p:nvPr>
            <p:ph type="body" idx="1"/>
          </p:nvPr>
        </p:nvSpPr>
        <p:spPr>
          <a:xfrm>
            <a:off x="1131725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Google Shape;1021;p6"/>
          <p:cNvSpPr txBox="1">
            <a:spLocks noGrp="1"/>
          </p:cNvSpPr>
          <p:nvPr>
            <p:ph type="body" idx="2"/>
          </p:nvPr>
        </p:nvSpPr>
        <p:spPr>
          <a:xfrm>
            <a:off x="4672553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7"/>
          <p:cNvGrpSpPr/>
          <p:nvPr/>
        </p:nvGrpSpPr>
        <p:grpSpPr>
          <a:xfrm>
            <a:off x="139" y="151"/>
            <a:ext cx="9159995" cy="5152574"/>
            <a:chOff x="3843650" y="2891150"/>
            <a:chExt cx="3447625" cy="2585725"/>
          </a:xfrm>
        </p:grpSpPr>
        <p:sp>
          <p:nvSpPr>
            <p:cNvPr id="1024" name="Google Shape;1024;p7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 txBox="1">
            <a:spLocks noGrp="1"/>
          </p:cNvSpPr>
          <p:nvPr>
            <p:ph type="body" idx="1"/>
          </p:nvPr>
        </p:nvSpPr>
        <p:spPr>
          <a:xfrm>
            <a:off x="977300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Google Shape;1200;p7"/>
          <p:cNvSpPr txBox="1">
            <a:spLocks noGrp="1"/>
          </p:cNvSpPr>
          <p:nvPr>
            <p:ph type="body" idx="2"/>
          </p:nvPr>
        </p:nvSpPr>
        <p:spPr>
          <a:xfrm>
            <a:off x="3391603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Google Shape;1201;p7"/>
          <p:cNvSpPr txBox="1">
            <a:spLocks noGrp="1"/>
          </p:cNvSpPr>
          <p:nvPr>
            <p:ph type="body" idx="3"/>
          </p:nvPr>
        </p:nvSpPr>
        <p:spPr>
          <a:xfrm>
            <a:off x="5805905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8"/>
          <p:cNvGrpSpPr/>
          <p:nvPr/>
        </p:nvGrpSpPr>
        <p:grpSpPr>
          <a:xfrm>
            <a:off x="139" y="151"/>
            <a:ext cx="9159995" cy="5152574"/>
            <a:chOff x="3843650" y="2891150"/>
            <a:chExt cx="3447625" cy="2585725"/>
          </a:xfrm>
        </p:grpSpPr>
        <p:sp>
          <p:nvSpPr>
            <p:cNvPr id="1204" name="Google Shape;1204;p8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8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9"/>
          <p:cNvGrpSpPr/>
          <p:nvPr/>
        </p:nvGrpSpPr>
        <p:grpSpPr>
          <a:xfrm>
            <a:off x="1" y="-8"/>
            <a:ext cx="9152065" cy="5147920"/>
            <a:chOff x="328725" y="238125"/>
            <a:chExt cx="3447625" cy="2585725"/>
          </a:xfrm>
        </p:grpSpPr>
        <p:sp>
          <p:nvSpPr>
            <p:cNvPr id="1381" name="Google Shape;1381;p9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9"/>
          <p:cNvSpPr txBox="1">
            <a:spLocks noGrp="1"/>
          </p:cNvSpPr>
          <p:nvPr>
            <p:ph type="body" idx="1"/>
          </p:nvPr>
        </p:nvSpPr>
        <p:spPr>
          <a:xfrm>
            <a:off x="457200" y="4085775"/>
            <a:ext cx="82296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"/>
          <p:cNvGrpSpPr/>
          <p:nvPr/>
        </p:nvGrpSpPr>
        <p:grpSpPr>
          <a:xfrm>
            <a:off x="1" y="-8"/>
            <a:ext cx="9152065" cy="5147920"/>
            <a:chOff x="328725" y="238125"/>
            <a:chExt cx="3447625" cy="2585725"/>
          </a:xfrm>
        </p:grpSpPr>
        <p:sp>
          <p:nvSpPr>
            <p:cNvPr id="1488" name="Google Shape;1488;p1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0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0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0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0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0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0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0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0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0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737325"/>
            <a:ext cx="6880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427100"/>
            <a:ext cx="6880500" cy="3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">
    <p:bg>
      <p:bgPr>
        <a:solidFill>
          <a:schemeClr val="lt1"/>
        </a:solidFill>
        <a:effectLst/>
      </p:bgPr>
    </p:bg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6" name="Google Shape;1826;p18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27" name="Google Shape;1827;p18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ratch.mit.edu/projects/277692898" TargetMode="External"/><Relationship Id="rId5" Type="http://schemas.openxmlformats.org/officeDocument/2006/relationships/hyperlink" Target="https://scratch.mit.edu/projects/142745286" TargetMode="Externa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9138999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hyperlink" Target="https://docs.google.com/presentation/d/1TeTtgX2VzOU1yqyAMDRW3v05NWrWg_QoVKwGClFLPlQ/edit#slide=id.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9138999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hyperlink" Target="https://docs.google.com/presentation/d/1eOGBwpQc3B5RkrmbfvH1TvlFW7QplWKzdaWavttcap8/edit?usp=sha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forms.office.com/Pages/ShareFormPage.aspx?id=EF61Z5BlXEaXCQTxot_EPGUpWRFJktxEiclxsdXYqidUMDY4WDVCVUhURDRFMUMyOE1KNUVFWlhYMi4u&amp;sharetoken=QC17Zzw0pqD2LQua1dsE" TargetMode="External"/><Relationship Id="rId5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Relationship Id="rId4" Type="http://schemas.openxmlformats.org/officeDocument/2006/relationships/hyperlink" Target="https://docs.google.com/forms/u/0/d/1TVr-D7dLeTECrrlAC0QzsKpxG4wU2zqfXUfd9_u9Bnk/cop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hyperlink" Target="http://scratched.gse.harvard.edu/meetups/files/Guide_20160904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meetup.com/ScratchEd-Quebec/events/274534873/" TargetMode="Externa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campus.recit.qc.ca/math%c3%a9matique-science-et-technologie/scratchpremierspas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cs.google.com/document/d/1WirA-AReBRLJX5fP11XwF0DT7EJVQDicNqLLLPqH6dU/edit?usp=sharing" TargetMode="External"/><Relationship Id="rId5" Type="http://schemas.openxmlformats.org/officeDocument/2006/relationships/hyperlink" Target="https://campus.recit.qc.ca/math%c3%a9matique-science-et-technologie/scratchmathematique1" TargetMode="External"/><Relationship Id="rId4" Type="http://schemas.openxmlformats.org/officeDocument/2006/relationships/hyperlink" Target="https://campus.recit.qc.ca/math%c3%a9matique-science-et-technologie/mstdistance10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bit.ly/jne13nov20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mailto:ocs@learnquebec.c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equipe@recitmst.qc.ca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s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hyperlink" Target="https://bit.ly/DCFanimatedwheel" TargetMode="External"/><Relationship Id="rId4" Type="http://schemas.openxmlformats.org/officeDocument/2006/relationships/hyperlink" Target="https://view.genial.ly/5d812659369a7d0fc95ca03b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hyperlink" Target="https://scratch.mit.edu/projects/29802955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hyperlink" Target="https://scratch.mit.edu/projects/29802955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8923321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8923321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8" name="Google Shape;18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34"/>
          <p:cNvSpPr txBox="1"/>
          <p:nvPr/>
        </p:nvSpPr>
        <p:spPr>
          <a:xfrm>
            <a:off x="959425" y="-92058"/>
            <a:ext cx="741930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D’autres défis géométriques…</a:t>
            </a:r>
            <a:endParaRPr sz="36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latin typeface="Viga"/>
                <a:ea typeface="Viga"/>
                <a:cs typeface="Viga"/>
                <a:sym typeface="Viga"/>
              </a:rPr>
              <a:t>Other Geometry Challenges... </a:t>
            </a:r>
            <a:endParaRPr sz="36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44" name="Google Shape;1944;p34"/>
          <p:cNvSpPr/>
          <p:nvPr/>
        </p:nvSpPr>
        <p:spPr>
          <a:xfrm>
            <a:off x="4826475" y="1223925"/>
            <a:ext cx="1984200" cy="429900"/>
          </a:xfrm>
          <a:prstGeom prst="wedgeRoundRectCallout">
            <a:avLst>
              <a:gd name="adj1" fmla="val -29860"/>
              <a:gd name="adj2" fmla="val 392116"/>
              <a:gd name="adj3" fmla="val 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</a:rPr>
              <a:t>Sine Law</a:t>
            </a:r>
            <a:endParaRPr sz="2200" b="1">
              <a:solidFill>
                <a:srgbClr val="FFFFFF"/>
              </a:solidFill>
            </a:endParaRPr>
          </a:p>
        </p:txBody>
      </p:sp>
      <p:sp>
        <p:nvSpPr>
          <p:cNvPr id="1945" name="Google Shape;1945;p34"/>
          <p:cNvSpPr/>
          <p:nvPr/>
        </p:nvSpPr>
        <p:spPr>
          <a:xfrm>
            <a:off x="852425" y="4561200"/>
            <a:ext cx="2659500" cy="429900"/>
          </a:xfrm>
          <a:prstGeom prst="wedgeRoundRectCallout">
            <a:avLst>
              <a:gd name="adj1" fmla="val -14201"/>
              <a:gd name="adj2" fmla="val -295286"/>
              <a:gd name="adj3" fmla="val 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Pythagorean Theorem</a:t>
            </a:r>
            <a:endParaRPr sz="1800" b="1">
              <a:solidFill>
                <a:srgbClr val="FFFFFF"/>
              </a:solidFill>
            </a:endParaRPr>
          </a:p>
        </p:txBody>
      </p:sp>
      <p:pic>
        <p:nvPicPr>
          <p:cNvPr id="1946" name="Google Shape;19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25" y="1544562"/>
            <a:ext cx="3274631" cy="24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7250" y="2397825"/>
            <a:ext cx="3376837" cy="2532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48" name="Google Shape;1948;p34"/>
          <p:cNvSpPr/>
          <p:nvPr/>
        </p:nvSpPr>
        <p:spPr>
          <a:xfrm>
            <a:off x="944225" y="4000500"/>
            <a:ext cx="2567700" cy="429900"/>
          </a:xfrm>
          <a:prstGeom prst="wedgeRoundRectCallout">
            <a:avLst>
              <a:gd name="adj1" fmla="val -14201"/>
              <a:gd name="adj2" fmla="val -295286"/>
              <a:gd name="adj3" fmla="val 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949" name="Google Shape;1949;p34"/>
          <p:cNvSpPr txBox="1"/>
          <p:nvPr/>
        </p:nvSpPr>
        <p:spPr>
          <a:xfrm>
            <a:off x="904450" y="4015406"/>
            <a:ext cx="26595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Relation de </a:t>
            </a:r>
            <a:r>
              <a:rPr lang="en" sz="1800" b="1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Pythagore</a:t>
            </a:r>
            <a:endParaRPr sz="1800" b="1">
              <a:solidFill>
                <a:srgbClr val="FFFFFF"/>
              </a:solidFill>
            </a:endParaRPr>
          </a:p>
        </p:txBody>
      </p:sp>
      <p:sp>
        <p:nvSpPr>
          <p:cNvPr id="1950" name="Google Shape;1950;p34"/>
          <p:cNvSpPr/>
          <p:nvPr/>
        </p:nvSpPr>
        <p:spPr>
          <a:xfrm>
            <a:off x="4752825" y="1810875"/>
            <a:ext cx="2226600" cy="429900"/>
          </a:xfrm>
          <a:prstGeom prst="wedgeRoundRectCallout">
            <a:avLst>
              <a:gd name="adj1" fmla="val -29860"/>
              <a:gd name="adj2" fmla="val 392116"/>
              <a:gd name="adj3" fmla="val 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34"/>
          <p:cNvSpPr txBox="1"/>
          <p:nvPr/>
        </p:nvSpPr>
        <p:spPr>
          <a:xfrm>
            <a:off x="4923375" y="1851975"/>
            <a:ext cx="222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</a:rPr>
              <a:t>Loi des </a:t>
            </a:r>
            <a:r>
              <a:rPr lang="en" sz="2200" b="1" u="sng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sinus</a:t>
            </a:r>
            <a:endParaRPr sz="2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35"/>
          <p:cNvSpPr txBox="1">
            <a:spLocks noGrp="1"/>
          </p:cNvSpPr>
          <p:nvPr>
            <p:ph type="body" idx="1"/>
          </p:nvPr>
        </p:nvSpPr>
        <p:spPr>
          <a:xfrm>
            <a:off x="257425" y="1198300"/>
            <a:ext cx="4377300" cy="27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Somme de 2 nombres </a:t>
            </a:r>
            <a:endParaRPr sz="2200" i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i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" sz="2200" i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	</a:t>
            </a: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Possibilité :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●"/>
            </a:pPr>
            <a:r>
              <a:rPr lang="en" sz="2200" b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somme de 3 ou 4 nombres</a:t>
            </a:r>
            <a:endParaRPr sz="2200" b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●"/>
            </a:pPr>
            <a:r>
              <a:rPr lang="en" sz="2200" b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produit de 2 nombres</a:t>
            </a:r>
            <a:endParaRPr sz="2200" b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●"/>
            </a:pPr>
            <a:r>
              <a:rPr lang="en" sz="2200" b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moyenne de 2, 3 ou 4 nombres</a:t>
            </a:r>
            <a:endParaRPr sz="2200" b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3.  Blocs «Capteurs» et   «réponse» 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i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i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            </a:t>
            </a:r>
            <a:endParaRPr sz="2400" i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57" name="Google Shape;1957;p35"/>
          <p:cNvSpPr txBox="1"/>
          <p:nvPr/>
        </p:nvSpPr>
        <p:spPr>
          <a:xfrm>
            <a:off x="905850" y="136550"/>
            <a:ext cx="7113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La somme</a:t>
            </a: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du programme</a:t>
            </a:r>
            <a:endParaRPr sz="40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58" name="Google Shape;1958;p35"/>
          <p:cNvSpPr txBox="1"/>
          <p:nvPr/>
        </p:nvSpPr>
        <p:spPr>
          <a:xfrm>
            <a:off x="5134538" y="4391875"/>
            <a:ext cx="2783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Suivez le 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guide</a:t>
            </a:r>
            <a:r>
              <a:rPr lang="en"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!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59" name="Google Shape;195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3675" y="1199721"/>
            <a:ext cx="4377300" cy="3142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36"/>
          <p:cNvSpPr txBox="1">
            <a:spLocks noGrp="1"/>
          </p:cNvSpPr>
          <p:nvPr>
            <p:ph type="body" idx="1"/>
          </p:nvPr>
        </p:nvSpPr>
        <p:spPr>
          <a:xfrm>
            <a:off x="257425" y="1013950"/>
            <a:ext cx="5341200" cy="40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Challenge 1: Sum of 2 numbers</a:t>
            </a:r>
            <a:b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Can you apply the same principles to these additional challenges: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○"/>
            </a:pPr>
            <a:r>
              <a:rPr lang="en" sz="2200" b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Sum of 3 or 4 numbers</a:t>
            </a:r>
            <a:endParaRPr sz="2200" b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○"/>
            </a:pPr>
            <a:r>
              <a:rPr lang="en" sz="2200" b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Product of 2 numbers</a:t>
            </a:r>
            <a:endParaRPr sz="2200" b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○"/>
            </a:pPr>
            <a:r>
              <a:rPr lang="en" sz="2200" b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Average of 2, 3, or 4 numbers.</a:t>
            </a:r>
            <a:b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Challenge: Use the sensing blocks “ask” and “answer” to ask for the user’s name and then greet them.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65" name="Google Shape;1965;p36"/>
          <p:cNvSpPr txBox="1"/>
          <p:nvPr/>
        </p:nvSpPr>
        <p:spPr>
          <a:xfrm>
            <a:off x="453900" y="60350"/>
            <a:ext cx="7882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A Sum</a:t>
            </a: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66" name="Google Shape;1966;p36"/>
          <p:cNvSpPr txBox="1"/>
          <p:nvPr/>
        </p:nvSpPr>
        <p:spPr>
          <a:xfrm>
            <a:off x="5598613" y="4311875"/>
            <a:ext cx="2783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Follow the 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guide</a:t>
            </a:r>
            <a:r>
              <a:rPr lang="en"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!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67" name="Google Shape;196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9900" y="946931"/>
            <a:ext cx="3374794" cy="2782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37"/>
          <p:cNvSpPr txBox="1"/>
          <p:nvPr/>
        </p:nvSpPr>
        <p:spPr>
          <a:xfrm>
            <a:off x="186450" y="1260775"/>
            <a:ext cx="87711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300"/>
              <a:buFont typeface="Ubuntu"/>
              <a:buChar char="●"/>
            </a:pPr>
            <a:r>
              <a:rPr lang="en" sz="2300" b="1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environnement numérique d’apprentissage (ENA)  </a:t>
            </a:r>
            <a:r>
              <a:rPr lang="en" sz="2300" b="1">
                <a:latin typeface="Ubuntu"/>
                <a:ea typeface="Ubuntu"/>
                <a:cs typeface="Ubuntu"/>
                <a:sym typeface="Ubuntu"/>
              </a:rPr>
              <a:t>Using a learning management tool</a:t>
            </a:r>
            <a:br>
              <a:rPr lang="en" sz="2300" b="1">
                <a:latin typeface="Ubuntu"/>
                <a:ea typeface="Ubuntu"/>
                <a:cs typeface="Ubuntu"/>
                <a:sym typeface="Ubuntu"/>
              </a:rPr>
            </a:br>
            <a:endParaRPr sz="23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300"/>
              <a:buFont typeface="Ubuntu"/>
              <a:buChar char="●"/>
            </a:pPr>
            <a:r>
              <a:rPr lang="en" sz="2300" b="1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formulaire pour consigner les programmes réalisés par les élèves </a:t>
            </a:r>
            <a:r>
              <a:rPr lang="en" sz="2300" b="1">
                <a:latin typeface="Ubuntu"/>
                <a:ea typeface="Ubuntu"/>
                <a:cs typeface="Ubuntu"/>
                <a:sym typeface="Ubuntu"/>
              </a:rPr>
              <a:t>Using an online form to collate students’ programs</a:t>
            </a:r>
            <a:br>
              <a:rPr lang="en" sz="2300" b="1">
                <a:latin typeface="Ubuntu"/>
                <a:ea typeface="Ubuntu"/>
                <a:cs typeface="Ubuntu"/>
                <a:sym typeface="Ubuntu"/>
              </a:rPr>
            </a:br>
            <a:r>
              <a:rPr lang="en" sz="2300" b="1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-Copie formulaire Google en </a:t>
            </a:r>
            <a:r>
              <a:rPr lang="en" sz="23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FR</a:t>
            </a:r>
            <a:r>
              <a:rPr lang="en" sz="2300" b="1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 </a:t>
            </a:r>
            <a:r>
              <a:rPr lang="en" sz="2300" b="1">
                <a:latin typeface="Ubuntu"/>
                <a:ea typeface="Ubuntu"/>
                <a:cs typeface="Ubuntu"/>
                <a:sym typeface="Ubuntu"/>
              </a:rPr>
              <a:t>Google Form in </a:t>
            </a:r>
            <a:r>
              <a:rPr lang="en" sz="2300" b="1" u="sng">
                <a:latin typeface="Ubuntu"/>
                <a:ea typeface="Ubuntu"/>
                <a:cs typeface="Ubuntu"/>
                <a:sym typeface="Ubuntu"/>
                <a:hlinkClick r:id="rId4"/>
              </a:rPr>
              <a:t>EN</a:t>
            </a:r>
            <a:br>
              <a:rPr lang="en" sz="2300" b="1">
                <a:latin typeface="Ubuntu"/>
                <a:ea typeface="Ubuntu"/>
                <a:cs typeface="Ubuntu"/>
                <a:sym typeface="Ubuntu"/>
              </a:rPr>
            </a:br>
            <a:r>
              <a:rPr lang="en" sz="2300" b="1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-Copie formulaire Microsoft en </a:t>
            </a:r>
            <a:r>
              <a:rPr lang="en" sz="23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FR</a:t>
            </a:r>
            <a:r>
              <a:rPr lang="en" sz="2300" b="1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 </a:t>
            </a:r>
            <a:r>
              <a:rPr lang="en" sz="2300" b="1">
                <a:latin typeface="Ubuntu"/>
                <a:ea typeface="Ubuntu"/>
                <a:cs typeface="Ubuntu"/>
                <a:sym typeface="Ubuntu"/>
              </a:rPr>
              <a:t>Microsoft form in </a:t>
            </a:r>
            <a:r>
              <a:rPr lang="en" sz="2300" b="1" u="sng">
                <a:latin typeface="Ubuntu"/>
                <a:ea typeface="Ubuntu"/>
                <a:cs typeface="Ubuntu"/>
                <a:sym typeface="Ubuntu"/>
                <a:hlinkClick r:id="rId6"/>
              </a:rPr>
              <a:t>EN</a:t>
            </a:r>
            <a:endParaRPr sz="23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300">
              <a:solidFill>
                <a:srgbClr val="FF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73" name="Google Shape;197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sp>
        <p:nvSpPr>
          <p:cNvPr id="1974" name="Google Shape;1974;p37"/>
          <p:cNvSpPr txBox="1">
            <a:spLocks noGrp="1"/>
          </p:cNvSpPr>
          <p:nvPr>
            <p:ph type="title" idx="4294967295"/>
          </p:nvPr>
        </p:nvSpPr>
        <p:spPr>
          <a:xfrm>
            <a:off x="948525" y="645500"/>
            <a:ext cx="7052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Partager ou enseigner à distance</a:t>
            </a:r>
            <a:endParaRPr sz="30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Sharing or Teaching Online</a:t>
            </a:r>
            <a:endParaRPr sz="3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9" name="Google Shape;19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04800"/>
            <a:ext cx="8991600" cy="4533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9"/>
          <p:cNvSpPr/>
          <p:nvPr/>
        </p:nvSpPr>
        <p:spPr>
          <a:xfrm>
            <a:off x="-141" y="4153386"/>
            <a:ext cx="9144000" cy="990300"/>
          </a:xfrm>
          <a:prstGeom prst="rect">
            <a:avLst/>
          </a:prstGeom>
          <a:solidFill>
            <a:srgbClr val="FFCC00">
              <a:alpha val="7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5" name="Google Shape;1985;p39" descr="SCRAT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28" y="4153373"/>
            <a:ext cx="880336" cy="880336"/>
          </a:xfrm>
          <a:prstGeom prst="rect">
            <a:avLst/>
          </a:prstGeom>
          <a:noFill/>
          <a:ln>
            <a:noFill/>
          </a:ln>
        </p:spPr>
      </p:pic>
      <p:sp>
        <p:nvSpPr>
          <p:cNvPr id="1986" name="Google Shape;1986;p39"/>
          <p:cNvSpPr txBox="1"/>
          <p:nvPr/>
        </p:nvSpPr>
        <p:spPr>
          <a:xfrm>
            <a:off x="1367203" y="-118468"/>
            <a:ext cx="67239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" sz="4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What is a Meetup?</a:t>
            </a:r>
            <a:endParaRPr sz="4500">
              <a:solidFill>
                <a:schemeClr val="dk1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" sz="4500" b="0" i="0" u="none" strike="noStrike" cap="none">
                <a:solidFill>
                  <a:schemeClr val="accent5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Qu' est-ce qu 'un ScratchEd Meetup?</a:t>
            </a:r>
            <a:endParaRPr sz="4500" b="0" i="0" u="none" strike="noStrike" cap="none">
              <a:solidFill>
                <a:schemeClr val="accent5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1987" name="Google Shape;1987;p39"/>
          <p:cNvSpPr txBox="1"/>
          <p:nvPr/>
        </p:nvSpPr>
        <p:spPr>
          <a:xfrm>
            <a:off x="6415031" y="3828806"/>
            <a:ext cx="21990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sng" strike="noStrike" cap="none">
                <a:solidFill>
                  <a:schemeClr val="hlink"/>
                </a:solidFill>
                <a:latin typeface="Loved by the King"/>
                <a:ea typeface="Loved by the King"/>
                <a:cs typeface="Loved by the King"/>
                <a:sym typeface="Loved by the King"/>
                <a:hlinkClick r:id="rId4"/>
              </a:rPr>
              <a:t>Image source: ScratchEd Team Meetup Guide V2</a:t>
            </a:r>
            <a:endParaRPr sz="1000" b="0" i="0" u="none" strike="noStrike" cap="none">
              <a:solidFill>
                <a:srgbClr val="000000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</p:txBody>
      </p:sp>
      <p:pic>
        <p:nvPicPr>
          <p:cNvPr id="1988" name="Google Shape;1988;p39"/>
          <p:cNvPicPr preferRelativeResize="0"/>
          <p:nvPr/>
        </p:nvPicPr>
        <p:blipFill rotWithShape="1">
          <a:blip r:embed="rId5">
            <a:alphaModFix/>
          </a:blip>
          <a:srcRect l="1931" b="5374"/>
          <a:stretch/>
        </p:blipFill>
        <p:spPr>
          <a:xfrm>
            <a:off x="3854859" y="1981652"/>
            <a:ext cx="5269968" cy="2086462"/>
          </a:xfrm>
          <a:prstGeom prst="rect">
            <a:avLst/>
          </a:prstGeom>
          <a:noFill/>
          <a:ln>
            <a:noFill/>
          </a:ln>
        </p:spPr>
      </p:pic>
      <p:sp>
        <p:nvSpPr>
          <p:cNvPr id="1989" name="Google Shape;1989;p39"/>
          <p:cNvSpPr/>
          <p:nvPr/>
        </p:nvSpPr>
        <p:spPr>
          <a:xfrm>
            <a:off x="4381077" y="2318700"/>
            <a:ext cx="3276000" cy="117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0" name="Google Shape;1990;p39"/>
          <p:cNvSpPr txBox="1"/>
          <p:nvPr/>
        </p:nvSpPr>
        <p:spPr>
          <a:xfrm>
            <a:off x="4017560" y="2103189"/>
            <a:ext cx="3954300" cy="1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RÉSEAUTAGE + PLANIFICATION</a:t>
            </a:r>
            <a:endParaRPr sz="2800" b="0" i="0" u="none" strike="noStrike" cap="none">
              <a:solidFill>
                <a:srgbClr val="00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EXPLORATION + APPRENTISSAGE</a:t>
            </a:r>
            <a:endParaRPr sz="2800" b="0" i="0" u="none" strike="noStrike" cap="none">
              <a:solidFill>
                <a:srgbClr val="00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PARTAGE + RÉFLEXIONS</a:t>
            </a:r>
            <a:endParaRPr sz="2800" b="0" i="0" u="none" strike="noStrike" cap="none">
              <a:solidFill>
                <a:srgbClr val="00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Google Shape;1991;p39"/>
          <p:cNvSpPr/>
          <p:nvPr/>
        </p:nvSpPr>
        <p:spPr>
          <a:xfrm rot="210585">
            <a:off x="6620260" y="1724502"/>
            <a:ext cx="1807820" cy="4843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Just Another Hand"/>
              </a:rPr>
              <a:t>Objectifs</a:t>
            </a:r>
          </a:p>
        </p:txBody>
      </p:sp>
      <p:pic>
        <p:nvPicPr>
          <p:cNvPr id="1992" name="Google Shape;1992;p39"/>
          <p:cNvPicPr preferRelativeResize="0"/>
          <p:nvPr/>
        </p:nvPicPr>
        <p:blipFill rotWithShape="1">
          <a:blip r:embed="rId5">
            <a:alphaModFix/>
          </a:blip>
          <a:srcRect r="25031" b="12732"/>
          <a:stretch/>
        </p:blipFill>
        <p:spPr>
          <a:xfrm>
            <a:off x="-141" y="1820786"/>
            <a:ext cx="3855001" cy="2086452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39"/>
          <p:cNvSpPr/>
          <p:nvPr/>
        </p:nvSpPr>
        <p:spPr>
          <a:xfrm rot="-189234">
            <a:off x="369778" y="1477029"/>
            <a:ext cx="633912" cy="39016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Just Another Hand"/>
              </a:rPr>
              <a:t>Goals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8" name="Google Shape;1998;p40" descr="SCRATCh"/>
          <p:cNvPicPr preferRelativeResize="0"/>
          <p:nvPr/>
        </p:nvPicPr>
        <p:blipFill rotWithShape="1">
          <a:blip r:embed="rId3">
            <a:alphaModFix/>
          </a:blip>
          <a:srcRect l="7706"/>
          <a:stretch/>
        </p:blipFill>
        <p:spPr>
          <a:xfrm>
            <a:off x="76200" y="24900"/>
            <a:ext cx="1614475" cy="17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9" name="Google Shape;1999;p40"/>
          <p:cNvSpPr txBox="1"/>
          <p:nvPr/>
        </p:nvSpPr>
        <p:spPr>
          <a:xfrm>
            <a:off x="1673438" y="1957525"/>
            <a:ext cx="97536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5000" b="0" i="0" u="none" strike="noStrike" cap="none">
              <a:solidFill>
                <a:srgbClr val="0097A7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2000" name="Google Shape;2000;p40"/>
          <p:cNvSpPr txBox="1"/>
          <p:nvPr/>
        </p:nvSpPr>
        <p:spPr>
          <a:xfrm>
            <a:off x="421956" y="1829175"/>
            <a:ext cx="100749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Just Another Hand"/>
              <a:buAutoNum type="arabicPeriod"/>
            </a:pPr>
            <a:r>
              <a:rPr lang="en" sz="5000">
                <a:latin typeface="Just Another Hand"/>
                <a:ea typeface="Just Another Hand"/>
                <a:cs typeface="Just Another Hand"/>
                <a:sym typeface="Just Another Hand"/>
              </a:rPr>
              <a:t>Building a community </a:t>
            </a:r>
            <a:r>
              <a:rPr lang="en" sz="5000">
                <a:solidFill>
                  <a:srgbClr val="0097A7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La communauté de pratique</a:t>
            </a:r>
            <a:endParaRPr sz="5000">
              <a:solidFill>
                <a:srgbClr val="0097A7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marL="457200" marR="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Just Another Hand"/>
              <a:buAutoNum type="arabicPeriod"/>
            </a:pPr>
            <a:r>
              <a:rPr lang="en" sz="5000">
                <a:latin typeface="Just Another Hand"/>
                <a:ea typeface="Just Another Hand"/>
                <a:cs typeface="Just Another Hand"/>
                <a:sym typeface="Just Another Hand"/>
              </a:rPr>
              <a:t>Let’s establish themes together </a:t>
            </a:r>
            <a:r>
              <a:rPr lang="en" sz="5000">
                <a:solidFill>
                  <a:srgbClr val="0097A7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Établissons les thèmes</a:t>
            </a:r>
            <a:endParaRPr sz="5000">
              <a:solidFill>
                <a:srgbClr val="0097A7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3. Breakout rooms </a:t>
            </a:r>
            <a:r>
              <a:rPr lang="en" sz="5000">
                <a:solidFill>
                  <a:srgbClr val="0097A7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Discussions en sous-groupes</a:t>
            </a:r>
            <a:endParaRPr sz="5000">
              <a:solidFill>
                <a:srgbClr val="0097A7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4. Group share-out </a:t>
            </a:r>
            <a:r>
              <a:rPr lang="en" sz="5000">
                <a:solidFill>
                  <a:srgbClr val="0097A7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Partage</a:t>
            </a:r>
            <a:endParaRPr sz="5000">
              <a:solidFill>
                <a:srgbClr val="0097A7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5" name="Google Shape;20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875" y="1368213"/>
            <a:ext cx="7364250" cy="24070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6" name="Google Shape;2006;p41"/>
          <p:cNvSpPr txBox="1"/>
          <p:nvPr/>
        </p:nvSpPr>
        <p:spPr>
          <a:xfrm rot="-548936">
            <a:off x="228014" y="601439"/>
            <a:ext cx="4120722" cy="701632"/>
          </a:xfrm>
          <a:prstGeom prst="rect">
            <a:avLst/>
          </a:prstGeom>
          <a:solidFill>
            <a:srgbClr val="FFCC00">
              <a:alpha val="784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Viga"/>
                <a:ea typeface="Viga"/>
                <a:cs typeface="Viga"/>
                <a:sym typeface="Viga"/>
              </a:rPr>
              <a:t>27 novembre 2020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07" name="Google Shape;2007;p41"/>
          <p:cNvSpPr/>
          <p:nvPr/>
        </p:nvSpPr>
        <p:spPr>
          <a:xfrm>
            <a:off x="-141" y="4153386"/>
            <a:ext cx="9144000" cy="990300"/>
          </a:xfrm>
          <a:prstGeom prst="rect">
            <a:avLst/>
          </a:prstGeom>
          <a:solidFill>
            <a:srgbClr val="FFCC00">
              <a:alpha val="7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8" name="Google Shape;2008;p41" descr="SCRAT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28" y="4153373"/>
            <a:ext cx="880336" cy="880336"/>
          </a:xfrm>
          <a:prstGeom prst="rect">
            <a:avLst/>
          </a:prstGeom>
          <a:noFill/>
          <a:ln>
            <a:noFill/>
          </a:ln>
        </p:spPr>
      </p:pic>
      <p:sp>
        <p:nvSpPr>
          <p:cNvPr id="2009" name="Google Shape;2009;p41"/>
          <p:cNvSpPr txBox="1"/>
          <p:nvPr/>
        </p:nvSpPr>
        <p:spPr>
          <a:xfrm>
            <a:off x="869975" y="1773150"/>
            <a:ext cx="27297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Événements à venir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0" name="Google Shape;2010;p41">
            <a:hlinkClick r:id="rId5"/>
          </p:cNvPr>
          <p:cNvSpPr/>
          <p:nvPr/>
        </p:nvSpPr>
        <p:spPr>
          <a:xfrm>
            <a:off x="3110675" y="4312075"/>
            <a:ext cx="1989300" cy="6729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Participer/Register</a:t>
            </a:r>
            <a:endParaRPr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42"/>
          <p:cNvSpPr txBox="1">
            <a:spLocks noGrp="1"/>
          </p:cNvSpPr>
          <p:nvPr>
            <p:ph type="body" idx="1"/>
          </p:nvPr>
        </p:nvSpPr>
        <p:spPr>
          <a:xfrm>
            <a:off x="2393575" y="441275"/>
            <a:ext cx="6347100" cy="43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pour se former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Autoformations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Premiers pas Scratch pour tous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MST à distance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, section des applications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Fiche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de ressources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FR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et EN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2016" name="Google Shape;201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Google Shape;2017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" y="1338800"/>
            <a:ext cx="2088775" cy="17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43"/>
          <p:cNvSpPr txBox="1">
            <a:spLocks noGrp="1"/>
          </p:cNvSpPr>
          <p:nvPr>
            <p:ph type="title" idx="4294967295"/>
          </p:nvPr>
        </p:nvSpPr>
        <p:spPr>
          <a:xfrm>
            <a:off x="658325" y="929100"/>
            <a:ext cx="8025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69138"/>
                </a:solidFill>
                <a:latin typeface="Viga"/>
                <a:ea typeface="Viga"/>
                <a:cs typeface="Viga"/>
                <a:sym typeface="Viga"/>
              </a:rPr>
              <a:t>Obtenez votre badge de participation </a:t>
            </a:r>
            <a:endParaRPr sz="3000">
              <a:solidFill>
                <a:srgbClr val="E69138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To get your participation badge</a:t>
            </a:r>
            <a:endParaRPr sz="3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23" name="Google Shape;2023;p43"/>
          <p:cNvSpPr txBox="1"/>
          <p:nvPr/>
        </p:nvSpPr>
        <p:spPr>
          <a:xfrm>
            <a:off x="3716950" y="1757700"/>
            <a:ext cx="4215900" cy="24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Suivre les instructions dans la section / Follow the instructions 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Badge de participation / Participation Badge</a:t>
            </a:r>
            <a:endParaRPr sz="2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24" name="Google Shape;202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325" y="1884200"/>
            <a:ext cx="2228875" cy="21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26"/>
          <p:cNvSpPr txBox="1">
            <a:spLocks noGrp="1"/>
          </p:cNvSpPr>
          <p:nvPr>
            <p:ph type="body" idx="1"/>
          </p:nvPr>
        </p:nvSpPr>
        <p:spPr>
          <a:xfrm>
            <a:off x="1130300" y="410900"/>
            <a:ext cx="7217700" cy="2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RÉCIT MST</a:t>
            </a:r>
            <a:endParaRPr sz="2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et</a:t>
            </a:r>
            <a:r>
              <a:rPr lang="en" sz="2500">
                <a:solidFill>
                  <a:srgbClr val="E69138"/>
                </a:solidFill>
                <a:latin typeface="Ubuntu"/>
                <a:ea typeface="Ubuntu"/>
                <a:cs typeface="Ubuntu"/>
                <a:sym typeface="Ubuntu"/>
              </a:rPr>
              <a:t>/and</a:t>
            </a:r>
            <a:endParaRPr sz="2500">
              <a:solidFill>
                <a:srgbClr val="E69138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RÉCIT Services à la communauté anglophone</a:t>
            </a:r>
            <a:endParaRPr sz="2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endParaRPr sz="1500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https://bit.ly/jne13nov20</a:t>
            </a:r>
            <a:endParaRPr sz="1500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3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64" name="Google Shape;1864;p26"/>
          <p:cNvSpPr txBox="1"/>
          <p:nvPr/>
        </p:nvSpPr>
        <p:spPr>
          <a:xfrm>
            <a:off x="1061000" y="4566881"/>
            <a:ext cx="73563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65" name="Google Shape;18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7400" y="75166"/>
            <a:ext cx="1714500" cy="95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325" y="3715970"/>
            <a:ext cx="1464776" cy="140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1763" y="3714825"/>
            <a:ext cx="1384025" cy="136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3500" y="3703850"/>
            <a:ext cx="1384000" cy="13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9" name="Google Shape;186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5225" y="3703851"/>
            <a:ext cx="1464772" cy="13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0" name="Google Shape;187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8500" y="3714829"/>
            <a:ext cx="1464775" cy="13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1" name="Google Shape;1871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21775" y="3675650"/>
            <a:ext cx="1400134" cy="13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Google Shape;1872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4601" y="82471"/>
            <a:ext cx="1060449" cy="102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26"/>
          <p:cNvSpPr txBox="1"/>
          <p:nvPr/>
        </p:nvSpPr>
        <p:spPr>
          <a:xfrm>
            <a:off x="1732425" y="2925438"/>
            <a:ext cx="15195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Christine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TRUESDALE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74" name="Google Shape;1874;p26"/>
          <p:cNvSpPr txBox="1"/>
          <p:nvPr/>
        </p:nvSpPr>
        <p:spPr>
          <a:xfrm>
            <a:off x="3345325" y="2925438"/>
            <a:ext cx="17145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Thomas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STENZEL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75" name="Google Shape;1875;p26"/>
          <p:cNvSpPr txBox="1"/>
          <p:nvPr/>
        </p:nvSpPr>
        <p:spPr>
          <a:xfrm>
            <a:off x="4895425" y="2925438"/>
            <a:ext cx="17145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Chris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COLLEY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76" name="Google Shape;1876;p26"/>
          <p:cNvSpPr txBox="1"/>
          <p:nvPr/>
        </p:nvSpPr>
        <p:spPr>
          <a:xfrm>
            <a:off x="6313175" y="2925438"/>
            <a:ext cx="17145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Carolyn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BUTEAU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77" name="Google Shape;1877;p26"/>
          <p:cNvSpPr txBox="1"/>
          <p:nvPr/>
        </p:nvSpPr>
        <p:spPr>
          <a:xfrm>
            <a:off x="7844825" y="2925438"/>
            <a:ext cx="17145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Craig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BULLETT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78" name="Google Shape;1878;p26"/>
          <p:cNvSpPr txBox="1"/>
          <p:nvPr/>
        </p:nvSpPr>
        <p:spPr>
          <a:xfrm>
            <a:off x="426125" y="2925438"/>
            <a:ext cx="17145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Sonya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FISET</a:t>
            </a:r>
            <a:endParaRPr sz="1600" b="1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44"/>
          <p:cNvSpPr txBox="1"/>
          <p:nvPr/>
        </p:nvSpPr>
        <p:spPr>
          <a:xfrm>
            <a:off x="156175" y="3963206"/>
            <a:ext cx="78252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30" name="Google Shape;2030;p44"/>
          <p:cNvSpPr/>
          <p:nvPr/>
        </p:nvSpPr>
        <p:spPr>
          <a:xfrm>
            <a:off x="3213452" y="527701"/>
            <a:ext cx="2728142" cy="1892065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31" name="Google Shape;2031;p44"/>
          <p:cNvSpPr/>
          <p:nvPr/>
        </p:nvSpPr>
        <p:spPr>
          <a:xfrm>
            <a:off x="4014780" y="972224"/>
            <a:ext cx="1114426" cy="1003003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44"/>
          <p:cNvSpPr txBox="1"/>
          <p:nvPr/>
        </p:nvSpPr>
        <p:spPr>
          <a:xfrm>
            <a:off x="-148625" y="4715775"/>
            <a:ext cx="16173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84F5C"/>
                </a:solidFill>
                <a:latin typeface="Viga"/>
                <a:ea typeface="Viga"/>
                <a:cs typeface="Viga"/>
                <a:sym typeface="Viga"/>
              </a:rPr>
              <a:t>RÉCIT MST 2020</a:t>
            </a:r>
            <a:endParaRPr/>
          </a:p>
        </p:txBody>
      </p:sp>
      <p:sp>
        <p:nvSpPr>
          <p:cNvPr id="2033" name="Google Shape;2033;p44"/>
          <p:cNvSpPr txBox="1"/>
          <p:nvPr/>
        </p:nvSpPr>
        <p:spPr>
          <a:xfrm>
            <a:off x="960225" y="224050"/>
            <a:ext cx="7734300" cy="1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AA22A"/>
                </a:solidFill>
                <a:latin typeface="Bangers"/>
                <a:ea typeface="Bangers"/>
                <a:cs typeface="Bangers"/>
                <a:sym typeface="Bangers"/>
              </a:rPr>
              <a:t>Merci et bon Scratch !</a:t>
            </a:r>
            <a:endParaRPr sz="4800">
              <a:solidFill>
                <a:srgbClr val="FAA22A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97A7"/>
                </a:solidFill>
                <a:latin typeface="Bangers"/>
                <a:ea typeface="Bangers"/>
                <a:cs typeface="Bangers"/>
                <a:sym typeface="Bangers"/>
              </a:rPr>
              <a:t>Thank you and Happy Scratching!</a:t>
            </a:r>
            <a:endParaRPr sz="4800">
              <a:solidFill>
                <a:srgbClr val="0097A7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C78D8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AA22A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034" name="Google Shape;20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50" y="2097925"/>
            <a:ext cx="1796395" cy="10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5" name="Google Shape;2035;p4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9488" y="4675802"/>
            <a:ext cx="1077165" cy="3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6" name="Google Shape;2036;p44"/>
          <p:cNvSpPr txBox="1"/>
          <p:nvPr/>
        </p:nvSpPr>
        <p:spPr>
          <a:xfrm>
            <a:off x="2969700" y="2010850"/>
            <a:ext cx="6182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Questions? ou</a:t>
            </a:r>
            <a:endParaRPr sz="24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Formations dans vos milieux : </a:t>
            </a:r>
            <a:r>
              <a:rPr lang="en" sz="2400" u="sng">
                <a:solidFill>
                  <a:srgbClr val="3C78D8"/>
                </a:solidFill>
                <a:latin typeface="Varela Round"/>
                <a:ea typeface="Varela Round"/>
                <a:cs typeface="Varela Round"/>
                <a:sym typeface="Varela Roun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equipe@recitmst.qc.ca</a:t>
            </a:r>
            <a:b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4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For the English sector</a:t>
            </a:r>
            <a:endParaRPr sz="24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Questions or PD Opportunities: </a:t>
            </a:r>
            <a:r>
              <a:rPr lang="en" sz="2400" u="sng">
                <a:solidFill>
                  <a:srgbClr val="3C78D8"/>
                </a:solidFill>
                <a:latin typeface="Varela Round"/>
                <a:ea typeface="Varela Round"/>
                <a:cs typeface="Varela Round"/>
                <a:sym typeface="Varela Roun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ocs@learnquebec.ca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27"/>
          <p:cNvSpPr txBox="1"/>
          <p:nvPr/>
        </p:nvSpPr>
        <p:spPr>
          <a:xfrm>
            <a:off x="177200" y="1101450"/>
            <a:ext cx="3210900" cy="4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Pourquoi ? Why?</a:t>
            </a:r>
            <a:endParaRPr sz="2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 </a:t>
            </a:r>
            <a:r>
              <a:rPr lang="en" sz="2500" u="sng">
                <a:latin typeface="Viga"/>
                <a:ea typeface="Viga"/>
                <a:cs typeface="Viga"/>
                <a:sym typeface="Viga"/>
                <a:hlinkClick r:id="rId3"/>
              </a:rPr>
              <a:t>/ Digital Competency Framework</a:t>
            </a:r>
            <a:endParaRPr sz="28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Viga"/>
                <a:ea typeface="Viga"/>
                <a:cs typeface="Viga"/>
                <a:sym typeface="Viga"/>
              </a:rPr>
              <a:t>12 dimensions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 sz="18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Viga"/>
                <a:ea typeface="Viga"/>
                <a:cs typeface="Viga"/>
                <a:sym typeface="Viga"/>
                <a:hlinkClick r:id="rId5"/>
              </a:rPr>
              <a:t>interactive version (Eng)</a:t>
            </a:r>
            <a:endParaRPr sz="1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884" name="Google Shape;188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7549" y="76200"/>
            <a:ext cx="5250820" cy="49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27"/>
          <p:cNvSpPr/>
          <p:nvPr/>
        </p:nvSpPr>
        <p:spPr>
          <a:xfrm>
            <a:off x="4623725" y="5995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7"/>
          <p:cNvSpPr/>
          <p:nvPr/>
        </p:nvSpPr>
        <p:spPr>
          <a:xfrm>
            <a:off x="6068600" y="1645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7"/>
          <p:cNvSpPr/>
          <p:nvPr/>
        </p:nvSpPr>
        <p:spPr>
          <a:xfrm>
            <a:off x="6155025" y="6603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7"/>
          <p:cNvSpPr/>
          <p:nvPr/>
        </p:nvSpPr>
        <p:spPr>
          <a:xfrm>
            <a:off x="7520775" y="26525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7"/>
          <p:cNvSpPr/>
          <p:nvPr/>
        </p:nvSpPr>
        <p:spPr>
          <a:xfrm>
            <a:off x="5998250" y="44930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7"/>
          <p:cNvSpPr/>
          <p:nvPr/>
        </p:nvSpPr>
        <p:spPr>
          <a:xfrm>
            <a:off x="3070400" y="250162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7"/>
          <p:cNvSpPr/>
          <p:nvPr/>
        </p:nvSpPr>
        <p:spPr>
          <a:xfrm>
            <a:off x="3354675" y="377502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28"/>
          <p:cNvSpPr txBox="1"/>
          <p:nvPr/>
        </p:nvSpPr>
        <p:spPr>
          <a:xfrm>
            <a:off x="3705775" y="1210913"/>
            <a:ext cx="153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97" name="Google Shape;18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11929"/>
            <a:ext cx="8991601" cy="4955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29"/>
          <p:cNvSpPr txBox="1"/>
          <p:nvPr/>
        </p:nvSpPr>
        <p:spPr>
          <a:xfrm>
            <a:off x="3705775" y="1210913"/>
            <a:ext cx="153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03" name="Google Shape;190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25" y="1287313"/>
            <a:ext cx="8688264" cy="3351187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29"/>
          <p:cNvSpPr txBox="1"/>
          <p:nvPr/>
        </p:nvSpPr>
        <p:spPr>
          <a:xfrm>
            <a:off x="190725" y="343675"/>
            <a:ext cx="91065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85858"/>
                </a:solidFill>
                <a:latin typeface="Viga"/>
                <a:ea typeface="Viga"/>
                <a:cs typeface="Viga"/>
                <a:sym typeface="Viga"/>
              </a:rPr>
              <a:t> Learners' engagement according to levels of ICT usage </a:t>
            </a:r>
            <a:endParaRPr sz="1800" b="1">
              <a:solidFill>
                <a:srgbClr val="585858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85858"/>
                </a:solidFill>
                <a:latin typeface="Viga"/>
                <a:ea typeface="Viga"/>
                <a:cs typeface="Viga"/>
                <a:sym typeface="Viga"/>
              </a:rPr>
              <a:t>(Passive-Participatory Model)</a:t>
            </a:r>
            <a:endParaRPr sz="22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30"/>
          <p:cNvSpPr txBox="1">
            <a:spLocks noGrp="1"/>
          </p:cNvSpPr>
          <p:nvPr>
            <p:ph type="body" idx="1"/>
          </p:nvPr>
        </p:nvSpPr>
        <p:spPr>
          <a:xfrm>
            <a:off x="257425" y="1225950"/>
            <a:ext cx="4471200" cy="34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i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Allez à </a:t>
            </a:r>
            <a:r>
              <a:rPr lang="en" sz="2000" i="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 sz="2000" i="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Cliquez sur «Créer» en haut à droite.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Cliquez sur         en haut à gauche pour choisir la langue.</a:t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Enregistrez le programme sur </a:t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votre appareil ou créez-vous un compte.</a:t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10" name="Google Shape;1910;p30"/>
          <p:cNvSpPr txBox="1"/>
          <p:nvPr/>
        </p:nvSpPr>
        <p:spPr>
          <a:xfrm>
            <a:off x="1737175" y="1365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du programme</a:t>
            </a:r>
            <a:endParaRPr sz="16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11" name="Google Shape;191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6429" y="235851"/>
            <a:ext cx="1953750" cy="14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4300" y="2801613"/>
            <a:ext cx="404663" cy="30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6400" y="2571750"/>
            <a:ext cx="4092400" cy="24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31"/>
          <p:cNvSpPr txBox="1">
            <a:spLocks noGrp="1"/>
          </p:cNvSpPr>
          <p:nvPr>
            <p:ph type="body" idx="1"/>
          </p:nvPr>
        </p:nvSpPr>
        <p:spPr>
          <a:xfrm>
            <a:off x="263575" y="931000"/>
            <a:ext cx="4981200" cy="4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AutoNum type="arabicPeriod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Go to </a:t>
            </a: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br>
              <a:rPr lang="en" sz="1800">
                <a:latin typeface="Ubuntu"/>
                <a:ea typeface="Ubuntu"/>
                <a:cs typeface="Ubuntu"/>
                <a:sym typeface="Ubuntu"/>
              </a:rPr>
            </a:b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AutoNum type="arabicPeriod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Click “Create” (top right). </a:t>
            </a:r>
            <a:b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AutoNum type="arabicPeriod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Use drop down            to select your preferred language.</a:t>
            </a:r>
            <a:b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AutoNum type="arabicPeriod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Save your project to your computer using “File”</a:t>
            </a:r>
            <a:endParaRPr sz="18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(top left).</a:t>
            </a:r>
            <a:b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 i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19" name="Google Shape;1919;p31"/>
          <p:cNvSpPr txBox="1"/>
          <p:nvPr/>
        </p:nvSpPr>
        <p:spPr>
          <a:xfrm>
            <a:off x="1737175" y="-15844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Hands-on time!</a:t>
            </a: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20" name="Google Shape;192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1775" y="731650"/>
            <a:ext cx="2122700" cy="15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1" name="Google Shape;192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1838" y="2095038"/>
            <a:ext cx="404663" cy="30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2" name="Google Shape;192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3519" y="2584800"/>
            <a:ext cx="3696874" cy="236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32"/>
          <p:cNvSpPr txBox="1"/>
          <p:nvPr/>
        </p:nvSpPr>
        <p:spPr>
          <a:xfrm>
            <a:off x="701475" y="136550"/>
            <a:ext cx="68910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Outil de dessin (Stylo)</a:t>
            </a: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du programme</a:t>
            </a:r>
            <a:endParaRPr sz="1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28" name="Google Shape;1928;p32"/>
          <p:cNvSpPr txBox="1"/>
          <p:nvPr/>
        </p:nvSpPr>
        <p:spPr>
          <a:xfrm>
            <a:off x="588750" y="1290475"/>
            <a:ext cx="8576100" cy="3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Ajouter l’extension «Stylo» 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Programmer tracer un carré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Autres possibilités :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Rectangle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Triangle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Pentagone, hexagone...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Étoile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Dessiner un motif créatif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29" name="Google Shape;19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2752" y="1457675"/>
            <a:ext cx="2941650" cy="32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3750" y="1290475"/>
            <a:ext cx="590550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33"/>
          <p:cNvSpPr txBox="1"/>
          <p:nvPr/>
        </p:nvSpPr>
        <p:spPr>
          <a:xfrm>
            <a:off x="1737175" y="136550"/>
            <a:ext cx="61200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The Drawing Tool (Pen)</a:t>
            </a: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sz="4000" b="1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36" name="Google Shape;1936;p33"/>
          <p:cNvSpPr txBox="1"/>
          <p:nvPr/>
        </p:nvSpPr>
        <p:spPr>
          <a:xfrm>
            <a:off x="588750" y="1299700"/>
            <a:ext cx="8576100" cy="3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Add the “Pen” Extension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Write a program to draw a square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More challenges - Draw a: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Rectangle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Triangle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Pentagon, Hexagon…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Star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Creative Design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37" name="Google Shape;193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6725" y="1147925"/>
            <a:ext cx="590550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8" name="Google Shape;193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1203" y="1404300"/>
            <a:ext cx="2387975" cy="351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1044</Words>
  <Application>Microsoft Office PowerPoint</Application>
  <PresentationFormat>Affichage à l'écran (16:9)</PresentationFormat>
  <Paragraphs>190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3" baseType="lpstr">
      <vt:lpstr>Verdana</vt:lpstr>
      <vt:lpstr>Arial</vt:lpstr>
      <vt:lpstr>Calibri</vt:lpstr>
      <vt:lpstr>Loved by the King</vt:lpstr>
      <vt:lpstr>Ubuntu</vt:lpstr>
      <vt:lpstr>Varela Round</vt:lpstr>
      <vt:lpstr>Viga</vt:lpstr>
      <vt:lpstr>Bangers</vt:lpstr>
      <vt:lpstr>Amatic SC</vt:lpstr>
      <vt:lpstr>Just Another Hand</vt:lpstr>
      <vt:lpstr>Merriweather</vt:lpstr>
      <vt:lpstr>Nathaniel template</vt:lpstr>
      <vt:lpstr>Modern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Partager ou enseigner à distance Sharing or Teaching Online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Obtenez votre badge de participation  To get your participation badge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Sonya Fiset</dc:creator>
  <cp:lastModifiedBy>Fiset Sonia</cp:lastModifiedBy>
  <cp:revision>1</cp:revision>
  <dcterms:modified xsi:type="dcterms:W3CDTF">2020-11-12T18:53:05Z</dcterms:modified>
</cp:coreProperties>
</file>