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6858000" cx="12192000"/>
  <p:notesSz cx="6858000" cy="9144000"/>
  <p:embeddedFontLst>
    <p:embeddedFont>
      <p:font typeface="Ubuntu"/>
      <p:regular r:id="rId27"/>
      <p:bold r:id="rId28"/>
      <p:italic r:id="rId29"/>
      <p:boldItalic r:id="rId30"/>
    </p:embeddedFont>
    <p:embeddedFont>
      <p:font typeface="Play"/>
      <p:regular r:id="rId31"/>
      <p:bold r:id="rId32"/>
    </p:embeddedFont>
    <p:embeddedFont>
      <p:font typeface="Barlow Condensed"/>
      <p:regular r:id="rId33"/>
      <p:bold r:id="rId34"/>
      <p:italic r:id="rId35"/>
      <p:boldItalic r:id="rId36"/>
    </p:embeddedFont>
    <p:embeddedFont>
      <p:font typeface="Press Start 2P"/>
      <p:regular r:id="rId37"/>
    </p:embeddedFont>
    <p:embeddedFont>
      <p:font typeface="Viga"/>
      <p:regular r:id="rId38"/>
    </p:embeddedFont>
    <p:embeddedFont>
      <p:font typeface="Rubik"/>
      <p:regular r:id="rId39"/>
      <p:bold r:id="rId40"/>
      <p:italic r:id="rId41"/>
      <p:boldItalic r:id="rId42"/>
    </p:embeddedFont>
    <p:embeddedFont>
      <p:font typeface="Century Gothic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orient="horz" pos="3702">
          <p15:clr>
            <a:srgbClr val="A4A3A4"/>
          </p15:clr>
        </p15:guide>
        <p15:guide id="3" pos="756">
          <p15:clr>
            <a:srgbClr val="A4A3A4"/>
          </p15:clr>
        </p15:guide>
        <p15:guide id="4" orient="horz" pos="141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702" orient="horz"/>
        <p:guide pos="756"/>
        <p:guide pos="141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ubik-bold.fntdata"/><Relationship Id="rId20" Type="http://schemas.openxmlformats.org/officeDocument/2006/relationships/slide" Target="slides/slide14.xml"/><Relationship Id="rId42" Type="http://schemas.openxmlformats.org/officeDocument/2006/relationships/font" Target="fonts/Rubik-boldItalic.fntdata"/><Relationship Id="rId41" Type="http://schemas.openxmlformats.org/officeDocument/2006/relationships/font" Target="fonts/Rubik-italic.fntdata"/><Relationship Id="rId22" Type="http://schemas.openxmlformats.org/officeDocument/2006/relationships/slide" Target="slides/slide16.xml"/><Relationship Id="rId44" Type="http://schemas.openxmlformats.org/officeDocument/2006/relationships/font" Target="fonts/CenturyGothic-bold.fntdata"/><Relationship Id="rId21" Type="http://schemas.openxmlformats.org/officeDocument/2006/relationships/slide" Target="slides/slide15.xml"/><Relationship Id="rId43" Type="http://schemas.openxmlformats.org/officeDocument/2006/relationships/font" Target="fonts/CenturyGothic-regular.fntdata"/><Relationship Id="rId24" Type="http://schemas.openxmlformats.org/officeDocument/2006/relationships/slide" Target="slides/slide18.xml"/><Relationship Id="rId46" Type="http://schemas.openxmlformats.org/officeDocument/2006/relationships/font" Target="fonts/CenturyGothic-boldItalic.fntdata"/><Relationship Id="rId23" Type="http://schemas.openxmlformats.org/officeDocument/2006/relationships/slide" Target="slides/slide17.xml"/><Relationship Id="rId45" Type="http://schemas.openxmlformats.org/officeDocument/2006/relationships/font" Target="fonts/CenturyGothic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Ubuntu-bold.fntdata"/><Relationship Id="rId27" Type="http://schemas.openxmlformats.org/officeDocument/2006/relationships/font" Target="fonts/Ubuntu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Ubuntu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lay-regular.fntdata"/><Relationship Id="rId30" Type="http://schemas.openxmlformats.org/officeDocument/2006/relationships/font" Target="fonts/Ubuntu-boldItalic.fntdata"/><Relationship Id="rId11" Type="http://schemas.openxmlformats.org/officeDocument/2006/relationships/slide" Target="slides/slide5.xml"/><Relationship Id="rId33" Type="http://schemas.openxmlformats.org/officeDocument/2006/relationships/font" Target="fonts/BarlowCondensed-regular.fntdata"/><Relationship Id="rId10" Type="http://schemas.openxmlformats.org/officeDocument/2006/relationships/slide" Target="slides/slide4.xml"/><Relationship Id="rId32" Type="http://schemas.openxmlformats.org/officeDocument/2006/relationships/font" Target="fonts/Play-bold.fntdata"/><Relationship Id="rId13" Type="http://schemas.openxmlformats.org/officeDocument/2006/relationships/slide" Target="slides/slide7.xml"/><Relationship Id="rId35" Type="http://schemas.openxmlformats.org/officeDocument/2006/relationships/font" Target="fonts/BarlowCondensed-italic.fntdata"/><Relationship Id="rId12" Type="http://schemas.openxmlformats.org/officeDocument/2006/relationships/slide" Target="slides/slide6.xml"/><Relationship Id="rId34" Type="http://schemas.openxmlformats.org/officeDocument/2006/relationships/font" Target="fonts/BarlowCondensed-bold.fntdata"/><Relationship Id="rId15" Type="http://schemas.openxmlformats.org/officeDocument/2006/relationships/slide" Target="slides/slide9.xml"/><Relationship Id="rId37" Type="http://schemas.openxmlformats.org/officeDocument/2006/relationships/font" Target="fonts/PressStart2P-regular.fntdata"/><Relationship Id="rId14" Type="http://schemas.openxmlformats.org/officeDocument/2006/relationships/slide" Target="slides/slide8.xml"/><Relationship Id="rId36" Type="http://schemas.openxmlformats.org/officeDocument/2006/relationships/font" Target="fonts/BarlowCondensed-boldItalic.fntdata"/><Relationship Id="rId17" Type="http://schemas.openxmlformats.org/officeDocument/2006/relationships/slide" Target="slides/slide11.xml"/><Relationship Id="rId39" Type="http://schemas.openxmlformats.org/officeDocument/2006/relationships/font" Target="fonts/Rubik-regular.fntdata"/><Relationship Id="rId16" Type="http://schemas.openxmlformats.org/officeDocument/2006/relationships/slide" Target="slides/slide10.xml"/><Relationship Id="rId38" Type="http://schemas.openxmlformats.org/officeDocument/2006/relationships/font" Target="fonts/Viga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fa3f22448a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fa3f22448a_1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cd80bd3bfe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1cd80bd3bfe_1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cd80bd3bfe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1cd80bd3bfe_1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016daf9c9f_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3016daf9c9f_4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79838dd62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79838dd626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Boîte à outils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Description du projet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>
                <a:solidFill>
                  <a:schemeClr val="dk1"/>
                </a:solidFill>
              </a:rPr>
              <a:t>Cahier de traces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/>
              <a:t>Recherche documentaire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8c7de29ba4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28c7de29ba4_0_4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 compétence numérique comprend 12 dimensions. Avec Minecraft Education, les dimensions suivantes sont davantage sollicitées même si d’autres peuvent être utilisées selon l’intention pédagogique de la tâche.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Innovation et créativité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Résolution de problèmes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Collaboration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Habiletés technologiques</a:t>
            </a:r>
            <a:endParaRPr/>
          </a:p>
        </p:txBody>
      </p:sp>
      <p:sp>
        <p:nvSpPr>
          <p:cNvPr id="520" name="Google Shape;5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d1408301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SF 22-23</a:t>
            </a:r>
            <a:endParaRPr/>
          </a:p>
        </p:txBody>
      </p:sp>
      <p:sp>
        <p:nvSpPr>
          <p:cNvPr id="534" name="Google Shape;534;g2d14083018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4901c084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24901c0842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d3720dd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bd3720dd6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Répartition du temps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Accueil et introduction (2 min.)</a:t>
            </a:r>
            <a:endParaRPr strike="sngStrike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3 intentions didactiques (5 min.)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Référentiel d’intervention en maths (RIM) (3 min.)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Exploration de 3 tâches (10 min.)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Projet de recherche (3 min.)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>
                <a:solidFill>
                  <a:schemeClr val="dk1"/>
                </a:solidFill>
              </a:rPr>
              <a:t>Ressources et conclusion (2 min.)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*5 minutes de questions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5" name="Google Shape;225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d757ac490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7" name="Google Shape;237;g1d757ac4905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cd80bd3bfe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2" name="Google Shape;362;g1cd80bd3bfe_1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1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3624906" y="0"/>
            <a:ext cx="8567100" cy="20106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0" y="2205900"/>
            <a:ext cx="640800" cy="46521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2571899" y="6518075"/>
            <a:ext cx="72000" cy="6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2694262" y="6518075"/>
            <a:ext cx="72000" cy="6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2816626" y="6518075"/>
            <a:ext cx="72000" cy="6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2938989" y="6518075"/>
            <a:ext cx="72000" cy="69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" name="Google Shape;101;p17"/>
          <p:cNvCxnSpPr/>
          <p:nvPr/>
        </p:nvCxnSpPr>
        <p:spPr>
          <a:xfrm>
            <a:off x="3333891" y="6557675"/>
            <a:ext cx="7788300" cy="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" name="Google Shape;102;p17"/>
          <p:cNvSpPr/>
          <p:nvPr/>
        </p:nvSpPr>
        <p:spPr>
          <a:xfrm>
            <a:off x="149300" y="144640"/>
            <a:ext cx="1972393" cy="1794744"/>
          </a:xfrm>
          <a:custGeom>
            <a:rect b="b" l="l" r="r" t="t"/>
            <a:pathLst>
              <a:path extrusionOk="0" h="1501878" w="1650538">
                <a:moveTo>
                  <a:pt x="1627365" y="1455553"/>
                </a:moveTo>
                <a:cubicBezTo>
                  <a:pt x="1640162" y="1455553"/>
                  <a:pt x="1650538" y="1465923"/>
                  <a:pt x="1650538" y="1478716"/>
                </a:cubicBezTo>
                <a:cubicBezTo>
                  <a:pt x="1650538" y="1491508"/>
                  <a:pt x="1640162" y="1501878"/>
                  <a:pt x="1627365" y="1501878"/>
                </a:cubicBezTo>
                <a:cubicBezTo>
                  <a:pt x="1614570" y="1501878"/>
                  <a:pt x="1604196" y="1491508"/>
                  <a:pt x="1604196" y="1478716"/>
                </a:cubicBezTo>
                <a:cubicBezTo>
                  <a:pt x="1604196" y="1465923"/>
                  <a:pt x="1614570" y="1455553"/>
                  <a:pt x="1627365" y="1455553"/>
                </a:cubicBezTo>
                <a:close/>
                <a:moveTo>
                  <a:pt x="1450276" y="1455553"/>
                </a:moveTo>
                <a:cubicBezTo>
                  <a:pt x="1463070" y="1455553"/>
                  <a:pt x="1473440" y="1465923"/>
                  <a:pt x="1473440" y="1478716"/>
                </a:cubicBezTo>
                <a:cubicBezTo>
                  <a:pt x="1473440" y="1491508"/>
                  <a:pt x="1463070" y="1501878"/>
                  <a:pt x="1450276" y="1501878"/>
                </a:cubicBezTo>
                <a:cubicBezTo>
                  <a:pt x="1437482" y="1501878"/>
                  <a:pt x="1427110" y="1491508"/>
                  <a:pt x="1427110" y="1478716"/>
                </a:cubicBezTo>
                <a:cubicBezTo>
                  <a:pt x="1427110" y="1465923"/>
                  <a:pt x="1437482" y="1455553"/>
                  <a:pt x="1450276" y="1455553"/>
                </a:cubicBezTo>
                <a:close/>
                <a:moveTo>
                  <a:pt x="1273177" y="1455553"/>
                </a:moveTo>
                <a:cubicBezTo>
                  <a:pt x="1285971" y="1455553"/>
                  <a:pt x="1296344" y="1465923"/>
                  <a:pt x="1296344" y="1478716"/>
                </a:cubicBezTo>
                <a:cubicBezTo>
                  <a:pt x="1296344" y="1491508"/>
                  <a:pt x="1285971" y="1501878"/>
                  <a:pt x="1273177" y="1501878"/>
                </a:cubicBezTo>
                <a:cubicBezTo>
                  <a:pt x="1260383" y="1501878"/>
                  <a:pt x="1250011" y="1491508"/>
                  <a:pt x="1250011" y="1478716"/>
                </a:cubicBezTo>
                <a:cubicBezTo>
                  <a:pt x="1250011" y="1465923"/>
                  <a:pt x="1260383" y="1455553"/>
                  <a:pt x="1273177" y="1455553"/>
                </a:cubicBezTo>
                <a:close/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621171" y="1263547"/>
                </a:moveTo>
                <a:cubicBezTo>
                  <a:pt x="1633968" y="1263547"/>
                  <a:pt x="1644342" y="1273917"/>
                  <a:pt x="1644342" y="1286711"/>
                </a:cubicBezTo>
                <a:cubicBezTo>
                  <a:pt x="1644342" y="1299505"/>
                  <a:pt x="1633968" y="1309877"/>
                  <a:pt x="1621171" y="1309877"/>
                </a:cubicBezTo>
                <a:cubicBezTo>
                  <a:pt x="1608373" y="1309877"/>
                  <a:pt x="1597999" y="1299505"/>
                  <a:pt x="1597999" y="1286711"/>
                </a:cubicBezTo>
                <a:cubicBezTo>
                  <a:pt x="1597999" y="1273917"/>
                  <a:pt x="1608373" y="1263547"/>
                  <a:pt x="1621171" y="1263547"/>
                </a:cubicBezTo>
                <a:close/>
                <a:moveTo>
                  <a:pt x="1444083" y="1263547"/>
                </a:moveTo>
                <a:cubicBezTo>
                  <a:pt x="1456876" y="1263547"/>
                  <a:pt x="1467247" y="1273917"/>
                  <a:pt x="1467247" y="1286711"/>
                </a:cubicBezTo>
                <a:cubicBezTo>
                  <a:pt x="1467247" y="1299505"/>
                  <a:pt x="1456876" y="1309877"/>
                  <a:pt x="1444083" y="1309877"/>
                </a:cubicBezTo>
                <a:cubicBezTo>
                  <a:pt x="1431289" y="1309877"/>
                  <a:pt x="1420919" y="1299505"/>
                  <a:pt x="1420919" y="1286711"/>
                </a:cubicBezTo>
                <a:cubicBezTo>
                  <a:pt x="1420919" y="1273917"/>
                  <a:pt x="1431289" y="1263547"/>
                  <a:pt x="1444083" y="1263547"/>
                </a:cubicBezTo>
                <a:close/>
                <a:moveTo>
                  <a:pt x="1266984" y="1263547"/>
                </a:moveTo>
                <a:cubicBezTo>
                  <a:pt x="1279777" y="1263547"/>
                  <a:pt x="1290150" y="1273917"/>
                  <a:pt x="1290150" y="1286711"/>
                </a:cubicBezTo>
                <a:cubicBezTo>
                  <a:pt x="1290150" y="1299506"/>
                  <a:pt x="1279777" y="1309877"/>
                  <a:pt x="1266984" y="1309877"/>
                </a:cubicBezTo>
                <a:cubicBezTo>
                  <a:pt x="1254188" y="1309877"/>
                  <a:pt x="1243818" y="1299506"/>
                  <a:pt x="1243818" y="1286711"/>
                </a:cubicBezTo>
                <a:cubicBezTo>
                  <a:pt x="1243818" y="1273917"/>
                  <a:pt x="1254188" y="1263547"/>
                  <a:pt x="1266984" y="1263547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623236" y="1092182"/>
                </a:moveTo>
                <a:cubicBezTo>
                  <a:pt x="1636033" y="1092182"/>
                  <a:pt x="1646408" y="1102552"/>
                  <a:pt x="1646408" y="1115347"/>
                </a:cubicBezTo>
                <a:cubicBezTo>
                  <a:pt x="1646408" y="1128142"/>
                  <a:pt x="1636033" y="1138515"/>
                  <a:pt x="1623236" y="1138515"/>
                </a:cubicBezTo>
                <a:cubicBezTo>
                  <a:pt x="1610438" y="1138515"/>
                  <a:pt x="1600064" y="1128142"/>
                  <a:pt x="1600064" y="1115347"/>
                </a:cubicBezTo>
                <a:cubicBezTo>
                  <a:pt x="1600064" y="1102552"/>
                  <a:pt x="1610438" y="1092182"/>
                  <a:pt x="1623236" y="1092182"/>
                </a:cubicBezTo>
                <a:close/>
                <a:moveTo>
                  <a:pt x="1446146" y="1092182"/>
                </a:moveTo>
                <a:cubicBezTo>
                  <a:pt x="1458940" y="1092182"/>
                  <a:pt x="1469312" y="1102552"/>
                  <a:pt x="1469312" y="1115347"/>
                </a:cubicBezTo>
                <a:cubicBezTo>
                  <a:pt x="1469312" y="1128142"/>
                  <a:pt x="1458940" y="1138515"/>
                  <a:pt x="1446146" y="1138515"/>
                </a:cubicBezTo>
                <a:cubicBezTo>
                  <a:pt x="1433354" y="1138515"/>
                  <a:pt x="1422981" y="1128142"/>
                  <a:pt x="1422981" y="1115347"/>
                </a:cubicBezTo>
                <a:cubicBezTo>
                  <a:pt x="1422981" y="1102552"/>
                  <a:pt x="1433354" y="1092182"/>
                  <a:pt x="1446146" y="1092182"/>
                </a:cubicBezTo>
                <a:close/>
                <a:moveTo>
                  <a:pt x="1269048" y="1092182"/>
                </a:moveTo>
                <a:cubicBezTo>
                  <a:pt x="1281842" y="1092182"/>
                  <a:pt x="1292214" y="1102553"/>
                  <a:pt x="1292214" y="1115347"/>
                </a:cubicBezTo>
                <a:cubicBezTo>
                  <a:pt x="1292214" y="1128143"/>
                  <a:pt x="1281842" y="1138515"/>
                  <a:pt x="1269048" y="1138515"/>
                </a:cubicBezTo>
                <a:cubicBezTo>
                  <a:pt x="1256253" y="1138515"/>
                  <a:pt x="1245882" y="1128143"/>
                  <a:pt x="1245882" y="1115347"/>
                </a:cubicBezTo>
                <a:cubicBezTo>
                  <a:pt x="1245882" y="1102553"/>
                  <a:pt x="1256253" y="1092182"/>
                  <a:pt x="1269048" y="1092182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623236" y="900174"/>
                </a:moveTo>
                <a:cubicBezTo>
                  <a:pt x="1636033" y="900174"/>
                  <a:pt x="1646408" y="910547"/>
                  <a:pt x="1646408" y="923339"/>
                </a:cubicBezTo>
                <a:cubicBezTo>
                  <a:pt x="1646408" y="936133"/>
                  <a:pt x="1636033" y="946506"/>
                  <a:pt x="1623236" y="946506"/>
                </a:cubicBezTo>
                <a:cubicBezTo>
                  <a:pt x="1610438" y="946506"/>
                  <a:pt x="1600064" y="936133"/>
                  <a:pt x="1600064" y="923339"/>
                </a:cubicBezTo>
                <a:cubicBezTo>
                  <a:pt x="1600064" y="910547"/>
                  <a:pt x="1610438" y="900174"/>
                  <a:pt x="1623236" y="900174"/>
                </a:cubicBezTo>
                <a:close/>
                <a:moveTo>
                  <a:pt x="1446147" y="900174"/>
                </a:moveTo>
                <a:cubicBezTo>
                  <a:pt x="1458941" y="900174"/>
                  <a:pt x="1469313" y="910547"/>
                  <a:pt x="1469313" y="923339"/>
                </a:cubicBezTo>
                <a:cubicBezTo>
                  <a:pt x="1469313" y="936133"/>
                  <a:pt x="1458941" y="946506"/>
                  <a:pt x="1446147" y="946506"/>
                </a:cubicBezTo>
                <a:cubicBezTo>
                  <a:pt x="1433354" y="946506"/>
                  <a:pt x="1422981" y="936133"/>
                  <a:pt x="1422981" y="923339"/>
                </a:cubicBezTo>
                <a:cubicBezTo>
                  <a:pt x="1422981" y="910547"/>
                  <a:pt x="1433354" y="900174"/>
                  <a:pt x="1446147" y="900174"/>
                </a:cubicBezTo>
                <a:close/>
                <a:moveTo>
                  <a:pt x="1269048" y="900174"/>
                </a:moveTo>
                <a:cubicBezTo>
                  <a:pt x="1281842" y="900174"/>
                  <a:pt x="1292215" y="910547"/>
                  <a:pt x="1292215" y="923339"/>
                </a:cubicBezTo>
                <a:cubicBezTo>
                  <a:pt x="1292215" y="936133"/>
                  <a:pt x="1281842" y="946506"/>
                  <a:pt x="1269048" y="946506"/>
                </a:cubicBezTo>
                <a:cubicBezTo>
                  <a:pt x="1256253" y="946506"/>
                  <a:pt x="1245882" y="936133"/>
                  <a:pt x="1245882" y="923339"/>
                </a:cubicBezTo>
                <a:cubicBezTo>
                  <a:pt x="1245882" y="910547"/>
                  <a:pt x="1256253" y="900174"/>
                  <a:pt x="1269048" y="900174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448211" y="728810"/>
                </a:moveTo>
                <a:cubicBezTo>
                  <a:pt x="1461004" y="728810"/>
                  <a:pt x="1471376" y="739182"/>
                  <a:pt x="1471376" y="751977"/>
                </a:cubicBezTo>
                <a:cubicBezTo>
                  <a:pt x="1471376" y="764771"/>
                  <a:pt x="1461004" y="775143"/>
                  <a:pt x="1448211" y="775143"/>
                </a:cubicBezTo>
                <a:cubicBezTo>
                  <a:pt x="1435418" y="775143"/>
                  <a:pt x="1425046" y="764771"/>
                  <a:pt x="1425046" y="751977"/>
                </a:cubicBezTo>
                <a:cubicBezTo>
                  <a:pt x="1425046" y="739182"/>
                  <a:pt x="1435418" y="728810"/>
                  <a:pt x="1448211" y="728810"/>
                </a:cubicBezTo>
                <a:close/>
                <a:moveTo>
                  <a:pt x="1271113" y="728810"/>
                </a:moveTo>
                <a:cubicBezTo>
                  <a:pt x="1283908" y="728810"/>
                  <a:pt x="1294279" y="739182"/>
                  <a:pt x="1294279" y="751977"/>
                </a:cubicBezTo>
                <a:cubicBezTo>
                  <a:pt x="1294279" y="764771"/>
                  <a:pt x="1283908" y="775143"/>
                  <a:pt x="1271113" y="775143"/>
                </a:cubicBezTo>
                <a:cubicBezTo>
                  <a:pt x="1258318" y="775143"/>
                  <a:pt x="1247946" y="764771"/>
                  <a:pt x="1247946" y="751977"/>
                </a:cubicBezTo>
                <a:cubicBezTo>
                  <a:pt x="1247946" y="739182"/>
                  <a:pt x="1258318" y="728810"/>
                  <a:pt x="1271113" y="728810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625301" y="728809"/>
                </a:moveTo>
                <a:cubicBezTo>
                  <a:pt x="1638099" y="728809"/>
                  <a:pt x="1648473" y="739182"/>
                  <a:pt x="1648473" y="751977"/>
                </a:cubicBezTo>
                <a:cubicBezTo>
                  <a:pt x="1648473" y="764771"/>
                  <a:pt x="1638099" y="775143"/>
                  <a:pt x="1625301" y="775143"/>
                </a:cubicBezTo>
                <a:cubicBezTo>
                  <a:pt x="1612505" y="775143"/>
                  <a:pt x="1602129" y="764771"/>
                  <a:pt x="1602129" y="751977"/>
                </a:cubicBezTo>
                <a:cubicBezTo>
                  <a:pt x="1602129" y="739182"/>
                  <a:pt x="1612505" y="728809"/>
                  <a:pt x="1625301" y="728809"/>
                </a:cubicBezTo>
                <a:close/>
                <a:moveTo>
                  <a:pt x="1617040" y="534738"/>
                </a:moveTo>
                <a:cubicBezTo>
                  <a:pt x="1629841" y="534738"/>
                  <a:pt x="1640215" y="545109"/>
                  <a:pt x="1640215" y="557903"/>
                </a:cubicBezTo>
                <a:cubicBezTo>
                  <a:pt x="1640215" y="570697"/>
                  <a:pt x="1629841" y="581069"/>
                  <a:pt x="1617040" y="581069"/>
                </a:cubicBezTo>
                <a:cubicBezTo>
                  <a:pt x="1604244" y="581069"/>
                  <a:pt x="1593870" y="570697"/>
                  <a:pt x="1593870" y="557903"/>
                </a:cubicBezTo>
                <a:cubicBezTo>
                  <a:pt x="1593870" y="545109"/>
                  <a:pt x="1604244" y="534738"/>
                  <a:pt x="1617040" y="534738"/>
                </a:cubicBezTo>
                <a:close/>
                <a:moveTo>
                  <a:pt x="1439956" y="534738"/>
                </a:moveTo>
                <a:cubicBezTo>
                  <a:pt x="1452749" y="534738"/>
                  <a:pt x="1463120" y="545110"/>
                  <a:pt x="1463120" y="557903"/>
                </a:cubicBezTo>
                <a:cubicBezTo>
                  <a:pt x="1463120" y="570697"/>
                  <a:pt x="1452749" y="581069"/>
                  <a:pt x="1439956" y="581069"/>
                </a:cubicBezTo>
                <a:cubicBezTo>
                  <a:pt x="1427161" y="581069"/>
                  <a:pt x="1416790" y="570697"/>
                  <a:pt x="1416790" y="557903"/>
                </a:cubicBezTo>
                <a:cubicBezTo>
                  <a:pt x="1416790" y="545110"/>
                  <a:pt x="1427161" y="534738"/>
                  <a:pt x="1439956" y="534738"/>
                </a:cubicBezTo>
                <a:close/>
                <a:moveTo>
                  <a:pt x="1262857" y="534738"/>
                </a:moveTo>
                <a:cubicBezTo>
                  <a:pt x="1275650" y="534738"/>
                  <a:pt x="1286023" y="545110"/>
                  <a:pt x="1286023" y="557903"/>
                </a:cubicBezTo>
                <a:cubicBezTo>
                  <a:pt x="1286023" y="570697"/>
                  <a:pt x="1275650" y="581069"/>
                  <a:pt x="1262857" y="581069"/>
                </a:cubicBezTo>
                <a:cubicBezTo>
                  <a:pt x="1250062" y="581069"/>
                  <a:pt x="1239692" y="570697"/>
                  <a:pt x="1239692" y="557903"/>
                </a:cubicBezTo>
                <a:cubicBezTo>
                  <a:pt x="1239692" y="545110"/>
                  <a:pt x="1250062" y="534738"/>
                  <a:pt x="1262857" y="534738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619106" y="363375"/>
                </a:moveTo>
                <a:cubicBezTo>
                  <a:pt x="1631904" y="363375"/>
                  <a:pt x="1642279" y="373746"/>
                  <a:pt x="1642279" y="386540"/>
                </a:cubicBezTo>
                <a:cubicBezTo>
                  <a:pt x="1642279" y="399334"/>
                  <a:pt x="1631904" y="409706"/>
                  <a:pt x="1619106" y="409706"/>
                </a:cubicBezTo>
                <a:cubicBezTo>
                  <a:pt x="1606309" y="409706"/>
                  <a:pt x="1595935" y="399334"/>
                  <a:pt x="1595935" y="386540"/>
                </a:cubicBezTo>
                <a:cubicBezTo>
                  <a:pt x="1595935" y="373746"/>
                  <a:pt x="1606309" y="363375"/>
                  <a:pt x="1619106" y="363375"/>
                </a:cubicBezTo>
                <a:close/>
                <a:moveTo>
                  <a:pt x="1442019" y="363375"/>
                </a:moveTo>
                <a:cubicBezTo>
                  <a:pt x="1454813" y="363375"/>
                  <a:pt x="1465185" y="373746"/>
                  <a:pt x="1465185" y="386540"/>
                </a:cubicBezTo>
                <a:cubicBezTo>
                  <a:pt x="1465185" y="399334"/>
                  <a:pt x="1454813" y="409706"/>
                  <a:pt x="1442019" y="409706"/>
                </a:cubicBezTo>
                <a:cubicBezTo>
                  <a:pt x="1429226" y="409706"/>
                  <a:pt x="1418854" y="399334"/>
                  <a:pt x="1418854" y="386540"/>
                </a:cubicBezTo>
                <a:cubicBezTo>
                  <a:pt x="1418854" y="373746"/>
                  <a:pt x="1429226" y="363375"/>
                  <a:pt x="1442019" y="363375"/>
                </a:cubicBezTo>
                <a:close/>
                <a:moveTo>
                  <a:pt x="1264920" y="363375"/>
                </a:moveTo>
                <a:cubicBezTo>
                  <a:pt x="1277715" y="363375"/>
                  <a:pt x="1288086" y="373746"/>
                  <a:pt x="1288086" y="386540"/>
                </a:cubicBezTo>
                <a:cubicBezTo>
                  <a:pt x="1288086" y="399334"/>
                  <a:pt x="1277715" y="409706"/>
                  <a:pt x="1264920" y="409706"/>
                </a:cubicBezTo>
                <a:cubicBezTo>
                  <a:pt x="1252126" y="409706"/>
                  <a:pt x="1241754" y="399334"/>
                  <a:pt x="1241754" y="386540"/>
                </a:cubicBezTo>
                <a:cubicBezTo>
                  <a:pt x="1241754" y="373746"/>
                  <a:pt x="1252126" y="363375"/>
                  <a:pt x="1264920" y="363375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619106" y="171363"/>
                </a:moveTo>
                <a:cubicBezTo>
                  <a:pt x="1631906" y="171363"/>
                  <a:pt x="1642280" y="181735"/>
                  <a:pt x="1642280" y="194528"/>
                </a:cubicBezTo>
                <a:cubicBezTo>
                  <a:pt x="1642280" y="207322"/>
                  <a:pt x="1631906" y="217694"/>
                  <a:pt x="1619106" y="217694"/>
                </a:cubicBezTo>
                <a:cubicBezTo>
                  <a:pt x="1606309" y="217694"/>
                  <a:pt x="1595935" y="207322"/>
                  <a:pt x="1595935" y="194528"/>
                </a:cubicBezTo>
                <a:cubicBezTo>
                  <a:pt x="1595935" y="181735"/>
                  <a:pt x="1606309" y="171363"/>
                  <a:pt x="1619106" y="171363"/>
                </a:cubicBezTo>
                <a:close/>
                <a:moveTo>
                  <a:pt x="1442020" y="171363"/>
                </a:moveTo>
                <a:cubicBezTo>
                  <a:pt x="1454815" y="171363"/>
                  <a:pt x="1465185" y="181735"/>
                  <a:pt x="1465185" y="194529"/>
                </a:cubicBezTo>
                <a:cubicBezTo>
                  <a:pt x="1465185" y="207323"/>
                  <a:pt x="1454815" y="217694"/>
                  <a:pt x="1442020" y="217694"/>
                </a:cubicBezTo>
                <a:cubicBezTo>
                  <a:pt x="1429226" y="217694"/>
                  <a:pt x="1418855" y="207323"/>
                  <a:pt x="1418855" y="194529"/>
                </a:cubicBezTo>
                <a:cubicBezTo>
                  <a:pt x="1418855" y="181735"/>
                  <a:pt x="1429226" y="171363"/>
                  <a:pt x="1442020" y="171363"/>
                </a:cubicBezTo>
                <a:close/>
                <a:moveTo>
                  <a:pt x="1264921" y="171363"/>
                </a:moveTo>
                <a:cubicBezTo>
                  <a:pt x="1277715" y="171363"/>
                  <a:pt x="1288088" y="181735"/>
                  <a:pt x="1288088" y="194529"/>
                </a:cubicBezTo>
                <a:cubicBezTo>
                  <a:pt x="1288088" y="207323"/>
                  <a:pt x="1277715" y="217694"/>
                  <a:pt x="1264921" y="217694"/>
                </a:cubicBezTo>
                <a:cubicBezTo>
                  <a:pt x="1252126" y="217694"/>
                  <a:pt x="1241754" y="207323"/>
                  <a:pt x="1241754" y="194529"/>
                </a:cubicBezTo>
                <a:cubicBezTo>
                  <a:pt x="1241754" y="181735"/>
                  <a:pt x="1252126" y="171363"/>
                  <a:pt x="1264921" y="171363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621172" y="0"/>
                </a:moveTo>
                <a:cubicBezTo>
                  <a:pt x="1633971" y="0"/>
                  <a:pt x="1644345" y="10372"/>
                  <a:pt x="1644345" y="23166"/>
                </a:cubicBezTo>
                <a:cubicBezTo>
                  <a:pt x="1644345" y="35960"/>
                  <a:pt x="1633971" y="46332"/>
                  <a:pt x="1621172" y="46332"/>
                </a:cubicBezTo>
                <a:cubicBezTo>
                  <a:pt x="1608375" y="46332"/>
                  <a:pt x="1598000" y="35960"/>
                  <a:pt x="1598000" y="23166"/>
                </a:cubicBezTo>
                <a:cubicBezTo>
                  <a:pt x="1598000" y="10372"/>
                  <a:pt x="1608375" y="0"/>
                  <a:pt x="1621172" y="0"/>
                </a:cubicBezTo>
                <a:close/>
                <a:moveTo>
                  <a:pt x="1444085" y="0"/>
                </a:moveTo>
                <a:cubicBezTo>
                  <a:pt x="1456880" y="0"/>
                  <a:pt x="1467249" y="10372"/>
                  <a:pt x="1467249" y="23166"/>
                </a:cubicBezTo>
                <a:cubicBezTo>
                  <a:pt x="1467249" y="35960"/>
                  <a:pt x="1456880" y="46332"/>
                  <a:pt x="1444085" y="46332"/>
                </a:cubicBezTo>
                <a:cubicBezTo>
                  <a:pt x="1431293" y="46332"/>
                  <a:pt x="1420920" y="35960"/>
                  <a:pt x="1420920" y="23166"/>
                </a:cubicBezTo>
                <a:cubicBezTo>
                  <a:pt x="1420920" y="10372"/>
                  <a:pt x="1431293" y="0"/>
                  <a:pt x="1444085" y="0"/>
                </a:cubicBezTo>
                <a:close/>
                <a:moveTo>
                  <a:pt x="1266987" y="0"/>
                </a:moveTo>
                <a:cubicBezTo>
                  <a:pt x="1279781" y="0"/>
                  <a:pt x="1290153" y="10372"/>
                  <a:pt x="1290153" y="23166"/>
                </a:cubicBezTo>
                <a:cubicBezTo>
                  <a:pt x="1290153" y="35960"/>
                  <a:pt x="1279781" y="46332"/>
                  <a:pt x="1266987" y="46332"/>
                </a:cubicBezTo>
                <a:cubicBezTo>
                  <a:pt x="1254191" y="46332"/>
                  <a:pt x="1243821" y="35960"/>
                  <a:pt x="1243821" y="23166"/>
                </a:cubicBezTo>
                <a:cubicBezTo>
                  <a:pt x="1243821" y="10372"/>
                  <a:pt x="1254191" y="0"/>
                  <a:pt x="1266987" y="0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7"/>
          <p:cNvSpPr/>
          <p:nvPr/>
        </p:nvSpPr>
        <p:spPr>
          <a:xfrm rot="5400000">
            <a:off x="10165488" y="3940576"/>
            <a:ext cx="1972393" cy="1794744"/>
          </a:xfrm>
          <a:custGeom>
            <a:rect b="b" l="l" r="r" t="t"/>
            <a:pathLst>
              <a:path extrusionOk="0" h="1501878" w="1650538">
                <a:moveTo>
                  <a:pt x="1627365" y="1455553"/>
                </a:moveTo>
                <a:cubicBezTo>
                  <a:pt x="1640162" y="1455553"/>
                  <a:pt x="1650538" y="1465923"/>
                  <a:pt x="1650538" y="1478716"/>
                </a:cubicBezTo>
                <a:cubicBezTo>
                  <a:pt x="1650538" y="1491508"/>
                  <a:pt x="1640162" y="1501878"/>
                  <a:pt x="1627365" y="1501878"/>
                </a:cubicBezTo>
                <a:cubicBezTo>
                  <a:pt x="1614570" y="1501878"/>
                  <a:pt x="1604196" y="1491508"/>
                  <a:pt x="1604196" y="1478716"/>
                </a:cubicBezTo>
                <a:cubicBezTo>
                  <a:pt x="1604196" y="1465923"/>
                  <a:pt x="1614570" y="1455553"/>
                  <a:pt x="1627365" y="1455553"/>
                </a:cubicBezTo>
                <a:close/>
                <a:moveTo>
                  <a:pt x="1450276" y="1455553"/>
                </a:moveTo>
                <a:cubicBezTo>
                  <a:pt x="1463070" y="1455553"/>
                  <a:pt x="1473440" y="1465923"/>
                  <a:pt x="1473440" y="1478716"/>
                </a:cubicBezTo>
                <a:cubicBezTo>
                  <a:pt x="1473440" y="1491508"/>
                  <a:pt x="1463070" y="1501878"/>
                  <a:pt x="1450276" y="1501878"/>
                </a:cubicBezTo>
                <a:cubicBezTo>
                  <a:pt x="1437482" y="1501878"/>
                  <a:pt x="1427110" y="1491508"/>
                  <a:pt x="1427110" y="1478716"/>
                </a:cubicBezTo>
                <a:cubicBezTo>
                  <a:pt x="1427110" y="1465923"/>
                  <a:pt x="1437482" y="1455553"/>
                  <a:pt x="1450276" y="1455553"/>
                </a:cubicBezTo>
                <a:close/>
                <a:moveTo>
                  <a:pt x="1273177" y="1455553"/>
                </a:moveTo>
                <a:cubicBezTo>
                  <a:pt x="1285971" y="1455553"/>
                  <a:pt x="1296344" y="1465923"/>
                  <a:pt x="1296344" y="1478716"/>
                </a:cubicBezTo>
                <a:cubicBezTo>
                  <a:pt x="1296344" y="1491508"/>
                  <a:pt x="1285971" y="1501878"/>
                  <a:pt x="1273177" y="1501878"/>
                </a:cubicBezTo>
                <a:cubicBezTo>
                  <a:pt x="1260383" y="1501878"/>
                  <a:pt x="1250011" y="1491508"/>
                  <a:pt x="1250011" y="1478716"/>
                </a:cubicBezTo>
                <a:cubicBezTo>
                  <a:pt x="1250011" y="1465923"/>
                  <a:pt x="1260383" y="1455553"/>
                  <a:pt x="1273177" y="1455553"/>
                </a:cubicBezTo>
                <a:close/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621171" y="1263547"/>
                </a:moveTo>
                <a:cubicBezTo>
                  <a:pt x="1633968" y="1263547"/>
                  <a:pt x="1644342" y="1273917"/>
                  <a:pt x="1644342" y="1286711"/>
                </a:cubicBezTo>
                <a:cubicBezTo>
                  <a:pt x="1644342" y="1299505"/>
                  <a:pt x="1633968" y="1309877"/>
                  <a:pt x="1621171" y="1309877"/>
                </a:cubicBezTo>
                <a:cubicBezTo>
                  <a:pt x="1608373" y="1309877"/>
                  <a:pt x="1597999" y="1299505"/>
                  <a:pt x="1597999" y="1286711"/>
                </a:cubicBezTo>
                <a:cubicBezTo>
                  <a:pt x="1597999" y="1273917"/>
                  <a:pt x="1608373" y="1263547"/>
                  <a:pt x="1621171" y="1263547"/>
                </a:cubicBezTo>
                <a:close/>
                <a:moveTo>
                  <a:pt x="1444083" y="1263547"/>
                </a:moveTo>
                <a:cubicBezTo>
                  <a:pt x="1456876" y="1263547"/>
                  <a:pt x="1467247" y="1273917"/>
                  <a:pt x="1467247" y="1286711"/>
                </a:cubicBezTo>
                <a:cubicBezTo>
                  <a:pt x="1467247" y="1299505"/>
                  <a:pt x="1456876" y="1309877"/>
                  <a:pt x="1444083" y="1309877"/>
                </a:cubicBezTo>
                <a:cubicBezTo>
                  <a:pt x="1431289" y="1309877"/>
                  <a:pt x="1420919" y="1299505"/>
                  <a:pt x="1420919" y="1286711"/>
                </a:cubicBezTo>
                <a:cubicBezTo>
                  <a:pt x="1420919" y="1273917"/>
                  <a:pt x="1431289" y="1263547"/>
                  <a:pt x="1444083" y="1263547"/>
                </a:cubicBezTo>
                <a:close/>
                <a:moveTo>
                  <a:pt x="1266984" y="1263547"/>
                </a:moveTo>
                <a:cubicBezTo>
                  <a:pt x="1279777" y="1263547"/>
                  <a:pt x="1290150" y="1273917"/>
                  <a:pt x="1290150" y="1286711"/>
                </a:cubicBezTo>
                <a:cubicBezTo>
                  <a:pt x="1290150" y="1299506"/>
                  <a:pt x="1279777" y="1309877"/>
                  <a:pt x="1266984" y="1309877"/>
                </a:cubicBezTo>
                <a:cubicBezTo>
                  <a:pt x="1254188" y="1309877"/>
                  <a:pt x="1243818" y="1299506"/>
                  <a:pt x="1243818" y="1286711"/>
                </a:cubicBezTo>
                <a:cubicBezTo>
                  <a:pt x="1243818" y="1273917"/>
                  <a:pt x="1254188" y="1263547"/>
                  <a:pt x="1266984" y="1263547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623236" y="1092182"/>
                </a:moveTo>
                <a:cubicBezTo>
                  <a:pt x="1636033" y="1092182"/>
                  <a:pt x="1646408" y="1102552"/>
                  <a:pt x="1646408" y="1115347"/>
                </a:cubicBezTo>
                <a:cubicBezTo>
                  <a:pt x="1646408" y="1128142"/>
                  <a:pt x="1636033" y="1138515"/>
                  <a:pt x="1623236" y="1138515"/>
                </a:cubicBezTo>
                <a:cubicBezTo>
                  <a:pt x="1610438" y="1138515"/>
                  <a:pt x="1600064" y="1128142"/>
                  <a:pt x="1600064" y="1115347"/>
                </a:cubicBezTo>
                <a:cubicBezTo>
                  <a:pt x="1600064" y="1102552"/>
                  <a:pt x="1610438" y="1092182"/>
                  <a:pt x="1623236" y="1092182"/>
                </a:cubicBezTo>
                <a:close/>
                <a:moveTo>
                  <a:pt x="1446146" y="1092182"/>
                </a:moveTo>
                <a:cubicBezTo>
                  <a:pt x="1458940" y="1092182"/>
                  <a:pt x="1469312" y="1102552"/>
                  <a:pt x="1469312" y="1115347"/>
                </a:cubicBezTo>
                <a:cubicBezTo>
                  <a:pt x="1469312" y="1128142"/>
                  <a:pt x="1458940" y="1138515"/>
                  <a:pt x="1446146" y="1138515"/>
                </a:cubicBezTo>
                <a:cubicBezTo>
                  <a:pt x="1433354" y="1138515"/>
                  <a:pt x="1422981" y="1128142"/>
                  <a:pt x="1422981" y="1115347"/>
                </a:cubicBezTo>
                <a:cubicBezTo>
                  <a:pt x="1422981" y="1102552"/>
                  <a:pt x="1433354" y="1092182"/>
                  <a:pt x="1446146" y="1092182"/>
                </a:cubicBezTo>
                <a:close/>
                <a:moveTo>
                  <a:pt x="1269048" y="1092182"/>
                </a:moveTo>
                <a:cubicBezTo>
                  <a:pt x="1281842" y="1092182"/>
                  <a:pt x="1292214" y="1102553"/>
                  <a:pt x="1292214" y="1115347"/>
                </a:cubicBezTo>
                <a:cubicBezTo>
                  <a:pt x="1292214" y="1128143"/>
                  <a:pt x="1281842" y="1138515"/>
                  <a:pt x="1269048" y="1138515"/>
                </a:cubicBezTo>
                <a:cubicBezTo>
                  <a:pt x="1256253" y="1138515"/>
                  <a:pt x="1245882" y="1128143"/>
                  <a:pt x="1245882" y="1115347"/>
                </a:cubicBezTo>
                <a:cubicBezTo>
                  <a:pt x="1245882" y="1102553"/>
                  <a:pt x="1256253" y="1092182"/>
                  <a:pt x="1269048" y="1092182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623236" y="900174"/>
                </a:moveTo>
                <a:cubicBezTo>
                  <a:pt x="1636033" y="900174"/>
                  <a:pt x="1646408" y="910547"/>
                  <a:pt x="1646408" y="923339"/>
                </a:cubicBezTo>
                <a:cubicBezTo>
                  <a:pt x="1646408" y="936133"/>
                  <a:pt x="1636033" y="946506"/>
                  <a:pt x="1623236" y="946506"/>
                </a:cubicBezTo>
                <a:cubicBezTo>
                  <a:pt x="1610438" y="946506"/>
                  <a:pt x="1600064" y="936133"/>
                  <a:pt x="1600064" y="923339"/>
                </a:cubicBezTo>
                <a:cubicBezTo>
                  <a:pt x="1600064" y="910547"/>
                  <a:pt x="1610438" y="900174"/>
                  <a:pt x="1623236" y="900174"/>
                </a:cubicBezTo>
                <a:close/>
                <a:moveTo>
                  <a:pt x="1446147" y="900174"/>
                </a:moveTo>
                <a:cubicBezTo>
                  <a:pt x="1458941" y="900174"/>
                  <a:pt x="1469313" y="910547"/>
                  <a:pt x="1469313" y="923339"/>
                </a:cubicBezTo>
                <a:cubicBezTo>
                  <a:pt x="1469313" y="936133"/>
                  <a:pt x="1458941" y="946506"/>
                  <a:pt x="1446147" y="946506"/>
                </a:cubicBezTo>
                <a:cubicBezTo>
                  <a:pt x="1433354" y="946506"/>
                  <a:pt x="1422981" y="936133"/>
                  <a:pt x="1422981" y="923339"/>
                </a:cubicBezTo>
                <a:cubicBezTo>
                  <a:pt x="1422981" y="910547"/>
                  <a:pt x="1433354" y="900174"/>
                  <a:pt x="1446147" y="900174"/>
                </a:cubicBezTo>
                <a:close/>
                <a:moveTo>
                  <a:pt x="1269048" y="900174"/>
                </a:moveTo>
                <a:cubicBezTo>
                  <a:pt x="1281842" y="900174"/>
                  <a:pt x="1292215" y="910547"/>
                  <a:pt x="1292215" y="923339"/>
                </a:cubicBezTo>
                <a:cubicBezTo>
                  <a:pt x="1292215" y="936133"/>
                  <a:pt x="1281842" y="946506"/>
                  <a:pt x="1269048" y="946506"/>
                </a:cubicBezTo>
                <a:cubicBezTo>
                  <a:pt x="1256253" y="946506"/>
                  <a:pt x="1245882" y="936133"/>
                  <a:pt x="1245882" y="923339"/>
                </a:cubicBezTo>
                <a:cubicBezTo>
                  <a:pt x="1245882" y="910547"/>
                  <a:pt x="1256253" y="900174"/>
                  <a:pt x="1269048" y="900174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448211" y="728810"/>
                </a:moveTo>
                <a:cubicBezTo>
                  <a:pt x="1461004" y="728810"/>
                  <a:pt x="1471376" y="739182"/>
                  <a:pt x="1471376" y="751977"/>
                </a:cubicBezTo>
                <a:cubicBezTo>
                  <a:pt x="1471376" y="764771"/>
                  <a:pt x="1461004" y="775143"/>
                  <a:pt x="1448211" y="775143"/>
                </a:cubicBezTo>
                <a:cubicBezTo>
                  <a:pt x="1435418" y="775143"/>
                  <a:pt x="1425046" y="764771"/>
                  <a:pt x="1425046" y="751977"/>
                </a:cubicBezTo>
                <a:cubicBezTo>
                  <a:pt x="1425046" y="739182"/>
                  <a:pt x="1435418" y="728810"/>
                  <a:pt x="1448211" y="728810"/>
                </a:cubicBezTo>
                <a:close/>
                <a:moveTo>
                  <a:pt x="1271113" y="728810"/>
                </a:moveTo>
                <a:cubicBezTo>
                  <a:pt x="1283908" y="728810"/>
                  <a:pt x="1294279" y="739182"/>
                  <a:pt x="1294279" y="751977"/>
                </a:cubicBezTo>
                <a:cubicBezTo>
                  <a:pt x="1294279" y="764771"/>
                  <a:pt x="1283908" y="775143"/>
                  <a:pt x="1271113" y="775143"/>
                </a:cubicBezTo>
                <a:cubicBezTo>
                  <a:pt x="1258318" y="775143"/>
                  <a:pt x="1247946" y="764771"/>
                  <a:pt x="1247946" y="751977"/>
                </a:cubicBezTo>
                <a:cubicBezTo>
                  <a:pt x="1247946" y="739182"/>
                  <a:pt x="1258318" y="728810"/>
                  <a:pt x="1271113" y="728810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625301" y="728809"/>
                </a:moveTo>
                <a:cubicBezTo>
                  <a:pt x="1638099" y="728809"/>
                  <a:pt x="1648473" y="739182"/>
                  <a:pt x="1648473" y="751977"/>
                </a:cubicBezTo>
                <a:cubicBezTo>
                  <a:pt x="1648473" y="764771"/>
                  <a:pt x="1638099" y="775143"/>
                  <a:pt x="1625301" y="775143"/>
                </a:cubicBezTo>
                <a:cubicBezTo>
                  <a:pt x="1612505" y="775143"/>
                  <a:pt x="1602129" y="764771"/>
                  <a:pt x="1602129" y="751977"/>
                </a:cubicBezTo>
                <a:cubicBezTo>
                  <a:pt x="1602129" y="739182"/>
                  <a:pt x="1612505" y="728809"/>
                  <a:pt x="1625301" y="728809"/>
                </a:cubicBezTo>
                <a:close/>
                <a:moveTo>
                  <a:pt x="1617040" y="534738"/>
                </a:moveTo>
                <a:cubicBezTo>
                  <a:pt x="1629841" y="534738"/>
                  <a:pt x="1640215" y="545109"/>
                  <a:pt x="1640215" y="557903"/>
                </a:cubicBezTo>
                <a:cubicBezTo>
                  <a:pt x="1640215" y="570697"/>
                  <a:pt x="1629841" y="581069"/>
                  <a:pt x="1617040" y="581069"/>
                </a:cubicBezTo>
                <a:cubicBezTo>
                  <a:pt x="1604244" y="581069"/>
                  <a:pt x="1593870" y="570697"/>
                  <a:pt x="1593870" y="557903"/>
                </a:cubicBezTo>
                <a:cubicBezTo>
                  <a:pt x="1593870" y="545109"/>
                  <a:pt x="1604244" y="534738"/>
                  <a:pt x="1617040" y="534738"/>
                </a:cubicBezTo>
                <a:close/>
                <a:moveTo>
                  <a:pt x="1439956" y="534738"/>
                </a:moveTo>
                <a:cubicBezTo>
                  <a:pt x="1452749" y="534738"/>
                  <a:pt x="1463120" y="545110"/>
                  <a:pt x="1463120" y="557903"/>
                </a:cubicBezTo>
                <a:cubicBezTo>
                  <a:pt x="1463120" y="570697"/>
                  <a:pt x="1452749" y="581069"/>
                  <a:pt x="1439956" y="581069"/>
                </a:cubicBezTo>
                <a:cubicBezTo>
                  <a:pt x="1427161" y="581069"/>
                  <a:pt x="1416790" y="570697"/>
                  <a:pt x="1416790" y="557903"/>
                </a:cubicBezTo>
                <a:cubicBezTo>
                  <a:pt x="1416790" y="545110"/>
                  <a:pt x="1427161" y="534738"/>
                  <a:pt x="1439956" y="534738"/>
                </a:cubicBezTo>
                <a:close/>
                <a:moveTo>
                  <a:pt x="1262857" y="534738"/>
                </a:moveTo>
                <a:cubicBezTo>
                  <a:pt x="1275650" y="534738"/>
                  <a:pt x="1286023" y="545110"/>
                  <a:pt x="1286023" y="557903"/>
                </a:cubicBezTo>
                <a:cubicBezTo>
                  <a:pt x="1286023" y="570697"/>
                  <a:pt x="1275650" y="581069"/>
                  <a:pt x="1262857" y="581069"/>
                </a:cubicBezTo>
                <a:cubicBezTo>
                  <a:pt x="1250062" y="581069"/>
                  <a:pt x="1239692" y="570697"/>
                  <a:pt x="1239692" y="557903"/>
                </a:cubicBezTo>
                <a:cubicBezTo>
                  <a:pt x="1239692" y="545110"/>
                  <a:pt x="1250062" y="534738"/>
                  <a:pt x="1262857" y="534738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619106" y="363375"/>
                </a:moveTo>
                <a:cubicBezTo>
                  <a:pt x="1631904" y="363375"/>
                  <a:pt x="1642279" y="373746"/>
                  <a:pt x="1642279" y="386540"/>
                </a:cubicBezTo>
                <a:cubicBezTo>
                  <a:pt x="1642279" y="399334"/>
                  <a:pt x="1631904" y="409706"/>
                  <a:pt x="1619106" y="409706"/>
                </a:cubicBezTo>
                <a:cubicBezTo>
                  <a:pt x="1606309" y="409706"/>
                  <a:pt x="1595935" y="399334"/>
                  <a:pt x="1595935" y="386540"/>
                </a:cubicBezTo>
                <a:cubicBezTo>
                  <a:pt x="1595935" y="373746"/>
                  <a:pt x="1606309" y="363375"/>
                  <a:pt x="1619106" y="363375"/>
                </a:cubicBezTo>
                <a:close/>
                <a:moveTo>
                  <a:pt x="1442019" y="363375"/>
                </a:moveTo>
                <a:cubicBezTo>
                  <a:pt x="1454813" y="363375"/>
                  <a:pt x="1465185" y="373746"/>
                  <a:pt x="1465185" y="386540"/>
                </a:cubicBezTo>
                <a:cubicBezTo>
                  <a:pt x="1465185" y="399334"/>
                  <a:pt x="1454813" y="409706"/>
                  <a:pt x="1442019" y="409706"/>
                </a:cubicBezTo>
                <a:cubicBezTo>
                  <a:pt x="1429226" y="409706"/>
                  <a:pt x="1418854" y="399334"/>
                  <a:pt x="1418854" y="386540"/>
                </a:cubicBezTo>
                <a:cubicBezTo>
                  <a:pt x="1418854" y="373746"/>
                  <a:pt x="1429226" y="363375"/>
                  <a:pt x="1442019" y="363375"/>
                </a:cubicBezTo>
                <a:close/>
                <a:moveTo>
                  <a:pt x="1264920" y="363375"/>
                </a:moveTo>
                <a:cubicBezTo>
                  <a:pt x="1277715" y="363375"/>
                  <a:pt x="1288086" y="373746"/>
                  <a:pt x="1288086" y="386540"/>
                </a:cubicBezTo>
                <a:cubicBezTo>
                  <a:pt x="1288086" y="399334"/>
                  <a:pt x="1277715" y="409706"/>
                  <a:pt x="1264920" y="409706"/>
                </a:cubicBezTo>
                <a:cubicBezTo>
                  <a:pt x="1252126" y="409706"/>
                  <a:pt x="1241754" y="399334"/>
                  <a:pt x="1241754" y="386540"/>
                </a:cubicBezTo>
                <a:cubicBezTo>
                  <a:pt x="1241754" y="373746"/>
                  <a:pt x="1252126" y="363375"/>
                  <a:pt x="1264920" y="363375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619106" y="171363"/>
                </a:moveTo>
                <a:cubicBezTo>
                  <a:pt x="1631906" y="171363"/>
                  <a:pt x="1642280" y="181735"/>
                  <a:pt x="1642280" y="194528"/>
                </a:cubicBezTo>
                <a:cubicBezTo>
                  <a:pt x="1642280" y="207322"/>
                  <a:pt x="1631906" y="217694"/>
                  <a:pt x="1619106" y="217694"/>
                </a:cubicBezTo>
                <a:cubicBezTo>
                  <a:pt x="1606309" y="217694"/>
                  <a:pt x="1595935" y="207322"/>
                  <a:pt x="1595935" y="194528"/>
                </a:cubicBezTo>
                <a:cubicBezTo>
                  <a:pt x="1595935" y="181735"/>
                  <a:pt x="1606309" y="171363"/>
                  <a:pt x="1619106" y="171363"/>
                </a:cubicBezTo>
                <a:close/>
                <a:moveTo>
                  <a:pt x="1442020" y="171363"/>
                </a:moveTo>
                <a:cubicBezTo>
                  <a:pt x="1454815" y="171363"/>
                  <a:pt x="1465185" y="181735"/>
                  <a:pt x="1465185" y="194529"/>
                </a:cubicBezTo>
                <a:cubicBezTo>
                  <a:pt x="1465185" y="207323"/>
                  <a:pt x="1454815" y="217694"/>
                  <a:pt x="1442020" y="217694"/>
                </a:cubicBezTo>
                <a:cubicBezTo>
                  <a:pt x="1429226" y="217694"/>
                  <a:pt x="1418855" y="207323"/>
                  <a:pt x="1418855" y="194529"/>
                </a:cubicBezTo>
                <a:cubicBezTo>
                  <a:pt x="1418855" y="181735"/>
                  <a:pt x="1429226" y="171363"/>
                  <a:pt x="1442020" y="171363"/>
                </a:cubicBezTo>
                <a:close/>
                <a:moveTo>
                  <a:pt x="1264921" y="171363"/>
                </a:moveTo>
                <a:cubicBezTo>
                  <a:pt x="1277715" y="171363"/>
                  <a:pt x="1288088" y="181735"/>
                  <a:pt x="1288088" y="194529"/>
                </a:cubicBezTo>
                <a:cubicBezTo>
                  <a:pt x="1288088" y="207323"/>
                  <a:pt x="1277715" y="217694"/>
                  <a:pt x="1264921" y="217694"/>
                </a:cubicBezTo>
                <a:cubicBezTo>
                  <a:pt x="1252126" y="217694"/>
                  <a:pt x="1241754" y="207323"/>
                  <a:pt x="1241754" y="194529"/>
                </a:cubicBezTo>
                <a:cubicBezTo>
                  <a:pt x="1241754" y="181735"/>
                  <a:pt x="1252126" y="171363"/>
                  <a:pt x="1264921" y="171363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621172" y="0"/>
                </a:moveTo>
                <a:cubicBezTo>
                  <a:pt x="1633971" y="0"/>
                  <a:pt x="1644345" y="10372"/>
                  <a:pt x="1644345" y="23166"/>
                </a:cubicBezTo>
                <a:cubicBezTo>
                  <a:pt x="1644345" y="35960"/>
                  <a:pt x="1633971" y="46332"/>
                  <a:pt x="1621172" y="46332"/>
                </a:cubicBezTo>
                <a:cubicBezTo>
                  <a:pt x="1608375" y="46332"/>
                  <a:pt x="1598000" y="35960"/>
                  <a:pt x="1598000" y="23166"/>
                </a:cubicBezTo>
                <a:cubicBezTo>
                  <a:pt x="1598000" y="10372"/>
                  <a:pt x="1608375" y="0"/>
                  <a:pt x="1621172" y="0"/>
                </a:cubicBezTo>
                <a:close/>
                <a:moveTo>
                  <a:pt x="1444085" y="0"/>
                </a:moveTo>
                <a:cubicBezTo>
                  <a:pt x="1456880" y="0"/>
                  <a:pt x="1467249" y="10372"/>
                  <a:pt x="1467249" y="23166"/>
                </a:cubicBezTo>
                <a:cubicBezTo>
                  <a:pt x="1467249" y="35960"/>
                  <a:pt x="1456880" y="46332"/>
                  <a:pt x="1444085" y="46332"/>
                </a:cubicBezTo>
                <a:cubicBezTo>
                  <a:pt x="1431293" y="46332"/>
                  <a:pt x="1420920" y="35960"/>
                  <a:pt x="1420920" y="23166"/>
                </a:cubicBezTo>
                <a:cubicBezTo>
                  <a:pt x="1420920" y="10372"/>
                  <a:pt x="1431293" y="0"/>
                  <a:pt x="1444085" y="0"/>
                </a:cubicBezTo>
                <a:close/>
                <a:moveTo>
                  <a:pt x="1266987" y="0"/>
                </a:moveTo>
                <a:cubicBezTo>
                  <a:pt x="1279781" y="0"/>
                  <a:pt x="1290153" y="10372"/>
                  <a:pt x="1290153" y="23166"/>
                </a:cubicBezTo>
                <a:cubicBezTo>
                  <a:pt x="1290153" y="35960"/>
                  <a:pt x="1279781" y="46332"/>
                  <a:pt x="1266987" y="46332"/>
                </a:cubicBezTo>
                <a:cubicBezTo>
                  <a:pt x="1254191" y="46332"/>
                  <a:pt x="1243821" y="35960"/>
                  <a:pt x="1243821" y="23166"/>
                </a:cubicBezTo>
                <a:cubicBezTo>
                  <a:pt x="1243821" y="10372"/>
                  <a:pt x="1254191" y="0"/>
                  <a:pt x="1266987" y="0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F3F3F3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11551082" y="2579124"/>
            <a:ext cx="640800" cy="6042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968054" y="6253800"/>
            <a:ext cx="640800" cy="604200"/>
          </a:xfrm>
          <a:prstGeom prst="rect">
            <a:avLst/>
          </a:prstGeom>
          <a:solidFill>
            <a:srgbClr val="F6A5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 txBox="1"/>
          <p:nvPr>
            <p:ph type="title"/>
          </p:nvPr>
        </p:nvSpPr>
        <p:spPr>
          <a:xfrm>
            <a:off x="4189336" y="538163"/>
            <a:ext cx="6598800" cy="1007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1398136" y="2693850"/>
            <a:ext cx="6805800" cy="339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17"/>
          <p:cNvSpPr txBox="1"/>
          <p:nvPr/>
        </p:nvSpPr>
        <p:spPr>
          <a:xfrm rot="5400000">
            <a:off x="-630579" y="62068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19" name="Google Shape;119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31" name="Google Shape;131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3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4" name="Google Shape;144;p23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6" name="Google Shape;146;p23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62" name="Google Shape;162;p26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63" name="Google Shape;163;p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7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0" name="Google Shape;170;p2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9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>
            <p:ph idx="2" type="pic"/>
          </p:nvPr>
        </p:nvSpPr>
        <p:spPr>
          <a:xfrm>
            <a:off x="473754" y="1965945"/>
            <a:ext cx="3502024" cy="3997325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4"/>
          <p:cNvSpPr/>
          <p:nvPr>
            <p:ph idx="3" type="pic"/>
          </p:nvPr>
        </p:nvSpPr>
        <p:spPr>
          <a:xfrm>
            <a:off x="4344988" y="1965945"/>
            <a:ext cx="3502024" cy="3997325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4"/>
          <p:cNvSpPr/>
          <p:nvPr>
            <p:ph idx="4" type="pic"/>
          </p:nvPr>
        </p:nvSpPr>
        <p:spPr>
          <a:xfrm>
            <a:off x="8191500" y="1965945"/>
            <a:ext cx="3502024" cy="39973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>
            <p:ph idx="2" type="pic"/>
          </p:nvPr>
        </p:nvSpPr>
        <p:spPr>
          <a:xfrm>
            <a:off x="334054" y="378445"/>
            <a:ext cx="11523892" cy="61011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>
            <p:ph idx="2" type="pic"/>
          </p:nvPr>
        </p:nvSpPr>
        <p:spPr>
          <a:xfrm>
            <a:off x="2427622" y="2115403"/>
            <a:ext cx="2306472" cy="3330054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6"/>
          <p:cNvSpPr/>
          <p:nvPr>
            <p:ph idx="3" type="pic"/>
          </p:nvPr>
        </p:nvSpPr>
        <p:spPr>
          <a:xfrm>
            <a:off x="4942764" y="2115403"/>
            <a:ext cx="2306472" cy="3330054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6"/>
          <p:cNvSpPr/>
          <p:nvPr>
            <p:ph idx="4" type="pic"/>
          </p:nvPr>
        </p:nvSpPr>
        <p:spPr>
          <a:xfrm>
            <a:off x="7457906" y="2115403"/>
            <a:ext cx="2306472" cy="333005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1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1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mc:AlternateContent>
    <mc:Choice Requires="p14">
      <p:transition spd="slow" p14:dur="9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8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slide" Target="/ppt/slides/slide11.xml"/><Relationship Id="rId4" Type="http://schemas.openxmlformats.org/officeDocument/2006/relationships/slide" Target="/ppt/slides/slide9.xml"/><Relationship Id="rId9" Type="http://schemas.openxmlformats.org/officeDocument/2006/relationships/image" Target="../media/image26.png"/><Relationship Id="rId5" Type="http://schemas.openxmlformats.org/officeDocument/2006/relationships/slide" Target="/ppt/slides/slide11.xml"/><Relationship Id="rId6" Type="http://schemas.openxmlformats.org/officeDocument/2006/relationships/image" Target="../media/image20.png"/><Relationship Id="rId7" Type="http://schemas.openxmlformats.org/officeDocument/2006/relationships/image" Target="../media/image10.png"/><Relationship Id="rId8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11.xml"/><Relationship Id="rId4" Type="http://schemas.openxmlformats.org/officeDocument/2006/relationships/slide" Target="/ppt/slides/slide10.xml"/><Relationship Id="rId9" Type="http://schemas.openxmlformats.org/officeDocument/2006/relationships/image" Target="../media/image31.png"/><Relationship Id="rId5" Type="http://schemas.openxmlformats.org/officeDocument/2006/relationships/slide" Target="/ppt/slides/slide9.xml"/><Relationship Id="rId6" Type="http://schemas.openxmlformats.org/officeDocument/2006/relationships/image" Target="../media/image25.png"/><Relationship Id="rId7" Type="http://schemas.openxmlformats.org/officeDocument/2006/relationships/image" Target="../media/image30.png"/><Relationship Id="rId8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slide" Target="/ppt/slides/slide7.xml"/><Relationship Id="rId4" Type="http://schemas.openxmlformats.org/officeDocument/2006/relationships/slide" Target="/ppt/slides/slide6.xml"/><Relationship Id="rId5" Type="http://schemas.openxmlformats.org/officeDocument/2006/relationships/image" Target="../media/image19.png"/><Relationship Id="rId6" Type="http://schemas.openxmlformats.org/officeDocument/2006/relationships/image" Target="../media/image29.png"/><Relationship Id="rId7" Type="http://schemas.openxmlformats.org/officeDocument/2006/relationships/image" Target="../media/image41.png"/><Relationship Id="rId8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hyperlink" Target="https://drive.google.com/file/d/1TIURsPxVn4CqAq1tXTe4fGjFy0kE-WxH/view?usp=sharing" TargetMode="External"/><Relationship Id="rId5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hyperlink" Target="https://drive.google.com/drive/folders/1hfmqE9LCxKURQFXP_mzx9jPTccRXP7vK?usp=sharing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hyperlink" Target="https://campus.recit.qc.ca/course/view.php?id=329" TargetMode="External"/><Relationship Id="rId5" Type="http://schemas.openxmlformats.org/officeDocument/2006/relationships/hyperlink" Target="https://campus.recit.qc.ca/course/view.php?id=329" TargetMode="External"/><Relationship Id="rId6" Type="http://schemas.openxmlformats.org/officeDocument/2006/relationships/hyperlink" Target="https://campus.recit.qc.ca/mod/page/view.php?id=25563&amp;forceview=1" TargetMode="External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9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Relationship Id="rId7" Type="http://schemas.openxmlformats.org/officeDocument/2006/relationships/image" Target="../media/image40.png"/><Relationship Id="rId8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campus.recit.qc.ca/login/index.php" TargetMode="External"/><Relationship Id="rId4" Type="http://schemas.openxmlformats.org/officeDocument/2006/relationships/hyperlink" Target="https://campus.recit.qc.ca/enrol/index.php?id=329" TargetMode="External"/><Relationship Id="rId5" Type="http://schemas.openxmlformats.org/officeDocument/2006/relationships/hyperlink" Target="https://campus.recit.qc.ca/mod/page/view.php?id=25366" TargetMode="External"/><Relationship Id="rId6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hyperlink" Target="mailto:mboulette-gignac@cssportneuf.gouv.qc.c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hyperlink" Target="mailto:stephanie.rioux@recit.qc.ca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1.png"/><Relationship Id="rId7" Type="http://schemas.openxmlformats.org/officeDocument/2006/relationships/image" Target="../media/image47.png"/><Relationship Id="rId8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document/d/14wKqC8igJM7QFoEfJUE77PSMvKhxK55_qWek3OuUVu8/edit?usp=sharing" TargetMode="External"/><Relationship Id="rId10" Type="http://schemas.openxmlformats.org/officeDocument/2006/relationships/hyperlink" Target="https://education.minecraft.net/get-started/download" TargetMode="External"/><Relationship Id="rId13" Type="http://schemas.openxmlformats.org/officeDocument/2006/relationships/hyperlink" Target="mailto:stephanie.rioux@recit.qc.ca" TargetMode="External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hyperlink" Target="http://recitmst.qc.ca/minecraft31102024" TargetMode="External"/><Relationship Id="rId15" Type="http://schemas.openxmlformats.org/officeDocument/2006/relationships/image" Target="../media/image11.png"/><Relationship Id="rId14" Type="http://schemas.openxmlformats.org/officeDocument/2006/relationships/hyperlink" Target="mailto:mboulette-gignac@cssportneuf.gouv.qc.ca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47.png"/><Relationship Id="rId7" Type="http://schemas.openxmlformats.org/officeDocument/2006/relationships/image" Target="../media/image5.png"/><Relationship Id="rId8" Type="http://schemas.openxmlformats.org/officeDocument/2006/relationships/hyperlink" Target="http://recitmst.qc.ca/minecraft31102024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Relationship Id="rId4" Type="http://schemas.openxmlformats.org/officeDocument/2006/relationships/hyperlink" Target="http://recitmst.qc.ca/minecraft31102024" TargetMode="External"/><Relationship Id="rId5" Type="http://schemas.openxmlformats.org/officeDocument/2006/relationships/hyperlink" Target="mailto:equipe@recitmst.qc.ca" TargetMode="External"/><Relationship Id="rId6" Type="http://schemas.openxmlformats.org/officeDocument/2006/relationships/hyperlink" Target="https://docs.google.com/presentation/d/1wiSbxz9VIvo8ZIhtMWImhZBBebvkSJ3jm3gj-cxozW8/edit?usp=sharing" TargetMode="External"/><Relationship Id="rId7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3" Type="http://schemas.openxmlformats.org/officeDocument/2006/relationships/image" Target="../media/image9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6.xml"/><Relationship Id="rId4" Type="http://schemas.openxmlformats.org/officeDocument/2006/relationships/slide" Target="/ppt/slides/slide8.xml"/><Relationship Id="rId9" Type="http://schemas.openxmlformats.org/officeDocument/2006/relationships/image" Target="../media/image6.png"/><Relationship Id="rId14" Type="http://schemas.openxmlformats.org/officeDocument/2006/relationships/image" Target="../media/image24.png"/><Relationship Id="rId5" Type="http://schemas.openxmlformats.org/officeDocument/2006/relationships/slide" Target="/ppt/slides/slide7.xml"/><Relationship Id="rId6" Type="http://schemas.openxmlformats.org/officeDocument/2006/relationships/image" Target="../media/image19.png"/><Relationship Id="rId7" Type="http://schemas.openxmlformats.org/officeDocument/2006/relationships/slide" Target="/ppt/slides/slide5.xml"/><Relationship Id="rId8" Type="http://schemas.openxmlformats.org/officeDocument/2006/relationships/slide" Target="/ppt/slides/slide5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8.xml"/><Relationship Id="rId4" Type="http://schemas.openxmlformats.org/officeDocument/2006/relationships/slide" Target="/ppt/slides/slide7.xml"/><Relationship Id="rId9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10.png"/><Relationship Id="rId7" Type="http://schemas.openxmlformats.org/officeDocument/2006/relationships/image" Target="../media/image33.png"/><Relationship Id="rId8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7.png"/><Relationship Id="rId13" Type="http://schemas.openxmlformats.org/officeDocument/2006/relationships/image" Target="../media/image18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6.xml"/><Relationship Id="rId4" Type="http://schemas.openxmlformats.org/officeDocument/2006/relationships/slide" Target="/ppt/slides/slide8.xml"/><Relationship Id="rId9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slide" Target="/ppt/slides/slide7.xml"/><Relationship Id="rId4" Type="http://schemas.openxmlformats.org/officeDocument/2006/relationships/slide" Target="/ppt/slides/slide6.xml"/><Relationship Id="rId5" Type="http://schemas.openxmlformats.org/officeDocument/2006/relationships/image" Target="../media/image19.png"/><Relationship Id="rId6" Type="http://schemas.openxmlformats.org/officeDocument/2006/relationships/image" Target="../media/image29.png"/><Relationship Id="rId7" Type="http://schemas.openxmlformats.org/officeDocument/2006/relationships/image" Target="../media/image41.png"/><Relationship Id="rId8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11.xml"/><Relationship Id="rId4" Type="http://schemas.openxmlformats.org/officeDocument/2006/relationships/slide" Target="/ppt/slides/slide10.xml"/><Relationship Id="rId9" Type="http://schemas.openxmlformats.org/officeDocument/2006/relationships/image" Target="../media/image13.png"/><Relationship Id="rId5" Type="http://schemas.openxmlformats.org/officeDocument/2006/relationships/slide" Target="/ppt/slides/slide11.xml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9">
            <a:hlinkClick action="ppaction://hlinksldjump" r:id="rId3"/>
          </p:cNvPr>
          <p:cNvSpPr/>
          <p:nvPr/>
        </p:nvSpPr>
        <p:spPr>
          <a:xfrm>
            <a:off x="83947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39">
            <a:hlinkClick action="ppaction://hlinksldjump" r:id="rId4"/>
          </p:cNvPr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9">
            <a:hlinkClick action="ppaction://hlinksldjump" r:id="rId5"/>
          </p:cNvPr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39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9"/>
          <p:cNvSpPr/>
          <p:nvPr/>
        </p:nvSpPr>
        <p:spPr>
          <a:xfrm>
            <a:off x="1853561" y="5285312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39"/>
          <p:cNvSpPr/>
          <p:nvPr/>
        </p:nvSpPr>
        <p:spPr>
          <a:xfrm>
            <a:off x="2606848" y="5285312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9"/>
          <p:cNvSpPr/>
          <p:nvPr/>
        </p:nvSpPr>
        <p:spPr>
          <a:xfrm>
            <a:off x="3360173" y="5285312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9"/>
          <p:cNvSpPr/>
          <p:nvPr/>
        </p:nvSpPr>
        <p:spPr>
          <a:xfrm>
            <a:off x="4113472" y="5285312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9"/>
          <p:cNvSpPr/>
          <p:nvPr/>
        </p:nvSpPr>
        <p:spPr>
          <a:xfrm>
            <a:off x="4866784" y="5285312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9"/>
          <p:cNvSpPr/>
          <p:nvPr/>
        </p:nvSpPr>
        <p:spPr>
          <a:xfrm>
            <a:off x="3951968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5604" y="5470744"/>
            <a:ext cx="315527" cy="315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405" name="Google Shape;405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60089" y="5439288"/>
            <a:ext cx="379933" cy="378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406" name="Google Shape;406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4296950" y="5468764"/>
            <a:ext cx="319460" cy="319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407" name="Google Shape;407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62934" y="5482723"/>
            <a:ext cx="291569" cy="291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histogram&#10;&#10;Description automatically generated" id="408" name="Google Shape;408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50249" y="5468764"/>
            <a:ext cx="319463" cy="31946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9"/>
          <p:cNvSpPr txBox="1"/>
          <p:nvPr/>
        </p:nvSpPr>
        <p:spPr>
          <a:xfrm>
            <a:off x="174822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Préparation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411" name="Google Shape;411;p39"/>
          <p:cNvSpPr txBox="1"/>
          <p:nvPr/>
        </p:nvSpPr>
        <p:spPr>
          <a:xfrm>
            <a:off x="4065125" y="2248466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Défis</a:t>
            </a:r>
            <a:endParaRPr sz="11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12" name="Google Shape;412;p39"/>
          <p:cNvSpPr txBox="1"/>
          <p:nvPr/>
        </p:nvSpPr>
        <p:spPr>
          <a:xfrm>
            <a:off x="6140950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Astuces</a:t>
            </a:r>
            <a:endParaRPr sz="11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descr="A picture containing container, square&#10;&#10;Description automatically generated" id="413" name="Google Shape;413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365464" y="467118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14" name="Google Shape;414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78874" y="49932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15" name="Google Shape;415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77100" y="5486685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9"/>
          <p:cNvSpPr txBox="1"/>
          <p:nvPr/>
        </p:nvSpPr>
        <p:spPr>
          <a:xfrm>
            <a:off x="3125150" y="1081375"/>
            <a:ext cx="597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Expérimentation en classe</a:t>
            </a:r>
            <a:endParaRPr sz="1300">
              <a:solidFill>
                <a:srgbClr val="93C47D"/>
              </a:solidFill>
            </a:endParaRPr>
          </a:p>
        </p:txBody>
      </p:sp>
      <p:sp>
        <p:nvSpPr>
          <p:cNvPr id="417" name="Google Shape;417;p39"/>
          <p:cNvSpPr txBox="1"/>
          <p:nvPr/>
        </p:nvSpPr>
        <p:spPr>
          <a:xfrm>
            <a:off x="1444800" y="2500775"/>
            <a:ext cx="93024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Enregistrements (clés USB : malade, bienveillance,etc.)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Incompatibilité</a:t>
            </a: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versions Minecraft mode multijoueur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Chromebooks (capacité maximale, enregistrement impossible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Impossibilité importation images (PNJ)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Incompatibilité JAVA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Crise cochons et poulets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Communication, participation (frustrations)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consolidation des apprentissages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18" name="Google Shape;418;p39"/>
          <p:cNvSpPr txBox="1"/>
          <p:nvPr/>
        </p:nvSpPr>
        <p:spPr>
          <a:xfrm>
            <a:off x="855027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Avantages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>
            <a:hlinkClick action="ppaction://hlinksldjump" r:id="rId3"/>
          </p:cNvPr>
          <p:cNvSpPr/>
          <p:nvPr/>
        </p:nvSpPr>
        <p:spPr>
          <a:xfrm>
            <a:off x="83947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40"/>
          <p:cNvSpPr txBox="1"/>
          <p:nvPr/>
        </p:nvSpPr>
        <p:spPr>
          <a:xfrm>
            <a:off x="855027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Avantages</a:t>
            </a:r>
            <a:endParaRPr sz="1100"/>
          </a:p>
        </p:txBody>
      </p:sp>
      <p:sp>
        <p:nvSpPr>
          <p:cNvPr id="425" name="Google Shape;425;p40">
            <a:hlinkClick action="ppaction://hlinksldjump" r:id="rId4"/>
          </p:cNvPr>
          <p:cNvSpPr/>
          <p:nvPr/>
        </p:nvSpPr>
        <p:spPr>
          <a:xfrm>
            <a:off x="3951968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0">
            <a:hlinkClick action="ppaction://hlinksldjump" r:id="rId5"/>
          </p:cNvPr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40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0"/>
          <p:cNvSpPr txBox="1"/>
          <p:nvPr/>
        </p:nvSpPr>
        <p:spPr>
          <a:xfrm>
            <a:off x="1547150" y="2808100"/>
            <a:ext cx="91299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Liste d’élèves numéros portables (gestion de classe, temps de chargement)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Temps tâches (obligation de collaboration)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Aide (2 enseignants, idéal)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Utilisation Google Earth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Google forms (autoévaluation)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Récupération fichier directement dans Minecraft (temps)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Conserver clés USB en classe (récupérations)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Séquençage consignes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29" name="Google Shape;429;p40"/>
          <p:cNvSpPr/>
          <p:nvPr/>
        </p:nvSpPr>
        <p:spPr>
          <a:xfrm>
            <a:off x="1853561" y="5322512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0"/>
          <p:cNvSpPr/>
          <p:nvPr/>
        </p:nvSpPr>
        <p:spPr>
          <a:xfrm>
            <a:off x="2606848" y="532252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0"/>
          <p:cNvSpPr/>
          <p:nvPr/>
        </p:nvSpPr>
        <p:spPr>
          <a:xfrm>
            <a:off x="3360160" y="532252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0"/>
          <p:cNvSpPr/>
          <p:nvPr/>
        </p:nvSpPr>
        <p:spPr>
          <a:xfrm>
            <a:off x="4113460" y="53225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4866759" y="532252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435" name="Google Shape;435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1810" y="5460863"/>
            <a:ext cx="409687" cy="409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436" name="Google Shape;436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20396" y="5482773"/>
            <a:ext cx="365919" cy="365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437" name="Google Shape;437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71192" y="5486882"/>
            <a:ext cx="357725" cy="35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&#10;&#10;Description automatically generated" id="438" name="Google Shape;438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53496" y="5455331"/>
            <a:ext cx="686465" cy="686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ipart&#10;&#10;Description automatically generated" id="439" name="Google Shape;439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34331" y="5390081"/>
            <a:ext cx="551251" cy="5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0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0"/>
          <p:cNvSpPr txBox="1"/>
          <p:nvPr/>
        </p:nvSpPr>
        <p:spPr>
          <a:xfrm>
            <a:off x="174822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Préparation</a:t>
            </a:r>
            <a:endParaRPr sz="1100">
              <a:solidFill>
                <a:srgbClr val="D9D9D9"/>
              </a:solidFill>
            </a:endParaRPr>
          </a:p>
        </p:txBody>
      </p:sp>
      <p:sp>
        <p:nvSpPr>
          <p:cNvPr id="442" name="Google Shape;442;p40"/>
          <p:cNvSpPr txBox="1"/>
          <p:nvPr/>
        </p:nvSpPr>
        <p:spPr>
          <a:xfrm>
            <a:off x="4065125" y="2248466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Défis</a:t>
            </a:r>
            <a:endParaRPr sz="11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43" name="Google Shape;443;p40"/>
          <p:cNvSpPr txBox="1"/>
          <p:nvPr/>
        </p:nvSpPr>
        <p:spPr>
          <a:xfrm>
            <a:off x="6140950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Astuces</a:t>
            </a:r>
            <a:endParaRPr sz="11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descr="A picture containing container, square&#10;&#10;Description automatically generated" id="444" name="Google Shape;444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41664" y="467118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45" name="Google Shape;445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555074" y="49932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46" name="Google Shape;446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729500" y="5562885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0"/>
          <p:cNvSpPr txBox="1"/>
          <p:nvPr/>
        </p:nvSpPr>
        <p:spPr>
          <a:xfrm>
            <a:off x="3125150" y="1005175"/>
            <a:ext cx="597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Expérimentation en classe</a:t>
            </a:r>
            <a:endParaRPr sz="1300">
              <a:solidFill>
                <a:srgbClr val="93C47D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1">
            <a:hlinkClick action="ppaction://hlinksldjump" r:id="rId3"/>
          </p:cNvPr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1">
            <a:hlinkClick action="ppaction://hlinksldjump" r:id="rId4"/>
          </p:cNvPr>
          <p:cNvSpPr/>
          <p:nvPr/>
        </p:nvSpPr>
        <p:spPr>
          <a:xfrm>
            <a:off x="3951968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1">
            <a:hlinkClick/>
          </p:cNvPr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1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1"/>
          <p:cNvSpPr/>
          <p:nvPr/>
        </p:nvSpPr>
        <p:spPr>
          <a:xfrm>
            <a:off x="1853561" y="52898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1"/>
          <p:cNvSpPr/>
          <p:nvPr/>
        </p:nvSpPr>
        <p:spPr>
          <a:xfrm>
            <a:off x="2606848" y="528982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1"/>
          <p:cNvSpPr/>
          <p:nvPr/>
        </p:nvSpPr>
        <p:spPr>
          <a:xfrm>
            <a:off x="3360173" y="52898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1"/>
          <p:cNvSpPr/>
          <p:nvPr/>
        </p:nvSpPr>
        <p:spPr>
          <a:xfrm>
            <a:off x="4113447" y="5289800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1"/>
          <p:cNvSpPr/>
          <p:nvPr/>
        </p:nvSpPr>
        <p:spPr>
          <a:xfrm>
            <a:off x="4866759" y="528977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ontainer, square&#10;&#10;Description automatically generated" id="461" name="Google Shape;46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77947" y="528983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62" name="Google Shape;46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28932" y="475911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63" name="Google Shape;46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8733" y="5245760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1"/>
          <p:cNvSpPr/>
          <p:nvPr/>
        </p:nvSpPr>
        <p:spPr>
          <a:xfrm>
            <a:off x="8359775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histogram&#10;&#10;Description automatically generated" id="465" name="Google Shape;465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6349" y="5482664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466" name="Google Shape;466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3038" y="5482664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467" name="Google Shape;467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99738" y="5482714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468" name="Google Shape;468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001" y="5482702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469" name="Google Shape;469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9674" y="5482664"/>
            <a:ext cx="300634" cy="300634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1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1"/>
          <p:cNvSpPr txBox="1"/>
          <p:nvPr/>
        </p:nvSpPr>
        <p:spPr>
          <a:xfrm>
            <a:off x="3168650" y="1081375"/>
            <a:ext cx="600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Expérimentation en classe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72" name="Google Shape;472;p41"/>
          <p:cNvSpPr txBox="1"/>
          <p:nvPr/>
        </p:nvSpPr>
        <p:spPr>
          <a:xfrm>
            <a:off x="6324025" y="2081650"/>
            <a:ext cx="17478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Astuces</a:t>
            </a:r>
            <a:endParaRPr sz="1100"/>
          </a:p>
        </p:txBody>
      </p:sp>
      <p:sp>
        <p:nvSpPr>
          <p:cNvPr id="473" name="Google Shape;473;p41"/>
          <p:cNvSpPr txBox="1"/>
          <p:nvPr/>
        </p:nvSpPr>
        <p:spPr>
          <a:xfrm>
            <a:off x="1980988" y="2250850"/>
            <a:ext cx="2336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Préparation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474" name="Google Shape;474;p41"/>
          <p:cNvSpPr txBox="1"/>
          <p:nvPr/>
        </p:nvSpPr>
        <p:spPr>
          <a:xfrm>
            <a:off x="4065125" y="2239620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Défis</a:t>
            </a:r>
            <a:endParaRPr sz="11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75" name="Google Shape;475;p41"/>
          <p:cNvSpPr txBox="1"/>
          <p:nvPr/>
        </p:nvSpPr>
        <p:spPr>
          <a:xfrm>
            <a:off x="8269265" y="2163420"/>
            <a:ext cx="2195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Avantages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476" name="Google Shape;47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108900" y="4036575"/>
            <a:ext cx="2084151" cy="182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9015550" y="4273075"/>
            <a:ext cx="1008701" cy="16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1"/>
          <p:cNvSpPr/>
          <p:nvPr/>
        </p:nvSpPr>
        <p:spPr>
          <a:xfrm>
            <a:off x="3168650" y="5783300"/>
            <a:ext cx="5241000" cy="931800"/>
          </a:xfrm>
          <a:prstGeom prst="wedgeRoundRectCallout">
            <a:avLst>
              <a:gd fmla="val 63788" name="adj1"/>
              <a:gd fmla="val -108816" name="adj2"/>
              <a:gd fmla="val 0" name="adj3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Press Start 2P"/>
                <a:ea typeface="Press Start 2P"/>
                <a:cs typeface="Press Start 2P"/>
                <a:sym typeface="Press Start 2P"/>
              </a:rPr>
              <a:t>Des questions ?</a:t>
            </a:r>
            <a:endParaRPr sz="16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79" name="Google Shape;479;p41"/>
          <p:cNvSpPr txBox="1"/>
          <p:nvPr/>
        </p:nvSpPr>
        <p:spPr>
          <a:xfrm>
            <a:off x="1440750" y="2931813"/>
            <a:ext cx="93105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80" name="Google Shape;480;p41"/>
          <p:cNvSpPr txBox="1"/>
          <p:nvPr/>
        </p:nvSpPr>
        <p:spPr>
          <a:xfrm>
            <a:off x="1564100" y="2921088"/>
            <a:ext cx="84501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Très grande motivation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Plaisir d’apprendre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Développement de compétences (communication, collaboration,répartition tâches, recherche, utilisation TIC, gestion fichiers)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Interdisciplinarité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Peut se faire à la maison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Évaluation et rétroaction directes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9400" y="3106725"/>
            <a:ext cx="8973476" cy="35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2"/>
          <p:cNvSpPr/>
          <p:nvPr/>
        </p:nvSpPr>
        <p:spPr>
          <a:xfrm>
            <a:off x="7046800" y="1722800"/>
            <a:ext cx="4385400" cy="1051500"/>
          </a:xfrm>
          <a:prstGeom prst="wedgeRoundRectCallout">
            <a:avLst>
              <a:gd fmla="val 2536" name="adj1"/>
              <a:gd fmla="val -130464" name="adj2"/>
              <a:gd fmla="val 0" name="adj3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87" name="Google Shape;487;p42"/>
          <p:cNvSpPr txBox="1"/>
          <p:nvPr/>
        </p:nvSpPr>
        <p:spPr>
          <a:xfrm>
            <a:off x="7181650" y="2084600"/>
            <a:ext cx="4063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4"/>
              </a:rPr>
              <a:t>Monde à télécharger</a:t>
            </a:r>
            <a:endParaRPr sz="1800">
              <a:solidFill>
                <a:srgbClr val="0000FF"/>
              </a:solidFill>
            </a:endParaRPr>
          </a:p>
        </p:txBody>
      </p:sp>
      <p:pic>
        <p:nvPicPr>
          <p:cNvPr id="488" name="Google Shape;48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92200">
            <a:off x="152400" y="152400"/>
            <a:ext cx="5364551" cy="33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2"/>
          <p:cNvSpPr/>
          <p:nvPr/>
        </p:nvSpPr>
        <p:spPr>
          <a:xfrm>
            <a:off x="4800800" y="222147"/>
            <a:ext cx="3546600" cy="1051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2"/>
          <p:cNvSpPr txBox="1"/>
          <p:nvPr/>
        </p:nvSpPr>
        <p:spPr>
          <a:xfrm>
            <a:off x="4714700" y="436094"/>
            <a:ext cx="371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Création d’élèves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ntainer, square&#10;&#10;Description automatically generated" id="495" name="Google Shape;49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82031" y="4481505"/>
            <a:ext cx="2300287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96" name="Google Shape;49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557" y="4026113"/>
            <a:ext cx="2785217" cy="2785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97" name="Google Shape;49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2548" y="2208001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98" name="Google Shape;49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5082" y="2276830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499" name="Google Shape;49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9650" y="873122"/>
            <a:ext cx="1300063" cy="13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500" name="Google Shape;50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433" y="907947"/>
            <a:ext cx="1300063" cy="13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3"/>
          <p:cNvSpPr/>
          <p:nvPr/>
        </p:nvSpPr>
        <p:spPr>
          <a:xfrm>
            <a:off x="4474366" y="907947"/>
            <a:ext cx="3546600" cy="1051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3"/>
          <p:cNvSpPr txBox="1"/>
          <p:nvPr/>
        </p:nvSpPr>
        <p:spPr>
          <a:xfrm>
            <a:off x="4415651" y="1121894"/>
            <a:ext cx="371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Documentation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téléchargeable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03" name="Google Shape;503;p43"/>
          <p:cNvSpPr/>
          <p:nvPr/>
        </p:nvSpPr>
        <p:spPr>
          <a:xfrm>
            <a:off x="3722700" y="3274800"/>
            <a:ext cx="4830300" cy="1378800"/>
          </a:xfrm>
          <a:prstGeom prst="wedgeRoundRectCallout">
            <a:avLst>
              <a:gd fmla="val 59239" name="adj1"/>
              <a:gd fmla="val 65121" name="adj2"/>
              <a:gd fmla="val 0" name="adj3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4"/>
              </a:rPr>
              <a:t>Dossier Drive partagé</a:t>
            </a:r>
            <a:endParaRPr sz="16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ontainer, square&#10;&#10;Description automatically generated" id="508" name="Google Shape;50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58231" y="4481505"/>
            <a:ext cx="2300287" cy="2300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509" name="Google Shape;50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357" y="4026113"/>
            <a:ext cx="2785217" cy="2785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510" name="Google Shape;51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6348" y="2208001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511" name="Google Shape;51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1282" y="2276830"/>
            <a:ext cx="1814053" cy="18140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512" name="Google Shape;51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5850" y="873122"/>
            <a:ext cx="1300063" cy="1300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513" name="Google Shape;51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233" y="907947"/>
            <a:ext cx="1300063" cy="13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4"/>
          <p:cNvSpPr/>
          <p:nvPr/>
        </p:nvSpPr>
        <p:spPr>
          <a:xfrm>
            <a:off x="4474366" y="526947"/>
            <a:ext cx="3546600" cy="1051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4"/>
          <p:cNvSpPr txBox="1"/>
          <p:nvPr/>
        </p:nvSpPr>
        <p:spPr>
          <a:xfrm>
            <a:off x="4415650" y="716901"/>
            <a:ext cx="371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Ressources: CAMPUS RÉCIT</a:t>
            </a:r>
            <a:endParaRPr/>
          </a:p>
        </p:txBody>
      </p:sp>
      <p:sp>
        <p:nvSpPr>
          <p:cNvPr id="516" name="Google Shape;516;p44"/>
          <p:cNvSpPr txBox="1"/>
          <p:nvPr/>
        </p:nvSpPr>
        <p:spPr>
          <a:xfrm>
            <a:off x="4104625" y="1950750"/>
            <a:ext cx="42861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rgbClr val="00FF00"/>
                </a:solidFill>
                <a:latin typeface="Press Start 2P"/>
                <a:ea typeface="Press Start 2P"/>
                <a:cs typeface="Press Start 2P"/>
                <a:sym typeface="Press Start 2P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L’autoformation </a:t>
            </a:r>
            <a:endParaRPr b="1">
              <a:solidFill>
                <a:srgbClr val="00FF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rgbClr val="00FF00"/>
                </a:solidFill>
                <a:latin typeface="Press Start 2P"/>
                <a:ea typeface="Press Start 2P"/>
                <a:cs typeface="Press Start 2P"/>
                <a:sym typeface="Press Start 2P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 Minecraft Education en MST »</a:t>
            </a:r>
            <a:r>
              <a:rPr lang="en-US">
                <a:solidFill>
                  <a:srgbClr val="00FF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r>
              <a:rPr lang="en-US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du Campus RÉCIT permet d’en apprendre davantage sur la plateforme et donne accès à de multiples ressources en mathématique et en science et technologie.</a:t>
            </a:r>
            <a:endParaRPr sz="1600"/>
          </a:p>
        </p:txBody>
      </p:sp>
      <p:sp>
        <p:nvSpPr>
          <p:cNvPr id="517" name="Google Shape;517;p44"/>
          <p:cNvSpPr/>
          <p:nvPr/>
        </p:nvSpPr>
        <p:spPr>
          <a:xfrm>
            <a:off x="3534200" y="5755000"/>
            <a:ext cx="5241000" cy="931800"/>
          </a:xfrm>
          <a:prstGeom prst="wedgeRoundRectCallout">
            <a:avLst>
              <a:gd fmla="val 43767" name="adj1"/>
              <a:gd fmla="val -108003" name="adj2"/>
              <a:gd fmla="val 0" name="adj3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6"/>
              </a:rPr>
              <a:t>Page du projet</a:t>
            </a:r>
            <a:endParaRPr sz="16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lin ang="5400012" scaled="0"/>
        </a:gra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5"/>
          <p:cNvSpPr/>
          <p:nvPr/>
        </p:nvSpPr>
        <p:spPr>
          <a:xfrm>
            <a:off x="3107525" y="414225"/>
            <a:ext cx="58533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3261875" y="596400"/>
            <a:ext cx="554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La compétence numérique</a:t>
            </a: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endParaRPr/>
          </a:p>
        </p:txBody>
      </p:sp>
      <p:pic>
        <p:nvPicPr>
          <p:cNvPr descr="A picture containing text, clipart&#10;&#10;Description automatically generated" id="524" name="Google Shape;52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2562" y="516581"/>
            <a:ext cx="528940" cy="528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525" name="Google Shape;52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8097" y="516089"/>
            <a:ext cx="528939" cy="52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3200" y="1242874"/>
            <a:ext cx="6677688" cy="538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2863" y="3698150"/>
            <a:ext cx="1213775" cy="13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0325" y="2309825"/>
            <a:ext cx="1515950" cy="13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72330" y="3506737"/>
            <a:ext cx="1239046" cy="14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32650" y="3505200"/>
            <a:ext cx="450358" cy="4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064477" y="5450800"/>
            <a:ext cx="871925" cy="14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2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7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6"/>
          <p:cNvSpPr/>
          <p:nvPr/>
        </p:nvSpPr>
        <p:spPr>
          <a:xfrm>
            <a:off x="4032750" y="783623"/>
            <a:ext cx="3963300" cy="991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46"/>
          <p:cNvSpPr txBox="1"/>
          <p:nvPr/>
        </p:nvSpPr>
        <p:spPr>
          <a:xfrm>
            <a:off x="4107300" y="966856"/>
            <a:ext cx="381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Badge «Découverte»</a:t>
            </a:r>
            <a:endParaRPr/>
          </a:p>
        </p:txBody>
      </p:sp>
      <p:sp>
        <p:nvSpPr>
          <p:cNvPr id="538" name="Google Shape;538;p46"/>
          <p:cNvSpPr txBox="1"/>
          <p:nvPr/>
        </p:nvSpPr>
        <p:spPr>
          <a:xfrm>
            <a:off x="2009850" y="2242450"/>
            <a:ext cx="8009100" cy="3637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■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 créer un compte gratuit sur </a:t>
            </a:r>
            <a:r>
              <a:rPr lang="en-US" sz="2300" u="sng">
                <a:solidFill>
                  <a:srgbClr val="69BC49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Campus RÉCIT</a:t>
            </a: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65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✓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Valider le courriel, se connecter;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■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S’inscrire à l’autoformation 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65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✓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</a:t>
            </a:r>
            <a:r>
              <a:rPr lang="en-US" sz="2300" u="sng">
                <a:solidFill>
                  <a:srgbClr val="69BC49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Minecraft Education en MST</a:t>
            </a: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»; 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entury Gothic"/>
              <a:buChar char="■"/>
            </a:pP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Consulter </a:t>
            </a:r>
            <a:r>
              <a:rPr lang="en-US" sz="2300" u="sng">
                <a:solidFill>
                  <a:srgbClr val="69BC49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cette page</a:t>
            </a:r>
            <a:r>
              <a:rPr lang="en-US"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3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Note : le lien sera disponible que quelques heures.</a:t>
            </a:r>
            <a:endParaRPr i="1" sz="1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9" name="Google Shape;53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88625" y="4100350"/>
            <a:ext cx="2429325" cy="24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8975"/>
            <a:ext cx="12192001" cy="8210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&#10;&#10;Description automatically generated" id="545" name="Google Shape;54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9114" y="3606921"/>
            <a:ext cx="4963887" cy="3901106"/>
          </a:xfrm>
          <a:prstGeom prst="rect">
            <a:avLst/>
          </a:prstGeom>
          <a:noFill/>
          <a:ln>
            <a:noFill/>
          </a:ln>
          <a:effectLst>
            <a:outerShdw blurRad="419100" rotWithShape="0" algn="tl" dir="2700000" dist="38100">
              <a:srgbClr val="000000">
                <a:alpha val="80000"/>
              </a:srgbClr>
            </a:outerShdw>
          </a:effectLst>
        </p:spPr>
      </p:pic>
      <p:sp>
        <p:nvSpPr>
          <p:cNvPr id="546" name="Google Shape;546;p47">
            <a:hlinkClick action="ppaction://hlinkshowjump?jump=nextslide"/>
          </p:cNvPr>
          <p:cNvSpPr/>
          <p:nvPr/>
        </p:nvSpPr>
        <p:spPr>
          <a:xfrm>
            <a:off x="3943350" y="2766536"/>
            <a:ext cx="4305300" cy="525900"/>
          </a:xfrm>
          <a:prstGeom prst="rect">
            <a:avLst/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7"/>
          <p:cNvSpPr txBox="1"/>
          <p:nvPr/>
        </p:nvSpPr>
        <p:spPr>
          <a:xfrm>
            <a:off x="4158500" y="2891050"/>
            <a:ext cx="385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Merci!</a:t>
            </a:r>
            <a:endParaRPr b="0" i="0" sz="1500" u="none" cap="none" strike="noStrike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48" name="Google Shape;548;p47"/>
          <p:cNvSpPr txBox="1"/>
          <p:nvPr/>
        </p:nvSpPr>
        <p:spPr>
          <a:xfrm>
            <a:off x="1158800" y="33425"/>
            <a:ext cx="30720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9" name="Google Shape;54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52400" y="2257800"/>
            <a:ext cx="3411025" cy="56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127" y="-228200"/>
            <a:ext cx="871925" cy="14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1725" y="1016446"/>
            <a:ext cx="5588550" cy="135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EGO, toy&#10;&#10;Description automatically generated" id="552" name="Google Shape;552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2235650" y="5324523"/>
            <a:ext cx="1406950" cy="1609676"/>
          </a:xfrm>
          <a:prstGeom prst="rect">
            <a:avLst/>
          </a:prstGeom>
          <a:noFill/>
          <a:ln>
            <a:noFill/>
          </a:ln>
          <a:effectLst>
            <a:outerShdw blurRad="444500" rotWithShape="0" algn="tr" dir="8100000" dist="38100">
              <a:srgbClr val="000000">
                <a:alpha val="78820"/>
              </a:srgbClr>
            </a:outerShdw>
          </a:effectLst>
        </p:spPr>
      </p:pic>
      <p:sp>
        <p:nvSpPr>
          <p:cNvPr id="553" name="Google Shape;553;p47"/>
          <p:cNvSpPr/>
          <p:nvPr/>
        </p:nvSpPr>
        <p:spPr>
          <a:xfrm>
            <a:off x="3910438" y="3917950"/>
            <a:ext cx="4305300" cy="855600"/>
          </a:xfrm>
          <a:prstGeom prst="rect">
            <a:avLst/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47"/>
          <p:cNvSpPr txBox="1"/>
          <p:nvPr/>
        </p:nvSpPr>
        <p:spPr>
          <a:xfrm>
            <a:off x="3833350" y="4104550"/>
            <a:ext cx="4305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Megan Boulette-Gignac</a:t>
            </a:r>
            <a:endParaRPr sz="15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Stéphanie Rioux</a:t>
            </a:r>
            <a:endParaRPr sz="15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55" name="Google Shape;555;p47"/>
          <p:cNvSpPr txBox="1"/>
          <p:nvPr/>
        </p:nvSpPr>
        <p:spPr>
          <a:xfrm>
            <a:off x="3563425" y="5331475"/>
            <a:ext cx="4779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stephanie.rioux@recit.qc.ca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556" name="Google Shape;556;p47"/>
          <p:cNvSpPr txBox="1"/>
          <p:nvPr/>
        </p:nvSpPr>
        <p:spPr>
          <a:xfrm>
            <a:off x="1685275" y="5026675"/>
            <a:ext cx="8226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mboulette-gignac@cssportneuf.gouv.qc.ca</a:t>
            </a:r>
            <a:endParaRPr sz="1300"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8"/>
          <p:cNvSpPr txBox="1"/>
          <p:nvPr/>
        </p:nvSpPr>
        <p:spPr>
          <a:xfrm>
            <a:off x="2380562" y="599780"/>
            <a:ext cx="7444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"/>
              <a:buNone/>
            </a:pPr>
            <a:r>
              <a:rPr lang="en-US" sz="4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INSTRUCTIONS FOR USE</a:t>
            </a:r>
            <a:endParaRPr sz="44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2" name="Google Shape;562;p48"/>
          <p:cNvSpPr txBox="1"/>
          <p:nvPr/>
        </p:nvSpPr>
        <p:spPr>
          <a:xfrm>
            <a:off x="4239443" y="2677013"/>
            <a:ext cx="3708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</a:pPr>
            <a:r>
              <a:rPr b="1"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What you are allowed to do :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3" name="Google Shape;563;p48"/>
          <p:cNvSpPr txBox="1"/>
          <p:nvPr/>
        </p:nvSpPr>
        <p:spPr>
          <a:xfrm>
            <a:off x="3145093" y="3005890"/>
            <a:ext cx="5897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Modify this template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Use it for personal or commercial projects</a:t>
            </a:r>
            <a:endParaRPr sz="12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4" name="Google Shape;564;p48"/>
          <p:cNvSpPr txBox="1"/>
          <p:nvPr/>
        </p:nvSpPr>
        <p:spPr>
          <a:xfrm>
            <a:off x="3145093" y="1982639"/>
            <a:ext cx="589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</a:pPr>
            <a:r>
              <a:rPr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You must credit Slidechef in order to use this template</a:t>
            </a:r>
            <a:endParaRPr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5" name="Google Shape;565;p48"/>
          <p:cNvSpPr txBox="1"/>
          <p:nvPr/>
        </p:nvSpPr>
        <p:spPr>
          <a:xfrm>
            <a:off x="4178325" y="3975660"/>
            <a:ext cx="3830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</a:pPr>
            <a:r>
              <a:rPr b="1" lang="en-US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What you are not allowed to do :</a:t>
            </a:r>
            <a:endParaRPr b="1" sz="1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566" name="Google Shape;566;p48"/>
          <p:cNvSpPr txBox="1"/>
          <p:nvPr/>
        </p:nvSpPr>
        <p:spPr>
          <a:xfrm>
            <a:off x="3145093" y="4304538"/>
            <a:ext cx="5897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Offer Slidechef templates for download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Sublicense, sell or rent any Slidechef content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Distribute Slidechef content unless it has been authorized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Include Slidechef content in an online or offline file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ubik"/>
              <a:buNone/>
            </a:pPr>
            <a:r>
              <a:rPr lang="en-US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Acquire the copyright of Slidechef content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8975"/>
            <a:ext cx="12192001" cy="8210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&#10;&#10;Description automatically generated" id="195" name="Google Shape;19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9114" y="3606921"/>
            <a:ext cx="4963887" cy="3901106"/>
          </a:xfrm>
          <a:prstGeom prst="rect">
            <a:avLst/>
          </a:prstGeom>
          <a:noFill/>
          <a:ln>
            <a:noFill/>
          </a:ln>
          <a:effectLst>
            <a:outerShdw blurRad="419100" rotWithShape="0" algn="tl" dir="2700000" dist="38100">
              <a:srgbClr val="000000">
                <a:alpha val="80000"/>
              </a:srgbClr>
            </a:outerShdw>
          </a:effectLst>
        </p:spPr>
      </p:pic>
      <p:sp>
        <p:nvSpPr>
          <p:cNvPr id="196" name="Google Shape;196;p31">
            <a:hlinkClick action="ppaction://hlinkshowjump?jump=nextslide"/>
          </p:cNvPr>
          <p:cNvSpPr/>
          <p:nvPr/>
        </p:nvSpPr>
        <p:spPr>
          <a:xfrm>
            <a:off x="3095250" y="2412750"/>
            <a:ext cx="6001500" cy="1353300"/>
          </a:xfrm>
          <a:prstGeom prst="rect">
            <a:avLst/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52400" y="2257800"/>
            <a:ext cx="3411025" cy="568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1725" y="1016446"/>
            <a:ext cx="5588550" cy="1353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EGO, toy&#10;&#10;Description automatically generated" id="199" name="Google Shape;199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2235650" y="5324523"/>
            <a:ext cx="1406950" cy="1609676"/>
          </a:xfrm>
          <a:prstGeom prst="rect">
            <a:avLst/>
          </a:prstGeom>
          <a:noFill/>
          <a:ln>
            <a:noFill/>
          </a:ln>
          <a:effectLst>
            <a:outerShdw blurRad="444500" rotWithShape="0" algn="tr" dir="8100000" dist="38100">
              <a:srgbClr val="000000">
                <a:alpha val="78820"/>
              </a:srgbClr>
            </a:outerShdw>
          </a:effectLst>
        </p:spPr>
      </p:pic>
      <p:sp>
        <p:nvSpPr>
          <p:cNvPr id="200" name="Google Shape;200;p31"/>
          <p:cNvSpPr txBox="1"/>
          <p:nvPr/>
        </p:nvSpPr>
        <p:spPr>
          <a:xfrm>
            <a:off x="312225" y="143950"/>
            <a:ext cx="7157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u="sng">
                <a:solidFill>
                  <a:srgbClr val="FFFF00"/>
                </a:solidFill>
                <a:latin typeface="Press Start 2P"/>
                <a:ea typeface="Press Start 2P"/>
                <a:cs typeface="Press Start 2P"/>
                <a:sym typeface="Press Start 2P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recitmst.qc.ca/minecraft</a:t>
            </a:r>
            <a:r>
              <a:rPr lang="en-US" sz="1700" u="sng">
                <a:solidFill>
                  <a:srgbClr val="FFFF00"/>
                </a:solidFill>
                <a:latin typeface="Press Start 2P"/>
                <a:ea typeface="Press Start 2P"/>
                <a:cs typeface="Press Start 2P"/>
                <a:sym typeface="Press Start 2P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31102024</a:t>
            </a:r>
            <a:endParaRPr sz="1700">
              <a:solidFill>
                <a:srgbClr val="FFFF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01" name="Google Shape;201;p31"/>
          <p:cNvSpPr/>
          <p:nvPr/>
        </p:nvSpPr>
        <p:spPr>
          <a:xfrm>
            <a:off x="9048325" y="2452575"/>
            <a:ext cx="3143700" cy="1114500"/>
          </a:xfrm>
          <a:prstGeom prst="wedgeRoundRectCallout">
            <a:avLst>
              <a:gd fmla="val -35978" name="adj1"/>
              <a:gd fmla="val 96996" name="adj2"/>
              <a:gd fmla="val 0" name="adj3"/>
            </a:avLst>
          </a:prstGeom>
          <a:solidFill>
            <a:srgbClr val="B6D7A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10"/>
              </a:rPr>
              <a:t>Lien pour télécharger Minecraft</a:t>
            </a:r>
            <a:r>
              <a:rPr lang="en-US">
                <a:latin typeface="Press Start 2P"/>
                <a:ea typeface="Press Start 2P"/>
                <a:cs typeface="Press Start 2P"/>
                <a:sym typeface="Press Start 2P"/>
              </a:rPr>
              <a:t> selon votre appareil.</a:t>
            </a:r>
            <a:endParaRPr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02" name="Google Shape;202;p31"/>
          <p:cNvSpPr/>
          <p:nvPr/>
        </p:nvSpPr>
        <p:spPr>
          <a:xfrm>
            <a:off x="152400" y="2463450"/>
            <a:ext cx="2508900" cy="1114500"/>
          </a:xfrm>
          <a:prstGeom prst="wedgeRoundRectCallout">
            <a:avLst>
              <a:gd fmla="val -280" name="adj1"/>
              <a:gd fmla="val 134587" name="adj2"/>
              <a:gd fmla="val 0" name="adj3"/>
            </a:avLst>
          </a:prstGeom>
          <a:solidFill>
            <a:srgbClr val="B6D7A8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Press Start 2P"/>
                <a:ea typeface="Press Start 2P"/>
                <a:cs typeface="Press Start 2P"/>
                <a:sym typeface="Press Start 2P"/>
                <a:hlinkClick r:id="rId11"/>
              </a:rPr>
              <a:t>Aide-mémoire</a:t>
            </a:r>
            <a:r>
              <a:rPr lang="en-US">
                <a:latin typeface="Press Start 2P"/>
                <a:ea typeface="Press Start 2P"/>
                <a:cs typeface="Press Start 2P"/>
                <a:sym typeface="Press Start 2P"/>
              </a:rPr>
              <a:t> pour débuter avec Minecraft</a:t>
            </a:r>
            <a:endParaRPr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134100" y="0"/>
            <a:ext cx="1710900" cy="17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/>
        </p:nvSpPr>
        <p:spPr>
          <a:xfrm>
            <a:off x="3143255" y="2750250"/>
            <a:ext cx="59055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Explorer les mines du Québec avec Minecraft</a:t>
            </a:r>
            <a:endParaRPr sz="21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05" name="Google Shape;205;p31"/>
          <p:cNvSpPr/>
          <p:nvPr/>
        </p:nvSpPr>
        <p:spPr>
          <a:xfrm>
            <a:off x="3910438" y="3917950"/>
            <a:ext cx="4305300" cy="855600"/>
          </a:xfrm>
          <a:prstGeom prst="rect">
            <a:avLst/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3833350" y="4104550"/>
            <a:ext cx="4305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Megan Boulette-Gignac</a:t>
            </a:r>
            <a:endParaRPr sz="15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Stéphanie Rioux</a:t>
            </a:r>
            <a:endParaRPr sz="15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07" name="Google Shape;207;p31"/>
          <p:cNvSpPr txBox="1"/>
          <p:nvPr/>
        </p:nvSpPr>
        <p:spPr>
          <a:xfrm>
            <a:off x="3563425" y="5331475"/>
            <a:ext cx="4779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stephanie.rioux@recit.qc.ca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1685275" y="5026675"/>
            <a:ext cx="8226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u="sng">
                <a:solidFill>
                  <a:schemeClr val="lt1"/>
                </a:solidFill>
                <a:latin typeface="Press Start 2P"/>
                <a:ea typeface="Press Start 2P"/>
                <a:cs typeface="Press Start 2P"/>
                <a:sym typeface="Press Start 2P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mboulette-gignac@cssportneuf.gouv.qc.ca</a:t>
            </a:r>
            <a:endParaRPr sz="1300">
              <a:solidFill>
                <a:schemeClr val="lt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09" name="Google Shape;209;p31"/>
          <p:cNvSpPr txBox="1"/>
          <p:nvPr/>
        </p:nvSpPr>
        <p:spPr>
          <a:xfrm>
            <a:off x="5194038" y="6232034"/>
            <a:ext cx="25425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10" name="Google Shape;210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46125" y="6046050"/>
            <a:ext cx="721637" cy="10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571" name="Google Shape;57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3737" y="2912383"/>
            <a:ext cx="968524" cy="968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9"/>
          <p:cNvSpPr txBox="1"/>
          <p:nvPr/>
        </p:nvSpPr>
        <p:spPr>
          <a:xfrm>
            <a:off x="5591907" y="3104258"/>
            <a:ext cx="24567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r>
              <a:rPr b="1"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Chef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>
            <a:off x="2133600" y="4130674"/>
            <a:ext cx="7924800" cy="1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2"/>
          <p:cNvSpPr/>
          <p:nvPr/>
        </p:nvSpPr>
        <p:spPr>
          <a:xfrm>
            <a:off x="2133600" y="4130674"/>
            <a:ext cx="3962400" cy="1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2"/>
          <p:cNvSpPr/>
          <p:nvPr/>
        </p:nvSpPr>
        <p:spPr>
          <a:xfrm>
            <a:off x="2095500" y="4095750"/>
            <a:ext cx="8001000" cy="238200"/>
          </a:xfrm>
          <a:prstGeom prst="rect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2"/>
          <p:cNvSpPr/>
          <p:nvPr/>
        </p:nvSpPr>
        <p:spPr>
          <a:xfrm>
            <a:off x="2133600" y="4130675"/>
            <a:ext cx="1505100" cy="1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4964921" y="4817097"/>
            <a:ext cx="226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Loading……</a:t>
            </a:r>
            <a:endParaRPr/>
          </a:p>
        </p:txBody>
      </p:sp>
      <p:pic>
        <p:nvPicPr>
          <p:cNvPr id="220" name="Google Shape;220;p32">
            <a:hlinkClick action="ppaction://hlinkshowjump?jump=nextslide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725" y="1606796"/>
            <a:ext cx="5588550" cy="1353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2"/>
          <p:cNvSpPr txBox="1"/>
          <p:nvPr/>
        </p:nvSpPr>
        <p:spPr>
          <a:xfrm>
            <a:off x="225725" y="6546275"/>
            <a:ext cx="1026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Cette présentation, </a:t>
            </a:r>
            <a:r>
              <a:rPr lang="en-US" sz="1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recitmst.qc.ca/minecraft31102024</a:t>
            </a:r>
            <a:r>
              <a:rPr lang="en-US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du </a:t>
            </a:r>
            <a:r>
              <a:rPr lang="en-US" sz="1000" u="sng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RÉCIT MST</a:t>
            </a:r>
            <a:r>
              <a:rPr lang="en-US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en-US" sz="1000" u="sng">
                <a:solidFill>
                  <a:schemeClr val="lt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CC</a:t>
            </a:r>
            <a:r>
              <a:rPr lang="en-US" sz="1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96488" y="6394070"/>
            <a:ext cx="1108530" cy="3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/>
          <p:nvPr/>
        </p:nvSpPr>
        <p:spPr>
          <a:xfrm>
            <a:off x="1138525" y="1942650"/>
            <a:ext cx="9791400" cy="36429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1834000" y="566625"/>
            <a:ext cx="83994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1915425" y="784247"/>
            <a:ext cx="819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 de l’atelier</a:t>
            </a:r>
            <a:endParaRPr sz="1600"/>
          </a:p>
        </p:txBody>
      </p:sp>
      <p:pic>
        <p:nvPicPr>
          <p:cNvPr descr="A picture containing container, square&#10;&#10;Description automatically generated" id="230" name="Google Shape;23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963" y="4495488"/>
            <a:ext cx="1834375" cy="183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 txBox="1"/>
          <p:nvPr/>
        </p:nvSpPr>
        <p:spPr>
          <a:xfrm>
            <a:off x="2117325" y="2413550"/>
            <a:ext cx="8958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Press Start 2P"/>
              <a:buChar char="■"/>
            </a:pPr>
            <a:r>
              <a:rPr lang="en-US" sz="17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Description du projet</a:t>
            </a:r>
            <a:endParaRPr sz="17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Press Start 2P"/>
              <a:buChar char="■"/>
            </a:pPr>
            <a:r>
              <a:rPr lang="en-US" sz="17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Expérimentation en classe</a:t>
            </a:r>
            <a:endParaRPr sz="17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Press Start 2P"/>
              <a:buChar char="■"/>
            </a:pPr>
            <a:r>
              <a:rPr lang="en-US" sz="17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Création d’élèves</a:t>
            </a:r>
            <a:endParaRPr sz="17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Press Start 2P"/>
              <a:buChar char="■"/>
            </a:pPr>
            <a:r>
              <a:rPr lang="en-US" sz="17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Partage de documentation</a:t>
            </a:r>
            <a:endParaRPr sz="17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365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Press Start 2P"/>
              <a:buChar char="■"/>
            </a:pPr>
            <a:r>
              <a:rPr lang="en-US" sz="17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Questions et commentaires</a:t>
            </a:r>
            <a:endParaRPr sz="1500">
              <a:solidFill>
                <a:schemeClr val="lt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descr="A picture containing container, square&#10;&#10;Description automatically generated" id="232" name="Google Shape;23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875" y="5026792"/>
            <a:ext cx="1834375" cy="1835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233" name="Google Shape;23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04802" y="4495498"/>
            <a:ext cx="1834375" cy="183435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3"/>
          <p:cNvSpPr/>
          <p:nvPr/>
        </p:nvSpPr>
        <p:spPr>
          <a:xfrm>
            <a:off x="9348525" y="1479875"/>
            <a:ext cx="2490600" cy="1407900"/>
          </a:xfrm>
          <a:prstGeom prst="wedgeRoundRectCallout">
            <a:avLst>
              <a:gd fmla="val 44926" name="adj1"/>
              <a:gd fmla="val 67017" name="adj2"/>
              <a:gd fmla="val 0" name="adj3"/>
            </a:avLst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2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Qu’est-ce que Minecraft Education?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34"/>
          <p:cNvGrpSpPr/>
          <p:nvPr/>
        </p:nvGrpSpPr>
        <p:grpSpPr>
          <a:xfrm>
            <a:off x="3951963" y="2079367"/>
            <a:ext cx="2137357" cy="733500"/>
            <a:chOff x="3951968" y="2079356"/>
            <a:chExt cx="2137357" cy="733500"/>
          </a:xfrm>
        </p:grpSpPr>
        <p:sp>
          <p:nvSpPr>
            <p:cNvPr id="240" name="Google Shape;240;p34">
              <a:hlinkClick action="ppaction://hlinksldjump" r:id="rId3"/>
            </p:cNvPr>
            <p:cNvSpPr/>
            <p:nvPr/>
          </p:nvSpPr>
          <p:spPr>
            <a:xfrm>
              <a:off x="3951968" y="2079356"/>
              <a:ext cx="2084100" cy="733500"/>
            </a:xfrm>
            <a:prstGeom prst="roundRect">
              <a:avLst>
                <a:gd fmla="val 0" name="adj"/>
              </a:avLst>
            </a:prstGeom>
            <a:gradFill>
              <a:gsLst>
                <a:gs pos="0">
                  <a:srgbClr val="A5A5A5"/>
                </a:gs>
                <a:gs pos="55000">
                  <a:srgbClr val="7F7F7F"/>
                </a:gs>
                <a:gs pos="100000">
                  <a:srgbClr val="A5A5A5"/>
                </a:gs>
              </a:gsLst>
              <a:lin ang="5400012" scaled="0"/>
            </a:gradFill>
            <a:ln cap="flat" cmpd="sng" w="19050">
              <a:solidFill>
                <a:srgbClr val="26262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4"/>
            <p:cNvSpPr txBox="1"/>
            <p:nvPr/>
          </p:nvSpPr>
          <p:spPr>
            <a:xfrm>
              <a:off x="4215525" y="2239154"/>
              <a:ext cx="1873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D9D9D9"/>
                  </a:solidFill>
                  <a:latin typeface="Press Start 2P"/>
                  <a:ea typeface="Press Start 2P"/>
                  <a:cs typeface="Press Start 2P"/>
                  <a:sym typeface="Press Start 2P"/>
                </a:rPr>
                <a:t>Intentions</a:t>
              </a:r>
              <a:endParaRPr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endParaRPr>
            </a:p>
          </p:txBody>
        </p:sp>
      </p:grpSp>
      <p:sp>
        <p:nvSpPr>
          <p:cNvPr id="242" name="Google Shape;242;p34">
            <a:hlinkClick action="ppaction://hlinksldjump" r:id="rId4"/>
          </p:cNvPr>
          <p:cNvSpPr/>
          <p:nvPr/>
        </p:nvSpPr>
        <p:spPr>
          <a:xfrm>
            <a:off x="8359775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34">
            <a:hlinkClick action="ppaction://hlinksldjump" r:id="rId5"/>
          </p:cNvPr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4"/>
          <p:cNvSpPr/>
          <p:nvPr/>
        </p:nvSpPr>
        <p:spPr>
          <a:xfrm>
            <a:off x="1294039" y="2701849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ontainer, square&#10;&#10;Description automatically generated" id="245" name="Google Shape;245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5289" y="5003007"/>
            <a:ext cx="784149" cy="78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4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>
            <a:off x="3984447" y="928975"/>
            <a:ext cx="422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Description du projet</a:t>
            </a:r>
            <a:endParaRPr/>
          </a:p>
        </p:txBody>
      </p:sp>
      <p:sp>
        <p:nvSpPr>
          <p:cNvPr id="248" name="Google Shape;248;p34">
            <a:hlinkClick action="ppaction://hlinksldjump" r:id="rId7"/>
          </p:cNvPr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4">
            <a:hlinkClick action="ppaction://hlinksldjump" r:id="rId8"/>
          </p:cNvPr>
          <p:cNvSpPr txBox="1"/>
          <p:nvPr/>
        </p:nvSpPr>
        <p:spPr>
          <a:xfrm>
            <a:off x="1744175" y="2239175"/>
            <a:ext cx="2404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Idée de départ </a:t>
            </a:r>
            <a:endParaRPr sz="1100"/>
          </a:p>
        </p:txBody>
      </p:sp>
      <p:sp>
        <p:nvSpPr>
          <p:cNvPr id="250" name="Google Shape;250;p34"/>
          <p:cNvSpPr txBox="1"/>
          <p:nvPr/>
        </p:nvSpPr>
        <p:spPr>
          <a:xfrm>
            <a:off x="6611925" y="2239175"/>
            <a:ext cx="1747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Résumé</a:t>
            </a:r>
            <a:endParaRPr sz="1100"/>
          </a:p>
        </p:txBody>
      </p:sp>
      <p:sp>
        <p:nvSpPr>
          <p:cNvPr id="251" name="Google Shape;251;p34"/>
          <p:cNvSpPr txBox="1"/>
          <p:nvPr/>
        </p:nvSpPr>
        <p:spPr>
          <a:xfrm>
            <a:off x="8283575" y="2154573"/>
            <a:ext cx="2195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52" name="Google Shape;252;p34"/>
          <p:cNvSpPr txBox="1"/>
          <p:nvPr/>
        </p:nvSpPr>
        <p:spPr>
          <a:xfrm>
            <a:off x="1294050" y="2847538"/>
            <a:ext cx="81054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L’idée de départ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-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Cours DID avant stage 4 (1.SAE contextualisée, 2. Démarche de développement professionnel avec Récit : autoformation MST)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-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Augmenter intérêt enseignement roches et minéraux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-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Défi personnel utilisation Minecraft (motivée par invité cours DID) 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53" name="Google Shape;253;p34"/>
          <p:cNvSpPr/>
          <p:nvPr/>
        </p:nvSpPr>
        <p:spPr>
          <a:xfrm>
            <a:off x="1853536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4"/>
          <p:cNvSpPr/>
          <p:nvPr/>
        </p:nvSpPr>
        <p:spPr>
          <a:xfrm>
            <a:off x="2603373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4"/>
          <p:cNvSpPr/>
          <p:nvPr/>
        </p:nvSpPr>
        <p:spPr>
          <a:xfrm>
            <a:off x="3353223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/>
          <p:nvPr/>
        </p:nvSpPr>
        <p:spPr>
          <a:xfrm>
            <a:off x="4099585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4"/>
          <p:cNvSpPr/>
          <p:nvPr/>
        </p:nvSpPr>
        <p:spPr>
          <a:xfrm>
            <a:off x="4839022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258" name="Google Shape;258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71498" y="5468800"/>
            <a:ext cx="350164" cy="350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259" name="Google Shape;259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48691" y="5445298"/>
            <a:ext cx="396405" cy="397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260" name="Google Shape;260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26627" y="5375844"/>
            <a:ext cx="536076" cy="536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261" name="Google Shape;261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961122" y="5482722"/>
            <a:ext cx="392361" cy="322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" id="262" name="Google Shape;262;p3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73864" y="5478425"/>
            <a:ext cx="330914" cy="330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263" name="Google Shape;263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93411" y="5003005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264" name="Google Shape;264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70650" y="5245760"/>
            <a:ext cx="1262339" cy="1262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oy&#10;&#10;Description automatically generated" id="265" name="Google Shape;265;p3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099000" y="3428989"/>
            <a:ext cx="2617550" cy="229296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4"/>
          <p:cNvSpPr txBox="1"/>
          <p:nvPr/>
        </p:nvSpPr>
        <p:spPr>
          <a:xfrm>
            <a:off x="8882325" y="2239175"/>
            <a:ext cx="1747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Séquence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>
            <a:hlinkClick/>
          </p:cNvPr>
          <p:cNvSpPr/>
          <p:nvPr/>
        </p:nvSpPr>
        <p:spPr>
          <a:xfrm>
            <a:off x="1748064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5"/>
          <p:cNvSpPr txBox="1"/>
          <p:nvPr/>
        </p:nvSpPr>
        <p:spPr>
          <a:xfrm>
            <a:off x="1692600" y="2239625"/>
            <a:ext cx="2195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Idée de départ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273" name="Google Shape;273;p35">
            <a:hlinkClick action="ppaction://hlinksldjump" r:id="rId3"/>
          </p:cNvPr>
          <p:cNvSpPr/>
          <p:nvPr/>
        </p:nvSpPr>
        <p:spPr>
          <a:xfrm>
            <a:off x="8359775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5">
            <a:hlinkClick action="ppaction://hlinksldjump" r:id="rId4"/>
          </p:cNvPr>
          <p:cNvSpPr/>
          <p:nvPr/>
        </p:nvSpPr>
        <p:spPr>
          <a:xfrm>
            <a:off x="6155872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5"/>
          <p:cNvSpPr/>
          <p:nvPr/>
        </p:nvSpPr>
        <p:spPr>
          <a:xfrm>
            <a:off x="1294039" y="25942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5"/>
          <p:cNvSpPr/>
          <p:nvPr/>
        </p:nvSpPr>
        <p:spPr>
          <a:xfrm>
            <a:off x="1857811" y="52819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5"/>
          <p:cNvSpPr/>
          <p:nvPr/>
        </p:nvSpPr>
        <p:spPr>
          <a:xfrm>
            <a:off x="2606811" y="528192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5"/>
          <p:cNvSpPr/>
          <p:nvPr/>
        </p:nvSpPr>
        <p:spPr>
          <a:xfrm>
            <a:off x="3355798" y="52819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35"/>
          <p:cNvSpPr/>
          <p:nvPr/>
        </p:nvSpPr>
        <p:spPr>
          <a:xfrm>
            <a:off x="4104772" y="52819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5"/>
          <p:cNvSpPr/>
          <p:nvPr/>
        </p:nvSpPr>
        <p:spPr>
          <a:xfrm>
            <a:off x="4876534" y="528192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5"/>
          <p:cNvSpPr/>
          <p:nvPr/>
        </p:nvSpPr>
        <p:spPr>
          <a:xfrm>
            <a:off x="3951968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36929" y="5514169"/>
            <a:ext cx="315527" cy="315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283" name="Google Shape;283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60039" y="5435913"/>
            <a:ext cx="379933" cy="378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284" name="Google Shape;284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4299638" y="5435914"/>
            <a:ext cx="319460" cy="319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285" name="Google Shape;285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71509" y="5479348"/>
            <a:ext cx="291569" cy="2915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histogram&#10;&#10;Description automatically generated" id="286" name="Google Shape;286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57874" y="5512189"/>
            <a:ext cx="319463" cy="319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3984447" y="928975"/>
            <a:ext cx="422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Description du projet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4208625" y="2239620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Intentions</a:t>
            </a:r>
            <a:endParaRPr sz="11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90" name="Google Shape;290;p35"/>
          <p:cNvSpPr txBox="1"/>
          <p:nvPr/>
        </p:nvSpPr>
        <p:spPr>
          <a:xfrm>
            <a:off x="6140950" y="2248020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Résumé</a:t>
            </a:r>
            <a:endParaRPr sz="1100"/>
          </a:p>
        </p:txBody>
      </p:sp>
      <p:pic>
        <p:nvPicPr>
          <p:cNvPr id="291" name="Google Shape;291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23150" y="3429012"/>
            <a:ext cx="1746250" cy="230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292" name="Google Shape;292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012311" y="5279857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293" name="Google Shape;293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656578" y="4891665"/>
            <a:ext cx="1390442" cy="15605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294" name="Google Shape;294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65110" y="5401060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/>
          <p:nvPr/>
        </p:nvSpPr>
        <p:spPr>
          <a:xfrm>
            <a:off x="1194300" y="2707350"/>
            <a:ext cx="98034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Pédagogiques :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○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Apprentissages exploitation minière pour sensibiliser consommation responsable ressources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○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actualisation potentiel (développement compétences)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Apprentissages (PDA) :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○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Caractéristiques lithosphère,hydrosphère, atmosphère,types de roches, minéraux, types de sols, matière première, matériaux, matériel, etc. 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96" name="Google Shape;296;p35"/>
          <p:cNvSpPr txBox="1"/>
          <p:nvPr/>
        </p:nvSpPr>
        <p:spPr>
          <a:xfrm>
            <a:off x="8913600" y="2239620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Séquence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>
            <a:hlinkClick action="ppaction://hlinksldjump" r:id="rId3"/>
          </p:cNvPr>
          <p:cNvSpPr/>
          <p:nvPr/>
        </p:nvSpPr>
        <p:spPr>
          <a:xfrm>
            <a:off x="3951968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6">
            <a:hlinkClick/>
          </p:cNvPr>
          <p:cNvSpPr/>
          <p:nvPr/>
        </p:nvSpPr>
        <p:spPr>
          <a:xfrm>
            <a:off x="1748064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6">
            <a:hlinkClick action="ppaction://hlinksldjump" r:id="rId4"/>
          </p:cNvPr>
          <p:cNvSpPr/>
          <p:nvPr/>
        </p:nvSpPr>
        <p:spPr>
          <a:xfrm>
            <a:off x="8359775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6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1853536" y="53183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6"/>
          <p:cNvSpPr/>
          <p:nvPr/>
        </p:nvSpPr>
        <p:spPr>
          <a:xfrm>
            <a:off x="2606811" y="5318350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36"/>
          <p:cNvSpPr/>
          <p:nvPr/>
        </p:nvSpPr>
        <p:spPr>
          <a:xfrm>
            <a:off x="3360110" y="53183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6"/>
          <p:cNvSpPr/>
          <p:nvPr/>
        </p:nvSpPr>
        <p:spPr>
          <a:xfrm>
            <a:off x="4113410" y="531832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6"/>
          <p:cNvSpPr/>
          <p:nvPr/>
        </p:nvSpPr>
        <p:spPr>
          <a:xfrm>
            <a:off x="4866709" y="5318300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6"/>
          <p:cNvSpPr/>
          <p:nvPr/>
        </p:nvSpPr>
        <p:spPr>
          <a:xfrm>
            <a:off x="6155872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311" name="Google Shape;31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51760" y="5544350"/>
            <a:ext cx="409687" cy="409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312" name="Google Shape;312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88389" y="48752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313" name="Google Shape;313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05990" y="5482660"/>
            <a:ext cx="1262339" cy="1262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uilding material, toy, brick&#10;&#10;Description automatically generated" id="314" name="Google Shape;314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93926" y="5109373"/>
            <a:ext cx="686475" cy="68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uilding material, brick&#10;&#10;Description automatically generated" id="315" name="Google Shape;315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63251" y="4342476"/>
            <a:ext cx="1198124" cy="1198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316" name="Google Shape;316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520346" y="5478548"/>
            <a:ext cx="365919" cy="3659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317" name="Google Shape;317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71154" y="5482645"/>
            <a:ext cx="357725" cy="357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toy&#10;&#10;Description automatically generated" id="318" name="Google Shape;318;p3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53446" y="5405956"/>
            <a:ext cx="686465" cy="686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ipart&#10;&#10;Description automatically generated" id="319" name="Google Shape;319;p3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66706" y="5385893"/>
            <a:ext cx="551251" cy="5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6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6"/>
          <p:cNvSpPr txBox="1"/>
          <p:nvPr/>
        </p:nvSpPr>
        <p:spPr>
          <a:xfrm>
            <a:off x="3984447" y="928975"/>
            <a:ext cx="422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Description du projet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22" name="Google Shape;322;p36"/>
          <p:cNvSpPr txBox="1"/>
          <p:nvPr/>
        </p:nvSpPr>
        <p:spPr>
          <a:xfrm>
            <a:off x="1587500" y="2248025"/>
            <a:ext cx="2385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Idée de départ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323" name="Google Shape;323;p36"/>
          <p:cNvSpPr txBox="1"/>
          <p:nvPr/>
        </p:nvSpPr>
        <p:spPr>
          <a:xfrm>
            <a:off x="4219638" y="2239620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Intentions </a:t>
            </a:r>
            <a:endParaRPr sz="11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6480875" y="2239620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Résumé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25" name="Google Shape;325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423388" y="1515763"/>
            <a:ext cx="872025" cy="145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6"/>
          <p:cNvSpPr txBox="1"/>
          <p:nvPr/>
        </p:nvSpPr>
        <p:spPr>
          <a:xfrm>
            <a:off x="8729125" y="2239632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Séquence</a:t>
            </a:r>
            <a:endParaRPr sz="11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27" name="Google Shape;327;p36"/>
          <p:cNvSpPr txBox="1"/>
          <p:nvPr/>
        </p:nvSpPr>
        <p:spPr>
          <a:xfrm>
            <a:off x="1294050" y="2701300"/>
            <a:ext cx="88569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Reconstruction mine du Québec avec Minecraft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○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Étape 1 : Recherche documentaire 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○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Étape 2 : Construction (avec contrainte)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○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Étape 3 : Visite virtuelle (Évaluation théorique)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○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Autoévaluation et évaluation pairs (Google Forms)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Équipes : 4 à 6 élèves (rôles : secértaire, coordonnateur de chantier, guide)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ress Start 2P"/>
              <a:buChar char="■"/>
            </a:pPr>
            <a:r>
              <a:rPr lang="en-US" sz="12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Séquence de 9 cours</a:t>
            </a:r>
            <a:endParaRPr sz="12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7">
            <a:hlinkClick action="ppaction://hlinksldjump" r:id="rId3"/>
          </p:cNvPr>
          <p:cNvSpPr/>
          <p:nvPr/>
        </p:nvSpPr>
        <p:spPr>
          <a:xfrm>
            <a:off x="6155872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7">
            <a:hlinkClick action="ppaction://hlinksldjump" r:id="rId4"/>
          </p:cNvPr>
          <p:cNvSpPr/>
          <p:nvPr/>
        </p:nvSpPr>
        <p:spPr>
          <a:xfrm>
            <a:off x="3951968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7">
            <a:hlinkClick/>
          </p:cNvPr>
          <p:cNvSpPr/>
          <p:nvPr/>
        </p:nvSpPr>
        <p:spPr>
          <a:xfrm>
            <a:off x="1748064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7"/>
          <p:cNvSpPr/>
          <p:nvPr/>
        </p:nvSpPr>
        <p:spPr>
          <a:xfrm>
            <a:off x="1294039" y="2628324"/>
            <a:ext cx="9603922" cy="3438422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00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7"/>
          <p:cNvSpPr/>
          <p:nvPr/>
        </p:nvSpPr>
        <p:spPr>
          <a:xfrm>
            <a:off x="1853561" y="52898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7"/>
          <p:cNvSpPr/>
          <p:nvPr/>
        </p:nvSpPr>
        <p:spPr>
          <a:xfrm>
            <a:off x="2606848" y="528982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7"/>
          <p:cNvSpPr/>
          <p:nvPr/>
        </p:nvSpPr>
        <p:spPr>
          <a:xfrm>
            <a:off x="3360173" y="528983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37"/>
          <p:cNvSpPr/>
          <p:nvPr/>
        </p:nvSpPr>
        <p:spPr>
          <a:xfrm>
            <a:off x="4113447" y="5289800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7"/>
          <p:cNvSpPr/>
          <p:nvPr/>
        </p:nvSpPr>
        <p:spPr>
          <a:xfrm>
            <a:off x="4866759" y="5289775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ontainer, square&#10;&#10;Description automatically generated" id="341" name="Google Shape;34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77947" y="528983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342" name="Google Shape;34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28932" y="475911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343" name="Google Shape;34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8733" y="5245760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7"/>
          <p:cNvSpPr/>
          <p:nvPr/>
        </p:nvSpPr>
        <p:spPr>
          <a:xfrm>
            <a:off x="8359775" y="2079356"/>
            <a:ext cx="2084162" cy="733634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hart, histogram&#10;&#10;Description automatically generated" id="345" name="Google Shape;345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6349" y="5482664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346" name="Google Shape;346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53038" y="5482664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347" name="Google Shape;347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99738" y="5482714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348" name="Google Shape;348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001" y="5482702"/>
            <a:ext cx="300634" cy="300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349" name="Google Shape;349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9674" y="5482664"/>
            <a:ext cx="300634" cy="30063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7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7"/>
          <p:cNvSpPr txBox="1"/>
          <p:nvPr/>
        </p:nvSpPr>
        <p:spPr>
          <a:xfrm>
            <a:off x="3984447" y="928975"/>
            <a:ext cx="422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Description du projet</a:t>
            </a:r>
            <a:endParaRPr sz="1800">
              <a:solidFill>
                <a:srgbClr val="D8D8D8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6140950" y="2248020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Résumé</a:t>
            </a:r>
            <a:endParaRPr sz="1100"/>
          </a:p>
        </p:txBody>
      </p:sp>
      <p:sp>
        <p:nvSpPr>
          <p:cNvPr id="353" name="Google Shape;353;p37"/>
          <p:cNvSpPr txBox="1"/>
          <p:nvPr/>
        </p:nvSpPr>
        <p:spPr>
          <a:xfrm>
            <a:off x="1782013" y="2195600"/>
            <a:ext cx="2336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Idée de départ</a:t>
            </a:r>
            <a:endParaRPr>
              <a:solidFill>
                <a:srgbClr val="D9D9D9"/>
              </a:solidFill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4065125" y="2239620"/>
            <a:ext cx="1873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Intentions</a:t>
            </a:r>
            <a:endParaRPr sz="1100">
              <a:solidFill>
                <a:srgbClr val="D9D9D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5" name="Google Shape;355;p37"/>
          <p:cNvSpPr txBox="1"/>
          <p:nvPr/>
        </p:nvSpPr>
        <p:spPr>
          <a:xfrm>
            <a:off x="8269265" y="2163420"/>
            <a:ext cx="21951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Séquence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56" name="Google Shape;35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108900" y="4036575"/>
            <a:ext cx="2084151" cy="182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9015550" y="4273075"/>
            <a:ext cx="1008701" cy="16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7"/>
          <p:cNvSpPr/>
          <p:nvPr/>
        </p:nvSpPr>
        <p:spPr>
          <a:xfrm>
            <a:off x="3168650" y="5783300"/>
            <a:ext cx="5241000" cy="931800"/>
          </a:xfrm>
          <a:prstGeom prst="wedgeRoundRectCallout">
            <a:avLst>
              <a:gd fmla="val 63788" name="adj1"/>
              <a:gd fmla="val -108816" name="adj2"/>
              <a:gd fmla="val 0" name="adj3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Press Start 2P"/>
                <a:ea typeface="Press Start 2P"/>
                <a:cs typeface="Press Start 2P"/>
                <a:sym typeface="Press Start 2P"/>
              </a:rPr>
              <a:t>Des questions ?</a:t>
            </a:r>
            <a:endParaRPr sz="1600"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9" name="Google Shape;359;p37"/>
          <p:cNvSpPr txBox="1"/>
          <p:nvPr/>
        </p:nvSpPr>
        <p:spPr>
          <a:xfrm>
            <a:off x="1440750" y="2931813"/>
            <a:ext cx="93105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Séquence de 8 cours (avec 1 cours tampon) : 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2921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ess Start 2P"/>
              <a:buAutoNum type="arabicPeriod"/>
            </a:pPr>
            <a:r>
              <a:rPr lang="en-US" sz="1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Introduction, notes, laboratoires 1 et 2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2921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ess Start 2P"/>
              <a:buAutoNum type="arabicPeriod"/>
            </a:pPr>
            <a:r>
              <a:rPr lang="en-US" sz="1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Présentation générale, consignes étape 1, séparation tâches 1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2921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ess Start 2P"/>
              <a:buAutoNum type="arabicPeriod"/>
            </a:pPr>
            <a:r>
              <a:rPr lang="en-US" sz="1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Recherche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2921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ess Start 2P"/>
              <a:buAutoNum type="arabicPeriod"/>
            </a:pPr>
            <a:r>
              <a:rPr lang="en-US" sz="1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Recherche,consignes étape 2, séparation tâches 2,construction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2921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ess Start 2P"/>
              <a:buAutoNum type="arabicPeriod"/>
            </a:pPr>
            <a:r>
              <a:rPr lang="en-US" sz="1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Construction, consignes étape 3,séparation des tâches 3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2921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ess Start 2P"/>
              <a:buAutoNum type="arabicPeriod"/>
            </a:pPr>
            <a:r>
              <a:rPr lang="en-US" sz="1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Construction,préparation de la visite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2921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ress Start 2P"/>
              <a:buAutoNum type="arabicPeriod"/>
            </a:pPr>
            <a:r>
              <a:rPr lang="en-US" sz="10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Visites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29845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ess Start 2P"/>
              <a:buAutoNum type="arabicPeriod"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Retour, autoévaluation</a:t>
            </a:r>
            <a:endParaRPr sz="11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</a:t>
            </a:r>
            <a:endParaRPr sz="10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077D2"/>
            </a:gs>
            <a:gs pos="100000">
              <a:srgbClr val="09315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>
            <a:hlinkClick action="ppaction://hlinksldjump" r:id="rId3"/>
          </p:cNvPr>
          <p:cNvSpPr/>
          <p:nvPr/>
        </p:nvSpPr>
        <p:spPr>
          <a:xfrm>
            <a:off x="83947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5" name="Google Shape;365;p38"/>
          <p:cNvGrpSpPr/>
          <p:nvPr/>
        </p:nvGrpSpPr>
        <p:grpSpPr>
          <a:xfrm>
            <a:off x="3951968" y="2079356"/>
            <a:ext cx="2084100" cy="733500"/>
            <a:chOff x="3951968" y="2079356"/>
            <a:chExt cx="2084100" cy="733500"/>
          </a:xfrm>
        </p:grpSpPr>
        <p:sp>
          <p:nvSpPr>
            <p:cNvPr id="366" name="Google Shape;366;p38">
              <a:hlinkClick action="ppaction://hlinksldjump" r:id="rId4"/>
            </p:cNvPr>
            <p:cNvSpPr/>
            <p:nvPr/>
          </p:nvSpPr>
          <p:spPr>
            <a:xfrm>
              <a:off x="3951968" y="2079356"/>
              <a:ext cx="2084100" cy="733500"/>
            </a:xfrm>
            <a:prstGeom prst="roundRect">
              <a:avLst>
                <a:gd fmla="val 0" name="adj"/>
              </a:avLst>
            </a:prstGeom>
            <a:gradFill>
              <a:gsLst>
                <a:gs pos="0">
                  <a:srgbClr val="A5A5A5"/>
                </a:gs>
                <a:gs pos="55000">
                  <a:srgbClr val="7F7F7F"/>
                </a:gs>
                <a:gs pos="100000">
                  <a:srgbClr val="A5A5A5"/>
                </a:gs>
              </a:gsLst>
              <a:lin ang="5400012" scaled="0"/>
            </a:gradFill>
            <a:ln cap="flat" cmpd="sng" w="19050">
              <a:solidFill>
                <a:srgbClr val="26262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38"/>
            <p:cNvSpPr txBox="1"/>
            <p:nvPr/>
          </p:nvSpPr>
          <p:spPr>
            <a:xfrm>
              <a:off x="4065125" y="2248466"/>
              <a:ext cx="18738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D9D9D9"/>
                  </a:solidFill>
                  <a:latin typeface="Press Start 2P"/>
                  <a:ea typeface="Press Start 2P"/>
                  <a:cs typeface="Press Start 2P"/>
                  <a:sym typeface="Press Start 2P"/>
                </a:rPr>
                <a:t>Défis</a:t>
              </a:r>
              <a:endParaRPr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endParaRPr>
            </a:p>
          </p:txBody>
        </p:sp>
      </p:grpSp>
      <p:sp>
        <p:nvSpPr>
          <p:cNvPr id="368" name="Google Shape;368;p38">
            <a:hlinkClick action="ppaction://hlinksldjump" r:id="rId5"/>
          </p:cNvPr>
          <p:cNvSpPr/>
          <p:nvPr/>
        </p:nvSpPr>
        <p:spPr>
          <a:xfrm>
            <a:off x="6155872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5A5A5"/>
              </a:gs>
              <a:gs pos="3540">
                <a:srgbClr val="A5A5A5"/>
              </a:gs>
              <a:gs pos="55000">
                <a:srgbClr val="7F7F7F"/>
              </a:gs>
              <a:gs pos="100000">
                <a:srgbClr val="A5A5A5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8"/>
          <p:cNvSpPr/>
          <p:nvPr/>
        </p:nvSpPr>
        <p:spPr>
          <a:xfrm>
            <a:off x="1294039" y="2628324"/>
            <a:ext cx="9603900" cy="34383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D9D9D9"/>
              </a:gs>
              <a:gs pos="3540">
                <a:srgbClr val="D9D9D9"/>
              </a:gs>
              <a:gs pos="84000">
                <a:srgbClr val="ADADAD"/>
              </a:gs>
              <a:gs pos="100000">
                <a:srgbClr val="D8D8D8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8"/>
          <p:cNvSpPr/>
          <p:nvPr/>
        </p:nvSpPr>
        <p:spPr>
          <a:xfrm>
            <a:off x="1748064" y="2079356"/>
            <a:ext cx="2084100" cy="7335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ADADAD"/>
              </a:gs>
              <a:gs pos="100000">
                <a:srgbClr val="D9D9D9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8"/>
          <p:cNvSpPr txBox="1"/>
          <p:nvPr/>
        </p:nvSpPr>
        <p:spPr>
          <a:xfrm>
            <a:off x="174822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Préparation</a:t>
            </a:r>
            <a:endParaRPr sz="1100"/>
          </a:p>
        </p:txBody>
      </p:sp>
      <p:sp>
        <p:nvSpPr>
          <p:cNvPr id="372" name="Google Shape;372;p38"/>
          <p:cNvSpPr txBox="1"/>
          <p:nvPr/>
        </p:nvSpPr>
        <p:spPr>
          <a:xfrm>
            <a:off x="6140950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Astuces</a:t>
            </a:r>
            <a:endParaRPr sz="1100"/>
          </a:p>
        </p:txBody>
      </p:sp>
      <p:sp>
        <p:nvSpPr>
          <p:cNvPr id="373" name="Google Shape;373;p38"/>
          <p:cNvSpPr txBox="1"/>
          <p:nvPr/>
        </p:nvSpPr>
        <p:spPr>
          <a:xfrm>
            <a:off x="1464550" y="2860050"/>
            <a:ext cx="9839400" cy="23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Formation récit, création boîte à outils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Équipes équilibrées (questionnaire début stage)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License et installation Minecraft portables (CSS)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Réservation des portables (et souris)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Courriel et mot de passe élèves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Moyen enregistrement (clés USB, dossier par équipe)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Liste des numéros de portable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ress Start 2P"/>
              <a:buChar char="■"/>
            </a:pPr>
            <a:r>
              <a:rPr lang="en-US" sz="130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etc.</a:t>
            </a:r>
            <a:endParaRPr sz="130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74" name="Google Shape;374;p38"/>
          <p:cNvSpPr/>
          <p:nvPr/>
        </p:nvSpPr>
        <p:spPr>
          <a:xfrm>
            <a:off x="1853561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8"/>
          <p:cNvSpPr/>
          <p:nvPr/>
        </p:nvSpPr>
        <p:spPr>
          <a:xfrm>
            <a:off x="2606848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8"/>
          <p:cNvSpPr/>
          <p:nvPr/>
        </p:nvSpPr>
        <p:spPr>
          <a:xfrm>
            <a:off x="3360160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8"/>
          <p:cNvSpPr/>
          <p:nvPr/>
        </p:nvSpPr>
        <p:spPr>
          <a:xfrm>
            <a:off x="4113460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8"/>
          <p:cNvSpPr/>
          <p:nvPr/>
        </p:nvSpPr>
        <p:spPr>
          <a:xfrm>
            <a:off x="4866759" y="5300687"/>
            <a:ext cx="686400" cy="686400"/>
          </a:xfrm>
          <a:prstGeom prst="rect">
            <a:avLst/>
          </a:prstGeom>
          <a:solidFill>
            <a:srgbClr val="8B8B8B"/>
          </a:solidFill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clipart&#10;&#10;Description automatically generated" id="379" name="Google Shape;379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4973" y="5468800"/>
            <a:ext cx="350164" cy="350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380" name="Google Shape;380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98541" y="5445298"/>
            <a:ext cx="396405" cy="397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, histogram&#10;&#10;Description automatically generated" id="381" name="Google Shape;381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35302" y="5375844"/>
            <a:ext cx="536076" cy="536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shape&#10;&#10;Description automatically generated" id="382" name="Google Shape;382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11760" y="5482735"/>
            <a:ext cx="392361" cy="322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" id="383" name="Google Shape;383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291189" y="5478425"/>
            <a:ext cx="330914" cy="33091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8"/>
          <p:cNvSpPr/>
          <p:nvPr/>
        </p:nvSpPr>
        <p:spPr>
          <a:xfrm>
            <a:off x="3093000" y="841675"/>
            <a:ext cx="6006000" cy="733800"/>
          </a:xfrm>
          <a:prstGeom prst="roundRect">
            <a:avLst>
              <a:gd fmla="val 0" name="adj"/>
            </a:avLst>
          </a:prstGeom>
          <a:gradFill>
            <a:gsLst>
              <a:gs pos="0">
                <a:srgbClr val="848484"/>
              </a:gs>
              <a:gs pos="3540">
                <a:srgbClr val="848484"/>
              </a:gs>
              <a:gs pos="55000">
                <a:srgbClr val="6D6D6D"/>
              </a:gs>
              <a:gs pos="100000">
                <a:srgbClr val="848484"/>
              </a:gs>
            </a:gsLst>
            <a:lin ang="5400012" scaled="0"/>
          </a:gradFill>
          <a:ln cap="flat" cmpd="sng" w="1905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8"/>
          <p:cNvSpPr txBox="1"/>
          <p:nvPr/>
        </p:nvSpPr>
        <p:spPr>
          <a:xfrm>
            <a:off x="3125150" y="1081375"/>
            <a:ext cx="5973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D8D8D8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Expérimentation en classe</a:t>
            </a:r>
            <a:endParaRPr sz="1300">
              <a:solidFill>
                <a:srgbClr val="93C47D"/>
              </a:solidFill>
            </a:endParaRPr>
          </a:p>
        </p:txBody>
      </p:sp>
      <p:pic>
        <p:nvPicPr>
          <p:cNvPr descr="A picture containing container, square&#10;&#10;Description automatically generated" id="386" name="Google Shape;386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365464" y="4671182"/>
            <a:ext cx="784149" cy="78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387" name="Google Shape;387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78874" y="4993268"/>
            <a:ext cx="1747837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ontainer, square&#10;&#10;Description automatically generated" id="388" name="Google Shape;388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77100" y="5486685"/>
            <a:ext cx="1262339" cy="12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8"/>
          <p:cNvSpPr txBox="1"/>
          <p:nvPr/>
        </p:nvSpPr>
        <p:spPr>
          <a:xfrm>
            <a:off x="8550275" y="2239173"/>
            <a:ext cx="2084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D9D9D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Avantages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