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Ubuntu"/>
      <p:regular r:id="rId25"/>
      <p:bold r:id="rId26"/>
      <p:italic r:id="rId27"/>
      <p:boldItalic r:id="rId28"/>
    </p:embeddedFont>
    <p:embeddedFont>
      <p:font typeface="Sniglet"/>
      <p:regular r:id="rId29"/>
    </p:embeddedFont>
    <p:embeddedFont>
      <p:font typeface="Short Stack"/>
      <p:regular r:id="rId30"/>
    </p:embeddedFont>
    <p:embeddedFont>
      <p:font typeface="Red Hat Display"/>
      <p:regular r:id="rId31"/>
      <p:bold r:id="rId32"/>
      <p:italic r:id="rId33"/>
      <p:boldItalic r:id="rId34"/>
    </p:embeddedFont>
    <p:embeddedFont>
      <p:font typeface="Red Hat Text"/>
      <p:regular r:id="rId35"/>
      <p:bold r:id="rId36"/>
      <p:italic r:id="rId37"/>
      <p:boldItalic r:id="rId38"/>
    </p:embeddedFont>
    <p:embeddedFont>
      <p:font typeface="Comfortaa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mfortaa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-bold.fntdata"/><Relationship Id="rId25" Type="http://schemas.openxmlformats.org/officeDocument/2006/relationships/font" Target="fonts/Ubuntu-regular.fntdata"/><Relationship Id="rId28" Type="http://schemas.openxmlformats.org/officeDocument/2006/relationships/font" Target="fonts/Ubuntu-boldItalic.fntdata"/><Relationship Id="rId27" Type="http://schemas.openxmlformats.org/officeDocument/2006/relationships/font" Target="fonts/Ubuntu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nigle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edHatDisplay-regular.fntdata"/><Relationship Id="rId30" Type="http://schemas.openxmlformats.org/officeDocument/2006/relationships/font" Target="fonts/ShortStack-regular.fntdata"/><Relationship Id="rId11" Type="http://schemas.openxmlformats.org/officeDocument/2006/relationships/slide" Target="slides/slide6.xml"/><Relationship Id="rId33" Type="http://schemas.openxmlformats.org/officeDocument/2006/relationships/font" Target="fonts/RedHatDisplay-italic.fntdata"/><Relationship Id="rId10" Type="http://schemas.openxmlformats.org/officeDocument/2006/relationships/slide" Target="slides/slide5.xml"/><Relationship Id="rId32" Type="http://schemas.openxmlformats.org/officeDocument/2006/relationships/font" Target="fonts/RedHatDisplay-bold.fntdata"/><Relationship Id="rId13" Type="http://schemas.openxmlformats.org/officeDocument/2006/relationships/slide" Target="slides/slide8.xml"/><Relationship Id="rId35" Type="http://schemas.openxmlformats.org/officeDocument/2006/relationships/font" Target="fonts/RedHatText-regular.fntdata"/><Relationship Id="rId12" Type="http://schemas.openxmlformats.org/officeDocument/2006/relationships/slide" Target="slides/slide7.xml"/><Relationship Id="rId34" Type="http://schemas.openxmlformats.org/officeDocument/2006/relationships/font" Target="fonts/RedHatDisplay-boldItalic.fntdata"/><Relationship Id="rId15" Type="http://schemas.openxmlformats.org/officeDocument/2006/relationships/slide" Target="slides/slide10.xml"/><Relationship Id="rId37" Type="http://schemas.openxmlformats.org/officeDocument/2006/relationships/font" Target="fonts/RedHatText-italic.fntdata"/><Relationship Id="rId14" Type="http://schemas.openxmlformats.org/officeDocument/2006/relationships/slide" Target="slides/slide9.xml"/><Relationship Id="rId36" Type="http://schemas.openxmlformats.org/officeDocument/2006/relationships/font" Target="fonts/RedHatText-bold.fntdata"/><Relationship Id="rId17" Type="http://schemas.openxmlformats.org/officeDocument/2006/relationships/slide" Target="slides/slide12.xml"/><Relationship Id="rId39" Type="http://schemas.openxmlformats.org/officeDocument/2006/relationships/font" Target="fonts/Comfortaa-regular.fntdata"/><Relationship Id="rId16" Type="http://schemas.openxmlformats.org/officeDocument/2006/relationships/slide" Target="slides/slide11.xml"/><Relationship Id="rId38" Type="http://schemas.openxmlformats.org/officeDocument/2006/relationships/font" Target="fonts/RedHatTex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54265761/editor" TargetMode="External"/><Relationship Id="rId3" Type="http://schemas.openxmlformats.org/officeDocument/2006/relationships/hyperlink" Target="https://scratch.mit.edu/projects/605261652/editor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Fi5DQipfhHfQljqbODT1SVeH5jZZylk6bGGUarAAYWs/edit#gid=922316168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cab55842a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0cab55842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cab55842a_0_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cab55842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4c45f627f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4c45f627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4c04ce73b7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14c04ce73b7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4c04ce73b7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14c04ce73b7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c04ce73b7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14c04ce73b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0d486025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60d48602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Ancienne version: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https://scratch.mit.edu/projects/154265761/editor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Nouvelle version: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https://scratch.mit.edu/projects/605261652/editor/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https://docs.google.com/spreadsheets/d/1Fi5DQipfhHfQljqbODT1SVeH5jZZylk6bGGUarAAYWs/edit#gid=922316168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cab55842a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cab55842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cab55842a_0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cab55842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254825" y="626250"/>
            <a:ext cx="3366900" cy="3891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4207975" y="1510600"/>
            <a:ext cx="4047900" cy="212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 background">
  <p:cSld name="BLANK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rot="5400000">
            <a:off x="163900" y="2091300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>
  <p:cSld name="TITLE_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ctrTitle"/>
          </p:nvPr>
        </p:nvSpPr>
        <p:spPr>
          <a:xfrm>
            <a:off x="257175" y="798909"/>
            <a:ext cx="29148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8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8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8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8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8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8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8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8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0" i="0" sz="38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514350" y="1457325"/>
            <a:ext cx="24003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Short Stack"/>
              <a:buChar char="•"/>
              <a:defRPr b="0" i="0" sz="1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Short Stack"/>
              <a:buChar char="•"/>
              <a:defRPr b="0" i="0" sz="1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Short Stack"/>
              <a:buChar char="•"/>
              <a:defRPr b="0" i="0" sz="1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Short Stack"/>
              <a:buChar char="•"/>
              <a:defRPr b="0" i="0" sz="1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Short Stack"/>
              <a:buChar char="•"/>
              <a:defRPr b="0" i="0" sz="1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Short Stack"/>
              <a:buChar char="•"/>
              <a:defRPr b="0" i="0" sz="1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Short Stack"/>
              <a:buChar char="•"/>
              <a:defRPr b="0" i="0" sz="1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Short Stack"/>
              <a:buChar char="•"/>
              <a:defRPr b="0" i="0" sz="1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Short Stack"/>
              <a:buChar char="•"/>
              <a:defRPr b="0" i="0" sz="1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b="0" i="0" sz="22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4476154" y="4877991"/>
            <a:ext cx="1905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1300">
              <a:solidFill>
                <a:schemeClr val="dk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8900044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5400000">
            <a:off x="260250" y="1428700"/>
            <a:ext cx="1750800" cy="2286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ctrTitle"/>
          </p:nvPr>
        </p:nvSpPr>
        <p:spPr>
          <a:xfrm>
            <a:off x="2475275" y="2003875"/>
            <a:ext cx="5813400" cy="668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475275" y="2769050"/>
            <a:ext cx="5813400" cy="37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4091600" y="3948600"/>
            <a:ext cx="960900" cy="1194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 rot="10800000">
            <a:off x="4091600" y="0"/>
            <a:ext cx="960900" cy="1194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441500" y="1194900"/>
            <a:ext cx="6261300" cy="275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●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4191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○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4191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■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4191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●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4191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○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4191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■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4191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●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4191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/>
              <a:buChar char="○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4191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Font typeface="Red Hat Display"/>
              <a:buChar char="■"/>
              <a:defRPr b="1" sz="3000">
                <a:solidFill>
                  <a:schemeClr val="accent5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40520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</a:rPr>
              <a:t>“</a:t>
            </a:r>
            <a:endParaRPr sz="9600">
              <a:solidFill>
                <a:schemeClr val="accent4"/>
              </a:solidFill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4091600" y="4717600"/>
            <a:ext cx="960900" cy="42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390035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</a:rPr>
              <a:t>”</a:t>
            </a:r>
            <a:endParaRPr sz="96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044475" y="1468375"/>
            <a:ext cx="7207500" cy="27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044350" y="1468375"/>
            <a:ext cx="3367500" cy="289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884415" y="1468375"/>
            <a:ext cx="3367500" cy="289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044446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3525597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006748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255350" y="4182650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>
            <p:ph idx="1" type="body"/>
          </p:nvPr>
        </p:nvSpPr>
        <p:spPr>
          <a:xfrm>
            <a:off x="855300" y="3872900"/>
            <a:ext cx="7433400" cy="28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4255350" y="4717625"/>
            <a:ext cx="633300" cy="42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 background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 rot="5400000">
            <a:off x="163900" y="2091300"/>
            <a:ext cx="633300" cy="9609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/>
              <a:buNone/>
              <a:defRPr b="1" sz="3200">
                <a:solidFill>
                  <a:schemeClr val="accent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44475" y="1468375"/>
            <a:ext cx="7207500" cy="27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ed Hat Text"/>
              <a:buChar char="●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 algn="ctr">
              <a:buNone/>
              <a:defRPr b="1" sz="1300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onurl.ca/scratch041122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hyperlink" Target="mailto:equipe@recitmst.qc.ca" TargetMode="External"/><Relationship Id="rId6" Type="http://schemas.openxmlformats.org/officeDocument/2006/relationships/hyperlink" Target="https://creativecommons.org/licenses/by-nc-sa/4.0/deed.fr" TargetMode="External"/><Relationship Id="rId7" Type="http://schemas.openxmlformats.org/officeDocument/2006/relationships/hyperlink" Target="https://creativecommons.org/licenses/by-nc-sa/4.0/deed.fr" TargetMode="External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11" Type="http://schemas.openxmlformats.org/officeDocument/2006/relationships/hyperlink" Target="https://scratch.mit.edu/projects/605264438/editor/" TargetMode="External"/><Relationship Id="rId22" Type="http://schemas.openxmlformats.org/officeDocument/2006/relationships/image" Target="../media/image17.png"/><Relationship Id="rId10" Type="http://schemas.openxmlformats.org/officeDocument/2006/relationships/hyperlink" Target="https://scratch.mit.edu/projects/599016830/editor/" TargetMode="External"/><Relationship Id="rId21" Type="http://schemas.openxmlformats.org/officeDocument/2006/relationships/hyperlink" Target="https://scratch.mit.edu/projects/606094816/editor" TargetMode="External"/><Relationship Id="rId13" Type="http://schemas.openxmlformats.org/officeDocument/2006/relationships/hyperlink" Target="https://scratch.mit.edu/projects/599016830/editor/" TargetMode="Externa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cratch.mit.edu/projects/605264438/editor/" TargetMode="External"/><Relationship Id="rId4" Type="http://schemas.openxmlformats.org/officeDocument/2006/relationships/hyperlink" Target="https://scratch.mit.edu/projects/605261652/editor/" TargetMode="External"/><Relationship Id="rId9" Type="http://schemas.openxmlformats.org/officeDocument/2006/relationships/hyperlink" Target="https://scratch.mit.edu/projects/606094816/editor" TargetMode="External"/><Relationship Id="rId15" Type="http://schemas.openxmlformats.org/officeDocument/2006/relationships/hyperlink" Target="https://scratch.mit.edu/projects/605261652/editor/" TargetMode="External"/><Relationship Id="rId14" Type="http://schemas.openxmlformats.org/officeDocument/2006/relationships/image" Target="../media/image12.png"/><Relationship Id="rId17" Type="http://schemas.openxmlformats.org/officeDocument/2006/relationships/hyperlink" Target="https://scratch.mit.edu/projects/607534813/editor/" TargetMode="External"/><Relationship Id="rId16" Type="http://schemas.openxmlformats.org/officeDocument/2006/relationships/image" Target="../media/image10.png"/><Relationship Id="rId5" Type="http://schemas.openxmlformats.org/officeDocument/2006/relationships/hyperlink" Target="https://scratch.mit.edu/projects/605261652/editor/" TargetMode="External"/><Relationship Id="rId19" Type="http://schemas.openxmlformats.org/officeDocument/2006/relationships/hyperlink" Target="https://scratch.mit.edu/projects/605265523/editor/" TargetMode="External"/><Relationship Id="rId6" Type="http://schemas.openxmlformats.org/officeDocument/2006/relationships/hyperlink" Target="https://scratch.mit.edu/projects/605261652/editor/" TargetMode="External"/><Relationship Id="rId18" Type="http://schemas.openxmlformats.org/officeDocument/2006/relationships/image" Target="../media/image15.png"/><Relationship Id="rId7" Type="http://schemas.openxmlformats.org/officeDocument/2006/relationships/hyperlink" Target="https://scratch.mit.edu/projects/607534813/editor/" TargetMode="External"/><Relationship Id="rId8" Type="http://schemas.openxmlformats.org/officeDocument/2006/relationships/hyperlink" Target="https://scratch.mit.edu/projects/605265523/editor/" TargetMode="External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hyperlink" Target="https://flipgrid.com/s/bpku8awN61mr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hyperlink" Target="https://flipgrid.com/s/TzzdSRBKmpaF" TargetMode="External"/><Relationship Id="rId5" Type="http://schemas.openxmlformats.org/officeDocument/2006/relationships/hyperlink" Target="https://flipgrid.com/s/QzdUwRstS8pP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hyperlink" Target="https://flipgrid.com/s/sjAU2dJEqrbJ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mpus.recit.qc.ca/course/view.php?id=177" TargetMode="External"/><Relationship Id="rId4" Type="http://schemas.openxmlformats.org/officeDocument/2006/relationships/hyperlink" Target="https://campus.recit.qc.ca/course/view.php?id=178" TargetMode="External"/><Relationship Id="rId5" Type="http://schemas.openxmlformats.org/officeDocument/2006/relationships/hyperlink" Target="https://campus.recit.qc.ca/course/view.php?id=276" TargetMode="External"/><Relationship Id="rId6" Type="http://schemas.openxmlformats.org/officeDocument/2006/relationships/hyperlink" Target="http://www.calculconversion.com/calcul-taxes-tps-tvq.html" TargetMode="External"/><Relationship Id="rId7" Type="http://schemas.openxmlformats.org/officeDocument/2006/relationships/hyperlink" Target="http://autrementenmath.recitmst.qc.ca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enrol/index.php?id=178" TargetMode="External"/><Relationship Id="rId5" Type="http://schemas.openxmlformats.org/officeDocument/2006/relationships/hyperlink" Target="https://campus.recit.qc.ca/mod/page/view.php?id=16632" TargetMode="External"/><Relationship Id="rId6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hyperlink" Target="https://bit.ly/evaluation-grms49" TargetMode="External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image" Target="../media/image41.png"/><Relationship Id="rId11" Type="http://schemas.openxmlformats.org/officeDocument/2006/relationships/image" Target="../media/image32.png"/><Relationship Id="rId10" Type="http://schemas.openxmlformats.org/officeDocument/2006/relationships/image" Target="../media/image40.png"/><Relationship Id="rId13" Type="http://schemas.openxmlformats.org/officeDocument/2006/relationships/image" Target="../media/image34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5" Type="http://schemas.openxmlformats.org/officeDocument/2006/relationships/image" Target="../media/image33.jpg"/><Relationship Id="rId14" Type="http://schemas.openxmlformats.org/officeDocument/2006/relationships/image" Target="../media/image36.png"/><Relationship Id="rId17" Type="http://schemas.openxmlformats.org/officeDocument/2006/relationships/image" Target="../media/image37.jpg"/><Relationship Id="rId16" Type="http://schemas.openxmlformats.org/officeDocument/2006/relationships/image" Target="../media/image28.png"/><Relationship Id="rId5" Type="http://schemas.openxmlformats.org/officeDocument/2006/relationships/image" Target="../media/image39.png"/><Relationship Id="rId19" Type="http://schemas.openxmlformats.org/officeDocument/2006/relationships/image" Target="../media/image38.jpg"/><Relationship Id="rId6" Type="http://schemas.openxmlformats.org/officeDocument/2006/relationships/image" Target="../media/image31.png"/><Relationship Id="rId18" Type="http://schemas.openxmlformats.org/officeDocument/2006/relationships/image" Target="../media/image35.png"/><Relationship Id="rId7" Type="http://schemas.openxmlformats.org/officeDocument/2006/relationships/image" Target="../media/image30.png"/><Relationship Id="rId8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hyperlink" Target="http://www.recit.qc.ca" TargetMode="External"/><Relationship Id="rId6" Type="http://schemas.openxmlformats.org/officeDocument/2006/relationships/hyperlink" Target="https://recitmst.qc.ca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10" Type="http://schemas.openxmlformats.org/officeDocument/2006/relationships/slide" Target="/ppt/slides/slide14.xml"/><Relationship Id="rId9" Type="http://schemas.openxmlformats.org/officeDocument/2006/relationships/slide" Target="/ppt/slides/slide12.xml"/><Relationship Id="rId5" Type="http://schemas.openxmlformats.org/officeDocument/2006/relationships/slide" Target="/ppt/slides/slide7.xml"/><Relationship Id="rId6" Type="http://schemas.openxmlformats.org/officeDocument/2006/relationships/slide" Target="/ppt/slides/slide8.xml"/><Relationship Id="rId7" Type="http://schemas.openxmlformats.org/officeDocument/2006/relationships/slide" Target="/ppt/slides/slide9.xml"/><Relationship Id="rId8" Type="http://schemas.openxmlformats.org/officeDocument/2006/relationships/slide" Target="/ppt/slides/slide1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cratch.mit.edu/projects/605261652/editor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youtu.be/QCk7wv-z4z0" TargetMode="External"/><Relationship Id="rId10" Type="http://schemas.openxmlformats.org/officeDocument/2006/relationships/hyperlink" Target="https://youtu.be/YbovlKuATtc" TargetMode="External"/><Relationship Id="rId13" Type="http://schemas.openxmlformats.org/officeDocument/2006/relationships/image" Target="../media/image5.png"/><Relationship Id="rId12" Type="http://schemas.openxmlformats.org/officeDocument/2006/relationships/hyperlink" Target="https://scratch.mit.edu/projects/210481225/editor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ratch.mit.edu/" TargetMode="External"/><Relationship Id="rId4" Type="http://schemas.openxmlformats.org/officeDocument/2006/relationships/hyperlink" Target="https://youtu.be/7YwisdN0I5o" TargetMode="External"/><Relationship Id="rId9" Type="http://schemas.openxmlformats.org/officeDocument/2006/relationships/hyperlink" Target="https://youtu.be/FCDRFtIgkXQ" TargetMode="External"/><Relationship Id="rId5" Type="http://schemas.openxmlformats.org/officeDocument/2006/relationships/hyperlink" Target="https://youtu.be/P2W6qF1O5t4" TargetMode="External"/><Relationship Id="rId6" Type="http://schemas.openxmlformats.org/officeDocument/2006/relationships/hyperlink" Target="https://youtu.be/-3TMXOC7IhM" TargetMode="External"/><Relationship Id="rId7" Type="http://schemas.openxmlformats.org/officeDocument/2006/relationships/hyperlink" Target="https://youtu.be/Y58hyyO4Nis" TargetMode="External"/><Relationship Id="rId8" Type="http://schemas.openxmlformats.org/officeDocument/2006/relationships/hyperlink" Target="https://youtu.be/Zn8VLULg7zQ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784B1"/>
            </a:gs>
            <a:gs pos="100000">
              <a:schemeClr val="accent4"/>
            </a:gs>
          </a:gsLst>
          <a:lin ang="18900732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ctrTitle"/>
          </p:nvPr>
        </p:nvSpPr>
        <p:spPr>
          <a:xfrm>
            <a:off x="4207975" y="1510600"/>
            <a:ext cx="4047900" cy="264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Projet de facturation avec </a:t>
            </a:r>
            <a:r>
              <a:rPr lang="en">
                <a:solidFill>
                  <a:schemeClr val="accent1"/>
                </a:solidFill>
              </a:rPr>
              <a:t>Scratch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monurl.ca/scratch041122</a:t>
            </a:r>
            <a:endParaRPr sz="2700">
              <a:solidFill>
                <a:schemeClr val="accent1"/>
              </a:solidFill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3925" y="1013225"/>
            <a:ext cx="1132425" cy="1132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13"/>
          <p:cNvGrpSpPr/>
          <p:nvPr/>
        </p:nvGrpSpPr>
        <p:grpSpPr>
          <a:xfrm>
            <a:off x="873982" y="1642399"/>
            <a:ext cx="2099697" cy="1858611"/>
            <a:chOff x="2285716" y="3694075"/>
            <a:chExt cx="437200" cy="341600"/>
          </a:xfrm>
        </p:grpSpPr>
        <p:sp>
          <p:nvSpPr>
            <p:cNvPr id="78" name="Google Shape;78;p13"/>
            <p:cNvSpPr/>
            <p:nvPr/>
          </p:nvSpPr>
          <p:spPr>
            <a:xfrm>
              <a:off x="2610241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2397741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2285716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2623641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2588316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553016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2517091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2465941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414191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762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13"/>
          <p:cNvSpPr txBox="1"/>
          <p:nvPr/>
        </p:nvSpPr>
        <p:spPr>
          <a:xfrm>
            <a:off x="504000" y="4876600"/>
            <a:ext cx="710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Cette présentation est mise à disposition par le </a:t>
            </a:r>
            <a:r>
              <a:rPr lang="en" sz="10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r>
              <a:rPr lang="en" sz="1000" u="sng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en" sz="10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,</a:t>
            </a:r>
            <a:r>
              <a:rPr lang="en" sz="10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sauf exception, selon les termes de la </a:t>
            </a:r>
            <a:r>
              <a:rPr lang="en" sz="10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</a:t>
            </a:r>
            <a:r>
              <a:rPr lang="en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, 2022.</a:t>
            </a:r>
            <a:endParaRPr sz="1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88" name="Google Shape;88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97697" y="4709572"/>
            <a:ext cx="1106300" cy="3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6725" y="137596"/>
            <a:ext cx="1603650" cy="161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traces évaluatives</a:t>
            </a:r>
            <a:endParaRPr/>
          </a:p>
        </p:txBody>
      </p:sp>
      <p:sp>
        <p:nvSpPr>
          <p:cNvPr id="225" name="Google Shape;225;p22"/>
          <p:cNvSpPr txBox="1"/>
          <p:nvPr>
            <p:ph idx="1" type="body"/>
          </p:nvPr>
        </p:nvSpPr>
        <p:spPr>
          <a:xfrm>
            <a:off x="1044446" y="13921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 programme et la rétroaction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300"/>
              <a:t>Il est intéressant de récupérer le lien du programme, de le tester et de donner de la rétroaction à l’élève afin qu’il améliore son programme avant de remettre une version finale. Cette étape pourrait aussi se faire avec une rétroaction par les pairs. Deux à deux ou à plusieurs. </a:t>
            </a:r>
            <a:endParaRPr sz="1300"/>
          </a:p>
        </p:txBody>
      </p:sp>
      <p:sp>
        <p:nvSpPr>
          <p:cNvPr id="226" name="Google Shape;226;p22"/>
          <p:cNvSpPr txBox="1"/>
          <p:nvPr>
            <p:ph idx="2" type="body"/>
          </p:nvPr>
        </p:nvSpPr>
        <p:spPr>
          <a:xfrm>
            <a:off x="3525597" y="13921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Les observations 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300"/>
              <a:t>Avec une grille d’observation, l’enseignant peut consigner des informations utiles pour appuyer son jugement comme le niveau d’aide apportée, l’autonomie de l’élève, sa capacité à résoudre lui-même ses défis, des discussions interceptées, etc. </a:t>
            </a:r>
            <a:endParaRPr sz="1300"/>
          </a:p>
        </p:txBody>
      </p:sp>
      <p:sp>
        <p:nvSpPr>
          <p:cNvPr id="227" name="Google Shape;227;p22"/>
          <p:cNvSpPr txBox="1"/>
          <p:nvPr>
            <p:ph idx="3" type="body"/>
          </p:nvPr>
        </p:nvSpPr>
        <p:spPr>
          <a:xfrm>
            <a:off x="6006750" y="1392175"/>
            <a:ext cx="24018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 vidéo Flipgrid </a:t>
            </a:r>
            <a:r>
              <a:rPr b="1" lang="en"/>
              <a:t>et l’auto-évaluation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300"/>
              <a:t>Cette vidéo peut servir à valider le jugement de l’enseignant en cas de doute sur l’implication de l’élève dans son projet. Elle sert aussi à valider s’il a vraiment bien compris ce qu’il a fait. L’auto-évaluation de l’élève est aussi une bonne source d’information sur son processus. </a:t>
            </a:r>
            <a:endParaRPr sz="1300"/>
          </a:p>
        </p:txBody>
      </p:sp>
      <p:sp>
        <p:nvSpPr>
          <p:cNvPr id="228" name="Google Shape;228;p22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9" name="Google Shape;229;p22"/>
          <p:cNvGrpSpPr/>
          <p:nvPr/>
        </p:nvGrpSpPr>
        <p:grpSpPr>
          <a:xfrm>
            <a:off x="536609" y="860836"/>
            <a:ext cx="359272" cy="376691"/>
            <a:chOff x="6323766" y="1623900"/>
            <a:chExt cx="427450" cy="448175"/>
          </a:xfrm>
        </p:grpSpPr>
        <p:sp>
          <p:nvSpPr>
            <p:cNvPr id="230" name="Google Shape;230;p22"/>
            <p:cNvSpPr/>
            <p:nvPr/>
          </p:nvSpPr>
          <p:spPr>
            <a:xfrm>
              <a:off x="6323766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6372466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6469891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6421191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6334116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6616016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6500341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résumé</a:t>
            </a:r>
            <a:endParaRPr/>
          </a:p>
        </p:txBody>
      </p:sp>
      <p:sp>
        <p:nvSpPr>
          <p:cNvPr id="242" name="Google Shape;242;p23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23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23"/>
          <p:cNvGrpSpPr/>
          <p:nvPr/>
        </p:nvGrpSpPr>
        <p:grpSpPr>
          <a:xfrm>
            <a:off x="1786339" y="1779601"/>
            <a:ext cx="473400" cy="473400"/>
            <a:chOff x="1786339" y="1703401"/>
            <a:chExt cx="473400" cy="473400"/>
          </a:xfrm>
        </p:grpSpPr>
        <p:sp>
          <p:nvSpPr>
            <p:cNvPr id="246" name="Google Shape;246;p23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1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248" name="Google Shape;248;p23"/>
          <p:cNvGrpSpPr/>
          <p:nvPr/>
        </p:nvGrpSpPr>
        <p:grpSpPr>
          <a:xfrm>
            <a:off x="3814414" y="1779601"/>
            <a:ext cx="473400" cy="473400"/>
            <a:chOff x="3814414" y="1703401"/>
            <a:chExt cx="473400" cy="473400"/>
          </a:xfrm>
        </p:grpSpPr>
        <p:sp>
          <p:nvSpPr>
            <p:cNvPr id="249" name="Google Shape;249;p23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3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251" name="Google Shape;251;p23"/>
          <p:cNvGrpSpPr/>
          <p:nvPr/>
        </p:nvGrpSpPr>
        <p:grpSpPr>
          <a:xfrm>
            <a:off x="5842489" y="1779601"/>
            <a:ext cx="473400" cy="473400"/>
            <a:chOff x="5842489" y="1703401"/>
            <a:chExt cx="473400" cy="473400"/>
          </a:xfrm>
        </p:grpSpPr>
        <p:sp>
          <p:nvSpPr>
            <p:cNvPr id="252" name="Google Shape;252;p23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5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254" name="Google Shape;254;p23"/>
          <p:cNvGrpSpPr/>
          <p:nvPr/>
        </p:nvGrpSpPr>
        <p:grpSpPr>
          <a:xfrm>
            <a:off x="6880814" y="3652500"/>
            <a:ext cx="473400" cy="473400"/>
            <a:chOff x="6880814" y="3576300"/>
            <a:chExt cx="473400" cy="473400"/>
          </a:xfrm>
        </p:grpSpPr>
        <p:sp>
          <p:nvSpPr>
            <p:cNvPr id="255" name="Google Shape;255;p23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6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257" name="Google Shape;257;p23"/>
          <p:cNvGrpSpPr/>
          <p:nvPr/>
        </p:nvGrpSpPr>
        <p:grpSpPr>
          <a:xfrm>
            <a:off x="4852739" y="3652500"/>
            <a:ext cx="473400" cy="473400"/>
            <a:chOff x="4852739" y="3576300"/>
            <a:chExt cx="473400" cy="473400"/>
          </a:xfrm>
        </p:grpSpPr>
        <p:sp>
          <p:nvSpPr>
            <p:cNvPr id="258" name="Google Shape;258;p23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4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260" name="Google Shape;260;p23"/>
          <p:cNvGrpSpPr/>
          <p:nvPr/>
        </p:nvGrpSpPr>
        <p:grpSpPr>
          <a:xfrm>
            <a:off x="2824664" y="3652500"/>
            <a:ext cx="473400" cy="473400"/>
            <a:chOff x="2824664" y="3576300"/>
            <a:chExt cx="473400" cy="473400"/>
          </a:xfrm>
        </p:grpSpPr>
        <p:sp>
          <p:nvSpPr>
            <p:cNvPr id="261" name="Google Shape;261;p23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62" name="Google Shape;262;p23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2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sp>
        <p:nvSpPr>
          <p:cNvPr id="263" name="Google Shape;263;p23"/>
          <p:cNvSpPr txBox="1"/>
          <p:nvPr/>
        </p:nvSpPr>
        <p:spPr>
          <a:xfrm>
            <a:off x="137985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Planification de sa classe collaborative et du pilotage.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64" name="Google Shape;264;p23"/>
          <p:cNvSpPr txBox="1"/>
          <p:nvPr/>
        </p:nvSpPr>
        <p:spPr>
          <a:xfrm>
            <a:off x="3206418" y="1252392"/>
            <a:ext cx="1675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Enseignement des contenus mathématiques et liens avec la programmation dans Scratch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65" name="Google Shape;265;p23"/>
          <p:cNvSpPr txBox="1"/>
          <p:nvPr/>
        </p:nvSpPr>
        <p:spPr>
          <a:xfrm>
            <a:off x="543601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Rétroaction par l’enseignant et/ou par les pairs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66" name="Google Shape;266;p23"/>
          <p:cNvSpPr txBox="1"/>
          <p:nvPr/>
        </p:nvSpPr>
        <p:spPr>
          <a:xfrm>
            <a:off x="2305959" y="4063600"/>
            <a:ext cx="1519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Initiation à la programmation créative et recherche d’élèves experts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67" name="Google Shape;267;p23"/>
          <p:cNvSpPr txBox="1"/>
          <p:nvPr/>
        </p:nvSpPr>
        <p:spPr>
          <a:xfrm>
            <a:off x="4506843" y="4119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Observations tout au long du projet.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68" name="Google Shape;268;p23"/>
          <p:cNvSpPr txBox="1"/>
          <p:nvPr/>
        </p:nvSpPr>
        <p:spPr>
          <a:xfrm>
            <a:off x="6278142" y="4063600"/>
            <a:ext cx="1675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Trace vidéo, auto-évaluation et diffusion des travaux des élèves</a:t>
            </a:r>
            <a:endParaRPr sz="10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69" name="Google Shape;269;p23"/>
          <p:cNvSpPr/>
          <p:nvPr/>
        </p:nvSpPr>
        <p:spPr>
          <a:xfrm>
            <a:off x="607500" y="954153"/>
            <a:ext cx="201499" cy="201499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 exemples de réalisations d’élèves</a:t>
            </a:r>
            <a:endParaRPr/>
          </a:p>
        </p:txBody>
      </p:sp>
      <p:sp>
        <p:nvSpPr>
          <p:cNvPr id="275" name="Google Shape;275;p24"/>
          <p:cNvSpPr txBox="1"/>
          <p:nvPr>
            <p:ph idx="1" type="body"/>
          </p:nvPr>
        </p:nvSpPr>
        <p:spPr>
          <a:xfrm>
            <a:off x="1044450" y="1462275"/>
            <a:ext cx="2245200" cy="3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hlinkClick r:id="rId3"/>
              </a:rPr>
              <a:t>Chez Tim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6" name="Google Shape;276;p24">
            <a:hlinkClick r:id="rId4"/>
          </p:cNvPr>
          <p:cNvSpPr txBox="1"/>
          <p:nvPr>
            <p:ph idx="2" type="body"/>
          </p:nvPr>
        </p:nvSpPr>
        <p:spPr>
          <a:xfrm>
            <a:off x="5965075" y="1492575"/>
            <a:ext cx="2425500" cy="24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hlinkClick r:id="rId5"/>
              </a:rPr>
              <a:t>Poissons</a:t>
            </a:r>
            <a:r>
              <a:rPr b="1" lang="en" u="sng">
                <a:hlinkClick r:id="rId6"/>
              </a:rPr>
              <a:t>, crustacés…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7" name="Google Shape;277;p24"/>
          <p:cNvSpPr txBox="1"/>
          <p:nvPr>
            <p:ph idx="3" type="body"/>
          </p:nvPr>
        </p:nvSpPr>
        <p:spPr>
          <a:xfrm>
            <a:off x="3449400" y="1492575"/>
            <a:ext cx="2245200" cy="24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hlinkClick r:id="rId7"/>
              </a:rPr>
              <a:t>Baby Shop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8" name="Google Shape;278;p24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24"/>
          <p:cNvSpPr txBox="1"/>
          <p:nvPr>
            <p:ph idx="1" type="body"/>
          </p:nvPr>
        </p:nvSpPr>
        <p:spPr>
          <a:xfrm>
            <a:off x="5965075" y="3052425"/>
            <a:ext cx="2361000" cy="3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u="sng">
                <a:hlinkClick r:id="rId8"/>
              </a:rPr>
              <a:t>Pâtisserie Paillettes</a:t>
            </a:r>
            <a:endParaRPr sz="1200"/>
          </a:p>
        </p:txBody>
      </p:sp>
      <p:sp>
        <p:nvSpPr>
          <p:cNvPr id="280" name="Google Shape;280;p24"/>
          <p:cNvSpPr txBox="1"/>
          <p:nvPr>
            <p:ph idx="2" type="body"/>
          </p:nvPr>
        </p:nvSpPr>
        <p:spPr>
          <a:xfrm>
            <a:off x="3449400" y="3052425"/>
            <a:ext cx="2245200" cy="3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u="sng">
                <a:hlinkClick r:id="rId9"/>
              </a:rPr>
              <a:t>Muff-Cake</a:t>
            </a:r>
            <a:endParaRPr sz="1200"/>
          </a:p>
        </p:txBody>
      </p:sp>
      <p:sp>
        <p:nvSpPr>
          <p:cNvPr id="281" name="Google Shape;281;p24"/>
          <p:cNvSpPr txBox="1"/>
          <p:nvPr>
            <p:ph idx="3" type="body"/>
          </p:nvPr>
        </p:nvSpPr>
        <p:spPr>
          <a:xfrm>
            <a:off x="1044450" y="3052425"/>
            <a:ext cx="2245200" cy="3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hlinkClick r:id="rId10"/>
              </a:rPr>
              <a:t>Roberge beignets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82" name="Google Shape;282;p24"/>
          <p:cNvGrpSpPr/>
          <p:nvPr/>
        </p:nvGrpSpPr>
        <p:grpSpPr>
          <a:xfrm>
            <a:off x="503014" y="904153"/>
            <a:ext cx="372594" cy="310144"/>
            <a:chOff x="1610466" y="322750"/>
            <a:chExt cx="443300" cy="369000"/>
          </a:xfrm>
        </p:grpSpPr>
        <p:sp>
          <p:nvSpPr>
            <p:cNvPr id="283" name="Google Shape;283;p24"/>
            <p:cNvSpPr/>
            <p:nvPr/>
          </p:nvSpPr>
          <p:spPr>
            <a:xfrm>
              <a:off x="1610466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760866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1732866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1765741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1951441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8" name="Google Shape;288;p2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44450" y="1822750"/>
            <a:ext cx="16002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4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23613" y="3375944"/>
            <a:ext cx="1641874" cy="122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4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965075" y="1822750"/>
            <a:ext cx="159656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4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449400" y="1822750"/>
            <a:ext cx="16002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4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965075" y="3419310"/>
            <a:ext cx="16002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4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449400" y="3419309"/>
            <a:ext cx="1600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 exemples de vidéos Flipgrid*</a:t>
            </a:r>
            <a:endParaRPr/>
          </a:p>
        </p:txBody>
      </p:sp>
      <p:sp>
        <p:nvSpPr>
          <p:cNvPr id="299" name="Google Shape;299;p25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0" name="Google Shape;3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375" y="1579030"/>
            <a:ext cx="1443900" cy="188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6499" y="1579017"/>
            <a:ext cx="1443900" cy="188817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5"/>
          <p:cNvSpPr txBox="1"/>
          <p:nvPr/>
        </p:nvSpPr>
        <p:spPr>
          <a:xfrm>
            <a:off x="2965940" y="3705304"/>
            <a:ext cx="144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rPr b="1" lang="en" sz="12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5"/>
              </a:rPr>
              <a:t>Lien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303" name="Google Shape;30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4835" y="1579017"/>
            <a:ext cx="1443900" cy="188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3159" y="1579017"/>
            <a:ext cx="1443900" cy="18881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25"/>
          <p:cNvGrpSpPr/>
          <p:nvPr/>
        </p:nvGrpSpPr>
        <p:grpSpPr>
          <a:xfrm>
            <a:off x="526734" y="877549"/>
            <a:ext cx="383835" cy="363369"/>
            <a:chOff x="6981341" y="1635475"/>
            <a:chExt cx="456675" cy="432325"/>
          </a:xfrm>
        </p:grpSpPr>
        <p:sp>
          <p:nvSpPr>
            <p:cNvPr id="306" name="Google Shape;306;p25"/>
            <p:cNvSpPr/>
            <p:nvPr/>
          </p:nvSpPr>
          <p:spPr>
            <a:xfrm>
              <a:off x="7026416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7408766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6981341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7084241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7369191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" name="Google Shape;311;p25"/>
          <p:cNvSpPr txBox="1"/>
          <p:nvPr/>
        </p:nvSpPr>
        <p:spPr>
          <a:xfrm>
            <a:off x="1049373" y="3705304"/>
            <a:ext cx="144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rPr b="1" lang="en" sz="12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8"/>
              </a:rPr>
              <a:t>Lien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2" name="Google Shape;312;p25"/>
          <p:cNvSpPr txBox="1"/>
          <p:nvPr/>
        </p:nvSpPr>
        <p:spPr>
          <a:xfrm>
            <a:off x="4842778" y="3705304"/>
            <a:ext cx="144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rPr b="1" lang="en" sz="12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9"/>
              </a:rPr>
              <a:t>Lien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3" name="Google Shape;313;p25"/>
          <p:cNvSpPr txBox="1"/>
          <p:nvPr/>
        </p:nvSpPr>
        <p:spPr>
          <a:xfrm>
            <a:off x="6750428" y="3705304"/>
            <a:ext cx="1443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rPr b="1" lang="en" sz="12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10"/>
              </a:rPr>
              <a:t>Lien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314" name="Google Shape;3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373" y="1579023"/>
            <a:ext cx="1443900" cy="188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7722" y="1579023"/>
            <a:ext cx="1443900" cy="188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2778" y="1579023"/>
            <a:ext cx="1443900" cy="188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50428" y="1579023"/>
            <a:ext cx="1443900" cy="188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023" y="1596498"/>
            <a:ext cx="1443900" cy="188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5940" y="1596498"/>
            <a:ext cx="1443900" cy="188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7293" y="1596498"/>
            <a:ext cx="1443900" cy="188817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5"/>
          <p:cNvSpPr txBox="1"/>
          <p:nvPr/>
        </p:nvSpPr>
        <p:spPr>
          <a:xfrm>
            <a:off x="1044475" y="4256975"/>
            <a:ext cx="7228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Red Hat Text"/>
                <a:ea typeface="Red Hat Text"/>
                <a:cs typeface="Red Hat Text"/>
                <a:sym typeface="Red Hat Text"/>
              </a:rPr>
              <a:t>*Des autorisations parentales ont été obtenues afin de pouvoir diffuser ces vidéos.</a:t>
            </a:r>
            <a:endParaRPr sz="1000">
              <a:solidFill>
                <a:schemeClr val="accent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 ressources utiles</a:t>
            </a:r>
            <a:endParaRPr/>
          </a:p>
        </p:txBody>
      </p:sp>
      <p:sp>
        <p:nvSpPr>
          <p:cNvPr id="327" name="Google Shape;327;p26"/>
          <p:cNvSpPr txBox="1"/>
          <p:nvPr>
            <p:ph idx="1" type="body"/>
          </p:nvPr>
        </p:nvSpPr>
        <p:spPr>
          <a:xfrm>
            <a:off x="1044446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Autoformations du Campus RÉCIT</a:t>
            </a:r>
            <a:endParaRPr b="1"/>
          </a:p>
          <a:p>
            <a:pPr indent="-311150" lvl="0" marL="457200" rtl="0" algn="l">
              <a:spcBef>
                <a:spcPts val="800"/>
              </a:spcBef>
              <a:spcAft>
                <a:spcPts val="0"/>
              </a:spcAft>
              <a:buSzPts val="1300"/>
              <a:buChar char="■"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Programmation créative avec Scratch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Les bases avec Scratch en mathématique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 u="sng">
                <a:solidFill>
                  <a:schemeClr val="hlink"/>
                </a:solidFill>
                <a:hlinkClick r:id="rId5"/>
              </a:rPr>
              <a:t>Plus loin avec Scratch en mathématique</a:t>
            </a:r>
            <a:endParaRPr sz="1300"/>
          </a:p>
        </p:txBody>
      </p:sp>
      <p:sp>
        <p:nvSpPr>
          <p:cNvPr id="328" name="Google Shape;328;p26"/>
          <p:cNvSpPr txBox="1"/>
          <p:nvPr>
            <p:ph idx="2" type="body"/>
          </p:nvPr>
        </p:nvSpPr>
        <p:spPr>
          <a:xfrm>
            <a:off x="3525597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Outil de calcul de TPS et TVQ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6"/>
              </a:rPr>
              <a:t>Cet outil de calcul de TPS et TVQ</a:t>
            </a:r>
            <a:r>
              <a:rPr lang="en" sz="1300"/>
              <a:t> peut être très utile aux élèves afin de valider si leurs calculs de taxes sont bien effectués dans leur programme</a:t>
            </a:r>
            <a:endParaRPr sz="1300"/>
          </a:p>
        </p:txBody>
      </p:sp>
      <p:sp>
        <p:nvSpPr>
          <p:cNvPr id="329" name="Google Shape;329;p26"/>
          <p:cNvSpPr txBox="1"/>
          <p:nvPr>
            <p:ph idx="3" type="body"/>
          </p:nvPr>
        </p:nvSpPr>
        <p:spPr>
          <a:xfrm>
            <a:off x="6006750" y="1468375"/>
            <a:ext cx="24921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Apprendre et évaluer autrement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/>
              <a:t>Le site «</a:t>
            </a:r>
            <a:r>
              <a:rPr lang="en" sz="1300" u="sng">
                <a:solidFill>
                  <a:schemeClr val="hlink"/>
                </a:solidFill>
                <a:hlinkClick r:id="rId7"/>
              </a:rPr>
              <a:t>Apprendre et évaluer autrement en mathématique</a:t>
            </a:r>
            <a:r>
              <a:rPr lang="en" sz="1300"/>
              <a:t>» peut être une source d’informations complémentaires pour l’enseignement, l’apprentissage et l’évaluation autrement avec des tâches créatives ou des tâches de programmation et robotique.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6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1" name="Google Shape;331;p26"/>
          <p:cNvGrpSpPr/>
          <p:nvPr/>
        </p:nvGrpSpPr>
        <p:grpSpPr>
          <a:xfrm>
            <a:off x="534067" y="911313"/>
            <a:ext cx="360301" cy="295814"/>
            <a:chOff x="2962166" y="3688600"/>
            <a:chExt cx="428675" cy="351950"/>
          </a:xfrm>
        </p:grpSpPr>
        <p:sp>
          <p:nvSpPr>
            <p:cNvPr id="332" name="Google Shape;332;p26"/>
            <p:cNvSpPr/>
            <p:nvPr/>
          </p:nvSpPr>
          <p:spPr>
            <a:xfrm>
              <a:off x="2962166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3155191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2962166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Apprendre et évaluer autrement avec une tâche de programmation… Pourquoi?</a:t>
            </a:r>
            <a:endParaRPr sz="2500"/>
          </a:p>
        </p:txBody>
      </p:sp>
      <p:sp>
        <p:nvSpPr>
          <p:cNvPr id="340" name="Google Shape;340;p27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27"/>
          <p:cNvSpPr/>
          <p:nvPr/>
        </p:nvSpPr>
        <p:spPr>
          <a:xfrm>
            <a:off x="1044475" y="1498600"/>
            <a:ext cx="3437700" cy="129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8324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Apprentissage</a:t>
            </a:r>
            <a:endParaRPr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Pour favoriser l’engagement cognitif, la motivation, l’apprentissage autonome et la collaboration.</a:t>
            </a:r>
            <a:endParaRPr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2" name="Google Shape;342;p27"/>
          <p:cNvSpPr/>
          <p:nvPr/>
        </p:nvSpPr>
        <p:spPr>
          <a:xfrm>
            <a:off x="4624353" y="1498600"/>
            <a:ext cx="3437700" cy="129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4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Créativité</a:t>
            </a:r>
            <a:endParaRPr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Pour placer les élèves face à des problèmes ouverts où chaque création ou solution est unique, originale et créative. </a:t>
            </a:r>
            <a:endParaRPr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3" name="Google Shape;343;p27"/>
          <p:cNvSpPr/>
          <p:nvPr/>
        </p:nvSpPr>
        <p:spPr>
          <a:xfrm>
            <a:off x="1044475" y="2935789"/>
            <a:ext cx="3437700" cy="129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467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Évaluation</a:t>
            </a:r>
            <a:endParaRPr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Pour favoriser l’évaluation au service de l’apprentissage, l’évaluation des compétences, la triangulation et la rétroaction.</a:t>
            </a:r>
            <a:endParaRPr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4" name="Google Shape;344;p27"/>
          <p:cNvSpPr/>
          <p:nvPr/>
        </p:nvSpPr>
        <p:spPr>
          <a:xfrm>
            <a:off x="4624353" y="2935789"/>
            <a:ext cx="3437700" cy="129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5715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Autrement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Pour développer la compétence numérique, pour apprendre par des tâches différentes, riches, variées et avec l’approche par projet.</a:t>
            </a: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45" name="Google Shape;345;p27"/>
          <p:cNvSpPr/>
          <p:nvPr/>
        </p:nvSpPr>
        <p:spPr>
          <a:xfrm>
            <a:off x="3495338" y="1805071"/>
            <a:ext cx="1975500" cy="1975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7"/>
          <p:cNvSpPr/>
          <p:nvPr/>
        </p:nvSpPr>
        <p:spPr>
          <a:xfrm rot="5400000">
            <a:off x="3637668" y="1805071"/>
            <a:ext cx="1975500" cy="1975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7"/>
          <p:cNvSpPr/>
          <p:nvPr/>
        </p:nvSpPr>
        <p:spPr>
          <a:xfrm rot="10800000">
            <a:off x="3637668" y="1948549"/>
            <a:ext cx="1975500" cy="1975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7"/>
          <p:cNvSpPr/>
          <p:nvPr/>
        </p:nvSpPr>
        <p:spPr>
          <a:xfrm rot="-5400000">
            <a:off x="3495338" y="1948549"/>
            <a:ext cx="1975500" cy="1975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7"/>
          <p:cNvSpPr/>
          <p:nvPr/>
        </p:nvSpPr>
        <p:spPr>
          <a:xfrm>
            <a:off x="3921852" y="2205502"/>
            <a:ext cx="373519" cy="3533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ed Hat Display"/>
              </a:rPr>
              <a:t>A</a:t>
            </a:r>
          </a:p>
        </p:txBody>
      </p:sp>
      <p:sp>
        <p:nvSpPr>
          <p:cNvPr id="350" name="Google Shape;350;p27"/>
          <p:cNvSpPr/>
          <p:nvPr/>
        </p:nvSpPr>
        <p:spPr>
          <a:xfrm>
            <a:off x="4846032" y="2200202"/>
            <a:ext cx="335157" cy="3639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ed Hat Display"/>
              </a:rPr>
              <a:t>C</a:t>
            </a:r>
          </a:p>
        </p:txBody>
      </p:sp>
      <p:sp>
        <p:nvSpPr>
          <p:cNvPr id="351" name="Google Shape;351;p27"/>
          <p:cNvSpPr/>
          <p:nvPr/>
        </p:nvSpPr>
        <p:spPr>
          <a:xfrm>
            <a:off x="3971823" y="3081170"/>
            <a:ext cx="273577" cy="4628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ed Hat Display"/>
              </a:rPr>
              <a:t>É</a:t>
            </a:r>
          </a:p>
        </p:txBody>
      </p:sp>
      <p:sp>
        <p:nvSpPr>
          <p:cNvPr id="352" name="Google Shape;352;p27"/>
          <p:cNvSpPr/>
          <p:nvPr/>
        </p:nvSpPr>
        <p:spPr>
          <a:xfrm>
            <a:off x="4826851" y="3176120"/>
            <a:ext cx="373519" cy="35332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ed Hat Display"/>
              </a:rPr>
              <a:t>A</a:t>
            </a:r>
          </a:p>
        </p:txBody>
      </p:sp>
      <p:sp>
        <p:nvSpPr>
          <p:cNvPr id="353" name="Google Shape;353;p27"/>
          <p:cNvSpPr/>
          <p:nvPr/>
        </p:nvSpPr>
        <p:spPr>
          <a:xfrm>
            <a:off x="607500" y="954153"/>
            <a:ext cx="201499" cy="201499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p28"/>
          <p:cNvSpPr txBox="1"/>
          <p:nvPr/>
        </p:nvSpPr>
        <p:spPr>
          <a:xfrm>
            <a:off x="780200" y="1246800"/>
            <a:ext cx="7649700" cy="28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Se créer un compte gratuit sur </a:t>
            </a:r>
            <a:r>
              <a:rPr lang="en" sz="20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Campus RÉCIT</a:t>
            </a: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;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✓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Valider le courriel, se connecter;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S’inscrire à l’autoformation 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✓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«</a:t>
            </a:r>
            <a:r>
              <a:rPr lang="en" sz="20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4"/>
              </a:rPr>
              <a:t>Premiers pas avec Scratch en mathématique</a:t>
            </a: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»; 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Consulter </a:t>
            </a:r>
            <a:r>
              <a:rPr lang="en" sz="20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5"/>
              </a:rPr>
              <a:t>cette page</a:t>
            </a: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.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ed Hat Text"/>
                <a:ea typeface="Red Hat Text"/>
                <a:cs typeface="Red Hat Text"/>
                <a:sym typeface="Red Hat Text"/>
              </a:rPr>
              <a:t>Note : le lien sera disponible que quelques heures.</a:t>
            </a:r>
            <a:endParaRPr i="1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360" name="Google Shape;36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2325" y="2907800"/>
            <a:ext cx="2529107" cy="21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8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Badge « Découverte »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 txBox="1"/>
          <p:nvPr>
            <p:ph idx="4294967295" type="ctrTitle"/>
          </p:nvPr>
        </p:nvSpPr>
        <p:spPr>
          <a:xfrm>
            <a:off x="1193500" y="749888"/>
            <a:ext cx="4185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Des questions ?</a:t>
            </a:r>
            <a:endParaRPr sz="4000"/>
          </a:p>
        </p:txBody>
      </p:sp>
      <p:sp>
        <p:nvSpPr>
          <p:cNvPr id="367" name="Google Shape;367;p29"/>
          <p:cNvSpPr txBox="1"/>
          <p:nvPr>
            <p:ph idx="4294967295" type="subTitle"/>
          </p:nvPr>
        </p:nvSpPr>
        <p:spPr>
          <a:xfrm>
            <a:off x="1193500" y="1654762"/>
            <a:ext cx="4185000" cy="152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Pour plus de détails ou des questions, communiquez avec moi à l’adresse suivante: </a:t>
            </a:r>
            <a:endParaRPr b="1" sz="18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stephanie.rioux@recitmst.qc.ca</a:t>
            </a:r>
            <a:endParaRPr b="1" sz="1800"/>
          </a:p>
        </p:txBody>
      </p:sp>
      <p:sp>
        <p:nvSpPr>
          <p:cNvPr id="368" name="Google Shape;368;p29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29"/>
          <p:cNvSpPr/>
          <p:nvPr/>
        </p:nvSpPr>
        <p:spPr>
          <a:xfrm>
            <a:off x="621973" y="2470113"/>
            <a:ext cx="223470" cy="203269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0" name="Google Shape;3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700" y="1232325"/>
            <a:ext cx="2678825" cy="26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381" y="3328975"/>
            <a:ext cx="888700" cy="8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6381" y="636619"/>
            <a:ext cx="888700" cy="143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0232" y="3209900"/>
            <a:ext cx="1635112" cy="157964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9"/>
          <p:cNvSpPr txBox="1"/>
          <p:nvPr/>
        </p:nvSpPr>
        <p:spPr>
          <a:xfrm>
            <a:off x="1876825" y="4789550"/>
            <a:ext cx="2123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Formulaire d’appréciation</a:t>
            </a:r>
            <a:endParaRPr b="1" sz="11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AFC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0"/>
          <p:cNvPicPr preferRelativeResize="0"/>
          <p:nvPr/>
        </p:nvPicPr>
        <p:blipFill rotWithShape="1">
          <a:blip r:embed="rId3">
            <a:alphaModFix/>
          </a:blip>
          <a:srcRect b="13567" l="0" r="0" t="5381"/>
          <a:stretch/>
        </p:blipFill>
        <p:spPr>
          <a:xfrm>
            <a:off x="8218660" y="67251"/>
            <a:ext cx="862565" cy="9069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80" name="Google Shape;38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26" y="67250"/>
            <a:ext cx="1423148" cy="8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0"/>
          <p:cNvSpPr txBox="1"/>
          <p:nvPr/>
        </p:nvSpPr>
        <p:spPr>
          <a:xfrm>
            <a:off x="0" y="244000"/>
            <a:ext cx="9144000" cy="61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Merci à nos commanditaires</a:t>
            </a:r>
            <a:endParaRPr b="1" sz="2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82" name="Google Shape;38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5825" y="1911213"/>
            <a:ext cx="1542852" cy="66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0"/>
          <p:cNvPicPr preferRelativeResize="0"/>
          <p:nvPr/>
        </p:nvPicPr>
        <p:blipFill rotWithShape="1">
          <a:blip r:embed="rId6">
            <a:alphaModFix/>
          </a:blip>
          <a:srcRect b="0" l="2317" r="2308" t="6375"/>
          <a:stretch/>
        </p:blipFill>
        <p:spPr>
          <a:xfrm>
            <a:off x="1800191" y="1882287"/>
            <a:ext cx="1884134" cy="7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5324" y="1855525"/>
            <a:ext cx="711600" cy="70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136" y="3505375"/>
            <a:ext cx="3227915" cy="7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2275" y="4326125"/>
            <a:ext cx="1025450" cy="7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08950" y="4326132"/>
            <a:ext cx="1542848" cy="698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133" y="4318300"/>
            <a:ext cx="3352966" cy="7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20758" y="2679075"/>
            <a:ext cx="2936404" cy="7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11984" y="3502588"/>
            <a:ext cx="3044504" cy="7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9575" y="2692450"/>
            <a:ext cx="3433174" cy="7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478199" y="4344445"/>
            <a:ext cx="2224726" cy="7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46413" y="3517224"/>
            <a:ext cx="2559887" cy="6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9574" y="1879513"/>
            <a:ext cx="1542850" cy="7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42100" y="1889275"/>
            <a:ext cx="1025450" cy="67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942435" y="1897700"/>
            <a:ext cx="1364216" cy="6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750323" y="2673637"/>
            <a:ext cx="2152091" cy="7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AFC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31"/>
          <p:cNvPicPr preferRelativeResize="0"/>
          <p:nvPr/>
        </p:nvPicPr>
        <p:blipFill rotWithShape="1">
          <a:blip r:embed="rId3">
            <a:alphaModFix/>
          </a:blip>
          <a:srcRect b="13567" l="0" r="0" t="5381"/>
          <a:stretch/>
        </p:blipFill>
        <p:spPr>
          <a:xfrm>
            <a:off x="8218660" y="67251"/>
            <a:ext cx="862565" cy="9069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3" name="Google Shape;40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26" y="67250"/>
            <a:ext cx="1423148" cy="8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1"/>
          <p:cNvSpPr txBox="1"/>
          <p:nvPr/>
        </p:nvSpPr>
        <p:spPr>
          <a:xfrm>
            <a:off x="0" y="1234600"/>
            <a:ext cx="9144000" cy="61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Invitation à l’assemblée générale</a:t>
            </a:r>
            <a:endParaRPr b="1" sz="2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5" name="Google Shape;405;p31"/>
          <p:cNvSpPr txBox="1"/>
          <p:nvPr/>
        </p:nvSpPr>
        <p:spPr>
          <a:xfrm>
            <a:off x="392200" y="2005850"/>
            <a:ext cx="8382000" cy="2878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Assemblée générale du GRMS</a:t>
            </a:r>
            <a:endParaRPr b="1"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 virtuel sur Zoom </a:t>
            </a:r>
            <a:r>
              <a:rPr b="1" i="1" lang="en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(Lien à venir)</a:t>
            </a:r>
            <a:endParaRPr b="1" i="1"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Date : le mercredi 9 novembre 2022</a:t>
            </a:r>
            <a:endParaRPr b="1"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Heure : 19h</a:t>
            </a:r>
            <a:endParaRPr b="1"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AFC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ctrTitle"/>
          </p:nvPr>
        </p:nvSpPr>
        <p:spPr>
          <a:xfrm>
            <a:off x="342200" y="2129125"/>
            <a:ext cx="8739000" cy="234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Short Stack"/>
              <a:buNone/>
            </a:pPr>
            <a:r>
              <a:rPr lang="en" sz="2500">
                <a:latin typeface="Comfortaa"/>
                <a:ea typeface="Comfortaa"/>
                <a:cs typeface="Comfortaa"/>
                <a:sym typeface="Comfortaa"/>
              </a:rPr>
              <a:t>Atelier # </a:t>
            </a:r>
            <a:r>
              <a:rPr i="1" lang="en" sz="2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506</a:t>
            </a:r>
            <a:endParaRPr i="1" sz="2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Short Stack"/>
              <a:buNone/>
            </a:pPr>
            <a:r>
              <a:t/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Short Stack"/>
              <a:buNone/>
            </a:pPr>
            <a:r>
              <a:rPr i="1" lang="en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Autrement en mathématique avec un projet de programmation</a:t>
            </a:r>
            <a:endParaRPr i="1" sz="2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Short Stack"/>
              <a:buNone/>
            </a:pPr>
            <a:r>
              <a:t/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Short Stack"/>
              <a:buNone/>
            </a:pPr>
            <a:r>
              <a:rPr i="1" lang="en" sz="2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Stéphanie Rioux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13567" l="0" r="0" t="5381"/>
          <a:stretch/>
        </p:blipFill>
        <p:spPr>
          <a:xfrm>
            <a:off x="6757150" y="67249"/>
            <a:ext cx="2324049" cy="24436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26" y="67250"/>
            <a:ext cx="1423148" cy="8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94125" y="1012725"/>
            <a:ext cx="6393900" cy="939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#GRMS49 à Trois-Rivières</a:t>
            </a:r>
            <a:endParaRPr b="1" sz="2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 et 4 novembre 2022</a:t>
            </a:r>
            <a:endParaRPr b="1"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3" name="Google Shape;103;p15"/>
          <p:cNvGrpSpPr/>
          <p:nvPr/>
        </p:nvGrpSpPr>
        <p:grpSpPr>
          <a:xfrm>
            <a:off x="619717" y="959314"/>
            <a:ext cx="233377" cy="199823"/>
            <a:chOff x="912642" y="989345"/>
            <a:chExt cx="277665" cy="237743"/>
          </a:xfrm>
        </p:grpSpPr>
        <p:sp>
          <p:nvSpPr>
            <p:cNvPr id="104" name="Google Shape;104;p15"/>
            <p:cNvSpPr/>
            <p:nvPr/>
          </p:nvSpPr>
          <p:spPr>
            <a:xfrm>
              <a:off x="912642" y="1191256"/>
              <a:ext cx="138835" cy="35832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051456" y="1191256"/>
              <a:ext cx="138852" cy="35832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912642" y="989345"/>
              <a:ext cx="138835" cy="221441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051456" y="989345"/>
              <a:ext cx="138852" cy="221441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4073375" y="1834183"/>
            <a:ext cx="46413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D496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5523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>
            <a:hlinkClick r:id="rId5"/>
          </p:cNvPr>
          <p:cNvSpPr txBox="1"/>
          <p:nvPr/>
        </p:nvSpPr>
        <p:spPr>
          <a:xfrm>
            <a:off x="2501850" y="38771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Pour plus de détails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Dans cette présentation…</a:t>
            </a:r>
            <a:endParaRPr/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1044475" y="1468375"/>
            <a:ext cx="7207500" cy="29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action="ppaction://hlinksldjump" r:id="rId3"/>
              </a:rPr>
              <a:t>La description du projet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action="ppaction://hlinksldjump" r:id="rId4"/>
              </a:rPr>
              <a:t>Les préalables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action="ppaction://hlinksldjump" r:id="rId5"/>
              </a:rPr>
              <a:t>Les consignes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action="ppaction://hlinksldjump" r:id="rId6"/>
              </a:rPr>
              <a:t>Les contraintes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action="ppaction://hlinksldjump" r:id="rId7"/>
              </a:rPr>
              <a:t>Le pilotage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action="ppaction://hlinksldjump" r:id="rId8"/>
              </a:rPr>
              <a:t>Les traces évaluatives</a:t>
            </a:r>
            <a:r>
              <a:rPr lang="en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action="ppaction://hlinksldjump" r:id="rId9"/>
              </a:rPr>
              <a:t>Des exemples de réalisations d’élèves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action="ppaction://hlinksldjump" r:id="rId10"/>
              </a:rPr>
              <a:t>Des ressources utiles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" name="Google Shape;120;p16"/>
          <p:cNvGrpSpPr/>
          <p:nvPr/>
        </p:nvGrpSpPr>
        <p:grpSpPr>
          <a:xfrm>
            <a:off x="619717" y="959314"/>
            <a:ext cx="233377" cy="199823"/>
            <a:chOff x="912642" y="989345"/>
            <a:chExt cx="277665" cy="237743"/>
          </a:xfrm>
        </p:grpSpPr>
        <p:sp>
          <p:nvSpPr>
            <p:cNvPr id="121" name="Google Shape;121;p16"/>
            <p:cNvSpPr/>
            <p:nvPr/>
          </p:nvSpPr>
          <p:spPr>
            <a:xfrm>
              <a:off x="912642" y="1191256"/>
              <a:ext cx="138835" cy="35832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051456" y="1191256"/>
              <a:ext cx="138852" cy="35832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912642" y="989345"/>
              <a:ext cx="138835" cy="221441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051456" y="989345"/>
              <a:ext cx="138852" cy="221441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1044475" y="742575"/>
            <a:ext cx="4742100" cy="63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description du projet</a:t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1044475" y="1375875"/>
            <a:ext cx="3602100" cy="13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Dans ce projet, les élèves ont à </a:t>
            </a:r>
            <a:r>
              <a:rPr b="1" lang="en" sz="1400"/>
              <a:t>programmer la facturation de l’achat d’articles multiples</a:t>
            </a:r>
            <a:r>
              <a:rPr lang="en" sz="1400"/>
              <a:t> en tenant compte d’un rabais conditionnel et des taxes, dans leur boutique ou leur restaurant. 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00">
                <a:solidFill>
                  <a:srgbClr val="05050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Il</a:t>
            </a:r>
            <a:endParaRPr sz="1400"/>
          </a:p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" name="Google Shape;132;p17"/>
          <p:cNvGrpSpPr/>
          <p:nvPr/>
        </p:nvGrpSpPr>
        <p:grpSpPr>
          <a:xfrm>
            <a:off x="595647" y="921424"/>
            <a:ext cx="252657" cy="252657"/>
            <a:chOff x="884004" y="2757472"/>
            <a:chExt cx="300603" cy="300604"/>
          </a:xfrm>
        </p:grpSpPr>
        <p:sp>
          <p:nvSpPr>
            <p:cNvPr id="133" name="Google Shape;133;p17"/>
            <p:cNvSpPr/>
            <p:nvPr/>
          </p:nvSpPr>
          <p:spPr>
            <a:xfrm>
              <a:off x="884004" y="2929419"/>
              <a:ext cx="128674" cy="128657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1064276" y="2757472"/>
              <a:ext cx="120332" cy="120349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931046" y="2803676"/>
              <a:ext cx="207362" cy="207362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1025968" y="2832001"/>
              <a:ext cx="34156" cy="34156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17"/>
          <p:cNvSpPr txBox="1"/>
          <p:nvPr/>
        </p:nvSpPr>
        <p:spPr>
          <a:xfrm>
            <a:off x="1044475" y="2645950"/>
            <a:ext cx="3807300" cy="17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Ce projet s’adresse à des élèves du </a:t>
            </a: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premier cycle du secondaire</a:t>
            </a: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. 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Ils auront à mobiliser leurs savoirs en lien avec les </a:t>
            </a: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nombres décimaux, les pourcentages, l’arrondissement et le calcul du tant pour cent</a:t>
            </a:r>
            <a:r>
              <a:rPr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 dans des situations de rabais et taxes.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38" name="Google Shape;138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5350" y="1438175"/>
            <a:ext cx="3807301" cy="28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préalables </a:t>
            </a:r>
            <a:endParaRPr/>
          </a:p>
        </p:txBody>
      </p:sp>
      <p:sp>
        <p:nvSpPr>
          <p:cNvPr id="144" name="Google Shape;144;p18"/>
          <p:cNvSpPr txBox="1"/>
          <p:nvPr>
            <p:ph idx="2" type="body"/>
          </p:nvPr>
        </p:nvSpPr>
        <p:spPr>
          <a:xfrm>
            <a:off x="3706925" y="1468375"/>
            <a:ext cx="4791900" cy="29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La programmation avec </a:t>
            </a:r>
            <a:r>
              <a:rPr b="1" lang="en" sz="1300" u="sng">
                <a:solidFill>
                  <a:schemeClr val="hlink"/>
                </a:solidFill>
                <a:hlinkClick r:id="rId3"/>
              </a:rPr>
              <a:t>Scratch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/>
              <a:t>Il est recommandé que les élèves aient eu l’occasion d’explorer:</a:t>
            </a:r>
            <a:endParaRPr sz="1300"/>
          </a:p>
          <a:p>
            <a:pPr indent="-311150" lvl="0" marL="457200" rtl="0" algn="l"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Les bases de la </a:t>
            </a:r>
            <a:r>
              <a:rPr b="1" lang="en" sz="1300"/>
              <a:t>programmation créative</a:t>
            </a:r>
            <a:r>
              <a:rPr lang="en" sz="1300"/>
              <a:t> avec Scratch. Cette étape peut se faire en devoir, en dehors de la classe ou à temps perdu quelques semaines avant le projet. Voici une liste de tutoriels qui peuvent être utiles: </a:t>
            </a:r>
            <a:r>
              <a:rPr lang="en" sz="1300" u="sng">
                <a:solidFill>
                  <a:schemeClr val="hlink"/>
                </a:solidFill>
                <a:hlinkClick r:id="rId4"/>
              </a:rPr>
              <a:t>Animation</a:t>
            </a:r>
            <a:r>
              <a:rPr lang="en" sz="1300"/>
              <a:t>, </a:t>
            </a:r>
            <a:r>
              <a:rPr lang="en" sz="1300" u="sng">
                <a:solidFill>
                  <a:schemeClr val="hlink"/>
                </a:solidFill>
                <a:hlinkClick r:id="rId5"/>
              </a:rPr>
              <a:t>Dialogue</a:t>
            </a:r>
            <a:r>
              <a:rPr lang="en" sz="1300"/>
              <a:t>, </a:t>
            </a:r>
            <a:r>
              <a:rPr lang="en" sz="1300" u="sng">
                <a:solidFill>
                  <a:schemeClr val="hlink"/>
                </a:solidFill>
                <a:hlinkClick r:id="rId6"/>
              </a:rPr>
              <a:t>Variables</a:t>
            </a:r>
            <a:r>
              <a:rPr lang="en" sz="1300"/>
              <a:t>, </a:t>
            </a:r>
            <a:r>
              <a:rPr lang="en" sz="1300" u="sng">
                <a:solidFill>
                  <a:schemeClr val="hlink"/>
                </a:solidFill>
                <a:hlinkClick r:id="rId7"/>
              </a:rPr>
              <a:t>Animation (suite)</a:t>
            </a:r>
            <a:r>
              <a:rPr lang="en" sz="1300"/>
              <a:t>;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Les bases de la </a:t>
            </a:r>
            <a:r>
              <a:rPr b="1" lang="en" sz="1300"/>
              <a:t>généralisation de calcul</a:t>
            </a:r>
            <a:r>
              <a:rPr lang="en" sz="1300"/>
              <a:t> avec des programmes comme </a:t>
            </a:r>
            <a:r>
              <a:rPr lang="en" sz="1300" u="sng">
                <a:solidFill>
                  <a:schemeClr val="hlink"/>
                </a:solidFill>
                <a:hlinkClick r:id="rId8"/>
              </a:rPr>
              <a:t>la somme</a:t>
            </a:r>
            <a:r>
              <a:rPr lang="en" sz="1300"/>
              <a:t>, </a:t>
            </a:r>
            <a:r>
              <a:rPr lang="en" sz="1300" u="sng">
                <a:solidFill>
                  <a:schemeClr val="hlink"/>
                </a:solidFill>
                <a:hlinkClick r:id="rId9"/>
              </a:rPr>
              <a:t>le produit</a:t>
            </a:r>
            <a:r>
              <a:rPr lang="en" sz="1300"/>
              <a:t>, </a:t>
            </a:r>
            <a:r>
              <a:rPr lang="en" sz="1300" u="sng">
                <a:solidFill>
                  <a:schemeClr val="hlink"/>
                </a:solidFill>
                <a:hlinkClick r:id="rId10"/>
              </a:rPr>
              <a:t>la moyenne</a:t>
            </a:r>
            <a:r>
              <a:rPr lang="en" sz="1300"/>
              <a:t>, </a:t>
            </a:r>
            <a:r>
              <a:rPr lang="en" sz="1300" u="sng">
                <a:solidFill>
                  <a:schemeClr val="hlink"/>
                </a:solidFill>
                <a:hlinkClick r:id="rId11"/>
              </a:rPr>
              <a:t>Si… Alors… Sinon… </a:t>
            </a:r>
            <a:r>
              <a:rPr lang="en" sz="1300"/>
              <a:t>;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Un programme qui transforme une </a:t>
            </a:r>
            <a:r>
              <a:rPr lang="en" sz="1300" u="sng">
                <a:solidFill>
                  <a:schemeClr val="hlink"/>
                </a:solidFill>
                <a:hlinkClick r:id="rId12"/>
              </a:rPr>
              <a:t>fraction en nombre décimal puis en pourcentage</a:t>
            </a:r>
            <a:r>
              <a:rPr lang="en" sz="1300"/>
              <a:t>.</a:t>
            </a:r>
            <a:endParaRPr b="1" sz="1300"/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1044350" y="1468375"/>
            <a:ext cx="2401500" cy="25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/>
              <a:t>Les contenus mathématiques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Il est recommandé que les concepts tels que les </a:t>
            </a:r>
            <a:r>
              <a:rPr lang="en" sz="1300"/>
              <a:t>nombres décimaux, les pourcentages, l’arrondissement et le calcul du tant pour cent dans des situations de rabais et taxes</a:t>
            </a:r>
            <a:r>
              <a:rPr lang="en" sz="1300"/>
              <a:t> aient été enseignés </a:t>
            </a:r>
            <a:r>
              <a:rPr b="1" lang="en" sz="1300"/>
              <a:t>avant </a:t>
            </a:r>
            <a:r>
              <a:rPr lang="en" sz="1300"/>
              <a:t>de se lancer dans le projet </a:t>
            </a:r>
            <a:r>
              <a:rPr b="1" lang="en" sz="1300"/>
              <a:t>ou</a:t>
            </a:r>
            <a:r>
              <a:rPr lang="en" sz="1300"/>
              <a:t> bien </a:t>
            </a:r>
            <a:r>
              <a:rPr b="1" lang="en" sz="1300"/>
              <a:t>pendant </a:t>
            </a:r>
            <a:r>
              <a:rPr lang="en" sz="1300"/>
              <a:t>la durée du projet.</a:t>
            </a:r>
            <a:endParaRPr sz="1300"/>
          </a:p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18"/>
          <p:cNvGrpSpPr/>
          <p:nvPr/>
        </p:nvGrpSpPr>
        <p:grpSpPr>
          <a:xfrm>
            <a:off x="608924" y="892350"/>
            <a:ext cx="210524" cy="333750"/>
            <a:chOff x="899801" y="909674"/>
            <a:chExt cx="250475" cy="397085"/>
          </a:xfrm>
        </p:grpSpPr>
        <p:sp>
          <p:nvSpPr>
            <p:cNvPr id="148" name="Google Shape;148;p18"/>
            <p:cNvSpPr/>
            <p:nvPr/>
          </p:nvSpPr>
          <p:spPr>
            <a:xfrm>
              <a:off x="975178" y="1255681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975178" y="1233140"/>
              <a:ext cx="99722" cy="21982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975178" y="1277637"/>
              <a:ext cx="99722" cy="29122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96447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899801" y="909674"/>
              <a:ext cx="250475" cy="29977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1051139" y="1046771"/>
              <a:ext cx="34459" cy="162670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981100" y="1040849"/>
              <a:ext cx="87878" cy="19009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975178" y="1211769"/>
              <a:ext cx="99722" cy="24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6" name="Google Shape;156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842750" y="149275"/>
            <a:ext cx="1132425" cy="11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consignes</a:t>
            </a:r>
            <a:endParaRPr/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1044350" y="1468375"/>
            <a:ext cx="7022400" cy="28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En équipe de 2, les élèves doivent trouver un nom de boutique ou restaurant, afficher les articles disponibles ainsi que leurs prix à l’unité, afficher la ou les promotions disponibles et programmer la facturation selon le nombre d’articles, la promotion et les taxes. 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Il est recommandé que chaque élève crée son programme dans son compte Scratch même s’ils travaillent en équipe. Il est aussi recommandé de donner le nom suivant à leur programme: </a:t>
            </a:r>
            <a:r>
              <a:rPr b="1" lang="en" sz="1600"/>
              <a:t>élève1_élève2_groupe</a:t>
            </a:r>
            <a:r>
              <a:rPr lang="en" sz="1600"/>
              <a:t>. Exemple: Suzie_Amy_11</a:t>
            </a:r>
            <a:endParaRPr sz="16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9"/>
          <p:cNvGrpSpPr/>
          <p:nvPr/>
        </p:nvGrpSpPr>
        <p:grpSpPr>
          <a:xfrm>
            <a:off x="531678" y="876002"/>
            <a:ext cx="366458" cy="366437"/>
            <a:chOff x="2286316" y="1633650"/>
            <a:chExt cx="436000" cy="435975"/>
          </a:xfrm>
        </p:grpSpPr>
        <p:sp>
          <p:nvSpPr>
            <p:cNvPr id="165" name="Google Shape;165;p19"/>
            <p:cNvSpPr/>
            <p:nvPr/>
          </p:nvSpPr>
          <p:spPr>
            <a:xfrm>
              <a:off x="2571891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2382541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2286316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2336866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2297291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2307016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contraintes </a:t>
            </a:r>
            <a:endParaRPr/>
          </a:p>
        </p:txBody>
      </p:sp>
      <p:sp>
        <p:nvSpPr>
          <p:cNvPr id="176" name="Google Shape;176;p20"/>
          <p:cNvSpPr txBox="1"/>
          <p:nvPr>
            <p:ph idx="2" type="body"/>
          </p:nvPr>
        </p:nvSpPr>
        <p:spPr>
          <a:xfrm>
            <a:off x="974450" y="1468375"/>
            <a:ext cx="7645500" cy="2640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La </a:t>
            </a:r>
            <a:r>
              <a:rPr lang="en" sz="1600">
                <a:solidFill>
                  <a:srgbClr val="212121"/>
                </a:solidFill>
              </a:rPr>
              <a:t>programmation de la facturation devra respecter certaines contraintes, les voici:</a:t>
            </a:r>
            <a:endParaRPr sz="1600">
              <a:solidFill>
                <a:srgbClr val="212121"/>
              </a:solidFill>
            </a:endParaRPr>
          </a:p>
          <a:p>
            <a:pPr indent="-304800" lvl="0" marL="400050" rtl="0" algn="l"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■"/>
            </a:pPr>
            <a:r>
              <a:rPr lang="en" sz="1600">
                <a:solidFill>
                  <a:srgbClr val="212121"/>
                </a:solidFill>
              </a:rPr>
              <a:t>Minimum de 2 articles différents et des prix différents;</a:t>
            </a:r>
            <a:endParaRPr sz="1600">
              <a:solidFill>
                <a:srgbClr val="212121"/>
              </a:solidFill>
            </a:endParaRPr>
          </a:p>
          <a:p>
            <a:pPr indent="-304800" lvl="0" marL="40005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■"/>
            </a:pPr>
            <a:r>
              <a:rPr lang="en" sz="1600">
                <a:solidFill>
                  <a:srgbClr val="212121"/>
                </a:solidFill>
              </a:rPr>
              <a:t>Possibilité d'acheter plusieurs exemplaires d'un même article;</a:t>
            </a:r>
            <a:endParaRPr sz="1600">
              <a:solidFill>
                <a:srgbClr val="212121"/>
              </a:solidFill>
            </a:endParaRPr>
          </a:p>
          <a:p>
            <a:pPr indent="-304800" lvl="0" marL="40005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■"/>
            </a:pPr>
            <a:r>
              <a:rPr lang="en" sz="1600">
                <a:solidFill>
                  <a:srgbClr val="212121"/>
                </a:solidFill>
              </a:rPr>
              <a:t>Minimum d'une promotion conditionnelle et réaliste (</a:t>
            </a:r>
            <a:r>
              <a:rPr lang="en" sz="1600"/>
              <a:t>en %</a:t>
            </a:r>
            <a:r>
              <a:rPr lang="en" sz="1600">
                <a:solidFill>
                  <a:srgbClr val="212121"/>
                </a:solidFill>
              </a:rPr>
              <a:t>);</a:t>
            </a:r>
            <a:endParaRPr sz="1600">
              <a:solidFill>
                <a:srgbClr val="212121"/>
              </a:solidFill>
            </a:endParaRPr>
          </a:p>
          <a:p>
            <a:pPr indent="-304800" lvl="0" marL="40005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■"/>
            </a:pPr>
            <a:r>
              <a:rPr lang="en" sz="1600">
                <a:solidFill>
                  <a:srgbClr val="212121"/>
                </a:solidFill>
              </a:rPr>
              <a:t>Calcul du montant partiel;</a:t>
            </a:r>
            <a:endParaRPr sz="1600">
              <a:solidFill>
                <a:srgbClr val="212121"/>
              </a:solidFill>
            </a:endParaRPr>
          </a:p>
          <a:p>
            <a:pPr indent="-304800" lvl="0" marL="40005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■"/>
            </a:pPr>
            <a:r>
              <a:rPr lang="en" sz="1600">
                <a:solidFill>
                  <a:srgbClr val="212121"/>
                </a:solidFill>
              </a:rPr>
              <a:t>Calcul du rabais et du montant après rabais quand la promotion est applicable;</a:t>
            </a:r>
            <a:endParaRPr sz="1600">
              <a:solidFill>
                <a:srgbClr val="212121"/>
              </a:solidFill>
            </a:endParaRPr>
          </a:p>
          <a:p>
            <a:pPr indent="-304800" lvl="0" marL="40005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■"/>
            </a:pPr>
            <a:r>
              <a:rPr lang="en" sz="1600">
                <a:solidFill>
                  <a:srgbClr val="212121"/>
                </a:solidFill>
              </a:rPr>
              <a:t>Calcul de la TPS, de la TVQ et du montant final;</a:t>
            </a:r>
            <a:endParaRPr sz="1600">
              <a:solidFill>
                <a:srgbClr val="212121"/>
              </a:solidFill>
            </a:endParaRPr>
          </a:p>
          <a:p>
            <a:pPr indent="-304800" lvl="0" marL="40005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Arial"/>
              <a:buChar char="■"/>
            </a:pPr>
            <a:r>
              <a:rPr lang="en" sz="1600">
                <a:solidFill>
                  <a:srgbClr val="212121"/>
                </a:solidFill>
              </a:rPr>
              <a:t>Arrondissement des montants aux centièmes.</a:t>
            </a:r>
            <a:endParaRPr sz="1600">
              <a:solidFill>
                <a:srgbClr val="21212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177" name="Google Shape;177;p20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8" name="Google Shape;178;p20"/>
          <p:cNvGrpSpPr/>
          <p:nvPr/>
        </p:nvGrpSpPr>
        <p:grpSpPr>
          <a:xfrm>
            <a:off x="498043" y="886230"/>
            <a:ext cx="387933" cy="345971"/>
            <a:chOff x="4290141" y="301425"/>
            <a:chExt cx="461550" cy="411625"/>
          </a:xfrm>
        </p:grpSpPr>
        <p:sp>
          <p:nvSpPr>
            <p:cNvPr id="179" name="Google Shape;179;p20"/>
            <p:cNvSpPr/>
            <p:nvPr/>
          </p:nvSpPr>
          <p:spPr>
            <a:xfrm>
              <a:off x="4443566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4290141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4597616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4658491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4659116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4330916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4333366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4338841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4348591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4363191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4383891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4411891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4442966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4472791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4492891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4504441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4513591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4523316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4537941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4561066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4590916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4622566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652416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4676166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4688941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4691991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4687716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pilotage</a:t>
            </a:r>
            <a:endParaRPr/>
          </a:p>
        </p:txBody>
      </p:sp>
      <p:sp>
        <p:nvSpPr>
          <p:cNvPr id="211" name="Google Shape;211;p21"/>
          <p:cNvSpPr txBox="1"/>
          <p:nvPr>
            <p:ph idx="1" type="body"/>
          </p:nvPr>
        </p:nvSpPr>
        <p:spPr>
          <a:xfrm>
            <a:off x="1044446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Dans le temps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300"/>
              <a:t>Le projet peut être vécu tout au long de la séquence d’enseignement sur les nombres décimaux et pourcentages, c’est une bonne option si les élèves ont accès à un appareil en tout temps. Il est aussi possible de bloquer 3 ou 4 périodes pour réaliser le projet.</a:t>
            </a:r>
            <a:endParaRPr sz="1300"/>
          </a:p>
        </p:txBody>
      </p:sp>
      <p:sp>
        <p:nvSpPr>
          <p:cNvPr id="212" name="Google Shape;212;p21"/>
          <p:cNvSpPr txBox="1"/>
          <p:nvPr>
            <p:ph idx="2" type="body"/>
          </p:nvPr>
        </p:nvSpPr>
        <p:spPr>
          <a:xfrm>
            <a:off x="3525597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Autonomie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50"/>
              <a:t>Toute la partie créative peut être faite de façon autonome, comme le choix de l’entreprise, des articles à vendre, de l’arrière-plan, etc. Des tutoriels peuvent soutenir l’apprentissage de la programmation créative avec Scratch. Ça peut aussi se faire en travail à la maison. La suite du projet peut aussi se faire de façon autonome en partie.</a:t>
            </a:r>
            <a:endParaRPr sz="1250"/>
          </a:p>
        </p:txBody>
      </p:sp>
      <p:sp>
        <p:nvSpPr>
          <p:cNvPr id="213" name="Google Shape;213;p21"/>
          <p:cNvSpPr txBox="1"/>
          <p:nvPr>
            <p:ph idx="3" type="body"/>
          </p:nvPr>
        </p:nvSpPr>
        <p:spPr>
          <a:xfrm>
            <a:off x="6006748" y="1468375"/>
            <a:ext cx="2245200" cy="30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Collaboration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/>
              <a:t>Il ne faut pas hésiter à favoriser la collaboration en classe. Plusieurs élèves ont déjà des compétences en programmation et il peut être très aidant de les mettre ces élèves-experts de l’avant. C’est valorisant pour eux et ça permet de libérer l’enseignant pour soutenir les élèves qui ont plus de difficultés.</a:t>
            </a:r>
            <a:endParaRPr sz="13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1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5" name="Google Shape;215;p21"/>
          <p:cNvGrpSpPr/>
          <p:nvPr/>
        </p:nvGrpSpPr>
        <p:grpSpPr>
          <a:xfrm>
            <a:off x="553087" y="867310"/>
            <a:ext cx="336767" cy="383835"/>
            <a:chOff x="4992766" y="278900"/>
            <a:chExt cx="400675" cy="456675"/>
          </a:xfrm>
        </p:grpSpPr>
        <p:sp>
          <p:nvSpPr>
            <p:cNvPr id="216" name="Google Shape;216;p21"/>
            <p:cNvSpPr/>
            <p:nvPr/>
          </p:nvSpPr>
          <p:spPr>
            <a:xfrm>
              <a:off x="5021991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4992766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5171166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5171166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mandra template">
  <a:themeElements>
    <a:clrScheme name="Custom 347">
      <a:dk1>
        <a:srgbClr val="24283B"/>
      </a:dk1>
      <a:lt1>
        <a:srgbClr val="FFFFFF"/>
      </a:lt1>
      <a:dk2>
        <a:srgbClr val="80828B"/>
      </a:dk2>
      <a:lt2>
        <a:srgbClr val="EAECF0"/>
      </a:lt2>
      <a:accent1>
        <a:srgbClr val="FFAB19"/>
      </a:accent1>
      <a:accent2>
        <a:srgbClr val="FFBF00"/>
      </a:accent2>
      <a:accent3>
        <a:srgbClr val="5CB1D6"/>
      </a:accent3>
      <a:accent4>
        <a:srgbClr val="5CB1D6"/>
      </a:accent4>
      <a:accent5>
        <a:srgbClr val="4D97FF"/>
      </a:accent5>
      <a:accent6>
        <a:srgbClr val="EE7673"/>
      </a:accent6>
      <a:hlink>
        <a:srgbClr val="3180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