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7" r:id="rId3"/>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Figtree Medium"/>
      <p:regular r:id="rId30"/>
      <p:bold r:id="rId31"/>
      <p:italic r:id="rId32"/>
      <p:boldItalic r:id="rId33"/>
    </p:embeddedFont>
    <p:embeddedFont>
      <p:font typeface="Ubuntu"/>
      <p:regular r:id="rId34"/>
      <p:bold r:id="rId35"/>
      <p:italic r:id="rId36"/>
      <p:boldItalic r:id="rId37"/>
    </p:embeddedFont>
    <p:embeddedFont>
      <p:font typeface="Roboto Slab"/>
      <p:regular r:id="rId38"/>
      <p:bold r:id="rId39"/>
    </p:embeddedFont>
    <p:embeddedFont>
      <p:font typeface="Dosis"/>
      <p:regular r:id="rId40"/>
      <p:bold r:id="rId41"/>
    </p:embeddedFont>
    <p:embeddedFont>
      <p:font typeface="Proxima Nova"/>
      <p:regular r:id="rId42"/>
      <p:bold r:id="rId43"/>
      <p:italic r:id="rId44"/>
      <p:boldItalic r:id="rId45"/>
    </p:embeddedFont>
    <p:embeddedFont>
      <p:font typeface="Ubuntu Medium"/>
      <p:regular r:id="rId46"/>
      <p:bold r:id="rId47"/>
      <p:italic r:id="rId48"/>
      <p:boldItalic r:id="rId49"/>
    </p:embeddedFont>
    <p:embeddedFont>
      <p:font typeface="Viga"/>
      <p:regular r:id="rId50"/>
    </p:embeddedFont>
    <p:embeddedFont>
      <p:font typeface="Century Gothic"/>
      <p:regular r:id="rId51"/>
      <p:bold r:id="rId52"/>
      <p:italic r:id="rId53"/>
      <p:boldItalic r:id="rId54"/>
    </p:embeddedFont>
    <p:embeddedFont>
      <p:font typeface="Sniglet"/>
      <p:regular r:id="rId55"/>
    </p:embeddedFont>
    <p:embeddedFont>
      <p:font typeface="Nixie One"/>
      <p:regular r:id="rId56"/>
    </p:embeddedFont>
    <p:embeddedFont>
      <p:font typeface="Montserra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osis-regular.fntdata"/><Relationship Id="rId42" Type="http://schemas.openxmlformats.org/officeDocument/2006/relationships/font" Target="fonts/ProximaNova-regular.fntdata"/><Relationship Id="rId41" Type="http://schemas.openxmlformats.org/officeDocument/2006/relationships/font" Target="fonts/Dosis-bold.fntdata"/><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UbuntuMedium-regular.fntdata"/><Relationship Id="rId45"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UbuntuMedium-italic.fntdata"/><Relationship Id="rId47" Type="http://schemas.openxmlformats.org/officeDocument/2006/relationships/font" Target="fonts/UbuntuMedium-bold.fntdata"/><Relationship Id="rId49" Type="http://schemas.openxmlformats.org/officeDocument/2006/relationships/font" Target="fonts/Ubuntu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gtreeMedium-bold.fntdata"/><Relationship Id="rId30" Type="http://schemas.openxmlformats.org/officeDocument/2006/relationships/font" Target="fonts/FigtreeMedium-regular.fntdata"/><Relationship Id="rId33" Type="http://schemas.openxmlformats.org/officeDocument/2006/relationships/font" Target="fonts/FigtreeMedium-boldItalic.fntdata"/><Relationship Id="rId32" Type="http://schemas.openxmlformats.org/officeDocument/2006/relationships/font" Target="fonts/FigtreeMedium-italic.fntdata"/><Relationship Id="rId35" Type="http://schemas.openxmlformats.org/officeDocument/2006/relationships/font" Target="fonts/Ubuntu-bold.fntdata"/><Relationship Id="rId34" Type="http://schemas.openxmlformats.org/officeDocument/2006/relationships/font" Target="fonts/Ubuntu-regular.fntdata"/><Relationship Id="rId37" Type="http://schemas.openxmlformats.org/officeDocument/2006/relationships/font" Target="fonts/Ubuntu-boldItalic.fntdata"/><Relationship Id="rId36" Type="http://schemas.openxmlformats.org/officeDocument/2006/relationships/font" Target="fonts/Ubuntu-italic.fntdata"/><Relationship Id="rId39" Type="http://schemas.openxmlformats.org/officeDocument/2006/relationships/font" Target="fonts/RobotoSlab-bold.fntdata"/><Relationship Id="rId38" Type="http://schemas.openxmlformats.org/officeDocument/2006/relationships/font" Target="fonts/RobotoSlab-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regular.fntdata"/><Relationship Id="rId50" Type="http://schemas.openxmlformats.org/officeDocument/2006/relationships/font" Target="fonts/Viga-regular.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6.xml"/><Relationship Id="rId55" Type="http://schemas.openxmlformats.org/officeDocument/2006/relationships/font" Target="fonts/Sniglet-regular.fntdata"/><Relationship Id="rId10" Type="http://schemas.openxmlformats.org/officeDocument/2006/relationships/slide" Target="slides/slide5.xml"/><Relationship Id="rId54" Type="http://schemas.openxmlformats.org/officeDocument/2006/relationships/font" Target="fonts/CenturyGothic-boldItalic.fntdata"/><Relationship Id="rId13" Type="http://schemas.openxmlformats.org/officeDocument/2006/relationships/slide" Target="slides/slide8.xml"/><Relationship Id="rId57" Type="http://schemas.openxmlformats.org/officeDocument/2006/relationships/font" Target="fonts/Montserrat-regular.fntdata"/><Relationship Id="rId12" Type="http://schemas.openxmlformats.org/officeDocument/2006/relationships/slide" Target="slides/slide7.xml"/><Relationship Id="rId56" Type="http://schemas.openxmlformats.org/officeDocument/2006/relationships/font" Target="fonts/NixieOne-regular.fntdata"/><Relationship Id="rId15" Type="http://schemas.openxmlformats.org/officeDocument/2006/relationships/slide" Target="slides/slide10.xml"/><Relationship Id="rId59" Type="http://schemas.openxmlformats.org/officeDocument/2006/relationships/font" Target="fonts/Montserrat-italic.fntdata"/><Relationship Id="rId14" Type="http://schemas.openxmlformats.org/officeDocument/2006/relationships/slide" Target="slides/slide9.xml"/><Relationship Id="rId58" Type="http://schemas.openxmlformats.org/officeDocument/2006/relationships/font" Target="fonts/Montserra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desmos29102024"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ent.desmos.com/?prepopulateCode=x6xm4h&amp;lang=f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er.desmos.com/" TargetMode="External"/><Relationship Id="rId3" Type="http://schemas.openxmlformats.org/officeDocument/2006/relationships/hyperlink" Target="https://teacher.desmos.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citmst.qc.ca/Projet-MathIAS-Rencontre-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er.desmos.com/" TargetMode="External"/><Relationship Id="rId3" Type="http://schemas.openxmlformats.org/officeDocument/2006/relationships/hyperlink" Target="https://student.desmos.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bmzqzgei3w?lang=fr" TargetMode="External"/><Relationship Id="rId3" Type="http://schemas.openxmlformats.org/officeDocument/2006/relationships/hyperlink" Target="https://www.desmos.com/calculator/lyxx6nfqfz?lang=fr" TargetMode="External"/><Relationship Id="rId4" Type="http://schemas.openxmlformats.org/officeDocument/2006/relationships/hyperlink" Target="https://teacher.desmos.com/activitybuilder/custom/5fc39952b575200bae86c798?lang=f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testing/quebec/graphing?lang=f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er.desmos.com/activitybuilder/custom/651f0fd357b9c733b6a31c42?lang=f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8472af5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d8472af5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http://recitmst.qc.ca/desmos29102024</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539418c681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39418c68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a:t>
            </a:r>
            <a:r>
              <a:rPr lang="en" u="sng">
                <a:solidFill>
                  <a:schemeClr val="hlink"/>
                </a:solidFill>
                <a:hlinkClick r:id="rId2"/>
              </a:rPr>
              <a:t>https://student.desmos.com/?prepopulateCode=x6xm4h&amp;lang=fr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fc8e86f98d_0_10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fc8e86f98d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a:t>
            </a:r>
            <a:r>
              <a:rPr lang="en" u="sng">
                <a:solidFill>
                  <a:schemeClr val="hlink"/>
                </a:solidFill>
                <a:hlinkClick r:id="rId3"/>
              </a:rPr>
              <a:t>tps://teacher.desmos.com/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036417e896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036417e89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07902800ee_1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07902800e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99dc0336a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99dc0336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807d2eab53_0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807d2eab5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f9c19c4663_1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f9c19c4663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50000"/>
              </a:lnSpc>
              <a:spcBef>
                <a:spcPts val="600"/>
              </a:spcBef>
              <a:spcAft>
                <a:spcPts val="0"/>
              </a:spcAft>
              <a:buNone/>
            </a:pPr>
            <a:r>
              <a:rPr lang="en" sz="1300" u="sng">
                <a:solidFill>
                  <a:schemeClr val="hlink"/>
                </a:solidFill>
                <a:latin typeface="Ubuntu"/>
                <a:ea typeface="Ubuntu"/>
                <a:cs typeface="Ubuntu"/>
                <a:sym typeface="Ubuntu"/>
                <a:hlinkClick r:id="rId2"/>
              </a:rPr>
              <a:t>https://recitmst.qc.ca/Projet-MathIAS-Rencontre-1</a:t>
            </a:r>
            <a:endParaRPr sz="1300">
              <a:latin typeface="Ubuntu"/>
              <a:ea typeface="Ubuntu"/>
              <a:cs typeface="Ubuntu"/>
              <a:sym typeface="Ubuntu"/>
            </a:endParaRPr>
          </a:p>
          <a:p>
            <a:pPr indent="0" lvl="0" marL="457200" rtl="0" algn="l">
              <a:lnSpc>
                <a:spcPct val="150000"/>
              </a:lnSpc>
              <a:spcBef>
                <a:spcPts val="600"/>
              </a:spcBef>
              <a:spcAft>
                <a:spcPts val="0"/>
              </a:spcAft>
              <a:buNone/>
            </a:pPr>
            <a:r>
              <a:t/>
            </a:r>
            <a:endParaRPr sz="1300">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f51df6930d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f51df6930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f51df6930d_3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f51df6930d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d3b6cf83b4_0_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d3b6cf83b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50000"/>
              </a:lnSpc>
              <a:spcBef>
                <a:spcPts val="600"/>
              </a:spcBef>
              <a:spcAft>
                <a:spcPts val="0"/>
              </a:spcAft>
              <a:buNone/>
            </a:pPr>
            <a:r>
              <a:t/>
            </a:r>
            <a:endParaRPr sz="1300">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c8e86f98d_0_5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fc8e86f98d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d3b6cf83b4_0_3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d3b6cf83b4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50000"/>
              </a:lnSpc>
              <a:spcBef>
                <a:spcPts val="600"/>
              </a:spcBef>
              <a:spcAft>
                <a:spcPts val="0"/>
              </a:spcAft>
              <a:buNone/>
            </a:pPr>
            <a:r>
              <a:t/>
            </a:r>
            <a:endParaRPr sz="1300">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d4ee83460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d4ee834606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d4ee834606_0_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d4ee834606_0_1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d4ee83460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fc8e86f98d_0_3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fc8e86f98d_0_3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fc8e86f98d_0_38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fc8e86f98d_0_3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9becb9bd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9becb9b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f33245aa5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f33245aa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en"/>
              <a:t>Calculatrice graphique seulement pour les maths/sciences, surtout au secondaire</a:t>
            </a:r>
            <a:endParaRPr/>
          </a:p>
          <a:p>
            <a:pPr indent="-317500" lvl="0" marL="457200" rtl="0" algn="l">
              <a:spcBef>
                <a:spcPts val="0"/>
              </a:spcBef>
              <a:spcAft>
                <a:spcPts val="0"/>
              </a:spcAft>
              <a:buSzPts val="1400"/>
              <a:buAutoNum type="arabicParenR"/>
            </a:pPr>
            <a:r>
              <a:rPr lang="en"/>
              <a:t>Classe virtuelle pour toutes les disciplines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https://teacher.desmos.com/</a:t>
            </a:r>
            <a:endParaRPr/>
          </a:p>
          <a:p>
            <a:pPr indent="0" lvl="0" marL="0" rtl="0" algn="l">
              <a:spcBef>
                <a:spcPts val="0"/>
              </a:spcBef>
              <a:spcAft>
                <a:spcPts val="0"/>
              </a:spcAft>
              <a:buNone/>
            </a:pPr>
            <a:r>
              <a:rPr lang="en" u="sng">
                <a:solidFill>
                  <a:schemeClr val="hlink"/>
                </a:solidFill>
                <a:hlinkClick r:id="rId3"/>
              </a:rPr>
              <a:t>https://student.desmos.com/</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0d38aef50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0d38aef5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0d38aef507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0d38aef5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https://www.desmos.com/calculator/bmzqzgei3w?lang=fr</a:t>
            </a:r>
            <a:endParaRPr/>
          </a:p>
          <a:p>
            <a:pPr indent="0" lvl="0" marL="0" rtl="0" algn="l">
              <a:spcBef>
                <a:spcPts val="0"/>
              </a:spcBef>
              <a:spcAft>
                <a:spcPts val="0"/>
              </a:spcAft>
              <a:buNone/>
            </a:pPr>
            <a:r>
              <a:rPr lang="en" u="sng">
                <a:solidFill>
                  <a:schemeClr val="hlink"/>
                </a:solidFill>
                <a:hlinkClick r:id="rId3"/>
              </a:rPr>
              <a:t>https://www.desmos.com/calculator/lyxx6nfqfz?lang=fr</a:t>
            </a:r>
            <a:endParaRPr/>
          </a:p>
          <a:p>
            <a:pPr indent="0" lvl="0" marL="0" rtl="0" algn="l">
              <a:spcBef>
                <a:spcPts val="0"/>
              </a:spcBef>
              <a:spcAft>
                <a:spcPts val="0"/>
              </a:spcAft>
              <a:buNone/>
            </a:pPr>
            <a:r>
              <a:rPr lang="en" u="sng">
                <a:solidFill>
                  <a:schemeClr val="hlink"/>
                </a:solidFill>
                <a:hlinkClick r:id="rId4"/>
              </a:rPr>
              <a:t>https://teacher.desmos.com/activitybuilder/custom/5fc39952b575200bae86c798?lang=fr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d38aef507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0d38aef50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50000"/>
              </a:lnSpc>
              <a:spcBef>
                <a:spcPts val="600"/>
              </a:spcBef>
              <a:spcAft>
                <a:spcPts val="0"/>
              </a:spcAft>
              <a:buNone/>
            </a:pPr>
            <a:r>
              <a:t/>
            </a:r>
            <a:endParaRPr sz="1300">
              <a:latin typeface="Ubuntu"/>
              <a:ea typeface="Ubuntu"/>
              <a:cs typeface="Ubuntu"/>
              <a:sym typeface="Ubuntu"/>
            </a:endParaRPr>
          </a:p>
          <a:p>
            <a:pPr indent="0" lvl="0" marL="457200" rtl="0" algn="l">
              <a:lnSpc>
                <a:spcPct val="150000"/>
              </a:lnSpc>
              <a:spcBef>
                <a:spcPts val="600"/>
              </a:spcBef>
              <a:spcAft>
                <a:spcPts val="0"/>
              </a:spcAft>
              <a:buNone/>
            </a:pPr>
            <a:r>
              <a:rPr lang="en" sz="1300" u="sng">
                <a:solidFill>
                  <a:schemeClr val="hlink"/>
                </a:solidFill>
                <a:latin typeface="Ubuntu"/>
                <a:ea typeface="Ubuntu"/>
                <a:cs typeface="Ubuntu"/>
                <a:sym typeface="Ubuntu"/>
                <a:hlinkClick r:id="rId2"/>
              </a:rPr>
              <a:t>https://www.desmos.com/testing/quebec/graphing?lang=fr</a:t>
            </a:r>
            <a:endParaRPr sz="1300">
              <a:latin typeface="Ubuntu"/>
              <a:ea typeface="Ubuntu"/>
              <a:cs typeface="Ubuntu"/>
              <a:sym typeface="Ubuntu"/>
            </a:endParaRPr>
          </a:p>
          <a:p>
            <a:pPr indent="0" lvl="0" marL="457200" rtl="0" algn="l">
              <a:lnSpc>
                <a:spcPct val="150000"/>
              </a:lnSpc>
              <a:spcBef>
                <a:spcPts val="600"/>
              </a:spcBef>
              <a:spcAft>
                <a:spcPts val="0"/>
              </a:spcAft>
              <a:buNone/>
            </a:pPr>
            <a:r>
              <a:t/>
            </a:r>
            <a:endParaRPr sz="1300">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a:p>
            <a:pPr indent="0" lvl="0" marL="457200" rtl="0" algn="l">
              <a:lnSpc>
                <a:spcPct val="150000"/>
              </a:lnSpc>
              <a:spcBef>
                <a:spcPts val="600"/>
              </a:spcBef>
              <a:spcAft>
                <a:spcPts val="0"/>
              </a:spcAft>
              <a:buNone/>
            </a:pPr>
            <a:r>
              <a:t/>
            </a:r>
            <a:endParaRPr sz="1600">
              <a:solidFill>
                <a:schemeClr val="dk2"/>
              </a:solidFill>
              <a:latin typeface="Ubuntu"/>
              <a:ea typeface="Ubuntu"/>
              <a:cs typeface="Ubuntu"/>
              <a:sym typeface="Ubuntu"/>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0d38aef507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0d38aef507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t/>
            </a:r>
            <a:endParaRPr>
              <a:solidFill>
                <a:schemeClr val="dk1"/>
              </a:solidFill>
              <a:latin typeface="Aptos"/>
              <a:ea typeface="Aptos"/>
              <a:cs typeface="Aptos"/>
              <a:sym typeface="Aptos"/>
            </a:endParaRPr>
          </a:p>
          <a:p>
            <a:pPr indent="-298450" lvl="0" marL="457200" rtl="0" algn="l">
              <a:lnSpc>
                <a:spcPct val="107916"/>
              </a:lnSpc>
              <a:spcBef>
                <a:spcPts val="80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d38aef507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0d38aef50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En temps réel seulement</a:t>
            </a:r>
            <a:endParaRPr/>
          </a:p>
          <a:p>
            <a:pPr indent="0" lvl="0" marL="0" rtl="0" algn="l">
              <a:spcBef>
                <a:spcPts val="0"/>
              </a:spcBef>
              <a:spcAft>
                <a:spcPts val="0"/>
              </a:spcAft>
              <a:buNone/>
            </a:pPr>
            <a:r>
              <a:rPr lang="en"/>
              <a:t>10 minutes</a:t>
            </a:r>
            <a:endParaRPr/>
          </a:p>
          <a:p>
            <a:pPr indent="0" lvl="0" marL="0" rtl="0" algn="l">
              <a:spcBef>
                <a:spcPts val="0"/>
              </a:spcBef>
              <a:spcAft>
                <a:spcPts val="0"/>
              </a:spcAft>
              <a:buNone/>
            </a:pPr>
            <a:r>
              <a:rPr lang="en"/>
              <a:t>Teacher: </a:t>
            </a:r>
            <a:r>
              <a:rPr lang="en" u="sng">
                <a:solidFill>
                  <a:schemeClr val="hlink"/>
                </a:solidFill>
                <a:hlinkClick r:id="rId2"/>
              </a:rPr>
              <a:t>https://teacher.desmos.com/activitybuilder/custom/651f0fd357b9c733b6a31c42?lang=fr</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2" name="Google Shape;12;p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89" name="Shape 89"/>
        <p:cNvGrpSpPr/>
        <p:nvPr/>
      </p:nvGrpSpPr>
      <p:grpSpPr>
        <a:xfrm>
          <a:off x="0" y="0"/>
          <a:ext cx="0" cy="0"/>
          <a:chOff x="0" y="0"/>
          <a:chExt cx="0" cy="0"/>
        </a:xfrm>
      </p:grpSpPr>
      <p:sp>
        <p:nvSpPr>
          <p:cNvPr id="90" name="Google Shape;90;p1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91" name="Google Shape;91;p1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95"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98" name="Google Shape;98;p1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1" name="Shape 101"/>
        <p:cNvGrpSpPr/>
        <p:nvPr/>
      </p:nvGrpSpPr>
      <p:grpSpPr>
        <a:xfrm>
          <a:off x="0" y="0"/>
          <a:ext cx="0" cy="0"/>
          <a:chOff x="0" y="0"/>
          <a:chExt cx="0" cy="0"/>
        </a:xfrm>
      </p:grpSpPr>
      <p:sp>
        <p:nvSpPr>
          <p:cNvPr id="102" name="Google Shape;102;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105" name="Shape 105"/>
        <p:cNvGrpSpPr/>
        <p:nvPr/>
      </p:nvGrpSpPr>
      <p:grpSpPr>
        <a:xfrm>
          <a:off x="0" y="0"/>
          <a:ext cx="0" cy="0"/>
          <a:chOff x="0" y="0"/>
          <a:chExt cx="0" cy="0"/>
        </a:xfrm>
      </p:grpSpPr>
      <p:sp>
        <p:nvSpPr>
          <p:cNvPr id="106" name="Google Shape;106;p1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07" name="Shape 107"/>
        <p:cNvGrpSpPr/>
        <p:nvPr/>
      </p:nvGrpSpPr>
      <p:grpSpPr>
        <a:xfrm>
          <a:off x="0" y="0"/>
          <a:ext cx="0" cy="0"/>
          <a:chOff x="0" y="0"/>
          <a:chExt cx="0" cy="0"/>
        </a:xfrm>
      </p:grpSpPr>
      <p:sp>
        <p:nvSpPr>
          <p:cNvPr id="108" name="Google Shape;108;p15"/>
          <p:cNvSpPr/>
          <p:nvPr/>
        </p:nvSpPr>
        <p:spPr>
          <a:xfrm>
            <a:off x="4985150" y="150"/>
            <a:ext cx="4158900" cy="5143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ph idx="12" type="sldNum"/>
          </p:nvPr>
        </p:nvSpPr>
        <p:spPr>
          <a:xfrm>
            <a:off x="8586575" y="-11875"/>
            <a:ext cx="557400" cy="547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10" name="Google Shape;110;p15"/>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800"/>
              <a:buNone/>
              <a:defRPr>
                <a:solidFill>
                  <a:schemeClr val="lt1"/>
                </a:solidFill>
              </a:defRPr>
            </a:lvl2pPr>
            <a:lvl3pPr lvl="2" rtl="0">
              <a:spcBef>
                <a:spcPts val="0"/>
              </a:spcBef>
              <a:spcAft>
                <a:spcPts val="0"/>
              </a:spcAft>
              <a:buClr>
                <a:schemeClr val="lt1"/>
              </a:buClr>
              <a:buSzPts val="1800"/>
              <a:buNone/>
              <a:defRPr>
                <a:solidFill>
                  <a:schemeClr val="lt1"/>
                </a:solidFill>
              </a:defRPr>
            </a:lvl3pPr>
            <a:lvl4pPr lvl="3" rtl="0">
              <a:spcBef>
                <a:spcPts val="0"/>
              </a:spcBef>
              <a:spcAft>
                <a:spcPts val="0"/>
              </a:spcAft>
              <a:buClr>
                <a:schemeClr val="lt1"/>
              </a:buClr>
              <a:buSzPts val="1800"/>
              <a:buNone/>
              <a:defRPr>
                <a:solidFill>
                  <a:schemeClr val="lt1"/>
                </a:solidFill>
              </a:defRPr>
            </a:lvl4pPr>
            <a:lvl5pPr lvl="4" rtl="0">
              <a:spcBef>
                <a:spcPts val="0"/>
              </a:spcBef>
              <a:spcAft>
                <a:spcPts val="0"/>
              </a:spcAft>
              <a:buClr>
                <a:schemeClr val="lt1"/>
              </a:buClr>
              <a:buSzPts val="1800"/>
              <a:buNone/>
              <a:defRPr>
                <a:solidFill>
                  <a:schemeClr val="lt1"/>
                </a:solidFill>
              </a:defRPr>
            </a:lvl5pPr>
            <a:lvl6pPr lvl="5" rtl="0">
              <a:spcBef>
                <a:spcPts val="0"/>
              </a:spcBef>
              <a:spcAft>
                <a:spcPts val="0"/>
              </a:spcAft>
              <a:buClr>
                <a:schemeClr val="lt1"/>
              </a:buClr>
              <a:buSzPts val="1800"/>
              <a:buNone/>
              <a:defRPr>
                <a:solidFill>
                  <a:schemeClr val="lt1"/>
                </a:solidFill>
              </a:defRPr>
            </a:lvl6pPr>
            <a:lvl7pPr lvl="6" rtl="0">
              <a:spcBef>
                <a:spcPts val="0"/>
              </a:spcBef>
              <a:spcAft>
                <a:spcPts val="0"/>
              </a:spcAft>
              <a:buClr>
                <a:schemeClr val="lt1"/>
              </a:buClr>
              <a:buSzPts val="1800"/>
              <a:buNone/>
              <a:defRPr>
                <a:solidFill>
                  <a:schemeClr val="lt1"/>
                </a:solidFill>
              </a:defRPr>
            </a:lvl7pPr>
            <a:lvl8pPr lvl="7" rtl="0">
              <a:spcBef>
                <a:spcPts val="0"/>
              </a:spcBef>
              <a:spcAft>
                <a:spcPts val="0"/>
              </a:spcAft>
              <a:buClr>
                <a:schemeClr val="lt1"/>
              </a:buClr>
              <a:buSzPts val="1800"/>
              <a:buNone/>
              <a:defRPr>
                <a:solidFill>
                  <a:schemeClr val="lt1"/>
                </a:solidFill>
              </a:defRPr>
            </a:lvl8pPr>
            <a:lvl9pPr lvl="8" rtl="0">
              <a:spcBef>
                <a:spcPts val="0"/>
              </a:spcBef>
              <a:spcAft>
                <a:spcPts val="0"/>
              </a:spcAft>
              <a:buClr>
                <a:schemeClr val="lt1"/>
              </a:buClr>
              <a:buSzPts val="1800"/>
              <a:buNone/>
              <a:defRPr>
                <a:solidFill>
                  <a:schemeClr val="lt1"/>
                </a:solidFill>
              </a:defRPr>
            </a:lvl9pPr>
          </a:lstStyle>
          <a:p/>
        </p:txBody>
      </p:sp>
      <p:sp>
        <p:nvSpPr>
          <p:cNvPr id="111" name="Google Shape;111;p15"/>
          <p:cNvSpPr txBox="1"/>
          <p:nvPr>
            <p:ph idx="1" type="body"/>
          </p:nvPr>
        </p:nvSpPr>
        <p:spPr>
          <a:xfrm>
            <a:off x="452727" y="1412678"/>
            <a:ext cx="3985200" cy="30984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solidFill>
                  <a:schemeClr val="lt1"/>
                </a:solidFill>
              </a:defRPr>
            </a:lvl1pPr>
            <a:lvl2pPr indent="-381000" lvl="1" marL="914400" rtl="0">
              <a:spcBef>
                <a:spcPts val="0"/>
              </a:spcBef>
              <a:spcAft>
                <a:spcPts val="0"/>
              </a:spcAft>
              <a:buSzPts val="2400"/>
              <a:buChar char="▫"/>
              <a:defRPr>
                <a:solidFill>
                  <a:schemeClr val="lt1"/>
                </a:solidFill>
              </a:defRPr>
            </a:lvl2pPr>
            <a:lvl3pPr indent="-381000" lvl="2" marL="1371600" rtl="0">
              <a:spcBef>
                <a:spcPts val="0"/>
              </a:spcBef>
              <a:spcAft>
                <a:spcPts val="0"/>
              </a:spcAft>
              <a:buSzPts val="2400"/>
              <a:buChar char="■"/>
              <a:defRPr>
                <a:solidFill>
                  <a:schemeClr val="lt1"/>
                </a:solidFill>
              </a:defRPr>
            </a:lvl3pPr>
            <a:lvl4pPr indent="-342900" lvl="3" marL="1828800" rtl="0">
              <a:spcBef>
                <a:spcPts val="0"/>
              </a:spcBef>
              <a:spcAft>
                <a:spcPts val="0"/>
              </a:spcAft>
              <a:buSzPts val="1800"/>
              <a:buChar char="●"/>
              <a:defRPr>
                <a:solidFill>
                  <a:schemeClr val="lt1"/>
                </a:solidFill>
              </a:defRPr>
            </a:lvl4pPr>
            <a:lvl5pPr indent="-342900" lvl="4" marL="2286000" rtl="0">
              <a:spcBef>
                <a:spcPts val="0"/>
              </a:spcBef>
              <a:spcAft>
                <a:spcPts val="0"/>
              </a:spcAft>
              <a:buSzPts val="1800"/>
              <a:buChar char="○"/>
              <a:defRPr>
                <a:solidFill>
                  <a:schemeClr val="lt1"/>
                </a:solidFill>
              </a:defRPr>
            </a:lvl5pPr>
            <a:lvl6pPr indent="-342900" lvl="5" marL="2743200" rtl="0">
              <a:spcBef>
                <a:spcPts val="0"/>
              </a:spcBef>
              <a:spcAft>
                <a:spcPts val="0"/>
              </a:spcAft>
              <a:buSzPts val="1800"/>
              <a:buChar char="■"/>
              <a:defRPr>
                <a:solidFill>
                  <a:schemeClr val="lt1"/>
                </a:solidFill>
              </a:defRPr>
            </a:lvl6pPr>
            <a:lvl7pPr indent="-342900" lvl="6" marL="3200400" rtl="0">
              <a:spcBef>
                <a:spcPts val="0"/>
              </a:spcBef>
              <a:spcAft>
                <a:spcPts val="0"/>
              </a:spcAft>
              <a:buSzPts val="1800"/>
              <a:buChar char="●"/>
              <a:defRPr>
                <a:solidFill>
                  <a:schemeClr val="lt1"/>
                </a:solidFill>
              </a:defRPr>
            </a:lvl7pPr>
            <a:lvl8pPr indent="-342900" lvl="7" marL="3657600" rtl="0">
              <a:spcBef>
                <a:spcPts val="0"/>
              </a:spcBef>
              <a:spcAft>
                <a:spcPts val="0"/>
              </a:spcAft>
              <a:buSzPts val="1800"/>
              <a:buChar char="○"/>
              <a:defRPr>
                <a:solidFill>
                  <a:schemeClr val="lt1"/>
                </a:solidFill>
              </a:defRPr>
            </a:lvl8pPr>
            <a:lvl9pPr indent="-342900" lvl="8" marL="4114800" rtl="0">
              <a:spcBef>
                <a:spcPts val="0"/>
              </a:spcBef>
              <a:spcAft>
                <a:spcPts val="0"/>
              </a:spcAft>
              <a:buSzPts val="1800"/>
              <a:buChar char="■"/>
              <a:defRPr>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couverture">
  <p:cSld name="TITLE_3">
    <p:spTree>
      <p:nvGrpSpPr>
        <p:cNvPr id="112" name="Shape 112"/>
        <p:cNvGrpSpPr/>
        <p:nvPr/>
      </p:nvGrpSpPr>
      <p:grpSpPr>
        <a:xfrm>
          <a:off x="0" y="0"/>
          <a:ext cx="0" cy="0"/>
          <a:chOff x="0" y="0"/>
          <a:chExt cx="0" cy="0"/>
        </a:xfrm>
      </p:grpSpPr>
      <p:sp>
        <p:nvSpPr>
          <p:cNvPr id="113" name="Google Shape;113;p16"/>
          <p:cNvSpPr txBox="1"/>
          <p:nvPr>
            <p:ph type="ctrTitle"/>
          </p:nvPr>
        </p:nvSpPr>
        <p:spPr>
          <a:xfrm>
            <a:off x="519975" y="887925"/>
            <a:ext cx="8103900" cy="1526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03264A"/>
              </a:buClr>
              <a:buSzPts val="3900"/>
              <a:buNone/>
              <a:defRPr sz="3900">
                <a:solidFill>
                  <a:srgbClr val="03264A"/>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14" name="Google Shape;114;p16"/>
          <p:cNvSpPr txBox="1"/>
          <p:nvPr>
            <p:ph idx="1" type="subTitle"/>
          </p:nvPr>
        </p:nvSpPr>
        <p:spPr>
          <a:xfrm>
            <a:off x="2155652" y="2576168"/>
            <a:ext cx="48327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SzPts val="2700"/>
              <a:buFont typeface="Figtree Medium"/>
              <a:buNone/>
              <a:defRPr sz="2700">
                <a:solidFill>
                  <a:srgbClr val="0A6BCD"/>
                </a:solidFill>
                <a:latin typeface="Figtree Medium"/>
                <a:ea typeface="Figtree Medium"/>
                <a:cs typeface="Figtree Medium"/>
                <a:sym typeface="Figtree Medium"/>
              </a:defRPr>
            </a:lvl1pPr>
            <a:lvl2pPr lvl="1" algn="ctr">
              <a:lnSpc>
                <a:spcPct val="90000"/>
              </a:lnSpc>
              <a:spcBef>
                <a:spcPts val="400"/>
              </a:spcBef>
              <a:spcAft>
                <a:spcPts val="0"/>
              </a:spcAft>
              <a:buSzPts val="1200"/>
              <a:buFont typeface="Figtree Medium"/>
              <a:buNone/>
              <a:defRPr sz="1200">
                <a:solidFill>
                  <a:srgbClr val="0A6BCD"/>
                </a:solidFill>
                <a:latin typeface="Figtree Medium"/>
                <a:ea typeface="Figtree Medium"/>
                <a:cs typeface="Figtree Medium"/>
                <a:sym typeface="Figtree Medium"/>
              </a:defRPr>
            </a:lvl2pPr>
            <a:lvl3pPr lvl="2" algn="ctr">
              <a:lnSpc>
                <a:spcPct val="90000"/>
              </a:lnSpc>
              <a:spcBef>
                <a:spcPts val="400"/>
              </a:spcBef>
              <a:spcAft>
                <a:spcPts val="0"/>
              </a:spcAft>
              <a:buSzPts val="1100"/>
              <a:buFont typeface="Figtree Medium"/>
              <a:buNone/>
              <a:defRPr sz="1100">
                <a:solidFill>
                  <a:srgbClr val="0A6BCD"/>
                </a:solidFill>
                <a:latin typeface="Figtree Medium"/>
                <a:ea typeface="Figtree Medium"/>
                <a:cs typeface="Figtree Medium"/>
                <a:sym typeface="Figtree Medium"/>
              </a:defRPr>
            </a:lvl3pPr>
            <a:lvl4pPr lvl="3"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4pPr>
            <a:lvl5pPr lvl="4"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5pPr>
            <a:lvl6pPr lvl="5"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6pPr>
            <a:lvl7pPr lvl="6"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7pPr>
            <a:lvl8pPr lvl="7"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8pPr>
            <a:lvl9pPr lvl="8" algn="ctr">
              <a:lnSpc>
                <a:spcPct val="90000"/>
              </a:lnSpc>
              <a:spcBef>
                <a:spcPts val="400"/>
              </a:spcBef>
              <a:spcAft>
                <a:spcPts val="0"/>
              </a:spcAft>
              <a:buSzPts val="900"/>
              <a:buFont typeface="Figtree Medium"/>
              <a:buNone/>
              <a:defRPr sz="900">
                <a:solidFill>
                  <a:srgbClr val="0A6BCD"/>
                </a:solidFill>
                <a:latin typeface="Figtree Medium"/>
                <a:ea typeface="Figtree Medium"/>
                <a:cs typeface="Figtree Medium"/>
                <a:sym typeface="Figtree Medium"/>
              </a:defRPr>
            </a:lvl9pPr>
          </a:lstStyle>
          <a:p/>
        </p:txBody>
      </p:sp>
      <p:pic>
        <p:nvPicPr>
          <p:cNvPr descr="Logo drapeau gouvernement du Québec" id="115" name="Google Shape;115;p16"/>
          <p:cNvPicPr preferRelativeResize="0"/>
          <p:nvPr/>
        </p:nvPicPr>
        <p:blipFill rotWithShape="1">
          <a:blip r:embed="rId2">
            <a:alphaModFix/>
          </a:blip>
          <a:srcRect b="0" l="0" r="0" t="0"/>
          <a:stretch/>
        </p:blipFill>
        <p:spPr>
          <a:xfrm>
            <a:off x="6190482" y="4026245"/>
            <a:ext cx="2953515" cy="1115569"/>
          </a:xfrm>
          <a:prstGeom prst="rect">
            <a:avLst/>
          </a:prstGeom>
          <a:noFill/>
          <a:ln>
            <a:noFill/>
          </a:ln>
        </p:spPr>
      </p:pic>
      <p:pic>
        <p:nvPicPr>
          <p:cNvPr descr="Logo Votre gouvernement" id="116" name="Google Shape;116;p16"/>
          <p:cNvPicPr preferRelativeResize="0"/>
          <p:nvPr/>
        </p:nvPicPr>
        <p:blipFill rotWithShape="1">
          <a:blip r:embed="rId3">
            <a:alphaModFix/>
          </a:blip>
          <a:srcRect b="0" l="0" r="0" t="0"/>
          <a:stretch/>
        </p:blipFill>
        <p:spPr>
          <a:xfrm>
            <a:off x="-127002" y="4028751"/>
            <a:ext cx="2764417" cy="111306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21" name="Shape 121"/>
        <p:cNvGrpSpPr/>
        <p:nvPr/>
      </p:nvGrpSpPr>
      <p:grpSpPr>
        <a:xfrm>
          <a:off x="0" y="0"/>
          <a:ext cx="0" cy="0"/>
          <a:chOff x="0" y="0"/>
          <a:chExt cx="0" cy="0"/>
        </a:xfrm>
      </p:grpSpPr>
      <p:sp>
        <p:nvSpPr>
          <p:cNvPr id="122" name="Google Shape;122;p18"/>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8"/>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4" name="Google Shape;124;p18"/>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8"/>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8"/>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7" name="Shape 127"/>
        <p:cNvGrpSpPr/>
        <p:nvPr/>
      </p:nvGrpSpPr>
      <p:grpSpPr>
        <a:xfrm>
          <a:off x="0" y="0"/>
          <a:ext cx="0" cy="0"/>
          <a:chOff x="0" y="0"/>
          <a:chExt cx="0" cy="0"/>
        </a:xfrm>
      </p:grpSpPr>
      <p:sp>
        <p:nvSpPr>
          <p:cNvPr id="128" name="Google Shape;128;p19"/>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29" name="Google Shape;129;p19"/>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30" name="Google Shape;130;p19"/>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9"/>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32" name="Google Shape;132;p19"/>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9"/>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9"/>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2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38" name="Google Shape;138;p20"/>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2" name="Google Shape;142;p20"/>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143" name="Google Shape;143;p20"/>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44" name="Google Shape;144;p2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21"/>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47" name="Google Shape;147;p21"/>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1"/>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1"/>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1"/>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p:txBody>
      </p:sp>
      <p:sp>
        <p:nvSpPr>
          <p:cNvPr id="17" name="Google Shape;17;p3"/>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1800"/>
              <a:buNone/>
              <a:defRPr b="1" sz="1800">
                <a:solidFill>
                  <a:schemeClr val="accent6"/>
                </a:solidFill>
              </a:defRPr>
            </a:lvl1pPr>
            <a:lvl2pPr lvl="1" rtl="0">
              <a:spcBef>
                <a:spcPts val="0"/>
              </a:spcBef>
              <a:spcAft>
                <a:spcPts val="0"/>
              </a:spcAft>
              <a:buClr>
                <a:schemeClr val="accent6"/>
              </a:buClr>
              <a:buSzPts val="1800"/>
              <a:buNone/>
              <a:defRPr b="1" sz="1800">
                <a:solidFill>
                  <a:schemeClr val="accent6"/>
                </a:solidFill>
              </a:defRPr>
            </a:lvl2pPr>
            <a:lvl3pPr lvl="2" rtl="0">
              <a:spcBef>
                <a:spcPts val="0"/>
              </a:spcBef>
              <a:spcAft>
                <a:spcPts val="0"/>
              </a:spcAft>
              <a:buClr>
                <a:schemeClr val="accent6"/>
              </a:buClr>
              <a:buSzPts val="1800"/>
              <a:buNone/>
              <a:defRPr b="1" sz="1800">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p:txBody>
      </p:sp>
      <p:sp>
        <p:nvSpPr>
          <p:cNvPr id="18" name="Google Shape;18;p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0" name="Google Shape;20;p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152" name="Shape 152"/>
        <p:cNvGrpSpPr/>
        <p:nvPr/>
      </p:nvGrpSpPr>
      <p:grpSpPr>
        <a:xfrm>
          <a:off x="0" y="0"/>
          <a:ext cx="0" cy="0"/>
          <a:chOff x="0" y="0"/>
          <a:chExt cx="0" cy="0"/>
        </a:xfrm>
      </p:grpSpPr>
      <p:sp>
        <p:nvSpPr>
          <p:cNvPr id="153" name="Google Shape;153;p22"/>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70"/>
                  </a:srgbClr>
                </a:solidFill>
                <a:latin typeface="Impact"/>
              </a:rPr>
              <a:t>“</a:t>
            </a:r>
          </a:p>
        </p:txBody>
      </p:sp>
      <p:sp>
        <p:nvSpPr>
          <p:cNvPr id="154" name="Google Shape;154;p2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55" name="Google Shape;155;p22"/>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2"/>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2"/>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2"/>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159" name="Google Shape;159;p2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0" name="Shape 160"/>
        <p:cNvGrpSpPr/>
        <p:nvPr/>
      </p:nvGrpSpPr>
      <p:grpSpPr>
        <a:xfrm>
          <a:off x="0" y="0"/>
          <a:ext cx="0" cy="0"/>
          <a:chOff x="0" y="0"/>
          <a:chExt cx="0" cy="0"/>
        </a:xfrm>
      </p:grpSpPr>
      <p:sp>
        <p:nvSpPr>
          <p:cNvPr id="161" name="Google Shape;161;p23"/>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62" name="Google Shape;162;p23"/>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3"/>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3"/>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6" name="Google Shape;166;p23"/>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167" name="Google Shape;167;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68" name="Google Shape;168;p23"/>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169" name="Google Shape;169;p2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0" name="Shape 170"/>
        <p:cNvGrpSpPr/>
        <p:nvPr/>
      </p:nvGrpSpPr>
      <p:grpSpPr>
        <a:xfrm>
          <a:off x="0" y="0"/>
          <a:ext cx="0" cy="0"/>
          <a:chOff x="0" y="0"/>
          <a:chExt cx="0" cy="0"/>
        </a:xfrm>
      </p:grpSpPr>
      <p:sp>
        <p:nvSpPr>
          <p:cNvPr id="171" name="Google Shape;171;p2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72" name="Google Shape;172;p2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6" name="Google Shape;176;p24"/>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177" name="Google Shape;177;p2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78" name="Google Shape;178;p24"/>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79" name="Google Shape;179;p24"/>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80" name="Google Shape;180;p2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1" name="Shape 181"/>
        <p:cNvGrpSpPr/>
        <p:nvPr/>
      </p:nvGrpSpPr>
      <p:grpSpPr>
        <a:xfrm>
          <a:off x="0" y="0"/>
          <a:ext cx="0" cy="0"/>
          <a:chOff x="0" y="0"/>
          <a:chExt cx="0" cy="0"/>
        </a:xfrm>
      </p:grpSpPr>
      <p:sp>
        <p:nvSpPr>
          <p:cNvPr id="182" name="Google Shape;182;p2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83" name="Google Shape;183;p25"/>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7" name="Google Shape;187;p25"/>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188" name="Google Shape;188;p25"/>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89" name="Google Shape;189;p25"/>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90" name="Google Shape;190;p25"/>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91" name="Google Shape;191;p25"/>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92" name="Google Shape;192;p2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3" name="Shape 193"/>
        <p:cNvGrpSpPr/>
        <p:nvPr/>
      </p:nvGrpSpPr>
      <p:grpSpPr>
        <a:xfrm>
          <a:off x="0" y="0"/>
          <a:ext cx="0" cy="0"/>
          <a:chOff x="0" y="0"/>
          <a:chExt cx="0" cy="0"/>
        </a:xfrm>
      </p:grpSpPr>
      <p:sp>
        <p:nvSpPr>
          <p:cNvPr id="194" name="Google Shape;194;p26"/>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5" name="Google Shape;195;p26"/>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6"/>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6"/>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6"/>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6"/>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200" name="Google Shape;200;p2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201" name="Shape 201"/>
        <p:cNvGrpSpPr/>
        <p:nvPr/>
      </p:nvGrpSpPr>
      <p:grpSpPr>
        <a:xfrm>
          <a:off x="0" y="0"/>
          <a:ext cx="0" cy="0"/>
          <a:chOff x="0" y="0"/>
          <a:chExt cx="0" cy="0"/>
        </a:xfrm>
      </p:grpSpPr>
      <p:sp>
        <p:nvSpPr>
          <p:cNvPr id="202" name="Google Shape;202;p27"/>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3" name="Google Shape;203;p27"/>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7"/>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7"/>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207" name="Shape 207"/>
        <p:cNvGrpSpPr/>
        <p:nvPr/>
      </p:nvGrpSpPr>
      <p:grpSpPr>
        <a:xfrm>
          <a:off x="0" y="0"/>
          <a:ext cx="0" cy="0"/>
          <a:chOff x="0" y="0"/>
          <a:chExt cx="0" cy="0"/>
        </a:xfrm>
      </p:grpSpPr>
      <p:sp>
        <p:nvSpPr>
          <p:cNvPr id="208" name="Google Shape;208;p28"/>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8"/>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10" name="Google Shape;210;p28"/>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8"/>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13" name="Shape 213"/>
        <p:cNvGrpSpPr/>
        <p:nvPr/>
      </p:nvGrpSpPr>
      <p:grpSpPr>
        <a:xfrm>
          <a:off x="0" y="0"/>
          <a:ext cx="0" cy="0"/>
          <a:chOff x="0" y="0"/>
          <a:chExt cx="0" cy="0"/>
        </a:xfrm>
      </p:grpSpPr>
      <p:sp>
        <p:nvSpPr>
          <p:cNvPr id="214" name="Google Shape;214;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5" name="Google Shape;215;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6" name="Google Shape;216;p29"/>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217" name="Shape 217"/>
        <p:cNvGrpSpPr/>
        <p:nvPr/>
      </p:nvGrpSpPr>
      <p:grpSpPr>
        <a:xfrm>
          <a:off x="0" y="0"/>
          <a:ext cx="0" cy="0"/>
          <a:chOff x="0" y="0"/>
          <a:chExt cx="0" cy="0"/>
        </a:xfrm>
      </p:grpSpPr>
      <p:sp>
        <p:nvSpPr>
          <p:cNvPr id="218" name="Google Shape;218;p30"/>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219" name="Shape 219"/>
        <p:cNvGrpSpPr/>
        <p:nvPr/>
      </p:nvGrpSpPr>
      <p:grpSpPr>
        <a:xfrm>
          <a:off x="0" y="0"/>
          <a:ext cx="0" cy="0"/>
          <a:chOff x="0" y="0"/>
          <a:chExt cx="0" cy="0"/>
        </a:xfrm>
      </p:grpSpPr>
      <p:sp>
        <p:nvSpPr>
          <p:cNvPr id="220" name="Google Shape;220;p31"/>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24" name="Shape 24"/>
        <p:cNvGrpSpPr/>
        <p:nvPr/>
      </p:nvGrpSpPr>
      <p:grpSpPr>
        <a:xfrm>
          <a:off x="0" y="0"/>
          <a:ext cx="0" cy="0"/>
          <a:chOff x="0" y="0"/>
          <a:chExt cx="0" cy="0"/>
        </a:xfrm>
      </p:grpSpPr>
      <p:sp>
        <p:nvSpPr>
          <p:cNvPr id="25" name="Google Shape;25;p4"/>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7" name="Google Shape;27;p4"/>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 type="body"/>
          </p:nvPr>
        </p:nvSpPr>
        <p:spPr>
          <a:xfrm>
            <a:off x="1556175" y="2300275"/>
            <a:ext cx="6031800" cy="6051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Clr>
                <a:schemeClr val="lt1"/>
              </a:buClr>
              <a:buSzPts val="2000"/>
              <a:buChar char="▪"/>
              <a:defRPr sz="2000">
                <a:solidFill>
                  <a:schemeClr val="lt1"/>
                </a:solidFill>
              </a:defRPr>
            </a:lvl1pPr>
            <a:lvl2pPr indent="-355600" lvl="1" marL="914400" rtl="0" algn="ctr">
              <a:spcBef>
                <a:spcPts val="0"/>
              </a:spcBef>
              <a:spcAft>
                <a:spcPts val="0"/>
              </a:spcAft>
              <a:buClr>
                <a:schemeClr val="lt1"/>
              </a:buClr>
              <a:buSzPts val="2000"/>
              <a:buChar char="▫"/>
              <a:defRPr sz="2000">
                <a:solidFill>
                  <a:schemeClr val="lt1"/>
                </a:solidFill>
              </a:defRPr>
            </a:lvl2pPr>
            <a:lvl3pPr indent="-355600" lvl="2" marL="1371600" rtl="0" algn="ctr">
              <a:spcBef>
                <a:spcPts val="0"/>
              </a:spcBef>
              <a:spcAft>
                <a:spcPts val="0"/>
              </a:spcAft>
              <a:buClr>
                <a:schemeClr val="lt1"/>
              </a:buClr>
              <a:buSzPts val="2000"/>
              <a:buChar char="■"/>
              <a:defRPr sz="2000">
                <a:solidFill>
                  <a:schemeClr val="lt1"/>
                </a:solidFill>
              </a:defRPr>
            </a:lvl3pPr>
            <a:lvl4pPr indent="-355600" lvl="3" marL="1828800" rtl="0" algn="ctr">
              <a:spcBef>
                <a:spcPts val="0"/>
              </a:spcBef>
              <a:spcAft>
                <a:spcPts val="0"/>
              </a:spcAft>
              <a:buClr>
                <a:schemeClr val="lt1"/>
              </a:buClr>
              <a:buSzPts val="2000"/>
              <a:buChar char="●"/>
              <a:defRPr sz="2000">
                <a:solidFill>
                  <a:schemeClr val="lt1"/>
                </a:solidFill>
              </a:defRPr>
            </a:lvl4pPr>
            <a:lvl5pPr indent="-355600" lvl="4" marL="2286000" rtl="0" algn="ctr">
              <a:spcBef>
                <a:spcPts val="0"/>
              </a:spcBef>
              <a:spcAft>
                <a:spcPts val="0"/>
              </a:spcAft>
              <a:buClr>
                <a:schemeClr val="lt1"/>
              </a:buClr>
              <a:buSzPts val="2000"/>
              <a:buChar char="○"/>
              <a:defRPr sz="2000">
                <a:solidFill>
                  <a:schemeClr val="lt1"/>
                </a:solidFill>
              </a:defRPr>
            </a:lvl5pPr>
            <a:lvl6pPr indent="-355600" lvl="5" marL="2743200" rtl="0" algn="ctr">
              <a:spcBef>
                <a:spcPts val="0"/>
              </a:spcBef>
              <a:spcAft>
                <a:spcPts val="0"/>
              </a:spcAft>
              <a:buClr>
                <a:schemeClr val="lt1"/>
              </a:buClr>
              <a:buSzPts val="2000"/>
              <a:buChar char="■"/>
              <a:defRPr sz="2000">
                <a:solidFill>
                  <a:schemeClr val="lt1"/>
                </a:solidFill>
              </a:defRPr>
            </a:lvl6pPr>
            <a:lvl7pPr indent="-355600" lvl="6" marL="3200400" rtl="0" algn="ctr">
              <a:spcBef>
                <a:spcPts val="0"/>
              </a:spcBef>
              <a:spcAft>
                <a:spcPts val="0"/>
              </a:spcAft>
              <a:buClr>
                <a:schemeClr val="lt1"/>
              </a:buClr>
              <a:buSzPts val="2000"/>
              <a:buChar char="●"/>
              <a:defRPr sz="2000">
                <a:solidFill>
                  <a:schemeClr val="lt1"/>
                </a:solidFill>
              </a:defRPr>
            </a:lvl7pPr>
            <a:lvl8pPr indent="-355600" lvl="7" marL="3657600" rtl="0" algn="ctr">
              <a:spcBef>
                <a:spcPts val="0"/>
              </a:spcBef>
              <a:spcAft>
                <a:spcPts val="0"/>
              </a:spcAft>
              <a:buClr>
                <a:schemeClr val="lt1"/>
              </a:buClr>
              <a:buSzPts val="2000"/>
              <a:buChar char="○"/>
              <a:defRPr sz="2000">
                <a:solidFill>
                  <a:schemeClr val="lt1"/>
                </a:solidFill>
              </a:defRPr>
            </a:lvl8pPr>
            <a:lvl9pPr indent="-355600" lvl="8" marL="4114800" rtl="0" algn="ctr">
              <a:spcBef>
                <a:spcPts val="0"/>
              </a:spcBef>
              <a:spcAft>
                <a:spcPts val="0"/>
              </a:spcAft>
              <a:buClr>
                <a:schemeClr val="lt1"/>
              </a:buClr>
              <a:buSzPts val="2000"/>
              <a:buChar char="■"/>
              <a:defRPr sz="2000">
                <a:solidFill>
                  <a:schemeClr val="lt1"/>
                </a:solidFill>
              </a:defRPr>
            </a:lvl9pPr>
          </a:lstStyle>
          <a:p/>
        </p:txBody>
      </p:sp>
      <p:sp>
        <p:nvSpPr>
          <p:cNvPr id="31" name="Google Shape;31;p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2" name="Shape 32"/>
        <p:cNvGrpSpPr/>
        <p:nvPr/>
      </p:nvGrpSpPr>
      <p:grpSpPr>
        <a:xfrm>
          <a:off x="0" y="0"/>
          <a:ext cx="0" cy="0"/>
          <a:chOff x="0" y="0"/>
          <a:chExt cx="0" cy="0"/>
        </a:xfrm>
      </p:grpSpPr>
      <p:sp>
        <p:nvSpPr>
          <p:cNvPr id="33" name="Google Shape;33;p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34" name="Google Shape;34;p5"/>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5"/>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39" name="Google Shape;39;p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40" name="Google Shape;40;p5"/>
          <p:cNvSpPr txBox="1"/>
          <p:nvPr>
            <p:ph idx="1" type="body"/>
          </p:nvPr>
        </p:nvSpPr>
        <p:spPr>
          <a:xfrm>
            <a:off x="879125" y="1744500"/>
            <a:ext cx="7544400" cy="3218400"/>
          </a:xfrm>
          <a:prstGeom prst="rect">
            <a:avLst/>
          </a:prstGeom>
        </p:spPr>
        <p:txBody>
          <a:bodyPr anchorCtr="0" anchor="t" bIns="91425" lIns="91425" spcFirstLastPara="1" rIns="91425" wrap="square" tIns="91425">
            <a:noAutofit/>
          </a:bodyPr>
          <a:lstStyle>
            <a:lvl1pPr indent="-406400" lvl="0" marL="457200" rtl="0">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rtl="0">
              <a:spcBef>
                <a:spcPts val="0"/>
              </a:spcBef>
              <a:spcAft>
                <a:spcPts val="0"/>
              </a:spcAft>
              <a:buClr>
                <a:schemeClr val="lt1"/>
              </a:buClr>
              <a:buSzPts val="2400"/>
              <a:buFont typeface="Open Sans"/>
              <a:buChar char="❏"/>
              <a:defRPr sz="2800"/>
            </a:lvl2pPr>
            <a:lvl3pPr indent="-381000" lvl="2" marL="1371600" rtl="0">
              <a:spcBef>
                <a:spcPts val="0"/>
              </a:spcBef>
              <a:spcAft>
                <a:spcPts val="0"/>
              </a:spcAft>
              <a:buClr>
                <a:schemeClr val="lt1"/>
              </a:buClr>
              <a:buSzPts val="2400"/>
              <a:buFont typeface="Open Sans"/>
              <a:buChar char="❏"/>
              <a:defRPr sz="2800"/>
            </a:lvl3pPr>
            <a:lvl4pPr indent="-406400" lvl="3" marL="1828800" rtl="0">
              <a:spcBef>
                <a:spcPts val="0"/>
              </a:spcBef>
              <a:spcAft>
                <a:spcPts val="0"/>
              </a:spcAft>
              <a:buClr>
                <a:schemeClr val="lt1"/>
              </a:buClr>
              <a:buSzPts val="2800"/>
              <a:buFont typeface="Open Sans"/>
              <a:buChar char="❏"/>
              <a:defRPr sz="2800"/>
            </a:lvl4pPr>
            <a:lvl5pPr indent="-406400" lvl="4" marL="2286000" rtl="0">
              <a:spcBef>
                <a:spcPts val="0"/>
              </a:spcBef>
              <a:spcAft>
                <a:spcPts val="0"/>
              </a:spcAft>
              <a:buClr>
                <a:schemeClr val="lt1"/>
              </a:buClr>
              <a:buSzPts val="2800"/>
              <a:buFont typeface="Open Sans"/>
              <a:buChar char="❏"/>
              <a:defRPr sz="2800"/>
            </a:lvl5pPr>
            <a:lvl6pPr indent="-406400" lvl="5" marL="2743200" rtl="0">
              <a:spcBef>
                <a:spcPts val="0"/>
              </a:spcBef>
              <a:spcAft>
                <a:spcPts val="0"/>
              </a:spcAft>
              <a:buClr>
                <a:schemeClr val="lt1"/>
              </a:buClr>
              <a:buSzPts val="2800"/>
              <a:buFont typeface="Open Sans"/>
              <a:buChar char="❏"/>
              <a:defRPr sz="2800"/>
            </a:lvl6pPr>
            <a:lvl7pPr indent="-406400" lvl="6" marL="3200400" rtl="0">
              <a:spcBef>
                <a:spcPts val="0"/>
              </a:spcBef>
              <a:spcAft>
                <a:spcPts val="0"/>
              </a:spcAft>
              <a:buClr>
                <a:schemeClr val="lt1"/>
              </a:buClr>
              <a:buSzPts val="2800"/>
              <a:buFont typeface="Open Sans"/>
              <a:buChar char="❏"/>
              <a:defRPr sz="2800"/>
            </a:lvl7pPr>
            <a:lvl8pPr indent="-406400" lvl="7" marL="3657600" rtl="0">
              <a:spcBef>
                <a:spcPts val="0"/>
              </a:spcBef>
              <a:spcAft>
                <a:spcPts val="0"/>
              </a:spcAft>
              <a:buClr>
                <a:schemeClr val="lt1"/>
              </a:buClr>
              <a:buSzPts val="2800"/>
              <a:buFont typeface="Open Sans"/>
              <a:buChar char="❏"/>
              <a:defRPr sz="2800"/>
            </a:lvl8pPr>
            <a:lvl9pPr indent="-406400" lvl="8" marL="4114800" rtl="0">
              <a:spcBef>
                <a:spcPts val="0"/>
              </a:spcBef>
              <a:spcAft>
                <a:spcPts val="0"/>
              </a:spcAft>
              <a:buClr>
                <a:schemeClr val="lt1"/>
              </a:buClr>
              <a:buSzPts val="2800"/>
              <a:buFont typeface="Open Sans"/>
              <a:buChar char="❏"/>
              <a:defRPr sz="2800"/>
            </a:lvl9pPr>
          </a:lstStyle>
          <a:p/>
        </p:txBody>
      </p:sp>
      <p:sp>
        <p:nvSpPr>
          <p:cNvPr id="41" name="Google Shape;41;p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2" name="Shape 42"/>
        <p:cNvGrpSpPr/>
        <p:nvPr/>
      </p:nvGrpSpPr>
      <p:grpSpPr>
        <a:xfrm>
          <a:off x="0" y="0"/>
          <a:ext cx="0" cy="0"/>
          <a:chOff x="0" y="0"/>
          <a:chExt cx="0" cy="0"/>
        </a:xfrm>
      </p:grpSpPr>
      <p:sp>
        <p:nvSpPr>
          <p:cNvPr id="43" name="Google Shape;43;p6"/>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44" name="Google Shape;44;p6"/>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6"/>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49" name="Google Shape;49;p6"/>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50" name="Google Shape;50;p6"/>
          <p:cNvSpPr txBox="1"/>
          <p:nvPr>
            <p:ph idx="1" type="body"/>
          </p:nvPr>
        </p:nvSpPr>
        <p:spPr>
          <a:xfrm>
            <a:off x="1146025" y="1767275"/>
            <a:ext cx="3660300" cy="3158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1" name="Google Shape;51;p6"/>
          <p:cNvSpPr txBox="1"/>
          <p:nvPr>
            <p:ph idx="2" type="body"/>
          </p:nvPr>
        </p:nvSpPr>
        <p:spPr>
          <a:xfrm>
            <a:off x="5026623" y="1767275"/>
            <a:ext cx="3660300" cy="3158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2" name="Google Shape;52;p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3" name="Shape 53"/>
        <p:cNvGrpSpPr/>
        <p:nvPr/>
      </p:nvGrpSpPr>
      <p:grpSpPr>
        <a:xfrm>
          <a:off x="0" y="0"/>
          <a:ext cx="0" cy="0"/>
          <a:chOff x="0" y="0"/>
          <a:chExt cx="0" cy="0"/>
        </a:xfrm>
      </p:grpSpPr>
      <p:sp>
        <p:nvSpPr>
          <p:cNvPr id="54" name="Google Shape;54;p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55" name="Google Shape;55;p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7"/>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60" name="Google Shape;60;p7"/>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61" name="Google Shape;61;p7"/>
          <p:cNvSpPr txBox="1"/>
          <p:nvPr>
            <p:ph idx="1" type="body"/>
          </p:nvPr>
        </p:nvSpPr>
        <p:spPr>
          <a:xfrm>
            <a:off x="1146025" y="1773300"/>
            <a:ext cx="2409900" cy="3152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2" name="Google Shape;62;p7"/>
          <p:cNvSpPr txBox="1"/>
          <p:nvPr>
            <p:ph idx="2" type="body"/>
          </p:nvPr>
        </p:nvSpPr>
        <p:spPr>
          <a:xfrm>
            <a:off x="3679388" y="1773300"/>
            <a:ext cx="2409900" cy="3152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3" name="Google Shape;63;p7"/>
          <p:cNvSpPr txBox="1"/>
          <p:nvPr>
            <p:ph idx="3" type="body"/>
          </p:nvPr>
        </p:nvSpPr>
        <p:spPr>
          <a:xfrm>
            <a:off x="6212750" y="1773300"/>
            <a:ext cx="2409900" cy="3152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4" name="Google Shape;64;p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67" name="Google Shape;67;p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8"/>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72" name="Google Shape;72;p8"/>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73" name="Google Shape;73;p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p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76" name="Google Shape;76;p9"/>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Clr>
                <a:schemeClr val="accent1"/>
              </a:buClr>
              <a:buSzPts val="1800"/>
              <a:buNone/>
              <a:defRPr sz="1800">
                <a:solidFill>
                  <a:schemeClr val="accent1"/>
                </a:solidFill>
              </a:defRPr>
            </a:lvl1pPr>
          </a:lstStyle>
          <a:p/>
        </p:txBody>
      </p:sp>
      <p:sp>
        <p:nvSpPr>
          <p:cNvPr id="81" name="Google Shape;81;p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84" name="Google Shape;84;p1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1pPr>
            <a:lvl2pPr lvl="1"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2pPr>
            <a:lvl3pPr lvl="2"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3pPr>
            <a:lvl4pPr lvl="3"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4pPr>
            <a:lvl5pPr lvl="4"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5pPr>
            <a:lvl6pPr lvl="5"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6pPr>
            <a:lvl7pPr lvl="6"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7pPr>
            <a:lvl8pPr lvl="7"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8pPr>
            <a:lvl9pPr lvl="8"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9pPr>
          </a:lstStyle>
          <a:p/>
        </p:txBody>
      </p:sp>
      <p:sp>
        <p:nvSpPr>
          <p:cNvPr id="7" name="Google Shape;7;p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indent="-381000" lvl="1" marL="914400" rtl="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indent="-381000" lvl="2" marL="1371600" rtl="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indent="-342900" lvl="3" marL="18288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indent="-342900" lvl="4" marL="22860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indent="-342900" lvl="5" marL="27432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indent="-342900" lvl="6" marL="32004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indent="-342900" lvl="7" marL="36576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indent="-342900" lvl="8" marL="41148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p:txBody>
      </p:sp>
      <p:sp>
        <p:nvSpPr>
          <p:cNvPr id="8" name="Google Shape;8;p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lvl="0" rtl="0" algn="ctr">
              <a:buNone/>
              <a:defRPr sz="800">
                <a:solidFill>
                  <a:schemeClr val="lt1"/>
                </a:solidFill>
                <a:latin typeface="Roboto Slab"/>
                <a:ea typeface="Roboto Slab"/>
                <a:cs typeface="Roboto Slab"/>
                <a:sym typeface="Roboto Slab"/>
              </a:defRPr>
            </a:lvl1pPr>
            <a:lvl2pPr lvl="1" rtl="0" algn="ctr">
              <a:buNone/>
              <a:defRPr sz="800">
                <a:solidFill>
                  <a:schemeClr val="lt1"/>
                </a:solidFill>
                <a:latin typeface="Roboto Slab"/>
                <a:ea typeface="Roboto Slab"/>
                <a:cs typeface="Roboto Slab"/>
                <a:sym typeface="Roboto Slab"/>
              </a:defRPr>
            </a:lvl2pPr>
            <a:lvl3pPr lvl="2" rtl="0" algn="ctr">
              <a:buNone/>
              <a:defRPr sz="800">
                <a:solidFill>
                  <a:schemeClr val="lt1"/>
                </a:solidFill>
                <a:latin typeface="Roboto Slab"/>
                <a:ea typeface="Roboto Slab"/>
                <a:cs typeface="Roboto Slab"/>
                <a:sym typeface="Roboto Slab"/>
              </a:defRPr>
            </a:lvl3pPr>
            <a:lvl4pPr lvl="3" rtl="0" algn="ctr">
              <a:buNone/>
              <a:defRPr sz="800">
                <a:solidFill>
                  <a:schemeClr val="lt1"/>
                </a:solidFill>
                <a:latin typeface="Roboto Slab"/>
                <a:ea typeface="Roboto Slab"/>
                <a:cs typeface="Roboto Slab"/>
                <a:sym typeface="Roboto Slab"/>
              </a:defRPr>
            </a:lvl4pPr>
            <a:lvl5pPr lvl="4" rtl="0" algn="ctr">
              <a:buNone/>
              <a:defRPr sz="800">
                <a:solidFill>
                  <a:schemeClr val="lt1"/>
                </a:solidFill>
                <a:latin typeface="Roboto Slab"/>
                <a:ea typeface="Roboto Slab"/>
                <a:cs typeface="Roboto Slab"/>
                <a:sym typeface="Roboto Slab"/>
              </a:defRPr>
            </a:lvl5pPr>
            <a:lvl6pPr lvl="5" rtl="0" algn="ctr">
              <a:buNone/>
              <a:defRPr sz="800">
                <a:solidFill>
                  <a:schemeClr val="lt1"/>
                </a:solidFill>
                <a:latin typeface="Roboto Slab"/>
                <a:ea typeface="Roboto Slab"/>
                <a:cs typeface="Roboto Slab"/>
                <a:sym typeface="Roboto Slab"/>
              </a:defRPr>
            </a:lvl6pPr>
            <a:lvl7pPr lvl="6" rtl="0" algn="ctr">
              <a:buNone/>
              <a:defRPr sz="800">
                <a:solidFill>
                  <a:schemeClr val="lt1"/>
                </a:solidFill>
                <a:latin typeface="Roboto Slab"/>
                <a:ea typeface="Roboto Slab"/>
                <a:cs typeface="Roboto Slab"/>
                <a:sym typeface="Roboto Slab"/>
              </a:defRPr>
            </a:lvl7pPr>
            <a:lvl8pPr lvl="7" rtl="0" algn="ctr">
              <a:buNone/>
              <a:defRPr sz="800">
                <a:solidFill>
                  <a:schemeClr val="lt1"/>
                </a:solidFill>
                <a:latin typeface="Roboto Slab"/>
                <a:ea typeface="Roboto Slab"/>
                <a:cs typeface="Roboto Slab"/>
                <a:sym typeface="Roboto Slab"/>
              </a:defRPr>
            </a:lvl8pPr>
            <a:lvl9pPr lvl="8" rtl="0" algn="ctr">
              <a:buNone/>
              <a:defRPr sz="800">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17" name="Shape 117"/>
        <p:cNvGrpSpPr/>
        <p:nvPr/>
      </p:nvGrpSpPr>
      <p:grpSpPr>
        <a:xfrm>
          <a:off x="0" y="0"/>
          <a:ext cx="0" cy="0"/>
          <a:chOff x="0" y="0"/>
          <a:chExt cx="0" cy="0"/>
        </a:xfrm>
      </p:grpSpPr>
      <p:sp>
        <p:nvSpPr>
          <p:cNvPr id="118" name="Google Shape;118;p1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119" name="Google Shape;119;p17"/>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120" name="Google Shape;120;p1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recitmst.qc.ca/desmos29102024" TargetMode="External"/><Relationship Id="rId4" Type="http://schemas.openxmlformats.org/officeDocument/2006/relationships/hyperlink" Target="http://recitmst.qc.ca/desmos29102024" TargetMode="External"/><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teacher.desmos.com/"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44.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4.png"/><Relationship Id="rId8" Type="http://schemas.openxmlformats.org/officeDocument/2006/relationships/image" Target="../media/image35.png"/></Relationships>
</file>

<file path=ppt/slides/_rels/slide18.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44.png"/><Relationship Id="rId9"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32.png"/><Relationship Id="rId7" Type="http://schemas.openxmlformats.org/officeDocument/2006/relationships/image" Target="../media/image39.png"/><Relationship Id="rId8" Type="http://schemas.openxmlformats.org/officeDocument/2006/relationships/image" Target="../media/image35.png"/></Relationships>
</file>

<file path=ppt/slides/_rels/slide19.xml.rels><?xml version="1.0" encoding="UTF-8" standalone="yes"?><Relationships xmlns="http://schemas.openxmlformats.org/package/2006/relationships"><Relationship Id="rId10" Type="http://schemas.openxmlformats.org/officeDocument/2006/relationships/hyperlink" Target="https://teacher.desmos.com/collection/6435663eef4ba04f6fcd150d?lang=fr"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www.desmosfr.ca" TargetMode="External"/><Relationship Id="rId4" Type="http://schemas.openxmlformats.org/officeDocument/2006/relationships/hyperlink" Target="https://sites.google.com/cscapitale.qc.ca/math-fga-desmos/accueil?authuser=0" TargetMode="External"/><Relationship Id="rId9" Type="http://schemas.openxmlformats.org/officeDocument/2006/relationships/hyperlink" Target="https://teacher.desmos.com/collection/5f5f5dd8e9393d0b2b8fc978" TargetMode="External"/><Relationship Id="rId5" Type="http://schemas.openxmlformats.org/officeDocument/2006/relationships/hyperlink" Target="https://view.genial.ly/5f6b3ba79e22dc0d83e40fcc/horizontal-infographic-lists-dynamiser-lenseignement-apprentissage-des-mathematiques-avec-desmos" TargetMode="External"/><Relationship Id="rId6" Type="http://schemas.openxmlformats.org/officeDocument/2006/relationships/hyperlink" Target="https://teacher.desmos.com/collection/5d9f7a25f1c089673f662436" TargetMode="External"/><Relationship Id="rId7" Type="http://schemas.openxmlformats.org/officeDocument/2006/relationships/hyperlink" Target="https://teacher.desmos.com/collection/5eb09aa8db788d0303ba92b0" TargetMode="External"/><Relationship Id="rId8" Type="http://schemas.openxmlformats.org/officeDocument/2006/relationships/hyperlink" Target="https://teacher.desmos.com/collection/5f4e83675fb4842356264c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www.recit.qc.ca" TargetMode="External"/><Relationship Id="rId5" Type="http://schemas.openxmlformats.org/officeDocument/2006/relationships/hyperlink" Target="https://recitmst.qc.ca/" TargetMode="External"/><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campus.recit.qc.ca/course/view.php?id=217" TargetMode="External"/><Relationship Id="rId4" Type="http://schemas.openxmlformats.org/officeDocument/2006/relationships/hyperlink" Target="https://www.youtube.com/playlist?list=PLbE85KlaADWl9w9d71xFo8AME6LZUfAjR" TargetMode="External"/><Relationship Id="rId5" Type="http://schemas.openxmlformats.org/officeDocument/2006/relationships/hyperlink" Target="https://recitmst.qc.ca/Desmos-les-bases-de-la-calculatrice-graphique" TargetMode="External"/><Relationship Id="rId6" Type="http://schemas.openxmlformats.org/officeDocument/2006/relationships/hyperlink" Target="https://recitmst.qc.ca/Desmos-les-mathematiques-en-classe-virtuelle" TargetMode="External"/><Relationship Id="rId7" Type="http://schemas.openxmlformats.org/officeDocument/2006/relationships/hyperlink" Target="https://recitmst.qc.ca/Desmos-creation-d-activites-pour-la-classe-virtuelle" TargetMode="External"/><Relationship Id="rId8" Type="http://schemas.openxmlformats.org/officeDocument/2006/relationships/hyperlink" Target="mailto:equipemst@recit.qc.ca"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campus.recit.qc.ca/mod/page/view.php?id=25570&amp;forceview=1" TargetMode="External"/><Relationship Id="rId10" Type="http://schemas.openxmlformats.org/officeDocument/2006/relationships/hyperlink" Target="https://campus.recit.qc.ca/mod/page/view.php?id=16668" TargetMode="External"/><Relationship Id="rId12"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enrol/index.php?id=217" TargetMode="External"/><Relationship Id="rId5" Type="http://schemas.openxmlformats.org/officeDocument/2006/relationships/image" Target="../media/image41.png"/><Relationship Id="rId6" Type="http://schemas.openxmlformats.org/officeDocument/2006/relationships/image" Target="../media/image12.png"/><Relationship Id="rId7" Type="http://schemas.openxmlformats.org/officeDocument/2006/relationships/image" Target="../media/image43.png"/><Relationship Id="rId8" Type="http://schemas.openxmlformats.org/officeDocument/2006/relationships/hyperlink" Target="https://campus.recit.qc.ca/enrol/index.php?id=263" TargetMode="External"/></Relationships>
</file>

<file path=ppt/slides/_rels/slide22.xml.rels><?xml version="1.0" encoding="UTF-8" standalone="yes"?><Relationships xmlns="http://schemas.openxmlformats.org/package/2006/relationships"><Relationship Id="rId11" Type="http://schemas.openxmlformats.org/officeDocument/2006/relationships/hyperlink" Target="https://www.youtube.com/c/R%C3%89CITMST" TargetMode="External"/><Relationship Id="rId10" Type="http://schemas.openxmlformats.org/officeDocument/2006/relationships/image" Target="../media/image49.png"/><Relationship Id="rId13" Type="http://schemas.openxmlformats.org/officeDocument/2006/relationships/hyperlink" Target="https://recitmst.qc.ca/" TargetMode="External"/><Relationship Id="rId12" Type="http://schemas.openxmlformats.org/officeDocument/2006/relationships/image" Target="../media/image55.png"/><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7.png"/><Relationship Id="rId4" Type="http://schemas.openxmlformats.org/officeDocument/2006/relationships/hyperlink" Target="mailto:equipemst@recit.qc.ca" TargetMode="External"/><Relationship Id="rId9" Type="http://schemas.openxmlformats.org/officeDocument/2006/relationships/hyperlink" Target="https://www.linkedin.com/company/r%C3%A9citmst/?viewAsMember=true" TargetMode="External"/><Relationship Id="rId15" Type="http://schemas.openxmlformats.org/officeDocument/2006/relationships/hyperlink" Target="https://twitter.com/recitmst" TargetMode="External"/><Relationship Id="rId14" Type="http://schemas.openxmlformats.org/officeDocument/2006/relationships/image" Target="../media/image48.png"/><Relationship Id="rId17" Type="http://schemas.openxmlformats.org/officeDocument/2006/relationships/image" Target="../media/image51.png"/><Relationship Id="rId16" Type="http://schemas.openxmlformats.org/officeDocument/2006/relationships/image" Target="../media/image50.jpg"/><Relationship Id="rId5" Type="http://schemas.openxmlformats.org/officeDocument/2006/relationships/hyperlink" Target="http://recitmst.qc.ca/salle-ecv" TargetMode="External"/><Relationship Id="rId19" Type="http://schemas.openxmlformats.org/officeDocument/2006/relationships/image" Target="../media/image56.png"/><Relationship Id="rId6" Type="http://schemas.openxmlformats.org/officeDocument/2006/relationships/hyperlink" Target="http://recitmst.qc.ca/salle-ecv" TargetMode="External"/><Relationship Id="rId18" Type="http://schemas.openxmlformats.org/officeDocument/2006/relationships/image" Target="../media/image52.png"/><Relationship Id="rId7" Type="http://schemas.openxmlformats.org/officeDocument/2006/relationships/hyperlink" Target="https://www.facebook.com/RECITMST2020/" TargetMode="External"/><Relationship Id="rId8"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hyperlink" Target="mailto:stephanie.rioux@recit.qc.ca" TargetMode="External"/><Relationship Id="rId9" Type="http://schemas.openxmlformats.org/officeDocument/2006/relationships/hyperlink" Target="https://docs.google.com/presentation/d/1wiSbxz9VIvo8ZIhtMWImhZBBebvkSJ3jm3gj-cxozW8/edit?usp=sharing" TargetMode="External"/><Relationship Id="rId5" Type="http://schemas.openxmlformats.org/officeDocument/2006/relationships/image" Target="../media/image53.png"/><Relationship Id="rId6" Type="http://schemas.openxmlformats.org/officeDocument/2006/relationships/hyperlink" Target="http://recitmst.qc.ca/desmos29102024" TargetMode="External"/><Relationship Id="rId7" Type="http://schemas.openxmlformats.org/officeDocument/2006/relationships/hyperlink" Target="http://recitmst.qc.ca/desmos29102024" TargetMode="External"/><Relationship Id="rId8" Type="http://schemas.openxmlformats.org/officeDocument/2006/relationships/hyperlink" Target="mailto:equipe@recitmst.qc.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www.slidescarnival.com/?utm_source=template" TargetMode="Externa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teacher.desmos.com/" TargetMode="External"/><Relationship Id="rId5" Type="http://schemas.openxmlformats.org/officeDocument/2006/relationships/hyperlink" Target="http://desmos.com" TargetMode="External"/><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hyperlink" Target="https://student.desmo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desmo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desmos.com/calculator/bmzqzgei3w?lang=fr" TargetMode="External"/><Relationship Id="rId4" Type="http://schemas.openxmlformats.org/officeDocument/2006/relationships/image" Target="../media/image10.png"/><Relationship Id="rId9" Type="http://schemas.openxmlformats.org/officeDocument/2006/relationships/image" Target="../media/image13.png"/><Relationship Id="rId5" Type="http://schemas.openxmlformats.org/officeDocument/2006/relationships/hyperlink" Target="https://www.desmos.com/calculator/lyxx6nfqfz?lang=fr" TargetMode="External"/><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hyperlink" Target="https://teacher.desmos.com/activitybuilder/custom/5fc39952b575200bae86c798?lang=fr"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hyperlink" Target="https://www.desmos.com/testing/quebec/graphing?lang=fr" TargetMode="External"/><Relationship Id="rId9" Type="http://schemas.openxmlformats.org/officeDocument/2006/relationships/hyperlink" Target="https://docs.google.com/presentation/d/1tlWMDG1zQH-yifRyHUU7wBzHBHqWYHRo/edit?usp=sharing&amp;ouid=108428635096887974093&amp;rtpof=true&amp;sd=true" TargetMode="External"/><Relationship Id="rId5" Type="http://schemas.openxmlformats.org/officeDocument/2006/relationships/hyperlink" Target="https://www.desmos.com/testing/quebec/graphing?lang=fr" TargetMode="External"/><Relationship Id="rId6" Type="http://schemas.openxmlformats.org/officeDocument/2006/relationships/hyperlink" Target="https://www.desmos.com/test-mode?lang=fr" TargetMode="External"/><Relationship Id="rId7" Type="http://schemas.openxmlformats.org/officeDocument/2006/relationships/hyperlink" Target="https://www.desmos.com/test-mode?lang=fr" TargetMode="External"/><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1" Type="http://schemas.openxmlformats.org/officeDocument/2006/relationships/hyperlink" Target="https://teacher.desmos.com/activitybuilder/custom/666c7fc23fbe49f4bd9654ba?lang=fr" TargetMode="External"/><Relationship Id="rId10" Type="http://schemas.openxmlformats.org/officeDocument/2006/relationships/hyperlink" Target="https://teacher.desmos.com/collection/66d7532ca43a939fff72d558?lang=fr" TargetMode="External"/><Relationship Id="rId13" Type="http://schemas.openxmlformats.org/officeDocument/2006/relationships/hyperlink" Target="https://teacher.desmos.com/activitybuilder/custom/66d74c705fcd6fec7cd30bb7?lang=fr" TargetMode="External"/><Relationship Id="rId12"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hyperlink" Target="https://docs.google.com/document/d/1HZrk9u-dXaMtqpgQyS4fMkMjJ5rz3zqYOS7duYmKK-I/edit?usp=drive_link" TargetMode="External"/><Relationship Id="rId4" Type="http://schemas.openxmlformats.org/officeDocument/2006/relationships/hyperlink" Target="https://docs.google.com/document/d/1HZrk9u-dXaMtqpgQyS4fMkMjJ5rz3zqYOS7duYmKK-I/edit?usp=drive_link" TargetMode="External"/><Relationship Id="rId9" Type="http://schemas.openxmlformats.org/officeDocument/2006/relationships/image" Target="../media/image12.png"/><Relationship Id="rId14" Type="http://schemas.openxmlformats.org/officeDocument/2006/relationships/hyperlink" Target="https://teacher.desmos.com/activitybuilder/custom/66d74bb935328818a819f0bd?lang=fr" TargetMode="External"/><Relationship Id="rId5" Type="http://schemas.openxmlformats.org/officeDocument/2006/relationships/hyperlink" Target="https://docs.google.com/document/d/1iZNg_-3i8KYEUYYXQ7CF9SgNZQ_mwiuo-EnOP4vZgg4/edit?usp=drive_link" TargetMode="External"/><Relationship Id="rId6" Type="http://schemas.openxmlformats.org/officeDocument/2006/relationships/hyperlink" Target="https://docs.google.com/document/d/1iZNg_-3i8KYEUYYXQ7CF9SgNZQ_mwiuo-EnOP4vZgg4/edit?usp=drive_link" TargetMode="External"/><Relationship Id="rId7" Type="http://schemas.openxmlformats.org/officeDocument/2006/relationships/hyperlink" Target="https://docs.google.com/document/d/1QtNRBAPa4hldp1IorIRHEN_uDtn6AseC05w7_e26MO8/edit?usp=drive_link" TargetMode="External"/><Relationship Id="rId8" Type="http://schemas.openxmlformats.org/officeDocument/2006/relationships/hyperlink" Target="https://docs.google.com/document/d/1QtNRBAPa4hldp1IorIRHEN_uDtn6AseC05w7_e26MO8/edit?usp=drive_li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teacher.desmos.com/activitybuilder/custom/651f0fd357b9c733b6a31c42?lang=fr" TargetMode="External"/><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21.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ctrTitle"/>
          </p:nvPr>
        </p:nvSpPr>
        <p:spPr>
          <a:xfrm>
            <a:off x="20225" y="1759000"/>
            <a:ext cx="8669700" cy="769500"/>
          </a:xfrm>
          <a:prstGeom prst="rect">
            <a:avLst/>
          </a:prstGeom>
          <a:noFill/>
          <a:ln>
            <a:noFill/>
          </a:ln>
        </p:spPr>
        <p:txBody>
          <a:bodyPr anchorCtr="0" anchor="ctr" bIns="91425" lIns="91425" spcFirstLastPara="1" rIns="91425" wrap="square" tIns="91425">
            <a:spAutoFit/>
          </a:bodyPr>
          <a:lstStyle/>
          <a:p>
            <a:pPr indent="0" lvl="0" marL="72000" rtl="0" algn="l">
              <a:lnSpc>
                <a:spcPct val="100000"/>
              </a:lnSpc>
              <a:spcBef>
                <a:spcPts val="0"/>
              </a:spcBef>
              <a:spcAft>
                <a:spcPts val="0"/>
              </a:spcAft>
              <a:buNone/>
            </a:pPr>
            <a:r>
              <a:rPr lang="en" sz="3800">
                <a:latin typeface="Century Gothic"/>
                <a:ea typeface="Century Gothic"/>
                <a:cs typeface="Century Gothic"/>
                <a:sym typeface="Century Gothic"/>
              </a:rPr>
              <a:t>Projet MathIAS : Initiation à Desmos</a:t>
            </a:r>
            <a:endParaRPr sz="2800">
              <a:latin typeface="Century Gothic"/>
              <a:ea typeface="Century Gothic"/>
              <a:cs typeface="Century Gothic"/>
              <a:sym typeface="Century Gothic"/>
            </a:endParaRPr>
          </a:p>
        </p:txBody>
      </p:sp>
      <p:sp>
        <p:nvSpPr>
          <p:cNvPr id="226" name="Google Shape;226;p32"/>
          <p:cNvSpPr txBox="1"/>
          <p:nvPr/>
        </p:nvSpPr>
        <p:spPr>
          <a:xfrm>
            <a:off x="150675" y="2660275"/>
            <a:ext cx="59037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rPr lang="en" sz="2400">
                <a:solidFill>
                  <a:srgbClr val="FFFFFF"/>
                </a:solidFill>
                <a:latin typeface="Century Gothic"/>
                <a:ea typeface="Century Gothic"/>
                <a:cs typeface="Century Gothic"/>
                <a:sym typeface="Century Gothic"/>
              </a:rPr>
              <a:t>29 octobre, 13h à 15h30</a:t>
            </a:r>
            <a:endParaRPr sz="24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rPr b="1" lang="en" sz="22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recitmst.qc.ca/desmos2910202</a:t>
            </a:r>
            <a:r>
              <a:rPr b="1" lang="en" sz="2200" u="sng">
                <a:solidFill>
                  <a:schemeClr val="accent6"/>
                </a:solidFill>
                <a:latin typeface="Century Gothic"/>
                <a:ea typeface="Century Gothic"/>
                <a:cs typeface="Century Gothic"/>
                <a:sym typeface="Century Gothic"/>
                <a:hlinkClick r:id="rId4">
                  <a:extLst>
                    <a:ext uri="{A12FA001-AC4F-418D-AE19-62706E023703}">
                      <ahyp:hlinkClr val="tx"/>
                    </a:ext>
                  </a:extLst>
                </a:hlinkClick>
              </a:rPr>
              <a:t>4</a:t>
            </a:r>
            <a:endParaRPr sz="2200">
              <a:solidFill>
                <a:schemeClr val="accent6"/>
              </a:solidFill>
              <a:latin typeface="Century Gothic"/>
              <a:ea typeface="Century Gothic"/>
              <a:cs typeface="Century Gothic"/>
              <a:sym typeface="Century Gothic"/>
            </a:endParaRPr>
          </a:p>
          <a:p>
            <a:pPr indent="0" lvl="0" marL="0" rtl="0" algn="l">
              <a:spcBef>
                <a:spcPts val="0"/>
              </a:spcBef>
              <a:spcAft>
                <a:spcPts val="0"/>
              </a:spcAft>
              <a:buNone/>
            </a:pPr>
            <a:r>
              <a:t/>
            </a:r>
            <a:endParaRPr b="1" sz="2200">
              <a:solidFill>
                <a:schemeClr val="accent6"/>
              </a:solidFill>
              <a:latin typeface="Century Gothic"/>
              <a:ea typeface="Century Gothic"/>
              <a:cs typeface="Century Gothic"/>
              <a:sym typeface="Century Gothic"/>
            </a:endParaRPr>
          </a:p>
        </p:txBody>
      </p:sp>
      <p:pic>
        <p:nvPicPr>
          <p:cNvPr id="227" name="Google Shape;227;p32"/>
          <p:cNvPicPr preferRelativeResize="0"/>
          <p:nvPr/>
        </p:nvPicPr>
        <p:blipFill>
          <a:blip r:embed="rId5">
            <a:alphaModFix/>
          </a:blip>
          <a:stretch>
            <a:fillRect/>
          </a:stretch>
        </p:blipFill>
        <p:spPr>
          <a:xfrm>
            <a:off x="238600" y="93614"/>
            <a:ext cx="874765" cy="1411775"/>
          </a:xfrm>
          <a:prstGeom prst="rect">
            <a:avLst/>
          </a:prstGeom>
          <a:noFill/>
          <a:ln>
            <a:noFill/>
          </a:ln>
        </p:spPr>
      </p:pic>
      <p:pic>
        <p:nvPicPr>
          <p:cNvPr id="228" name="Google Shape;228;p32"/>
          <p:cNvPicPr preferRelativeResize="0"/>
          <p:nvPr/>
        </p:nvPicPr>
        <p:blipFill>
          <a:blip r:embed="rId6">
            <a:alphaModFix/>
          </a:blip>
          <a:stretch>
            <a:fillRect/>
          </a:stretch>
        </p:blipFill>
        <p:spPr>
          <a:xfrm>
            <a:off x="7467300" y="2660275"/>
            <a:ext cx="1507999" cy="150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1"/>
          <p:cNvPicPr preferRelativeResize="0"/>
          <p:nvPr/>
        </p:nvPicPr>
        <p:blipFill>
          <a:blip r:embed="rId3">
            <a:alphaModFix/>
          </a:blip>
          <a:stretch>
            <a:fillRect/>
          </a:stretch>
        </p:blipFill>
        <p:spPr>
          <a:xfrm>
            <a:off x="2168675" y="1602098"/>
            <a:ext cx="4945226" cy="3481300"/>
          </a:xfrm>
          <a:prstGeom prst="rect">
            <a:avLst/>
          </a:prstGeom>
          <a:noFill/>
          <a:ln cap="flat" cmpd="sng" w="19050">
            <a:solidFill>
              <a:schemeClr val="dk2"/>
            </a:solidFill>
            <a:prstDash val="solid"/>
            <a:round/>
            <a:headEnd len="sm" w="sm" type="none"/>
            <a:tailEnd len="sm" w="sm" type="none"/>
          </a:ln>
        </p:spPr>
      </p:pic>
      <p:sp>
        <p:nvSpPr>
          <p:cNvPr id="336" name="Google Shape;336;p41"/>
          <p:cNvSpPr txBox="1"/>
          <p:nvPr>
            <p:ph type="title"/>
          </p:nvPr>
        </p:nvSpPr>
        <p:spPr>
          <a:xfrm>
            <a:off x="1114175" y="540775"/>
            <a:ext cx="3607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Expérience élève</a:t>
            </a:r>
            <a:endParaRPr sz="2500">
              <a:latin typeface="Century Gothic"/>
              <a:ea typeface="Century Gothic"/>
              <a:cs typeface="Century Gothic"/>
              <a:sym typeface="Century Gothic"/>
            </a:endParaRPr>
          </a:p>
          <a:p>
            <a:pPr indent="0" lvl="0" marL="0" rtl="0" algn="l">
              <a:spcBef>
                <a:spcPts val="0"/>
              </a:spcBef>
              <a:spcAft>
                <a:spcPts val="0"/>
              </a:spcAft>
              <a:buNone/>
            </a:pPr>
            <a:r>
              <a:rPr lang="en" sz="1700">
                <a:solidFill>
                  <a:schemeClr val="accent6"/>
                </a:solidFill>
                <a:latin typeface="Century Gothic"/>
                <a:ea typeface="Century Gothic"/>
                <a:cs typeface="Century Gothic"/>
                <a:sym typeface="Century Gothic"/>
              </a:rPr>
              <a:t>Rejoindre la classe</a:t>
            </a:r>
            <a:endParaRPr sz="1700">
              <a:solidFill>
                <a:schemeClr val="accent6"/>
              </a:solidFill>
              <a:latin typeface="Century Gothic"/>
              <a:ea typeface="Century Gothic"/>
              <a:cs typeface="Century Gothic"/>
              <a:sym typeface="Century Gothic"/>
            </a:endParaRPr>
          </a:p>
        </p:txBody>
      </p:sp>
      <p:sp>
        <p:nvSpPr>
          <p:cNvPr id="337" name="Google Shape;337;p4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L’espace enseignant</a:t>
            </a:r>
            <a:endParaRPr sz="2500">
              <a:latin typeface="Century Gothic"/>
              <a:ea typeface="Century Gothic"/>
              <a:cs typeface="Century Gothic"/>
              <a:sym typeface="Century Gothic"/>
            </a:endParaRPr>
          </a:p>
        </p:txBody>
      </p:sp>
      <p:sp>
        <p:nvSpPr>
          <p:cNvPr id="343" name="Google Shape;343;p4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44" name="Google Shape;344;p42"/>
          <p:cNvSpPr txBox="1"/>
          <p:nvPr>
            <p:ph type="title"/>
          </p:nvPr>
        </p:nvSpPr>
        <p:spPr>
          <a:xfrm>
            <a:off x="2211862" y="2784244"/>
            <a:ext cx="5030100" cy="5388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sz="2300" u="sng">
                <a:solidFill>
                  <a:schemeClr val="accent3"/>
                </a:solidFill>
                <a:latin typeface="Century Gothic"/>
                <a:ea typeface="Century Gothic"/>
                <a:cs typeface="Century Gothic"/>
                <a:sym typeface="Century Gothic"/>
                <a:hlinkClick r:id="rId3">
                  <a:extLst>
                    <a:ext uri="{A12FA001-AC4F-418D-AE19-62706E023703}">
                      <ahyp:hlinkClr val="tx"/>
                    </a:ext>
                  </a:extLst>
                </a:hlinkClick>
              </a:rPr>
              <a:t>teacher.desmos.com</a:t>
            </a:r>
            <a:endParaRPr sz="2600">
              <a:solidFill>
                <a:schemeClr val="dk2"/>
              </a:solidFill>
              <a:latin typeface="Century Gothic"/>
              <a:ea typeface="Century Gothic"/>
              <a:cs typeface="Century Gothic"/>
              <a:sym typeface="Century Gothic"/>
            </a:endParaRPr>
          </a:p>
        </p:txBody>
      </p:sp>
      <p:grpSp>
        <p:nvGrpSpPr>
          <p:cNvPr id="345" name="Google Shape;345;p42"/>
          <p:cNvGrpSpPr/>
          <p:nvPr/>
        </p:nvGrpSpPr>
        <p:grpSpPr>
          <a:xfrm>
            <a:off x="2241293" y="1756649"/>
            <a:ext cx="4971239" cy="2912590"/>
            <a:chOff x="1177450" y="241631"/>
            <a:chExt cx="6173152" cy="3616776"/>
          </a:xfrm>
        </p:grpSpPr>
        <p:sp>
          <p:nvSpPr>
            <p:cNvPr id="346" name="Google Shape;346;p42"/>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42"/>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42"/>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42"/>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350" name="Google Shape;350;p42"/>
          <p:cNvPicPr preferRelativeResize="0"/>
          <p:nvPr/>
        </p:nvPicPr>
        <p:blipFill>
          <a:blip r:embed="rId4">
            <a:alphaModFix/>
          </a:blip>
          <a:stretch>
            <a:fillRect/>
          </a:stretch>
        </p:blipFill>
        <p:spPr>
          <a:xfrm>
            <a:off x="4329825" y="3436200"/>
            <a:ext cx="794175" cy="778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type="ctrTitle"/>
          </p:nvPr>
        </p:nvSpPr>
        <p:spPr>
          <a:xfrm>
            <a:off x="298150" y="1633075"/>
            <a:ext cx="2613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Century Gothic"/>
                <a:ea typeface="Century Gothic"/>
                <a:cs typeface="Century Gothic"/>
                <a:sym typeface="Century Gothic"/>
              </a:rPr>
              <a:t>L’espace </a:t>
            </a:r>
            <a:endParaRPr sz="30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3000">
                <a:solidFill>
                  <a:schemeClr val="lt1"/>
                </a:solidFill>
                <a:latin typeface="Century Gothic"/>
                <a:ea typeface="Century Gothic"/>
                <a:cs typeface="Century Gothic"/>
                <a:sym typeface="Century Gothic"/>
              </a:rPr>
              <a:t>enseignant</a:t>
            </a:r>
            <a:endParaRPr sz="3000">
              <a:solidFill>
                <a:schemeClr val="lt1"/>
              </a:solidFill>
              <a:latin typeface="Century Gothic"/>
              <a:ea typeface="Century Gothic"/>
              <a:cs typeface="Century Gothic"/>
              <a:sym typeface="Century Gothic"/>
            </a:endParaRPr>
          </a:p>
        </p:txBody>
      </p:sp>
      <p:sp>
        <p:nvSpPr>
          <p:cNvPr id="356" name="Google Shape;356;p4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57" name="Google Shape;357;p43"/>
          <p:cNvPicPr preferRelativeResize="0"/>
          <p:nvPr/>
        </p:nvPicPr>
        <p:blipFill>
          <a:blip r:embed="rId3">
            <a:alphaModFix/>
          </a:blip>
          <a:stretch>
            <a:fillRect/>
          </a:stretch>
        </p:blipFill>
        <p:spPr>
          <a:xfrm>
            <a:off x="5918450" y="41600"/>
            <a:ext cx="1828450" cy="5029850"/>
          </a:xfrm>
          <a:prstGeom prst="rect">
            <a:avLst/>
          </a:prstGeom>
          <a:noFill/>
          <a:ln>
            <a:noFill/>
          </a:ln>
        </p:spPr>
      </p:pic>
      <p:sp>
        <p:nvSpPr>
          <p:cNvPr id="358" name="Google Shape;358;p43"/>
          <p:cNvSpPr/>
          <p:nvPr/>
        </p:nvSpPr>
        <p:spPr>
          <a:xfrm>
            <a:off x="5431750" y="3447696"/>
            <a:ext cx="2573700" cy="1659600"/>
          </a:xfrm>
          <a:prstGeom prst="roundRect">
            <a:avLst>
              <a:gd fmla="val 16667" name="adj"/>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4"/>
          <p:cNvSpPr txBox="1"/>
          <p:nvPr>
            <p:ph type="ctrTitle"/>
          </p:nvPr>
        </p:nvSpPr>
        <p:spPr>
          <a:xfrm>
            <a:off x="298150" y="1633075"/>
            <a:ext cx="2613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Century Gothic"/>
                <a:ea typeface="Century Gothic"/>
                <a:cs typeface="Century Gothic"/>
                <a:sym typeface="Century Gothic"/>
              </a:rPr>
              <a:t>Le tableau de bord de l’enseignant</a:t>
            </a:r>
            <a:endParaRPr sz="3000">
              <a:solidFill>
                <a:schemeClr val="lt1"/>
              </a:solidFill>
              <a:latin typeface="Century Gothic"/>
              <a:ea typeface="Century Gothic"/>
              <a:cs typeface="Century Gothic"/>
              <a:sym typeface="Century Gothic"/>
            </a:endParaRPr>
          </a:p>
        </p:txBody>
      </p:sp>
      <p:sp>
        <p:nvSpPr>
          <p:cNvPr id="364" name="Google Shape;364;p4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65" name="Google Shape;365;p44"/>
          <p:cNvPicPr preferRelativeResize="0"/>
          <p:nvPr/>
        </p:nvPicPr>
        <p:blipFill>
          <a:blip r:embed="rId3">
            <a:alphaModFix/>
          </a:blip>
          <a:stretch>
            <a:fillRect/>
          </a:stretch>
        </p:blipFill>
        <p:spPr>
          <a:xfrm>
            <a:off x="3647925" y="1123524"/>
            <a:ext cx="5359498" cy="281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45"/>
          <p:cNvPicPr preferRelativeResize="0"/>
          <p:nvPr/>
        </p:nvPicPr>
        <p:blipFill>
          <a:blip r:embed="rId3">
            <a:alphaModFix/>
          </a:blip>
          <a:stretch>
            <a:fillRect/>
          </a:stretch>
        </p:blipFill>
        <p:spPr>
          <a:xfrm>
            <a:off x="5497300" y="1864983"/>
            <a:ext cx="2539950" cy="2317701"/>
          </a:xfrm>
          <a:prstGeom prst="rect">
            <a:avLst/>
          </a:prstGeom>
          <a:noFill/>
          <a:ln>
            <a:noFill/>
          </a:ln>
        </p:spPr>
      </p:pic>
      <p:pic>
        <p:nvPicPr>
          <p:cNvPr id="371" name="Google Shape;371;p45"/>
          <p:cNvPicPr preferRelativeResize="0"/>
          <p:nvPr/>
        </p:nvPicPr>
        <p:blipFill>
          <a:blip r:embed="rId4">
            <a:alphaModFix/>
          </a:blip>
          <a:stretch>
            <a:fillRect/>
          </a:stretch>
        </p:blipFill>
        <p:spPr>
          <a:xfrm>
            <a:off x="2995050" y="2116338"/>
            <a:ext cx="2502250" cy="2050164"/>
          </a:xfrm>
          <a:prstGeom prst="rect">
            <a:avLst/>
          </a:prstGeom>
          <a:noFill/>
          <a:ln>
            <a:noFill/>
          </a:ln>
        </p:spPr>
      </p:pic>
      <p:pic>
        <p:nvPicPr>
          <p:cNvPr id="372" name="Google Shape;372;p45"/>
          <p:cNvPicPr preferRelativeResize="0"/>
          <p:nvPr/>
        </p:nvPicPr>
        <p:blipFill>
          <a:blip r:embed="rId5">
            <a:alphaModFix/>
          </a:blip>
          <a:stretch>
            <a:fillRect/>
          </a:stretch>
        </p:blipFill>
        <p:spPr>
          <a:xfrm>
            <a:off x="501675" y="2159801"/>
            <a:ext cx="2569575" cy="2004511"/>
          </a:xfrm>
          <a:prstGeom prst="rect">
            <a:avLst/>
          </a:prstGeom>
          <a:noFill/>
          <a:ln>
            <a:noFill/>
          </a:ln>
        </p:spPr>
      </p:pic>
      <p:sp>
        <p:nvSpPr>
          <p:cNvPr id="373" name="Google Shape;373;p45"/>
          <p:cNvSpPr txBox="1"/>
          <p:nvPr>
            <p:ph type="title"/>
          </p:nvPr>
        </p:nvSpPr>
        <p:spPr>
          <a:xfrm>
            <a:off x="1146025" y="530725"/>
            <a:ext cx="33789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Les outils de création polyvalents</a:t>
            </a:r>
            <a:endParaRPr sz="2500">
              <a:latin typeface="Century Gothic"/>
              <a:ea typeface="Century Gothic"/>
              <a:cs typeface="Century Gothic"/>
              <a:sym typeface="Century Gothic"/>
            </a:endParaRPr>
          </a:p>
        </p:txBody>
      </p:sp>
      <p:sp>
        <p:nvSpPr>
          <p:cNvPr id="374" name="Google Shape;374;p4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75" name="Google Shape;375;p45"/>
          <p:cNvSpPr/>
          <p:nvPr/>
        </p:nvSpPr>
        <p:spPr>
          <a:xfrm>
            <a:off x="1891750" y="22509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76" name="Google Shape;376;p45"/>
          <p:cNvSpPr/>
          <p:nvPr/>
        </p:nvSpPr>
        <p:spPr>
          <a:xfrm>
            <a:off x="1891750" y="3515059"/>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77" name="Google Shape;377;p45"/>
          <p:cNvSpPr/>
          <p:nvPr/>
        </p:nvSpPr>
        <p:spPr>
          <a:xfrm>
            <a:off x="1891750" y="2882998"/>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78" name="Google Shape;378;p45"/>
          <p:cNvSpPr/>
          <p:nvPr/>
        </p:nvSpPr>
        <p:spPr>
          <a:xfrm>
            <a:off x="641271" y="22509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79" name="Google Shape;379;p45"/>
          <p:cNvSpPr/>
          <p:nvPr/>
        </p:nvSpPr>
        <p:spPr>
          <a:xfrm>
            <a:off x="641271" y="3515059"/>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0" name="Google Shape;380;p45"/>
          <p:cNvSpPr/>
          <p:nvPr/>
        </p:nvSpPr>
        <p:spPr>
          <a:xfrm>
            <a:off x="3110950" y="3515059"/>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1" name="Google Shape;381;p45"/>
          <p:cNvSpPr/>
          <p:nvPr/>
        </p:nvSpPr>
        <p:spPr>
          <a:xfrm>
            <a:off x="3110950" y="2882998"/>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2" name="Google Shape;382;p45"/>
          <p:cNvSpPr/>
          <p:nvPr/>
        </p:nvSpPr>
        <p:spPr>
          <a:xfrm>
            <a:off x="4330150" y="22509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3" name="Google Shape;383;p45"/>
          <p:cNvSpPr/>
          <p:nvPr/>
        </p:nvSpPr>
        <p:spPr>
          <a:xfrm>
            <a:off x="4330150" y="3515059"/>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4" name="Google Shape;384;p45"/>
          <p:cNvSpPr/>
          <p:nvPr/>
        </p:nvSpPr>
        <p:spPr>
          <a:xfrm>
            <a:off x="5625550" y="3515059"/>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5" name="Google Shape;385;p45"/>
          <p:cNvSpPr/>
          <p:nvPr/>
        </p:nvSpPr>
        <p:spPr>
          <a:xfrm>
            <a:off x="5625550" y="2882998"/>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6" name="Google Shape;386;p45"/>
          <p:cNvSpPr/>
          <p:nvPr/>
        </p:nvSpPr>
        <p:spPr>
          <a:xfrm>
            <a:off x="6844750" y="2882998"/>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46"/>
          <p:cNvPicPr preferRelativeResize="0"/>
          <p:nvPr/>
        </p:nvPicPr>
        <p:blipFill>
          <a:blip r:embed="rId3">
            <a:alphaModFix/>
          </a:blip>
          <a:stretch>
            <a:fillRect/>
          </a:stretch>
        </p:blipFill>
        <p:spPr>
          <a:xfrm>
            <a:off x="5497300" y="1864983"/>
            <a:ext cx="2539950" cy="2317701"/>
          </a:xfrm>
          <a:prstGeom prst="rect">
            <a:avLst/>
          </a:prstGeom>
          <a:noFill/>
          <a:ln>
            <a:noFill/>
          </a:ln>
        </p:spPr>
      </p:pic>
      <p:pic>
        <p:nvPicPr>
          <p:cNvPr id="392" name="Google Shape;392;p46"/>
          <p:cNvPicPr preferRelativeResize="0"/>
          <p:nvPr/>
        </p:nvPicPr>
        <p:blipFill>
          <a:blip r:embed="rId4">
            <a:alphaModFix/>
          </a:blip>
          <a:stretch>
            <a:fillRect/>
          </a:stretch>
        </p:blipFill>
        <p:spPr>
          <a:xfrm>
            <a:off x="2995050" y="2116338"/>
            <a:ext cx="2502250" cy="2050164"/>
          </a:xfrm>
          <a:prstGeom prst="rect">
            <a:avLst/>
          </a:prstGeom>
          <a:noFill/>
          <a:ln>
            <a:noFill/>
          </a:ln>
        </p:spPr>
      </p:pic>
      <p:pic>
        <p:nvPicPr>
          <p:cNvPr id="393" name="Google Shape;393;p46"/>
          <p:cNvPicPr preferRelativeResize="0"/>
          <p:nvPr/>
        </p:nvPicPr>
        <p:blipFill>
          <a:blip r:embed="rId5">
            <a:alphaModFix/>
          </a:blip>
          <a:stretch>
            <a:fillRect/>
          </a:stretch>
        </p:blipFill>
        <p:spPr>
          <a:xfrm>
            <a:off x="501675" y="2159801"/>
            <a:ext cx="2569575" cy="2004511"/>
          </a:xfrm>
          <a:prstGeom prst="rect">
            <a:avLst/>
          </a:prstGeom>
          <a:noFill/>
          <a:ln>
            <a:noFill/>
          </a:ln>
        </p:spPr>
      </p:pic>
      <p:sp>
        <p:nvSpPr>
          <p:cNvPr id="394" name="Google Shape;394;p46"/>
          <p:cNvSpPr txBox="1"/>
          <p:nvPr>
            <p:ph type="title"/>
          </p:nvPr>
        </p:nvSpPr>
        <p:spPr>
          <a:xfrm>
            <a:off x="1146025" y="530725"/>
            <a:ext cx="34944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Les outils de création mathématique </a:t>
            </a:r>
            <a:endParaRPr sz="2500">
              <a:latin typeface="Century Gothic"/>
              <a:ea typeface="Century Gothic"/>
              <a:cs typeface="Century Gothic"/>
              <a:sym typeface="Century Gothic"/>
            </a:endParaRPr>
          </a:p>
        </p:txBody>
      </p:sp>
      <p:sp>
        <p:nvSpPr>
          <p:cNvPr id="395" name="Google Shape;395;p4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96" name="Google Shape;396;p46"/>
          <p:cNvSpPr/>
          <p:nvPr/>
        </p:nvSpPr>
        <p:spPr>
          <a:xfrm>
            <a:off x="641271" y="28605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97" name="Google Shape;397;p46"/>
          <p:cNvSpPr/>
          <p:nvPr/>
        </p:nvSpPr>
        <p:spPr>
          <a:xfrm>
            <a:off x="4330150" y="2882998"/>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98" name="Google Shape;398;p46"/>
          <p:cNvSpPr/>
          <p:nvPr/>
        </p:nvSpPr>
        <p:spPr>
          <a:xfrm>
            <a:off x="3110950" y="22509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99" name="Google Shape;399;p46"/>
          <p:cNvSpPr/>
          <p:nvPr/>
        </p:nvSpPr>
        <p:spPr>
          <a:xfrm>
            <a:off x="6844750" y="3515059"/>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00" name="Google Shape;400;p46"/>
          <p:cNvSpPr/>
          <p:nvPr/>
        </p:nvSpPr>
        <p:spPr>
          <a:xfrm>
            <a:off x="5625550" y="22509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01" name="Google Shape;401;p46"/>
          <p:cNvSpPr/>
          <p:nvPr/>
        </p:nvSpPr>
        <p:spPr>
          <a:xfrm>
            <a:off x="6844750" y="2250937"/>
            <a:ext cx="1024800" cy="5556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type="title"/>
          </p:nvPr>
        </p:nvSpPr>
        <p:spPr>
          <a:xfrm>
            <a:off x="1146025" y="530725"/>
            <a:ext cx="337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Outils d’aide techno</a:t>
            </a:r>
            <a:endParaRPr sz="2500">
              <a:latin typeface="Century Gothic"/>
              <a:ea typeface="Century Gothic"/>
              <a:cs typeface="Century Gothic"/>
              <a:sym typeface="Century Gothic"/>
            </a:endParaRPr>
          </a:p>
          <a:p>
            <a:pPr indent="0" lvl="0" marL="0" rtl="0" algn="l">
              <a:spcBef>
                <a:spcPts val="0"/>
              </a:spcBef>
              <a:spcAft>
                <a:spcPts val="0"/>
              </a:spcAft>
              <a:buNone/>
            </a:pPr>
            <a:r>
              <a:rPr lang="en">
                <a:solidFill>
                  <a:schemeClr val="accent6"/>
                </a:solidFill>
                <a:latin typeface="Century Gothic"/>
                <a:ea typeface="Century Gothic"/>
                <a:cs typeface="Century Gothic"/>
                <a:sym typeface="Century Gothic"/>
              </a:rPr>
              <a:t>Difficultés motrices</a:t>
            </a:r>
            <a:endParaRPr>
              <a:solidFill>
                <a:schemeClr val="accent6"/>
              </a:solidFill>
              <a:latin typeface="Century Gothic"/>
              <a:ea typeface="Century Gothic"/>
              <a:cs typeface="Century Gothic"/>
              <a:sym typeface="Century Gothic"/>
            </a:endParaRPr>
          </a:p>
        </p:txBody>
      </p:sp>
      <p:sp>
        <p:nvSpPr>
          <p:cNvPr id="407" name="Google Shape;407;p4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8" name="Google Shape;408;p47"/>
          <p:cNvPicPr preferRelativeResize="0"/>
          <p:nvPr/>
        </p:nvPicPr>
        <p:blipFill>
          <a:blip r:embed="rId3">
            <a:alphaModFix/>
          </a:blip>
          <a:stretch>
            <a:fillRect/>
          </a:stretch>
        </p:blipFill>
        <p:spPr>
          <a:xfrm>
            <a:off x="1728388" y="1656900"/>
            <a:ext cx="5939424" cy="1128325"/>
          </a:xfrm>
          <a:prstGeom prst="rect">
            <a:avLst/>
          </a:prstGeom>
          <a:noFill/>
          <a:ln>
            <a:noFill/>
          </a:ln>
        </p:spPr>
      </p:pic>
      <p:sp>
        <p:nvSpPr>
          <p:cNvPr id="409" name="Google Shape;409;p47"/>
          <p:cNvSpPr txBox="1"/>
          <p:nvPr>
            <p:ph type="title"/>
          </p:nvPr>
        </p:nvSpPr>
        <p:spPr>
          <a:xfrm>
            <a:off x="473775" y="3020575"/>
            <a:ext cx="8510400" cy="1908600"/>
          </a:xfrm>
          <a:prstGeom prst="rect">
            <a:avLst/>
          </a:prstGeom>
        </p:spPr>
        <p:txBody>
          <a:bodyPr anchorCtr="0" anchor="ctr"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Century Gothic"/>
              <a:buChar char="■"/>
            </a:pPr>
            <a:r>
              <a:rPr lang="en" sz="1600">
                <a:solidFill>
                  <a:schemeClr val="dk1"/>
                </a:solidFill>
                <a:latin typeface="Century Gothic"/>
                <a:ea typeface="Century Gothic"/>
                <a:cs typeface="Century Gothic"/>
                <a:sym typeface="Century Gothic"/>
              </a:rPr>
              <a:t>Fonctions d’accessibilité</a:t>
            </a:r>
            <a:r>
              <a:rPr b="0" lang="en" sz="1600">
                <a:solidFill>
                  <a:schemeClr val="dk1"/>
                </a:solidFill>
                <a:latin typeface="Century Gothic"/>
                <a:ea typeface="Century Gothic"/>
                <a:cs typeface="Century Gothic"/>
                <a:sym typeface="Century Gothic"/>
              </a:rPr>
              <a:t> (synthèse vocale, contraste, taille des caractères, raccourcis claviers, mode braille)</a:t>
            </a:r>
            <a:endParaRPr b="0" sz="1600">
              <a:solidFill>
                <a:schemeClr val="dk1"/>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Char char="■"/>
            </a:pPr>
            <a:r>
              <a:rPr lang="en" sz="1600">
                <a:solidFill>
                  <a:schemeClr val="dk1"/>
                </a:solidFill>
                <a:latin typeface="Century Gothic"/>
                <a:ea typeface="Century Gothic"/>
                <a:cs typeface="Century Gothic"/>
                <a:sym typeface="Century Gothic"/>
              </a:rPr>
              <a:t>Outils variés</a:t>
            </a:r>
            <a:r>
              <a:rPr b="0" lang="en" sz="1600">
                <a:solidFill>
                  <a:schemeClr val="dk1"/>
                </a:solidFill>
                <a:latin typeface="Century Gothic"/>
                <a:ea typeface="Century Gothic"/>
                <a:cs typeface="Century Gothic"/>
                <a:sym typeface="Century Gothic"/>
              </a:rPr>
              <a:t> (calculatrice graphique, cartes à associer, éditeur d’équation, outil de dessin, outils de géométrie, outils de manipulation virtuelle, traces audio, Polypad, Mode Examen, etc. )</a:t>
            </a:r>
            <a:endParaRPr b="0" sz="16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grpSp>
        <p:nvGrpSpPr>
          <p:cNvPr id="415" name="Google Shape;415;p48"/>
          <p:cNvGrpSpPr/>
          <p:nvPr/>
        </p:nvGrpSpPr>
        <p:grpSpPr>
          <a:xfrm>
            <a:off x="5400225" y="366075"/>
            <a:ext cx="2421800" cy="1810324"/>
            <a:chOff x="5400225" y="366075"/>
            <a:chExt cx="2421800" cy="1810324"/>
          </a:xfrm>
        </p:grpSpPr>
        <p:pic>
          <p:nvPicPr>
            <p:cNvPr id="416" name="Google Shape;416;p48"/>
            <p:cNvPicPr preferRelativeResize="0"/>
            <p:nvPr/>
          </p:nvPicPr>
          <p:blipFill>
            <a:blip r:embed="rId3">
              <a:alphaModFix/>
            </a:blip>
            <a:stretch>
              <a:fillRect/>
            </a:stretch>
          </p:blipFill>
          <p:spPr>
            <a:xfrm>
              <a:off x="5400225" y="874750"/>
              <a:ext cx="1454151" cy="1301649"/>
            </a:xfrm>
            <a:prstGeom prst="rect">
              <a:avLst/>
            </a:prstGeom>
            <a:noFill/>
            <a:ln>
              <a:noFill/>
            </a:ln>
          </p:spPr>
        </p:pic>
        <p:sp>
          <p:nvSpPr>
            <p:cNvPr id="417" name="Google Shape;417;p48"/>
            <p:cNvSpPr txBox="1"/>
            <p:nvPr/>
          </p:nvSpPr>
          <p:spPr>
            <a:xfrm>
              <a:off x="5906225" y="36607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A9F27"/>
                  </a:solidFill>
                  <a:latin typeface="Ubuntu Medium"/>
                  <a:ea typeface="Ubuntu Medium"/>
                  <a:cs typeface="Ubuntu Medium"/>
                  <a:sym typeface="Ubuntu Medium"/>
                </a:rPr>
                <a:t>Numérique pour l’apprentissage</a:t>
              </a:r>
              <a:endParaRPr sz="1300">
                <a:solidFill>
                  <a:srgbClr val="EA9F27"/>
                </a:solidFill>
                <a:latin typeface="Ubuntu Medium"/>
                <a:ea typeface="Ubuntu Medium"/>
                <a:cs typeface="Ubuntu Medium"/>
                <a:sym typeface="Ubuntu Medium"/>
              </a:endParaRPr>
            </a:p>
          </p:txBody>
        </p:sp>
      </p:grpSp>
      <p:pic>
        <p:nvPicPr>
          <p:cNvPr id="418" name="Google Shape;418;p48"/>
          <p:cNvPicPr preferRelativeResize="0"/>
          <p:nvPr/>
        </p:nvPicPr>
        <p:blipFill>
          <a:blip r:embed="rId4">
            <a:alphaModFix/>
          </a:blip>
          <a:stretch>
            <a:fillRect/>
          </a:stretch>
        </p:blipFill>
        <p:spPr>
          <a:xfrm>
            <a:off x="5317050" y="3354929"/>
            <a:ext cx="1454100" cy="1569534"/>
          </a:xfrm>
          <a:prstGeom prst="rect">
            <a:avLst/>
          </a:prstGeom>
          <a:noFill/>
          <a:ln>
            <a:noFill/>
          </a:ln>
        </p:spPr>
      </p:pic>
      <p:grpSp>
        <p:nvGrpSpPr>
          <p:cNvPr id="419" name="Google Shape;419;p48"/>
          <p:cNvGrpSpPr/>
          <p:nvPr/>
        </p:nvGrpSpPr>
        <p:grpSpPr>
          <a:xfrm>
            <a:off x="6352100" y="2176400"/>
            <a:ext cx="2644150" cy="1411724"/>
            <a:chOff x="6352100" y="2176400"/>
            <a:chExt cx="2644150" cy="1411724"/>
          </a:xfrm>
        </p:grpSpPr>
        <p:pic>
          <p:nvPicPr>
            <p:cNvPr id="420" name="Google Shape;420;p48"/>
            <p:cNvPicPr preferRelativeResize="0"/>
            <p:nvPr/>
          </p:nvPicPr>
          <p:blipFill>
            <a:blip r:embed="rId5">
              <a:alphaModFix/>
            </a:blip>
            <a:stretch>
              <a:fillRect/>
            </a:stretch>
          </p:blipFill>
          <p:spPr>
            <a:xfrm>
              <a:off x="6352100" y="2176400"/>
              <a:ext cx="1307927" cy="1411724"/>
            </a:xfrm>
            <a:prstGeom prst="rect">
              <a:avLst/>
            </a:prstGeom>
            <a:noFill/>
            <a:ln>
              <a:noFill/>
            </a:ln>
          </p:spPr>
        </p:pic>
        <p:sp>
          <p:nvSpPr>
            <p:cNvPr id="421" name="Google Shape;421;p48"/>
            <p:cNvSpPr txBox="1"/>
            <p:nvPr/>
          </p:nvSpPr>
          <p:spPr>
            <a:xfrm>
              <a:off x="7635450" y="2645550"/>
              <a:ext cx="136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D742B"/>
                  </a:solidFill>
                  <a:latin typeface="Ubuntu Medium"/>
                  <a:ea typeface="Ubuntu Medium"/>
                  <a:cs typeface="Ubuntu Medium"/>
                  <a:sym typeface="Ubuntu Medium"/>
                </a:rPr>
                <a:t>Collaboration</a:t>
              </a:r>
              <a:endParaRPr sz="1300">
                <a:solidFill>
                  <a:srgbClr val="2D742B"/>
                </a:solidFill>
                <a:latin typeface="Ubuntu Medium"/>
                <a:ea typeface="Ubuntu Medium"/>
                <a:cs typeface="Ubuntu Medium"/>
                <a:sym typeface="Ubuntu Medium"/>
              </a:endParaRPr>
            </a:p>
          </p:txBody>
        </p:sp>
      </p:grpSp>
      <p:sp>
        <p:nvSpPr>
          <p:cNvPr id="422" name="Google Shape;422;p48"/>
          <p:cNvSpPr txBox="1"/>
          <p:nvPr/>
        </p:nvSpPr>
        <p:spPr>
          <a:xfrm>
            <a:off x="6281875" y="4558500"/>
            <a:ext cx="1231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67EB7"/>
                </a:solidFill>
                <a:latin typeface="Ubuntu Medium"/>
                <a:ea typeface="Ubuntu Medium"/>
                <a:cs typeface="Ubuntu Medium"/>
                <a:sym typeface="Ubuntu Medium"/>
              </a:rPr>
              <a:t>Production de contenu</a:t>
            </a:r>
            <a:endParaRPr sz="1300">
              <a:solidFill>
                <a:srgbClr val="167EB7"/>
              </a:solidFill>
              <a:latin typeface="Ubuntu Medium"/>
              <a:ea typeface="Ubuntu Medium"/>
              <a:cs typeface="Ubuntu Medium"/>
              <a:sym typeface="Ubuntu Medium"/>
            </a:endParaRPr>
          </a:p>
        </p:txBody>
      </p:sp>
      <p:sp>
        <p:nvSpPr>
          <p:cNvPr id="423" name="Google Shape;423;p48"/>
          <p:cNvSpPr/>
          <p:nvPr/>
        </p:nvSpPr>
        <p:spPr>
          <a:xfrm>
            <a:off x="3934450" y="285625"/>
            <a:ext cx="1624500" cy="1518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grpSp>
        <p:nvGrpSpPr>
          <p:cNvPr id="424" name="Google Shape;424;p48"/>
          <p:cNvGrpSpPr/>
          <p:nvPr/>
        </p:nvGrpSpPr>
        <p:grpSpPr>
          <a:xfrm>
            <a:off x="4195625" y="336600"/>
            <a:ext cx="1915800" cy="1839801"/>
            <a:chOff x="4195625" y="336600"/>
            <a:chExt cx="1915800" cy="1839801"/>
          </a:xfrm>
        </p:grpSpPr>
        <p:pic>
          <p:nvPicPr>
            <p:cNvPr id="425" name="Google Shape;425;p48"/>
            <p:cNvPicPr preferRelativeResize="0"/>
            <p:nvPr/>
          </p:nvPicPr>
          <p:blipFill>
            <a:blip r:embed="rId6">
              <a:alphaModFix/>
            </a:blip>
            <a:stretch>
              <a:fillRect/>
            </a:stretch>
          </p:blipFill>
          <p:spPr>
            <a:xfrm>
              <a:off x="4534050" y="874758"/>
              <a:ext cx="1454151" cy="1301643"/>
            </a:xfrm>
            <a:prstGeom prst="rect">
              <a:avLst/>
            </a:prstGeom>
            <a:noFill/>
            <a:ln>
              <a:noFill/>
            </a:ln>
          </p:spPr>
        </p:pic>
        <p:sp>
          <p:nvSpPr>
            <p:cNvPr id="426" name="Google Shape;426;p48"/>
            <p:cNvSpPr txBox="1"/>
            <p:nvPr/>
          </p:nvSpPr>
          <p:spPr>
            <a:xfrm>
              <a:off x="4195625" y="336600"/>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B11B20"/>
                  </a:solidFill>
                  <a:latin typeface="Ubuntu Medium"/>
                  <a:ea typeface="Ubuntu Medium"/>
                  <a:cs typeface="Ubuntu Medium"/>
                  <a:sym typeface="Ubuntu Medium"/>
                </a:rPr>
                <a:t>Innovation et créativité</a:t>
              </a:r>
              <a:endParaRPr sz="1300">
                <a:solidFill>
                  <a:srgbClr val="B11B20"/>
                </a:solidFill>
                <a:latin typeface="Ubuntu Medium"/>
                <a:ea typeface="Ubuntu Medium"/>
                <a:cs typeface="Ubuntu Medium"/>
                <a:sym typeface="Ubuntu Medium"/>
              </a:endParaRPr>
            </a:p>
          </p:txBody>
        </p:sp>
      </p:grpSp>
      <p:grpSp>
        <p:nvGrpSpPr>
          <p:cNvPr id="427" name="Google Shape;427;p48"/>
          <p:cNvGrpSpPr/>
          <p:nvPr/>
        </p:nvGrpSpPr>
        <p:grpSpPr>
          <a:xfrm>
            <a:off x="3633975" y="3450558"/>
            <a:ext cx="2096674" cy="1638742"/>
            <a:chOff x="3633975" y="3450558"/>
            <a:chExt cx="2096674" cy="1638742"/>
          </a:xfrm>
        </p:grpSpPr>
        <p:pic>
          <p:nvPicPr>
            <p:cNvPr id="428" name="Google Shape;428;p48"/>
            <p:cNvPicPr preferRelativeResize="0"/>
            <p:nvPr/>
          </p:nvPicPr>
          <p:blipFill>
            <a:blip r:embed="rId7">
              <a:alphaModFix/>
            </a:blip>
            <a:stretch>
              <a:fillRect/>
            </a:stretch>
          </p:blipFill>
          <p:spPr>
            <a:xfrm>
              <a:off x="4499250" y="3450558"/>
              <a:ext cx="1231399" cy="1329180"/>
            </a:xfrm>
            <a:prstGeom prst="rect">
              <a:avLst/>
            </a:prstGeom>
            <a:noFill/>
            <a:ln>
              <a:noFill/>
            </a:ln>
          </p:spPr>
        </p:pic>
        <p:sp>
          <p:nvSpPr>
            <p:cNvPr id="429" name="Google Shape;429;p48"/>
            <p:cNvSpPr txBox="1"/>
            <p:nvPr/>
          </p:nvSpPr>
          <p:spPr>
            <a:xfrm>
              <a:off x="3633975" y="4504300"/>
              <a:ext cx="173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Inclusion et </a:t>
              </a:r>
              <a:endParaRPr sz="1300">
                <a:solidFill>
                  <a:srgbClr val="1F6DC8"/>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besoins diversifiés</a:t>
              </a:r>
              <a:endParaRPr sz="1300">
                <a:solidFill>
                  <a:srgbClr val="1F6DC8"/>
                </a:solidFill>
                <a:latin typeface="Ubuntu Medium"/>
                <a:ea typeface="Ubuntu Medium"/>
                <a:cs typeface="Ubuntu Medium"/>
                <a:sym typeface="Ubuntu Medium"/>
              </a:endParaRPr>
            </a:p>
          </p:txBody>
        </p:sp>
      </p:grpSp>
      <p:grpSp>
        <p:nvGrpSpPr>
          <p:cNvPr id="430" name="Google Shape;430;p48"/>
          <p:cNvGrpSpPr/>
          <p:nvPr/>
        </p:nvGrpSpPr>
        <p:grpSpPr>
          <a:xfrm>
            <a:off x="6111425" y="2923425"/>
            <a:ext cx="2570875" cy="1538323"/>
            <a:chOff x="6111425" y="2923425"/>
            <a:chExt cx="2570875" cy="1538323"/>
          </a:xfrm>
        </p:grpSpPr>
        <p:pic>
          <p:nvPicPr>
            <p:cNvPr id="431" name="Google Shape;431;p48"/>
            <p:cNvPicPr preferRelativeResize="0"/>
            <p:nvPr/>
          </p:nvPicPr>
          <p:blipFill>
            <a:blip r:embed="rId8">
              <a:alphaModFix/>
            </a:blip>
            <a:stretch>
              <a:fillRect/>
            </a:stretch>
          </p:blipFill>
          <p:spPr>
            <a:xfrm>
              <a:off x="6111425" y="2923425"/>
              <a:ext cx="1407301" cy="1538323"/>
            </a:xfrm>
            <a:prstGeom prst="rect">
              <a:avLst/>
            </a:prstGeom>
            <a:noFill/>
            <a:ln>
              <a:noFill/>
            </a:ln>
          </p:spPr>
        </p:pic>
        <p:sp>
          <p:nvSpPr>
            <p:cNvPr id="432" name="Google Shape;432;p48"/>
            <p:cNvSpPr txBox="1"/>
            <p:nvPr/>
          </p:nvSpPr>
          <p:spPr>
            <a:xfrm>
              <a:off x="7228200" y="3880863"/>
              <a:ext cx="145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519731"/>
                  </a:solidFill>
                  <a:latin typeface="Ubuntu Medium"/>
                  <a:ea typeface="Ubuntu Medium"/>
                  <a:cs typeface="Ubuntu Medium"/>
                  <a:sym typeface="Ubuntu Medium"/>
                </a:rPr>
                <a:t>Communication</a:t>
              </a:r>
              <a:endParaRPr sz="1300">
                <a:solidFill>
                  <a:srgbClr val="519731"/>
                </a:solidFill>
                <a:latin typeface="Ubuntu Medium"/>
                <a:ea typeface="Ubuntu Medium"/>
                <a:cs typeface="Ubuntu Medium"/>
                <a:sym typeface="Ubuntu Medium"/>
              </a:endParaRPr>
            </a:p>
          </p:txBody>
        </p:sp>
      </p:grpSp>
      <p:grpSp>
        <p:nvGrpSpPr>
          <p:cNvPr id="433" name="Google Shape;433;p48"/>
          <p:cNvGrpSpPr/>
          <p:nvPr/>
        </p:nvGrpSpPr>
        <p:grpSpPr>
          <a:xfrm>
            <a:off x="4872250" y="60925"/>
            <a:ext cx="4003575" cy="3528400"/>
            <a:chOff x="4872250" y="60925"/>
            <a:chExt cx="4003575" cy="3528400"/>
          </a:xfrm>
        </p:grpSpPr>
        <p:sp>
          <p:nvSpPr>
            <p:cNvPr id="434" name="Google Shape;434;p48"/>
            <p:cNvSpPr txBox="1"/>
            <p:nvPr/>
          </p:nvSpPr>
          <p:spPr>
            <a:xfrm>
              <a:off x="5948125" y="60925"/>
              <a:ext cx="292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5991"/>
                  </a:solidFill>
                  <a:latin typeface="Ubuntu Medium"/>
                  <a:ea typeface="Ubuntu Medium"/>
                  <a:cs typeface="Ubuntu Medium"/>
                  <a:sym typeface="Ubuntu Medium"/>
                </a:rPr>
                <a:t>Habiletés technologiques</a:t>
              </a:r>
              <a:endParaRPr sz="1300">
                <a:solidFill>
                  <a:srgbClr val="005991"/>
                </a:solidFill>
                <a:latin typeface="Ubuntu Medium"/>
                <a:ea typeface="Ubuntu Medium"/>
                <a:cs typeface="Ubuntu Medium"/>
                <a:sym typeface="Ubuntu Medium"/>
              </a:endParaRPr>
            </a:p>
          </p:txBody>
        </p:sp>
        <p:pic>
          <p:nvPicPr>
            <p:cNvPr id="435" name="Google Shape;435;p48"/>
            <p:cNvPicPr preferRelativeResize="0"/>
            <p:nvPr/>
          </p:nvPicPr>
          <p:blipFill rotWithShape="1">
            <a:blip r:embed="rId9">
              <a:alphaModFix/>
            </a:blip>
            <a:srcRect b="0" l="0" r="0" t="0"/>
            <a:stretch/>
          </p:blipFill>
          <p:spPr>
            <a:xfrm>
              <a:off x="4872250" y="2026700"/>
              <a:ext cx="1562625" cy="1562625"/>
            </a:xfrm>
            <a:prstGeom prst="rect">
              <a:avLst/>
            </a:prstGeom>
            <a:noFill/>
            <a:ln>
              <a:noFill/>
            </a:ln>
          </p:spPr>
        </p:pic>
        <p:cxnSp>
          <p:nvCxnSpPr>
            <p:cNvPr id="436" name="Google Shape;436;p48"/>
            <p:cNvCxnSpPr/>
            <p:nvPr/>
          </p:nvCxnSpPr>
          <p:spPr>
            <a:xfrm flipH="1">
              <a:off x="5667700" y="248275"/>
              <a:ext cx="80100" cy="1783200"/>
            </a:xfrm>
            <a:prstGeom prst="straightConnector1">
              <a:avLst/>
            </a:prstGeom>
            <a:noFill/>
            <a:ln cap="flat" cmpd="sng" w="9525">
              <a:solidFill>
                <a:srgbClr val="000000"/>
              </a:solidFill>
              <a:prstDash val="solid"/>
              <a:round/>
              <a:headEnd len="med" w="med" type="none"/>
              <a:tailEnd len="med" w="med" type="none"/>
            </a:ln>
          </p:spPr>
        </p:cxnSp>
        <p:cxnSp>
          <p:nvCxnSpPr>
            <p:cNvPr id="437" name="Google Shape;437;p48"/>
            <p:cNvCxnSpPr>
              <a:stCxn id="434" idx="1"/>
            </p:cNvCxnSpPr>
            <p:nvPr/>
          </p:nvCxnSpPr>
          <p:spPr>
            <a:xfrm rot="10800000">
              <a:off x="5747725" y="248275"/>
              <a:ext cx="200400" cy="5100"/>
            </a:xfrm>
            <a:prstGeom prst="straightConnector1">
              <a:avLst/>
            </a:prstGeom>
            <a:noFill/>
            <a:ln cap="flat" cmpd="sng" w="9525">
              <a:solidFill>
                <a:srgbClr val="000000"/>
              </a:solidFill>
              <a:prstDash val="solid"/>
              <a:round/>
              <a:headEnd len="med" w="med" type="none"/>
              <a:tailEnd len="med" w="med" type="none"/>
            </a:ln>
          </p:spPr>
        </p:cxnSp>
      </p:grpSp>
      <p:sp>
        <p:nvSpPr>
          <p:cNvPr id="438" name="Google Shape;438;p48"/>
          <p:cNvSpPr txBox="1"/>
          <p:nvPr>
            <p:ph type="title"/>
          </p:nvPr>
        </p:nvSpPr>
        <p:spPr>
          <a:xfrm>
            <a:off x="298150" y="530725"/>
            <a:ext cx="34191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Century Gothic"/>
                <a:ea typeface="Century Gothic"/>
                <a:cs typeface="Century Gothic"/>
                <a:sym typeface="Century Gothic"/>
              </a:rPr>
              <a:t>C</a:t>
            </a:r>
            <a:r>
              <a:rPr lang="en" sz="2100">
                <a:latin typeface="Century Gothic"/>
                <a:ea typeface="Century Gothic"/>
                <a:cs typeface="Century Gothic"/>
                <a:sym typeface="Century Gothic"/>
              </a:rPr>
              <a:t>ompétence numérique </a:t>
            </a:r>
            <a:r>
              <a:rPr lang="en" sz="2100">
                <a:solidFill>
                  <a:schemeClr val="accent6"/>
                </a:solidFill>
                <a:latin typeface="Century Gothic"/>
                <a:ea typeface="Century Gothic"/>
                <a:cs typeface="Century Gothic"/>
                <a:sym typeface="Century Gothic"/>
              </a:rPr>
              <a:t>Enseignant</a:t>
            </a:r>
            <a:endParaRPr sz="2100">
              <a:solidFill>
                <a:schemeClr val="accent6"/>
              </a:solidFill>
              <a:highlight>
                <a:srgbClr val="FFFF00"/>
              </a:highlight>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44" name="Google Shape;444;p49"/>
          <p:cNvGrpSpPr/>
          <p:nvPr/>
        </p:nvGrpSpPr>
        <p:grpSpPr>
          <a:xfrm>
            <a:off x="5400225" y="823275"/>
            <a:ext cx="2421800" cy="1810324"/>
            <a:chOff x="5400225" y="366075"/>
            <a:chExt cx="2421800" cy="1810324"/>
          </a:xfrm>
        </p:grpSpPr>
        <p:pic>
          <p:nvPicPr>
            <p:cNvPr id="445" name="Google Shape;445;p49"/>
            <p:cNvPicPr preferRelativeResize="0"/>
            <p:nvPr/>
          </p:nvPicPr>
          <p:blipFill>
            <a:blip r:embed="rId3">
              <a:alphaModFix/>
            </a:blip>
            <a:stretch>
              <a:fillRect/>
            </a:stretch>
          </p:blipFill>
          <p:spPr>
            <a:xfrm>
              <a:off x="5400225" y="874750"/>
              <a:ext cx="1454151" cy="1301649"/>
            </a:xfrm>
            <a:prstGeom prst="rect">
              <a:avLst/>
            </a:prstGeom>
            <a:noFill/>
            <a:ln>
              <a:noFill/>
            </a:ln>
          </p:spPr>
        </p:pic>
        <p:sp>
          <p:nvSpPr>
            <p:cNvPr id="446" name="Google Shape;446;p49"/>
            <p:cNvSpPr txBox="1"/>
            <p:nvPr/>
          </p:nvSpPr>
          <p:spPr>
            <a:xfrm>
              <a:off x="5906225" y="366075"/>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EA9F27"/>
                  </a:solidFill>
                  <a:latin typeface="Ubuntu Medium"/>
                  <a:ea typeface="Ubuntu Medium"/>
                  <a:cs typeface="Ubuntu Medium"/>
                  <a:sym typeface="Ubuntu Medium"/>
                </a:rPr>
                <a:t>Numérique pour l’apprentissage</a:t>
              </a:r>
              <a:endParaRPr sz="1300">
                <a:solidFill>
                  <a:srgbClr val="EA9F27"/>
                </a:solidFill>
                <a:latin typeface="Ubuntu Medium"/>
                <a:ea typeface="Ubuntu Medium"/>
                <a:cs typeface="Ubuntu Medium"/>
                <a:sym typeface="Ubuntu Medium"/>
              </a:endParaRPr>
            </a:p>
          </p:txBody>
        </p:sp>
      </p:grpSp>
      <p:grpSp>
        <p:nvGrpSpPr>
          <p:cNvPr id="447" name="Google Shape;447;p49"/>
          <p:cNvGrpSpPr/>
          <p:nvPr/>
        </p:nvGrpSpPr>
        <p:grpSpPr>
          <a:xfrm>
            <a:off x="4872250" y="518125"/>
            <a:ext cx="4003575" cy="3528400"/>
            <a:chOff x="4872250" y="60925"/>
            <a:chExt cx="4003575" cy="3528400"/>
          </a:xfrm>
        </p:grpSpPr>
        <p:sp>
          <p:nvSpPr>
            <p:cNvPr id="448" name="Google Shape;448;p49"/>
            <p:cNvSpPr txBox="1"/>
            <p:nvPr/>
          </p:nvSpPr>
          <p:spPr>
            <a:xfrm>
              <a:off x="5948125" y="60925"/>
              <a:ext cx="292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5991"/>
                  </a:solidFill>
                  <a:latin typeface="Ubuntu Medium"/>
                  <a:ea typeface="Ubuntu Medium"/>
                  <a:cs typeface="Ubuntu Medium"/>
                  <a:sym typeface="Ubuntu Medium"/>
                </a:rPr>
                <a:t>Habiletés technologiques</a:t>
              </a:r>
              <a:endParaRPr sz="1300">
                <a:solidFill>
                  <a:srgbClr val="005991"/>
                </a:solidFill>
                <a:latin typeface="Ubuntu Medium"/>
                <a:ea typeface="Ubuntu Medium"/>
                <a:cs typeface="Ubuntu Medium"/>
                <a:sym typeface="Ubuntu Medium"/>
              </a:endParaRPr>
            </a:p>
          </p:txBody>
        </p:sp>
        <p:pic>
          <p:nvPicPr>
            <p:cNvPr id="449" name="Google Shape;449;p49"/>
            <p:cNvPicPr preferRelativeResize="0"/>
            <p:nvPr/>
          </p:nvPicPr>
          <p:blipFill rotWithShape="1">
            <a:blip r:embed="rId4">
              <a:alphaModFix/>
            </a:blip>
            <a:srcRect b="0" l="0" r="0" t="0"/>
            <a:stretch/>
          </p:blipFill>
          <p:spPr>
            <a:xfrm>
              <a:off x="4872250" y="2026700"/>
              <a:ext cx="1562625" cy="1562625"/>
            </a:xfrm>
            <a:prstGeom prst="rect">
              <a:avLst/>
            </a:prstGeom>
            <a:noFill/>
            <a:ln>
              <a:noFill/>
            </a:ln>
          </p:spPr>
        </p:pic>
        <p:cxnSp>
          <p:nvCxnSpPr>
            <p:cNvPr id="450" name="Google Shape;450;p49"/>
            <p:cNvCxnSpPr/>
            <p:nvPr/>
          </p:nvCxnSpPr>
          <p:spPr>
            <a:xfrm flipH="1">
              <a:off x="5667700" y="248275"/>
              <a:ext cx="80100" cy="1783200"/>
            </a:xfrm>
            <a:prstGeom prst="straightConnector1">
              <a:avLst/>
            </a:prstGeom>
            <a:noFill/>
            <a:ln cap="flat" cmpd="sng" w="9525">
              <a:solidFill>
                <a:srgbClr val="000000"/>
              </a:solidFill>
              <a:prstDash val="solid"/>
              <a:round/>
              <a:headEnd len="med" w="med" type="none"/>
              <a:tailEnd len="med" w="med" type="none"/>
            </a:ln>
          </p:spPr>
        </p:cxnSp>
        <p:cxnSp>
          <p:nvCxnSpPr>
            <p:cNvPr id="451" name="Google Shape;451;p49"/>
            <p:cNvCxnSpPr>
              <a:stCxn id="448" idx="1"/>
            </p:cNvCxnSpPr>
            <p:nvPr/>
          </p:nvCxnSpPr>
          <p:spPr>
            <a:xfrm rot="10800000">
              <a:off x="5747725" y="248275"/>
              <a:ext cx="200400" cy="5100"/>
            </a:xfrm>
            <a:prstGeom prst="straightConnector1">
              <a:avLst/>
            </a:prstGeom>
            <a:noFill/>
            <a:ln cap="flat" cmpd="sng" w="9525">
              <a:solidFill>
                <a:srgbClr val="000000"/>
              </a:solidFill>
              <a:prstDash val="solid"/>
              <a:round/>
              <a:headEnd len="med" w="med" type="none"/>
              <a:tailEnd len="med" w="med" type="none"/>
            </a:ln>
          </p:spPr>
        </p:cxnSp>
      </p:grpSp>
      <p:grpSp>
        <p:nvGrpSpPr>
          <p:cNvPr id="452" name="Google Shape;452;p49"/>
          <p:cNvGrpSpPr/>
          <p:nvPr/>
        </p:nvGrpSpPr>
        <p:grpSpPr>
          <a:xfrm>
            <a:off x="2464425" y="2520300"/>
            <a:ext cx="2459124" cy="1329176"/>
            <a:chOff x="2464425" y="2063100"/>
            <a:chExt cx="2459124" cy="1329176"/>
          </a:xfrm>
        </p:grpSpPr>
        <p:pic>
          <p:nvPicPr>
            <p:cNvPr id="453" name="Google Shape;453;p49"/>
            <p:cNvPicPr preferRelativeResize="0"/>
            <p:nvPr/>
          </p:nvPicPr>
          <p:blipFill>
            <a:blip r:embed="rId5">
              <a:alphaModFix/>
            </a:blip>
            <a:stretch>
              <a:fillRect/>
            </a:stretch>
          </p:blipFill>
          <p:spPr>
            <a:xfrm>
              <a:off x="3692150" y="2063100"/>
              <a:ext cx="1231399" cy="1329176"/>
            </a:xfrm>
            <a:prstGeom prst="rect">
              <a:avLst/>
            </a:prstGeom>
            <a:noFill/>
            <a:ln>
              <a:noFill/>
            </a:ln>
          </p:spPr>
        </p:pic>
        <p:sp>
          <p:nvSpPr>
            <p:cNvPr id="454" name="Google Shape;454;p49"/>
            <p:cNvSpPr txBox="1"/>
            <p:nvPr/>
          </p:nvSpPr>
          <p:spPr>
            <a:xfrm>
              <a:off x="2464425" y="2367900"/>
              <a:ext cx="1253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Résolution</a:t>
              </a:r>
              <a:endParaRPr sz="1300">
                <a:solidFill>
                  <a:srgbClr val="A9578E"/>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A9578E"/>
                  </a:solidFill>
                  <a:latin typeface="Ubuntu Medium"/>
                  <a:ea typeface="Ubuntu Medium"/>
                  <a:cs typeface="Ubuntu Medium"/>
                  <a:sym typeface="Ubuntu Medium"/>
                </a:rPr>
                <a:t>de problèmes</a:t>
              </a:r>
              <a:endParaRPr sz="1300">
                <a:solidFill>
                  <a:srgbClr val="A9578E"/>
                </a:solidFill>
                <a:latin typeface="Ubuntu Medium"/>
                <a:ea typeface="Ubuntu Medium"/>
                <a:cs typeface="Ubuntu Medium"/>
                <a:sym typeface="Ubuntu Medium"/>
              </a:endParaRPr>
            </a:p>
          </p:txBody>
        </p:sp>
      </p:grpSp>
      <p:sp>
        <p:nvSpPr>
          <p:cNvPr id="455" name="Google Shape;455;p49"/>
          <p:cNvSpPr/>
          <p:nvPr/>
        </p:nvSpPr>
        <p:spPr>
          <a:xfrm>
            <a:off x="4066600" y="356200"/>
            <a:ext cx="1579200" cy="1518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6" name="Google Shape;456;p49"/>
          <p:cNvSpPr txBox="1"/>
          <p:nvPr>
            <p:ph type="title"/>
          </p:nvPr>
        </p:nvSpPr>
        <p:spPr>
          <a:xfrm>
            <a:off x="559600" y="518125"/>
            <a:ext cx="3507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Century Gothic"/>
                <a:ea typeface="Century Gothic"/>
                <a:cs typeface="Century Gothic"/>
                <a:sym typeface="Century Gothic"/>
              </a:rPr>
              <a:t>Compétence numérique</a:t>
            </a:r>
            <a:endParaRPr sz="2100">
              <a:latin typeface="Century Gothic"/>
              <a:ea typeface="Century Gothic"/>
              <a:cs typeface="Century Gothic"/>
              <a:sym typeface="Century Gothic"/>
            </a:endParaRPr>
          </a:p>
          <a:p>
            <a:pPr indent="0" lvl="0" marL="0" rtl="0" algn="l">
              <a:spcBef>
                <a:spcPts val="0"/>
              </a:spcBef>
              <a:spcAft>
                <a:spcPts val="0"/>
              </a:spcAft>
              <a:buNone/>
            </a:pPr>
            <a:r>
              <a:rPr lang="en" sz="2100">
                <a:solidFill>
                  <a:schemeClr val="accent6"/>
                </a:solidFill>
                <a:latin typeface="Century Gothic"/>
                <a:ea typeface="Century Gothic"/>
                <a:cs typeface="Century Gothic"/>
                <a:sym typeface="Century Gothic"/>
              </a:rPr>
              <a:t>Élève</a:t>
            </a:r>
            <a:endParaRPr sz="2100">
              <a:solidFill>
                <a:schemeClr val="accent6"/>
              </a:solidFill>
              <a:latin typeface="Century Gothic"/>
              <a:ea typeface="Century Gothic"/>
              <a:cs typeface="Century Gothic"/>
              <a:sym typeface="Century Gothic"/>
            </a:endParaRPr>
          </a:p>
        </p:txBody>
      </p:sp>
      <p:grpSp>
        <p:nvGrpSpPr>
          <p:cNvPr id="457" name="Google Shape;457;p49"/>
          <p:cNvGrpSpPr/>
          <p:nvPr/>
        </p:nvGrpSpPr>
        <p:grpSpPr>
          <a:xfrm>
            <a:off x="6367925" y="2633600"/>
            <a:ext cx="2644150" cy="1411724"/>
            <a:chOff x="6352100" y="2176400"/>
            <a:chExt cx="2644150" cy="1411724"/>
          </a:xfrm>
        </p:grpSpPr>
        <p:pic>
          <p:nvPicPr>
            <p:cNvPr id="458" name="Google Shape;458;p49"/>
            <p:cNvPicPr preferRelativeResize="0"/>
            <p:nvPr/>
          </p:nvPicPr>
          <p:blipFill>
            <a:blip r:embed="rId6">
              <a:alphaModFix/>
            </a:blip>
            <a:stretch>
              <a:fillRect/>
            </a:stretch>
          </p:blipFill>
          <p:spPr>
            <a:xfrm>
              <a:off x="6352100" y="2176400"/>
              <a:ext cx="1307927" cy="1411724"/>
            </a:xfrm>
            <a:prstGeom prst="rect">
              <a:avLst/>
            </a:prstGeom>
            <a:noFill/>
            <a:ln>
              <a:noFill/>
            </a:ln>
          </p:spPr>
        </p:pic>
        <p:sp>
          <p:nvSpPr>
            <p:cNvPr id="459" name="Google Shape;459;p49"/>
            <p:cNvSpPr txBox="1"/>
            <p:nvPr/>
          </p:nvSpPr>
          <p:spPr>
            <a:xfrm>
              <a:off x="7635450" y="2645550"/>
              <a:ext cx="136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D742B"/>
                  </a:solidFill>
                  <a:latin typeface="Ubuntu Medium"/>
                  <a:ea typeface="Ubuntu Medium"/>
                  <a:cs typeface="Ubuntu Medium"/>
                  <a:sym typeface="Ubuntu Medium"/>
                </a:rPr>
                <a:t>Collaboration</a:t>
              </a:r>
              <a:endParaRPr sz="1300">
                <a:solidFill>
                  <a:srgbClr val="2D742B"/>
                </a:solidFill>
                <a:latin typeface="Ubuntu Medium"/>
                <a:ea typeface="Ubuntu Medium"/>
                <a:cs typeface="Ubuntu Medium"/>
                <a:sym typeface="Ubuntu Medium"/>
              </a:endParaRPr>
            </a:p>
          </p:txBody>
        </p:sp>
      </p:grpSp>
      <p:pic>
        <p:nvPicPr>
          <p:cNvPr descr="File:Ambox warning pn.svg - Simple English Wikipedia, the free ..." id="460" name="Google Shape;460;p49"/>
          <p:cNvPicPr preferRelativeResize="0"/>
          <p:nvPr/>
        </p:nvPicPr>
        <p:blipFill>
          <a:blip r:embed="rId7">
            <a:alphaModFix/>
          </a:blip>
          <a:stretch>
            <a:fillRect/>
          </a:stretch>
        </p:blipFill>
        <p:spPr>
          <a:xfrm>
            <a:off x="8672325" y="3305453"/>
            <a:ext cx="435901" cy="378425"/>
          </a:xfrm>
          <a:prstGeom prst="rect">
            <a:avLst/>
          </a:prstGeom>
          <a:noFill/>
          <a:ln>
            <a:noFill/>
          </a:ln>
        </p:spPr>
      </p:pic>
      <p:grpSp>
        <p:nvGrpSpPr>
          <p:cNvPr id="461" name="Google Shape;461;p49"/>
          <p:cNvGrpSpPr/>
          <p:nvPr/>
        </p:nvGrpSpPr>
        <p:grpSpPr>
          <a:xfrm>
            <a:off x="6111425" y="3380625"/>
            <a:ext cx="2570875" cy="1538323"/>
            <a:chOff x="6111425" y="2923425"/>
            <a:chExt cx="2570875" cy="1538323"/>
          </a:xfrm>
        </p:grpSpPr>
        <p:pic>
          <p:nvPicPr>
            <p:cNvPr id="462" name="Google Shape;462;p49"/>
            <p:cNvPicPr preferRelativeResize="0"/>
            <p:nvPr/>
          </p:nvPicPr>
          <p:blipFill>
            <a:blip r:embed="rId8">
              <a:alphaModFix/>
            </a:blip>
            <a:stretch>
              <a:fillRect/>
            </a:stretch>
          </p:blipFill>
          <p:spPr>
            <a:xfrm>
              <a:off x="6111425" y="2923425"/>
              <a:ext cx="1407301" cy="1538323"/>
            </a:xfrm>
            <a:prstGeom prst="rect">
              <a:avLst/>
            </a:prstGeom>
            <a:noFill/>
            <a:ln>
              <a:noFill/>
            </a:ln>
          </p:spPr>
        </p:pic>
        <p:sp>
          <p:nvSpPr>
            <p:cNvPr id="463" name="Google Shape;463;p49"/>
            <p:cNvSpPr txBox="1"/>
            <p:nvPr/>
          </p:nvSpPr>
          <p:spPr>
            <a:xfrm>
              <a:off x="7228200" y="3880863"/>
              <a:ext cx="145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519731"/>
                  </a:solidFill>
                  <a:latin typeface="Ubuntu Medium"/>
                  <a:ea typeface="Ubuntu Medium"/>
                  <a:cs typeface="Ubuntu Medium"/>
                  <a:sym typeface="Ubuntu Medium"/>
                </a:rPr>
                <a:t>Communication</a:t>
              </a:r>
              <a:endParaRPr sz="1300">
                <a:solidFill>
                  <a:srgbClr val="519731"/>
                </a:solidFill>
                <a:latin typeface="Ubuntu Medium"/>
                <a:ea typeface="Ubuntu Medium"/>
                <a:cs typeface="Ubuntu Medium"/>
                <a:sym typeface="Ubuntu Medium"/>
              </a:endParaRPr>
            </a:p>
          </p:txBody>
        </p:sp>
      </p:grpSp>
      <p:pic>
        <p:nvPicPr>
          <p:cNvPr id="464" name="Google Shape;464;p49"/>
          <p:cNvPicPr preferRelativeResize="0"/>
          <p:nvPr/>
        </p:nvPicPr>
        <p:blipFill>
          <a:blip r:embed="rId9">
            <a:alphaModFix/>
          </a:blip>
          <a:stretch>
            <a:fillRect/>
          </a:stretch>
        </p:blipFill>
        <p:spPr>
          <a:xfrm>
            <a:off x="4499250" y="3907758"/>
            <a:ext cx="1231399" cy="1329180"/>
          </a:xfrm>
          <a:prstGeom prst="rect">
            <a:avLst/>
          </a:prstGeom>
          <a:noFill/>
          <a:ln>
            <a:noFill/>
          </a:ln>
        </p:spPr>
      </p:pic>
      <p:sp>
        <p:nvSpPr>
          <p:cNvPr id="465" name="Google Shape;465;p49"/>
          <p:cNvSpPr txBox="1"/>
          <p:nvPr/>
        </p:nvSpPr>
        <p:spPr>
          <a:xfrm>
            <a:off x="3252975" y="4656700"/>
            <a:ext cx="173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Inclusion et </a:t>
            </a:r>
            <a:endParaRPr sz="1300">
              <a:solidFill>
                <a:srgbClr val="1F6DC8"/>
              </a:solidFill>
              <a:latin typeface="Ubuntu Medium"/>
              <a:ea typeface="Ubuntu Medium"/>
              <a:cs typeface="Ubuntu Medium"/>
              <a:sym typeface="Ubuntu Medium"/>
            </a:endParaRPr>
          </a:p>
          <a:p>
            <a:pPr indent="0" lvl="0" marL="0" rtl="0" algn="l">
              <a:spcBef>
                <a:spcPts val="0"/>
              </a:spcBef>
              <a:spcAft>
                <a:spcPts val="0"/>
              </a:spcAft>
              <a:buNone/>
            </a:pPr>
            <a:r>
              <a:rPr lang="en" sz="1300">
                <a:solidFill>
                  <a:srgbClr val="1F6DC8"/>
                </a:solidFill>
                <a:latin typeface="Ubuntu Medium"/>
                <a:ea typeface="Ubuntu Medium"/>
                <a:cs typeface="Ubuntu Medium"/>
                <a:sym typeface="Ubuntu Medium"/>
              </a:rPr>
              <a:t>besoins diversifiés</a:t>
            </a:r>
            <a:endParaRPr sz="1300">
              <a:solidFill>
                <a:srgbClr val="1F6DC8"/>
              </a:solidFill>
              <a:latin typeface="Ubuntu Medium"/>
              <a:ea typeface="Ubuntu Medium"/>
              <a:cs typeface="Ubuntu Medium"/>
              <a:sym typeface="Ubuntu Medium"/>
            </a:endParaRPr>
          </a:p>
        </p:txBody>
      </p:sp>
      <p:grpSp>
        <p:nvGrpSpPr>
          <p:cNvPr id="466" name="Google Shape;466;p49"/>
          <p:cNvGrpSpPr/>
          <p:nvPr/>
        </p:nvGrpSpPr>
        <p:grpSpPr>
          <a:xfrm>
            <a:off x="4195625" y="793800"/>
            <a:ext cx="1915800" cy="1839801"/>
            <a:chOff x="4195625" y="336600"/>
            <a:chExt cx="1915800" cy="1839801"/>
          </a:xfrm>
        </p:grpSpPr>
        <p:pic>
          <p:nvPicPr>
            <p:cNvPr id="467" name="Google Shape;467;p49"/>
            <p:cNvPicPr preferRelativeResize="0"/>
            <p:nvPr/>
          </p:nvPicPr>
          <p:blipFill>
            <a:blip r:embed="rId10">
              <a:alphaModFix/>
            </a:blip>
            <a:stretch>
              <a:fillRect/>
            </a:stretch>
          </p:blipFill>
          <p:spPr>
            <a:xfrm>
              <a:off x="4534050" y="874758"/>
              <a:ext cx="1454151" cy="1301643"/>
            </a:xfrm>
            <a:prstGeom prst="rect">
              <a:avLst/>
            </a:prstGeom>
            <a:noFill/>
            <a:ln>
              <a:noFill/>
            </a:ln>
          </p:spPr>
        </p:pic>
        <p:sp>
          <p:nvSpPr>
            <p:cNvPr id="468" name="Google Shape;468;p49"/>
            <p:cNvSpPr txBox="1"/>
            <p:nvPr/>
          </p:nvSpPr>
          <p:spPr>
            <a:xfrm>
              <a:off x="4195625" y="336600"/>
              <a:ext cx="1915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B11B20"/>
                  </a:solidFill>
                  <a:latin typeface="Ubuntu Medium"/>
                  <a:ea typeface="Ubuntu Medium"/>
                  <a:cs typeface="Ubuntu Medium"/>
                  <a:sym typeface="Ubuntu Medium"/>
                </a:rPr>
                <a:t>Innovation et créativité</a:t>
              </a:r>
              <a:endParaRPr sz="1300">
                <a:solidFill>
                  <a:srgbClr val="B11B20"/>
                </a:solidFill>
                <a:latin typeface="Ubuntu Medium"/>
                <a:ea typeface="Ubuntu Medium"/>
                <a:cs typeface="Ubuntu Medium"/>
                <a:sym typeface="Ubuntu Medium"/>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0"/>
          <p:cNvSpPr txBox="1"/>
          <p:nvPr>
            <p:ph type="title"/>
          </p:nvPr>
        </p:nvSpPr>
        <p:spPr>
          <a:xfrm>
            <a:off x="1146025" y="530725"/>
            <a:ext cx="337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Ressources en</a:t>
            </a:r>
            <a:endParaRPr sz="2500">
              <a:latin typeface="Century Gothic"/>
              <a:ea typeface="Century Gothic"/>
              <a:cs typeface="Century Gothic"/>
              <a:sym typeface="Century Gothic"/>
            </a:endParaRPr>
          </a:p>
          <a:p>
            <a:pPr indent="0" lvl="0" marL="0" rtl="0" algn="l">
              <a:spcBef>
                <a:spcPts val="0"/>
              </a:spcBef>
              <a:spcAft>
                <a:spcPts val="0"/>
              </a:spcAft>
              <a:buNone/>
            </a:pPr>
            <a:r>
              <a:rPr lang="en" sz="2500">
                <a:latin typeface="Century Gothic"/>
                <a:ea typeface="Century Gothic"/>
                <a:cs typeface="Century Gothic"/>
                <a:sym typeface="Century Gothic"/>
              </a:rPr>
              <a:t>Math</a:t>
            </a:r>
            <a:endParaRPr sz="2500">
              <a:latin typeface="Century Gothic"/>
              <a:ea typeface="Century Gothic"/>
              <a:cs typeface="Century Gothic"/>
              <a:sym typeface="Century Gothic"/>
            </a:endParaRPr>
          </a:p>
        </p:txBody>
      </p:sp>
      <p:sp>
        <p:nvSpPr>
          <p:cNvPr id="474" name="Google Shape;474;p5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75" name="Google Shape;475;p50"/>
          <p:cNvSpPr txBox="1"/>
          <p:nvPr>
            <p:ph type="title"/>
          </p:nvPr>
        </p:nvSpPr>
        <p:spPr>
          <a:xfrm>
            <a:off x="1073025" y="1693675"/>
            <a:ext cx="6865800" cy="3193800"/>
          </a:xfrm>
          <a:prstGeom prst="rect">
            <a:avLst/>
          </a:prstGeom>
        </p:spPr>
        <p:txBody>
          <a:bodyPr anchorCtr="0" anchor="ctr" bIns="91425" lIns="91425" spcFirstLastPara="1" rIns="91425" wrap="square" tIns="91425">
            <a:spAutoFit/>
          </a:bodyPr>
          <a:lstStyle/>
          <a:p>
            <a:pPr indent="-336550" lvl="0" marL="457200" rtl="0" algn="l">
              <a:lnSpc>
                <a:spcPct val="150000"/>
              </a:lnSpc>
              <a:spcBef>
                <a:spcPts val="0"/>
              </a:spcBef>
              <a:spcAft>
                <a:spcPts val="0"/>
              </a:spcAft>
              <a:buClr>
                <a:schemeClr val="dk1"/>
              </a:buClr>
              <a:buSzPts val="1700"/>
              <a:buFont typeface="Century Gothic"/>
              <a:buChar char="■"/>
            </a:pPr>
            <a:r>
              <a:rPr b="0" lang="en" sz="1700">
                <a:solidFill>
                  <a:schemeClr val="dk1"/>
                </a:solidFill>
                <a:latin typeface="Century Gothic"/>
                <a:ea typeface="Century Gothic"/>
                <a:cs typeface="Century Gothic"/>
                <a:sym typeface="Century Gothic"/>
              </a:rPr>
              <a:t>Banque d’activités: </a:t>
            </a:r>
            <a:r>
              <a:rPr b="0" lang="en" sz="1700" u="sng">
                <a:solidFill>
                  <a:schemeClr val="accent3"/>
                </a:solidFill>
                <a:latin typeface="Century Gothic"/>
                <a:ea typeface="Century Gothic"/>
                <a:cs typeface="Century Gothic"/>
                <a:sym typeface="Century Gothic"/>
                <a:hlinkClick r:id="rId3">
                  <a:extLst>
                    <a:ext uri="{A12FA001-AC4F-418D-AE19-62706E023703}">
                      <ahyp:hlinkClr val="tx"/>
                    </a:ext>
                  </a:extLst>
                </a:hlinkClick>
              </a:rPr>
              <a:t>desmosfr.ca</a:t>
            </a:r>
            <a:endParaRPr b="0" sz="1700">
              <a:solidFill>
                <a:schemeClr val="accent3"/>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u="sng">
                <a:solidFill>
                  <a:schemeClr val="accent3"/>
                </a:solidFill>
                <a:latin typeface="Century Gothic"/>
                <a:ea typeface="Century Gothic"/>
                <a:cs typeface="Century Gothic"/>
                <a:sym typeface="Century Gothic"/>
                <a:hlinkClick r:id="rId4">
                  <a:extLst>
                    <a:ext uri="{A12FA001-AC4F-418D-AE19-62706E023703}">
                      <ahyp:hlinkClr val="tx"/>
                    </a:ext>
                  </a:extLst>
                </a:hlinkClick>
              </a:rPr>
              <a:t>Répertoire FGA Desmos</a:t>
            </a:r>
            <a:r>
              <a:rPr b="0" lang="en" sz="1700">
                <a:solidFill>
                  <a:schemeClr val="dk1"/>
                </a:solidFill>
                <a:latin typeface="Century Gothic"/>
                <a:ea typeface="Century Gothic"/>
                <a:cs typeface="Century Gothic"/>
                <a:sym typeface="Century Gothic"/>
              </a:rPr>
              <a:t> (Projet 15081 - Région de Québec)</a:t>
            </a:r>
            <a:endParaRPr b="0" sz="1700">
              <a:solidFill>
                <a:schemeClr val="dk1"/>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u="sng">
                <a:solidFill>
                  <a:schemeClr val="accent3"/>
                </a:solidFill>
                <a:latin typeface="Century Gothic"/>
                <a:ea typeface="Century Gothic"/>
                <a:cs typeface="Century Gothic"/>
                <a:sym typeface="Century Gothic"/>
                <a:hlinkClick r:id="rId5">
                  <a:extLst>
                    <a:ext uri="{A12FA001-AC4F-418D-AE19-62706E023703}">
                      <ahyp:hlinkClr val="tx"/>
                    </a:ext>
                  </a:extLst>
                </a:hlinkClick>
              </a:rPr>
              <a:t>Guide Genially</a:t>
            </a:r>
            <a:r>
              <a:rPr b="0" lang="en" sz="1700">
                <a:solidFill>
                  <a:schemeClr val="accent3"/>
                </a:solidFill>
                <a:latin typeface="Century Gothic"/>
                <a:ea typeface="Century Gothic"/>
                <a:cs typeface="Century Gothic"/>
                <a:sym typeface="Century Gothic"/>
              </a:rPr>
              <a:t> </a:t>
            </a:r>
            <a:r>
              <a:rPr b="0" lang="en" sz="1700">
                <a:solidFill>
                  <a:schemeClr val="dk1"/>
                </a:solidFill>
                <a:latin typeface="Century Gothic"/>
                <a:ea typeface="Century Gothic"/>
                <a:cs typeface="Century Gothic"/>
                <a:sym typeface="Century Gothic"/>
              </a:rPr>
              <a:t>: Tout sur Desmos </a:t>
            </a:r>
            <a:endParaRPr b="0" sz="1700">
              <a:solidFill>
                <a:schemeClr val="dk1"/>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a:solidFill>
                  <a:schemeClr val="dk1"/>
                </a:solidFill>
                <a:latin typeface="Century Gothic"/>
                <a:ea typeface="Century Gothic"/>
                <a:cs typeface="Century Gothic"/>
                <a:sym typeface="Century Gothic"/>
              </a:rPr>
              <a:t>Collection </a:t>
            </a:r>
            <a:r>
              <a:rPr b="0" lang="en" sz="1700" u="sng">
                <a:solidFill>
                  <a:schemeClr val="accent3"/>
                </a:solidFill>
                <a:latin typeface="Century Gothic"/>
                <a:ea typeface="Century Gothic"/>
                <a:cs typeface="Century Gothic"/>
                <a:sym typeface="Century Gothic"/>
                <a:hlinkClick r:id="rId6">
                  <a:extLst>
                    <a:ext uri="{A12FA001-AC4F-418D-AE19-62706E023703}">
                      <ahyp:hlinkClr val="tx"/>
                    </a:ext>
                  </a:extLst>
                </a:hlinkClick>
              </a:rPr>
              <a:t>1re secondaire</a:t>
            </a:r>
            <a:endParaRPr b="0" sz="1700">
              <a:solidFill>
                <a:schemeClr val="accent3"/>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a:solidFill>
                  <a:schemeClr val="dk1"/>
                </a:solidFill>
                <a:latin typeface="Century Gothic"/>
                <a:ea typeface="Century Gothic"/>
                <a:cs typeface="Century Gothic"/>
                <a:sym typeface="Century Gothic"/>
              </a:rPr>
              <a:t>Collection </a:t>
            </a:r>
            <a:r>
              <a:rPr b="0" lang="en" sz="1700" u="sng">
                <a:solidFill>
                  <a:schemeClr val="accent3"/>
                </a:solidFill>
                <a:latin typeface="Century Gothic"/>
                <a:ea typeface="Century Gothic"/>
                <a:cs typeface="Century Gothic"/>
                <a:sym typeface="Century Gothic"/>
                <a:hlinkClick r:id="rId7">
                  <a:extLst>
                    <a:ext uri="{A12FA001-AC4F-418D-AE19-62706E023703}">
                      <ahyp:hlinkClr val="tx"/>
                    </a:ext>
                  </a:extLst>
                </a:hlinkClick>
              </a:rPr>
              <a:t>2e secondaire</a:t>
            </a:r>
            <a:endParaRPr b="0" sz="1700">
              <a:solidFill>
                <a:schemeClr val="accent3"/>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a:solidFill>
                  <a:schemeClr val="dk1"/>
                </a:solidFill>
                <a:latin typeface="Century Gothic"/>
                <a:ea typeface="Century Gothic"/>
                <a:cs typeface="Century Gothic"/>
                <a:sym typeface="Century Gothic"/>
              </a:rPr>
              <a:t>Collection </a:t>
            </a:r>
            <a:r>
              <a:rPr b="0" lang="en" sz="1700" u="sng">
                <a:solidFill>
                  <a:schemeClr val="accent3"/>
                </a:solidFill>
                <a:latin typeface="Century Gothic"/>
                <a:ea typeface="Century Gothic"/>
                <a:cs typeface="Century Gothic"/>
                <a:sym typeface="Century Gothic"/>
                <a:hlinkClick r:id="rId8">
                  <a:extLst>
                    <a:ext uri="{A12FA001-AC4F-418D-AE19-62706E023703}">
                      <ahyp:hlinkClr val="tx"/>
                    </a:ext>
                  </a:extLst>
                </a:hlinkClick>
              </a:rPr>
              <a:t>3e secondaire</a:t>
            </a:r>
            <a:endParaRPr b="0" sz="1700">
              <a:solidFill>
                <a:schemeClr val="accent3"/>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a:solidFill>
                  <a:schemeClr val="dk1"/>
                </a:solidFill>
                <a:latin typeface="Century Gothic"/>
                <a:ea typeface="Century Gothic"/>
                <a:cs typeface="Century Gothic"/>
                <a:sym typeface="Century Gothic"/>
              </a:rPr>
              <a:t>Collection </a:t>
            </a:r>
            <a:r>
              <a:rPr b="0" lang="en" sz="1700" u="sng">
                <a:solidFill>
                  <a:schemeClr val="accent3"/>
                </a:solidFill>
                <a:latin typeface="Century Gothic"/>
                <a:ea typeface="Century Gothic"/>
                <a:cs typeface="Century Gothic"/>
                <a:sym typeface="Century Gothic"/>
                <a:hlinkClick r:id="rId9">
                  <a:extLst>
                    <a:ext uri="{A12FA001-AC4F-418D-AE19-62706E023703}">
                      <ahyp:hlinkClr val="tx"/>
                    </a:ext>
                  </a:extLst>
                </a:hlinkClick>
              </a:rPr>
              <a:t>4e et 5e secondaire</a:t>
            </a:r>
            <a:endParaRPr b="0" sz="1700">
              <a:solidFill>
                <a:schemeClr val="accent3"/>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dk1"/>
              </a:buClr>
              <a:buSzPts val="1700"/>
              <a:buFont typeface="Century Gothic"/>
              <a:buChar char="■"/>
            </a:pPr>
            <a:r>
              <a:rPr b="0" lang="en" sz="1700">
                <a:solidFill>
                  <a:schemeClr val="dk1"/>
                </a:solidFill>
                <a:latin typeface="Century Gothic"/>
                <a:ea typeface="Century Gothic"/>
                <a:cs typeface="Century Gothic"/>
                <a:sym typeface="Century Gothic"/>
              </a:rPr>
              <a:t>Collection </a:t>
            </a:r>
            <a:r>
              <a:rPr b="0" lang="en" sz="1700" u="sng">
                <a:solidFill>
                  <a:schemeClr val="accent3"/>
                </a:solidFill>
                <a:latin typeface="Century Gothic"/>
                <a:ea typeface="Century Gothic"/>
                <a:cs typeface="Century Gothic"/>
                <a:sym typeface="Century Gothic"/>
                <a:hlinkClick r:id="rId10">
                  <a:extLst>
                    <a:ext uri="{A12FA001-AC4F-418D-AE19-62706E023703}">
                      <ahyp:hlinkClr val="tx"/>
                    </a:ext>
                  </a:extLst>
                </a:hlinkClick>
              </a:rPr>
              <a:t>Polypad</a:t>
            </a:r>
            <a:endParaRPr b="0" sz="1700">
              <a:solidFill>
                <a:schemeClr val="accent3"/>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idx="1" type="subTitle"/>
          </p:nvPr>
        </p:nvSpPr>
        <p:spPr>
          <a:xfrm>
            <a:off x="0" y="1556875"/>
            <a:ext cx="3426300" cy="846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Century Gothic"/>
                <a:ea typeface="Century Gothic"/>
                <a:cs typeface="Century Gothic"/>
                <a:sym typeface="Century Gothic"/>
              </a:rPr>
              <a:t>Stéphanie Rioux</a:t>
            </a:r>
            <a:endParaRPr sz="25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stephanie.rioux@recit.qc.ca</a:t>
            </a:r>
            <a:endParaRPr sz="2500">
              <a:solidFill>
                <a:schemeClr val="lt1"/>
              </a:solidFill>
              <a:latin typeface="Century Gothic"/>
              <a:ea typeface="Century Gothic"/>
              <a:cs typeface="Century Gothic"/>
              <a:sym typeface="Century Gothic"/>
            </a:endParaRPr>
          </a:p>
        </p:txBody>
      </p:sp>
      <p:sp>
        <p:nvSpPr>
          <p:cNvPr id="234" name="Google Shape;234;p3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35" name="Google Shape;235;p33"/>
          <p:cNvPicPr preferRelativeResize="0"/>
          <p:nvPr/>
        </p:nvPicPr>
        <p:blipFill>
          <a:blip r:embed="rId3">
            <a:alphaModFix/>
          </a:blip>
          <a:stretch>
            <a:fillRect/>
          </a:stretch>
        </p:blipFill>
        <p:spPr>
          <a:xfrm>
            <a:off x="4652823" y="3216650"/>
            <a:ext cx="2991225" cy="858725"/>
          </a:xfrm>
          <a:prstGeom prst="rect">
            <a:avLst/>
          </a:prstGeom>
          <a:noFill/>
          <a:ln>
            <a:noFill/>
          </a:ln>
        </p:spPr>
      </p:pic>
      <p:sp>
        <p:nvSpPr>
          <p:cNvPr id="236" name="Google Shape;236;p33">
            <a:hlinkClick r:id="rId4"/>
          </p:cNvPr>
          <p:cNvSpPr txBox="1"/>
          <p:nvPr/>
        </p:nvSpPr>
        <p:spPr>
          <a:xfrm>
            <a:off x="0" y="3399338"/>
            <a:ext cx="414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recitmst.qc.ca</a:t>
            </a:r>
            <a:endParaRPr b="1" sz="2100">
              <a:solidFill>
                <a:schemeClr val="lt1"/>
              </a:solidFill>
              <a:latin typeface="Century Gothic"/>
              <a:ea typeface="Century Gothic"/>
              <a:cs typeface="Century Gothic"/>
              <a:sym typeface="Century Gothic"/>
            </a:endParaRPr>
          </a:p>
        </p:txBody>
      </p:sp>
      <p:pic>
        <p:nvPicPr>
          <p:cNvPr id="237" name="Google Shape;237;p33"/>
          <p:cNvPicPr preferRelativeResize="0"/>
          <p:nvPr/>
        </p:nvPicPr>
        <p:blipFill>
          <a:blip r:embed="rId6">
            <a:alphaModFix/>
          </a:blip>
          <a:stretch>
            <a:fillRect/>
          </a:stretch>
        </p:blipFill>
        <p:spPr>
          <a:xfrm>
            <a:off x="4741555" y="1415025"/>
            <a:ext cx="3044250" cy="789400"/>
          </a:xfrm>
          <a:prstGeom prst="rect">
            <a:avLst/>
          </a:prstGeom>
          <a:noFill/>
          <a:ln>
            <a:noFill/>
          </a:ln>
        </p:spPr>
      </p:pic>
      <p:grpSp>
        <p:nvGrpSpPr>
          <p:cNvPr id="238" name="Google Shape;238;p33"/>
          <p:cNvGrpSpPr/>
          <p:nvPr/>
        </p:nvGrpSpPr>
        <p:grpSpPr>
          <a:xfrm>
            <a:off x="4166969" y="761155"/>
            <a:ext cx="4193422" cy="2131004"/>
            <a:chOff x="1177450" y="241631"/>
            <a:chExt cx="6173152" cy="3616776"/>
          </a:xfrm>
        </p:grpSpPr>
        <p:sp>
          <p:nvSpPr>
            <p:cNvPr id="239" name="Google Shape;239;p33"/>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33"/>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33"/>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33"/>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1"/>
          <p:cNvSpPr txBox="1"/>
          <p:nvPr>
            <p:ph type="title"/>
          </p:nvPr>
        </p:nvSpPr>
        <p:spPr>
          <a:xfrm>
            <a:off x="1146025" y="530725"/>
            <a:ext cx="337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Développement</a:t>
            </a:r>
            <a:endParaRPr sz="2500">
              <a:latin typeface="Century Gothic"/>
              <a:ea typeface="Century Gothic"/>
              <a:cs typeface="Century Gothic"/>
              <a:sym typeface="Century Gothic"/>
            </a:endParaRPr>
          </a:p>
        </p:txBody>
      </p:sp>
      <p:sp>
        <p:nvSpPr>
          <p:cNvPr id="481" name="Google Shape;481;p5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2" name="Google Shape;482;p51"/>
          <p:cNvSpPr txBox="1"/>
          <p:nvPr>
            <p:ph type="title"/>
          </p:nvPr>
        </p:nvSpPr>
        <p:spPr>
          <a:xfrm>
            <a:off x="816375" y="1693675"/>
            <a:ext cx="7916400" cy="2955300"/>
          </a:xfrm>
          <a:prstGeom prst="rect">
            <a:avLst/>
          </a:prstGeom>
        </p:spPr>
        <p:txBody>
          <a:bodyPr anchorCtr="0" anchor="ctr" bIns="91425" lIns="91425" spcFirstLastPara="1" rIns="91425" wrap="square" tIns="91425">
            <a:spAutoFit/>
          </a:bodyPr>
          <a:lstStyle/>
          <a:p>
            <a:pPr indent="-330200" lvl="0" marL="457200" rtl="0" algn="l">
              <a:lnSpc>
                <a:spcPct val="150000"/>
              </a:lnSpc>
              <a:spcBef>
                <a:spcPts val="600"/>
              </a:spcBef>
              <a:spcAft>
                <a:spcPts val="0"/>
              </a:spcAft>
              <a:buClr>
                <a:schemeClr val="dk1"/>
              </a:buClr>
              <a:buSzPts val="1600"/>
              <a:buFont typeface="Century Gothic"/>
              <a:buChar char="■"/>
            </a:pPr>
            <a:r>
              <a:rPr b="0" lang="en">
                <a:solidFill>
                  <a:schemeClr val="accent2"/>
                </a:solidFill>
                <a:latin typeface="Century Gothic"/>
                <a:ea typeface="Century Gothic"/>
                <a:cs typeface="Century Gothic"/>
                <a:sym typeface="Century Gothic"/>
              </a:rPr>
              <a:t>Autoformation «</a:t>
            </a:r>
            <a:r>
              <a:rPr b="0" lang="en">
                <a:solidFill>
                  <a:schemeClr val="accent3"/>
                </a:solidFill>
                <a:latin typeface="Century Gothic"/>
                <a:ea typeface="Century Gothic"/>
                <a:cs typeface="Century Gothic"/>
                <a:sym typeface="Century Gothic"/>
              </a:rPr>
              <a:t> </a:t>
            </a:r>
            <a:r>
              <a:rPr b="0" lang="en" u="sng">
                <a:solidFill>
                  <a:schemeClr val="accent3"/>
                </a:solidFill>
                <a:latin typeface="Century Gothic"/>
                <a:ea typeface="Century Gothic"/>
                <a:cs typeface="Century Gothic"/>
                <a:sym typeface="Century Gothic"/>
                <a:hlinkClick r:id="rId3">
                  <a:extLst>
                    <a:ext uri="{A12FA001-AC4F-418D-AE19-62706E023703}">
                      <ahyp:hlinkClr val="tx"/>
                    </a:ext>
                  </a:extLst>
                </a:hlinkClick>
              </a:rPr>
              <a:t>Premiers pas avec Desmos</a:t>
            </a:r>
            <a:r>
              <a:rPr b="0" lang="en">
                <a:solidFill>
                  <a:schemeClr val="accent3"/>
                </a:solidFill>
                <a:latin typeface="Century Gothic"/>
                <a:ea typeface="Century Gothic"/>
                <a:cs typeface="Century Gothic"/>
                <a:sym typeface="Century Gothic"/>
              </a:rPr>
              <a:t> </a:t>
            </a:r>
            <a:r>
              <a:rPr b="0" lang="en">
                <a:solidFill>
                  <a:schemeClr val="accent2"/>
                </a:solidFill>
                <a:latin typeface="Century Gothic"/>
                <a:ea typeface="Century Gothic"/>
                <a:cs typeface="Century Gothic"/>
                <a:sym typeface="Century Gothic"/>
              </a:rPr>
              <a:t>» du Campus RÉCIT</a:t>
            </a:r>
            <a:endParaRPr b="0">
              <a:solidFill>
                <a:schemeClr val="accent2"/>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Char char="■"/>
            </a:pPr>
            <a:r>
              <a:rPr b="0" lang="en" u="sng">
                <a:solidFill>
                  <a:schemeClr val="accent3"/>
                </a:solidFill>
                <a:latin typeface="Century Gothic"/>
                <a:ea typeface="Century Gothic"/>
                <a:cs typeface="Century Gothic"/>
                <a:sym typeface="Century Gothic"/>
                <a:hlinkClick r:id="rId4">
                  <a:extLst>
                    <a:ext uri="{A12FA001-AC4F-418D-AE19-62706E023703}">
                      <ahyp:hlinkClr val="tx"/>
                    </a:ext>
                  </a:extLst>
                </a:hlinkClick>
              </a:rPr>
              <a:t>Tutoriels</a:t>
            </a:r>
            <a:r>
              <a:rPr b="0" lang="en">
                <a:solidFill>
                  <a:schemeClr val="accent3"/>
                </a:solidFill>
                <a:latin typeface="Century Gothic"/>
                <a:ea typeface="Century Gothic"/>
                <a:cs typeface="Century Gothic"/>
                <a:sym typeface="Century Gothic"/>
              </a:rPr>
              <a:t> </a:t>
            </a:r>
            <a:r>
              <a:rPr b="0" lang="en">
                <a:solidFill>
                  <a:schemeClr val="accent2"/>
                </a:solidFill>
                <a:latin typeface="Century Gothic"/>
                <a:ea typeface="Century Gothic"/>
                <a:cs typeface="Century Gothic"/>
                <a:sym typeface="Century Gothic"/>
              </a:rPr>
              <a:t>du RÉCIT MST</a:t>
            </a:r>
            <a:endParaRPr b="0">
              <a:solidFill>
                <a:schemeClr val="accent2"/>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Char char="■"/>
            </a:pPr>
            <a:r>
              <a:rPr b="0" lang="en" u="sng">
                <a:solidFill>
                  <a:schemeClr val="accent3"/>
                </a:solidFill>
                <a:latin typeface="Century Gothic"/>
                <a:ea typeface="Century Gothic"/>
                <a:cs typeface="Century Gothic"/>
                <a:sym typeface="Century Gothic"/>
                <a:hlinkClick r:id="rId5">
                  <a:extLst>
                    <a:ext uri="{A12FA001-AC4F-418D-AE19-62706E023703}">
                      <ahyp:hlinkClr val="tx"/>
                    </a:ext>
                  </a:extLst>
                </a:hlinkClick>
              </a:rPr>
              <a:t>Webinaire</a:t>
            </a:r>
            <a:r>
              <a:rPr b="0" lang="en">
                <a:solidFill>
                  <a:schemeClr val="accent3"/>
                </a:solidFill>
                <a:latin typeface="Century Gothic"/>
                <a:ea typeface="Century Gothic"/>
                <a:cs typeface="Century Gothic"/>
                <a:sym typeface="Century Gothic"/>
              </a:rPr>
              <a:t> </a:t>
            </a:r>
            <a:r>
              <a:rPr b="0" lang="en">
                <a:solidFill>
                  <a:schemeClr val="accent2"/>
                </a:solidFill>
                <a:latin typeface="Century Gothic"/>
                <a:ea typeface="Century Gothic"/>
                <a:cs typeface="Century Gothic"/>
                <a:sym typeface="Century Gothic"/>
              </a:rPr>
              <a:t>sur la calculatrice graphique</a:t>
            </a:r>
            <a:endParaRPr b="0">
              <a:solidFill>
                <a:schemeClr val="accent2"/>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Char char="■"/>
            </a:pPr>
            <a:r>
              <a:rPr b="0" lang="en" u="sng">
                <a:solidFill>
                  <a:schemeClr val="accent3"/>
                </a:solidFill>
                <a:latin typeface="Century Gothic"/>
                <a:ea typeface="Century Gothic"/>
                <a:cs typeface="Century Gothic"/>
                <a:sym typeface="Century Gothic"/>
                <a:hlinkClick r:id="rId6">
                  <a:extLst>
                    <a:ext uri="{A12FA001-AC4F-418D-AE19-62706E023703}">
                      <ahyp:hlinkClr val="tx"/>
                    </a:ext>
                  </a:extLst>
                </a:hlinkClick>
              </a:rPr>
              <a:t>Webinaire</a:t>
            </a:r>
            <a:r>
              <a:rPr b="0" lang="en">
                <a:solidFill>
                  <a:schemeClr val="accent3"/>
                </a:solidFill>
                <a:latin typeface="Century Gothic"/>
                <a:ea typeface="Century Gothic"/>
                <a:cs typeface="Century Gothic"/>
                <a:sym typeface="Century Gothic"/>
              </a:rPr>
              <a:t> </a:t>
            </a:r>
            <a:r>
              <a:rPr b="0" lang="en">
                <a:solidFill>
                  <a:schemeClr val="accent2"/>
                </a:solidFill>
                <a:latin typeface="Century Gothic"/>
                <a:ea typeface="Century Gothic"/>
                <a:cs typeface="Century Gothic"/>
                <a:sym typeface="Century Gothic"/>
              </a:rPr>
              <a:t>sur la classe virtuelle</a:t>
            </a:r>
            <a:endParaRPr b="0">
              <a:solidFill>
                <a:schemeClr val="accent2"/>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dk1"/>
              </a:buClr>
              <a:buSzPts val="1600"/>
              <a:buFont typeface="Century Gothic"/>
              <a:buChar char="■"/>
            </a:pPr>
            <a:r>
              <a:rPr b="0" lang="en" u="sng">
                <a:solidFill>
                  <a:schemeClr val="accent3"/>
                </a:solidFill>
                <a:latin typeface="Century Gothic"/>
                <a:ea typeface="Century Gothic"/>
                <a:cs typeface="Century Gothic"/>
                <a:sym typeface="Century Gothic"/>
                <a:hlinkClick r:id="rId7">
                  <a:extLst>
                    <a:ext uri="{A12FA001-AC4F-418D-AE19-62706E023703}">
                      <ahyp:hlinkClr val="tx"/>
                    </a:ext>
                  </a:extLst>
                </a:hlinkClick>
              </a:rPr>
              <a:t>Webinaire</a:t>
            </a:r>
            <a:r>
              <a:rPr b="0" lang="en">
                <a:solidFill>
                  <a:schemeClr val="accent3"/>
                </a:solidFill>
                <a:latin typeface="Century Gothic"/>
                <a:ea typeface="Century Gothic"/>
                <a:cs typeface="Century Gothic"/>
                <a:sym typeface="Century Gothic"/>
              </a:rPr>
              <a:t> </a:t>
            </a:r>
            <a:r>
              <a:rPr b="0" lang="en">
                <a:solidFill>
                  <a:schemeClr val="accent2"/>
                </a:solidFill>
                <a:latin typeface="Century Gothic"/>
                <a:ea typeface="Century Gothic"/>
                <a:cs typeface="Century Gothic"/>
                <a:sym typeface="Century Gothic"/>
              </a:rPr>
              <a:t>sur la création d’activités pour la classe virtuelle</a:t>
            </a:r>
            <a:endParaRPr b="0">
              <a:solidFill>
                <a:schemeClr val="accent2"/>
              </a:solidFill>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accent2"/>
              </a:buClr>
              <a:buSzPts val="1400"/>
              <a:buFont typeface="Century Gothic"/>
              <a:buChar char="■"/>
            </a:pPr>
            <a:r>
              <a:rPr b="0" lang="en">
                <a:solidFill>
                  <a:schemeClr val="accent2"/>
                </a:solidFill>
                <a:latin typeface="Century Gothic"/>
                <a:ea typeface="Century Gothic"/>
                <a:cs typeface="Century Gothic"/>
                <a:sym typeface="Century Gothic"/>
              </a:rPr>
              <a:t>Accompagnement en présence ou en virtuel dans vos milieux (</a:t>
            </a:r>
            <a:r>
              <a:rPr b="0" lang="en" u="sng">
                <a:solidFill>
                  <a:schemeClr val="accent3"/>
                </a:solidFill>
                <a:latin typeface="Century Gothic"/>
                <a:ea typeface="Century Gothic"/>
                <a:cs typeface="Century Gothic"/>
                <a:sym typeface="Century Gothic"/>
                <a:hlinkClick r:id="rId8">
                  <a:extLst>
                    <a:ext uri="{A12FA001-AC4F-418D-AE19-62706E023703}">
                      <ahyp:hlinkClr val="tx"/>
                    </a:ext>
                  </a:extLst>
                </a:hlinkClick>
              </a:rPr>
              <a:t>equipemst@recit.qc.ca</a:t>
            </a:r>
            <a:r>
              <a:rPr b="0" lang="en">
                <a:solidFill>
                  <a:schemeClr val="accent2"/>
                </a:solidFill>
                <a:latin typeface="Century Gothic"/>
                <a:ea typeface="Century Gothic"/>
                <a:cs typeface="Century Gothic"/>
                <a:sym typeface="Century Gothic"/>
              </a:rPr>
              <a:t>)</a:t>
            </a:r>
            <a:endParaRPr b="0">
              <a:solidFill>
                <a:schemeClr val="accent2"/>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2">
            <a:hlinkClick r:id="rId3"/>
          </p:cNvPr>
          <p:cNvSpPr/>
          <p:nvPr/>
        </p:nvSpPr>
        <p:spPr>
          <a:xfrm>
            <a:off x="691840" y="3329441"/>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9" name="Google Shape;489;p52"/>
          <p:cNvSpPr txBox="1"/>
          <p:nvPr/>
        </p:nvSpPr>
        <p:spPr>
          <a:xfrm>
            <a:off x="387863" y="2554750"/>
            <a:ext cx="2639400" cy="507900"/>
          </a:xfrm>
          <a:prstGeom prst="rect">
            <a:avLst/>
          </a:prstGeom>
          <a:noFill/>
          <a:ln>
            <a:noFill/>
          </a:ln>
        </p:spPr>
        <p:txBody>
          <a:bodyPr anchorCtr="0" anchor="t" bIns="68575" lIns="68575" spcFirstLastPara="1" rIns="68575" wrap="square" tIns="68575">
            <a:spAutoFit/>
          </a:bodyPr>
          <a:lstStyle/>
          <a:p>
            <a:pPr indent="0" lvl="0" marL="0" rtl="0" algn="ctr">
              <a:lnSpc>
                <a:spcPct val="80000"/>
              </a:lnSpc>
              <a:spcBef>
                <a:spcPts val="0"/>
              </a:spcBef>
              <a:spcAft>
                <a:spcPts val="0"/>
              </a:spcAft>
              <a:buNone/>
            </a:pPr>
            <a:r>
              <a:rPr b="1" lang="en" sz="1500">
                <a:latin typeface="Century Gothic"/>
                <a:ea typeface="Century Gothic"/>
                <a:cs typeface="Century Gothic"/>
                <a:sym typeface="Century Gothic"/>
              </a:rPr>
              <a:t>Création d’un compte gratuit ou se connecter</a:t>
            </a:r>
            <a:endParaRPr b="1" sz="1500">
              <a:latin typeface="Century Gothic"/>
              <a:ea typeface="Century Gothic"/>
              <a:cs typeface="Century Gothic"/>
              <a:sym typeface="Century Gothic"/>
            </a:endParaRPr>
          </a:p>
        </p:txBody>
      </p:sp>
      <p:sp>
        <p:nvSpPr>
          <p:cNvPr id="490" name="Google Shape;490;p52"/>
          <p:cNvSpPr txBox="1"/>
          <p:nvPr/>
        </p:nvSpPr>
        <p:spPr>
          <a:xfrm>
            <a:off x="523878" y="3019491"/>
            <a:ext cx="23403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en" sz="900">
                <a:latin typeface="Century Gothic"/>
                <a:ea typeface="Century Gothic"/>
                <a:cs typeface="Century Gothic"/>
                <a:sym typeface="Century Gothic"/>
              </a:rPr>
              <a:t>si nouveau compte → valider le courriel</a:t>
            </a:r>
            <a:endParaRPr sz="800">
              <a:latin typeface="Century Gothic"/>
              <a:ea typeface="Century Gothic"/>
              <a:cs typeface="Century Gothic"/>
              <a:sym typeface="Century Gothic"/>
            </a:endParaRPr>
          </a:p>
        </p:txBody>
      </p:sp>
      <p:pic>
        <p:nvPicPr>
          <p:cNvPr id="491" name="Google Shape;491;p52">
            <a:hlinkClick r:id="rId4"/>
          </p:cNvPr>
          <p:cNvPicPr preferRelativeResize="0"/>
          <p:nvPr/>
        </p:nvPicPr>
        <p:blipFill>
          <a:blip r:embed="rId5">
            <a:alphaModFix/>
          </a:blip>
          <a:stretch>
            <a:fillRect/>
          </a:stretch>
        </p:blipFill>
        <p:spPr>
          <a:xfrm>
            <a:off x="912364" y="3388016"/>
            <a:ext cx="1439048" cy="618750"/>
          </a:xfrm>
          <a:prstGeom prst="rect">
            <a:avLst/>
          </a:prstGeom>
          <a:noFill/>
          <a:ln>
            <a:noFill/>
          </a:ln>
        </p:spPr>
      </p:pic>
      <p:pic>
        <p:nvPicPr>
          <p:cNvPr id="492" name="Google Shape;492;p52"/>
          <p:cNvPicPr preferRelativeResize="0"/>
          <p:nvPr/>
        </p:nvPicPr>
        <p:blipFill>
          <a:blip r:embed="rId6">
            <a:alphaModFix/>
          </a:blip>
          <a:stretch>
            <a:fillRect/>
          </a:stretch>
        </p:blipFill>
        <p:spPr>
          <a:xfrm rot="-1286681">
            <a:off x="2440822" y="3814336"/>
            <a:ext cx="567505" cy="567505"/>
          </a:xfrm>
          <a:prstGeom prst="rect">
            <a:avLst/>
          </a:prstGeom>
          <a:noFill/>
          <a:ln>
            <a:noFill/>
          </a:ln>
        </p:spPr>
      </p:pic>
      <p:sp>
        <p:nvSpPr>
          <p:cNvPr id="493" name="Google Shape;493;p52"/>
          <p:cNvSpPr/>
          <p:nvPr/>
        </p:nvSpPr>
        <p:spPr>
          <a:xfrm>
            <a:off x="2842163" y="384997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1</a:t>
            </a:r>
            <a:endParaRPr b="1" sz="1700">
              <a:latin typeface="Dosis"/>
              <a:ea typeface="Dosis"/>
              <a:cs typeface="Dosis"/>
              <a:sym typeface="Dosis"/>
            </a:endParaRPr>
          </a:p>
        </p:txBody>
      </p:sp>
      <p:sp>
        <p:nvSpPr>
          <p:cNvPr id="494" name="Google Shape;494;p52"/>
          <p:cNvSpPr/>
          <p:nvPr/>
        </p:nvSpPr>
        <p:spPr>
          <a:xfrm>
            <a:off x="5847131" y="384997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2</a:t>
            </a:r>
            <a:endParaRPr b="1" sz="1700">
              <a:latin typeface="Dosis"/>
              <a:ea typeface="Dosis"/>
              <a:cs typeface="Dosis"/>
              <a:sym typeface="Dosis"/>
            </a:endParaRPr>
          </a:p>
        </p:txBody>
      </p:sp>
      <p:pic>
        <p:nvPicPr>
          <p:cNvPr id="495" name="Google Shape;495;p52"/>
          <p:cNvPicPr preferRelativeResize="0"/>
          <p:nvPr/>
        </p:nvPicPr>
        <p:blipFill rotWithShape="1">
          <a:blip r:embed="rId7">
            <a:alphaModFix/>
          </a:blip>
          <a:srcRect b="11164" l="15814" r="8411" t="11195"/>
          <a:stretch/>
        </p:blipFill>
        <p:spPr>
          <a:xfrm>
            <a:off x="6749484" y="4368443"/>
            <a:ext cx="270000" cy="276672"/>
          </a:xfrm>
          <a:prstGeom prst="rect">
            <a:avLst/>
          </a:prstGeom>
          <a:noFill/>
          <a:ln>
            <a:noFill/>
          </a:ln>
        </p:spPr>
      </p:pic>
      <p:sp>
        <p:nvSpPr>
          <p:cNvPr id="496" name="Google Shape;496;p52"/>
          <p:cNvSpPr/>
          <p:nvPr/>
        </p:nvSpPr>
        <p:spPr>
          <a:xfrm>
            <a:off x="8867250" y="384997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3</a:t>
            </a:r>
            <a:endParaRPr b="1" sz="1700">
              <a:latin typeface="Dosis"/>
              <a:ea typeface="Dosis"/>
              <a:cs typeface="Dosis"/>
              <a:sym typeface="Dosis"/>
            </a:endParaRPr>
          </a:p>
        </p:txBody>
      </p:sp>
      <p:sp>
        <p:nvSpPr>
          <p:cNvPr id="497" name="Google Shape;497;p52"/>
          <p:cNvSpPr txBox="1"/>
          <p:nvPr/>
        </p:nvSpPr>
        <p:spPr>
          <a:xfrm>
            <a:off x="6983288" y="4403119"/>
            <a:ext cx="23145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en" sz="1100">
                <a:solidFill>
                  <a:srgbClr val="434343"/>
                </a:solidFill>
                <a:latin typeface="Century Gothic"/>
                <a:ea typeface="Century Gothic"/>
                <a:cs typeface="Century Gothic"/>
                <a:sym typeface="Century Gothic"/>
              </a:rPr>
              <a:t>Ce</a:t>
            </a:r>
            <a:r>
              <a:rPr i="1" lang="en" sz="1100">
                <a:solidFill>
                  <a:srgbClr val="434343"/>
                </a:solidFill>
                <a:latin typeface="Century Gothic"/>
                <a:ea typeface="Century Gothic"/>
                <a:cs typeface="Century Gothic"/>
                <a:sym typeface="Century Gothic"/>
              </a:rPr>
              <a:t> lien s’autodétruira dans quelques heures.</a:t>
            </a:r>
            <a:endParaRPr sz="1400">
              <a:solidFill>
                <a:srgbClr val="595959"/>
              </a:solidFill>
              <a:latin typeface="Century Gothic"/>
              <a:ea typeface="Century Gothic"/>
              <a:cs typeface="Century Gothic"/>
              <a:sym typeface="Century Gothic"/>
            </a:endParaRPr>
          </a:p>
        </p:txBody>
      </p:sp>
      <p:sp>
        <p:nvSpPr>
          <p:cNvPr id="498" name="Google Shape;498;p52"/>
          <p:cNvSpPr/>
          <p:nvPr/>
        </p:nvSpPr>
        <p:spPr>
          <a:xfrm>
            <a:off x="0" y="5020931"/>
            <a:ext cx="9144000" cy="126900"/>
          </a:xfrm>
          <a:prstGeom prst="rect">
            <a:avLst/>
          </a:prstGeom>
          <a:solidFill>
            <a:srgbClr val="0069BF"/>
          </a:solidFill>
          <a:ln cap="flat" cmpd="sng" w="9525">
            <a:solidFill>
              <a:srgbClr val="595959"/>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9" name="Google Shape;499;p52"/>
          <p:cNvSpPr txBox="1"/>
          <p:nvPr/>
        </p:nvSpPr>
        <p:spPr>
          <a:xfrm>
            <a:off x="3842925" y="2554750"/>
            <a:ext cx="1658100" cy="507900"/>
          </a:xfrm>
          <a:prstGeom prst="rect">
            <a:avLst/>
          </a:prstGeom>
          <a:noFill/>
          <a:ln>
            <a:noFill/>
          </a:ln>
        </p:spPr>
        <p:txBody>
          <a:bodyPr anchorCtr="0" anchor="t" bIns="68575" lIns="68575" spcFirstLastPara="1" rIns="68575" wrap="square" tIns="68575">
            <a:spAutoFit/>
          </a:bodyPr>
          <a:lstStyle/>
          <a:p>
            <a:pPr indent="0" lvl="0" marL="0" rtl="0" algn="ctr">
              <a:lnSpc>
                <a:spcPct val="80000"/>
              </a:lnSpc>
              <a:spcBef>
                <a:spcPts val="0"/>
              </a:spcBef>
              <a:spcAft>
                <a:spcPts val="0"/>
              </a:spcAft>
              <a:buNone/>
            </a:pPr>
            <a:r>
              <a:rPr b="1" lang="en" sz="1500">
                <a:latin typeface="Century Gothic"/>
                <a:ea typeface="Century Gothic"/>
                <a:cs typeface="Century Gothic"/>
                <a:sym typeface="Century Gothic"/>
              </a:rPr>
              <a:t>Inscription à l’autoformation</a:t>
            </a:r>
            <a:endParaRPr b="1" sz="1500">
              <a:latin typeface="Century Gothic"/>
              <a:ea typeface="Century Gothic"/>
              <a:cs typeface="Century Gothic"/>
              <a:sym typeface="Century Gothic"/>
            </a:endParaRPr>
          </a:p>
        </p:txBody>
      </p:sp>
      <p:sp>
        <p:nvSpPr>
          <p:cNvPr id="500" name="Google Shape;500;p52"/>
          <p:cNvSpPr txBox="1"/>
          <p:nvPr/>
        </p:nvSpPr>
        <p:spPr>
          <a:xfrm>
            <a:off x="6911156" y="2554750"/>
            <a:ext cx="1658100" cy="507900"/>
          </a:xfrm>
          <a:prstGeom prst="rect">
            <a:avLst/>
          </a:prstGeom>
          <a:noFill/>
          <a:ln>
            <a:noFill/>
          </a:ln>
        </p:spPr>
        <p:txBody>
          <a:bodyPr anchorCtr="0" anchor="t" bIns="68575" lIns="68575" spcFirstLastPara="1" rIns="68575" wrap="square" tIns="68575">
            <a:spAutoFit/>
          </a:bodyPr>
          <a:lstStyle/>
          <a:p>
            <a:pPr indent="0" lvl="0" marL="0" rtl="0" algn="ctr">
              <a:lnSpc>
                <a:spcPct val="80000"/>
              </a:lnSpc>
              <a:spcBef>
                <a:spcPts val="0"/>
              </a:spcBef>
              <a:spcAft>
                <a:spcPts val="0"/>
              </a:spcAft>
              <a:buNone/>
            </a:pPr>
            <a:r>
              <a:rPr b="1" lang="en" sz="1500">
                <a:latin typeface="Century Gothic"/>
                <a:ea typeface="Century Gothic"/>
                <a:cs typeface="Century Gothic"/>
                <a:sym typeface="Century Gothic"/>
              </a:rPr>
              <a:t>Visiter cette page</a:t>
            </a:r>
            <a:endParaRPr b="1" sz="1500">
              <a:latin typeface="Century Gothic"/>
              <a:ea typeface="Century Gothic"/>
              <a:cs typeface="Century Gothic"/>
              <a:sym typeface="Century Gothic"/>
            </a:endParaRPr>
          </a:p>
        </p:txBody>
      </p:sp>
      <p:sp>
        <p:nvSpPr>
          <p:cNvPr id="501" name="Google Shape;501;p52"/>
          <p:cNvSpPr txBox="1"/>
          <p:nvPr>
            <p:ph type="title"/>
          </p:nvPr>
        </p:nvSpPr>
        <p:spPr>
          <a:xfrm>
            <a:off x="1042750" y="530725"/>
            <a:ext cx="35469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Century Gothic"/>
                <a:ea typeface="Century Gothic"/>
                <a:cs typeface="Century Gothic"/>
                <a:sym typeface="Century Gothic"/>
              </a:rPr>
              <a:t>Badge « Appropriation »</a:t>
            </a:r>
            <a:endParaRPr sz="2100">
              <a:latin typeface="Century Gothic"/>
              <a:ea typeface="Century Gothic"/>
              <a:cs typeface="Century Gothic"/>
              <a:sym typeface="Century Gothic"/>
            </a:endParaRPr>
          </a:p>
        </p:txBody>
      </p:sp>
      <p:sp>
        <p:nvSpPr>
          <p:cNvPr id="502" name="Google Shape;502;p5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3" name="Google Shape;503;p52">
            <a:hlinkClick r:id="rId8"/>
          </p:cNvPr>
          <p:cNvSpPr/>
          <p:nvPr/>
        </p:nvSpPr>
        <p:spPr>
          <a:xfrm>
            <a:off x="3719355" y="3329441"/>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u="sng">
                <a:solidFill>
                  <a:srgbClr val="0069BF"/>
                </a:solidFill>
                <a:latin typeface="Century Gothic"/>
                <a:ea typeface="Century Gothic"/>
                <a:cs typeface="Century Gothic"/>
                <a:sym typeface="Century Gothic"/>
                <a:hlinkClick r:id="rId9">
                  <a:extLst>
                    <a:ext uri="{A12FA001-AC4F-418D-AE19-62706E023703}">
                      <ahyp:hlinkClr val="tx"/>
                    </a:ext>
                  </a:extLst>
                </a:hlinkClick>
              </a:rPr>
              <a:t>Inscription Premiers pas avec Desmos</a:t>
            </a:r>
            <a:endParaRPr b="1" sz="1400">
              <a:solidFill>
                <a:srgbClr val="0069BF"/>
              </a:solidFill>
              <a:latin typeface="Century Gothic"/>
              <a:ea typeface="Century Gothic"/>
              <a:cs typeface="Century Gothic"/>
              <a:sym typeface="Century Gothic"/>
            </a:endParaRPr>
          </a:p>
        </p:txBody>
      </p:sp>
      <p:sp>
        <p:nvSpPr>
          <p:cNvPr id="504" name="Google Shape;504;p52">
            <a:hlinkClick r:id="rId10"/>
          </p:cNvPr>
          <p:cNvSpPr/>
          <p:nvPr/>
        </p:nvSpPr>
        <p:spPr>
          <a:xfrm>
            <a:off x="6749494" y="3329441"/>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u="sng">
                <a:solidFill>
                  <a:srgbClr val="0069BF"/>
                </a:solidFill>
                <a:latin typeface="Century Gothic"/>
                <a:ea typeface="Century Gothic"/>
                <a:cs typeface="Century Gothic"/>
                <a:sym typeface="Century Gothic"/>
                <a:hlinkClick r:id="rId11">
                  <a:extLst>
                    <a:ext uri="{A12FA001-AC4F-418D-AE19-62706E023703}">
                      <ahyp:hlinkClr val="tx"/>
                    </a:ext>
                  </a:extLst>
                </a:hlinkClick>
              </a:rPr>
              <a:t>Obtenir mon badge APPROPRIATION</a:t>
            </a:r>
            <a:endParaRPr b="1" sz="1400" u="sng">
              <a:solidFill>
                <a:srgbClr val="0069BF"/>
              </a:solidFill>
              <a:latin typeface="Century Gothic"/>
              <a:ea typeface="Century Gothic"/>
              <a:cs typeface="Century Gothic"/>
              <a:sym typeface="Century Gothic"/>
            </a:endParaRPr>
          </a:p>
        </p:txBody>
      </p:sp>
      <p:pic>
        <p:nvPicPr>
          <p:cNvPr id="505" name="Google Shape;505;p52"/>
          <p:cNvPicPr preferRelativeResize="0"/>
          <p:nvPr/>
        </p:nvPicPr>
        <p:blipFill>
          <a:blip r:embed="rId6">
            <a:alphaModFix/>
          </a:blip>
          <a:stretch>
            <a:fillRect/>
          </a:stretch>
        </p:blipFill>
        <p:spPr>
          <a:xfrm rot="-1286681">
            <a:off x="5468413" y="3814336"/>
            <a:ext cx="567505" cy="567505"/>
          </a:xfrm>
          <a:prstGeom prst="rect">
            <a:avLst/>
          </a:prstGeom>
          <a:noFill/>
          <a:ln>
            <a:noFill/>
          </a:ln>
        </p:spPr>
      </p:pic>
      <p:pic>
        <p:nvPicPr>
          <p:cNvPr id="506" name="Google Shape;506;p52"/>
          <p:cNvPicPr preferRelativeResize="0"/>
          <p:nvPr/>
        </p:nvPicPr>
        <p:blipFill>
          <a:blip r:embed="rId6">
            <a:alphaModFix/>
          </a:blip>
          <a:stretch>
            <a:fillRect/>
          </a:stretch>
        </p:blipFill>
        <p:spPr>
          <a:xfrm rot="-1286681">
            <a:off x="8488532" y="3814336"/>
            <a:ext cx="567505" cy="567505"/>
          </a:xfrm>
          <a:prstGeom prst="rect">
            <a:avLst/>
          </a:prstGeom>
          <a:noFill/>
          <a:ln>
            <a:noFill/>
          </a:ln>
        </p:spPr>
      </p:pic>
      <p:pic>
        <p:nvPicPr>
          <p:cNvPr id="507" name="Google Shape;507;p52"/>
          <p:cNvPicPr preferRelativeResize="0"/>
          <p:nvPr/>
        </p:nvPicPr>
        <p:blipFill>
          <a:blip r:embed="rId12">
            <a:alphaModFix/>
          </a:blip>
          <a:stretch>
            <a:fillRect/>
          </a:stretch>
        </p:blipFill>
        <p:spPr>
          <a:xfrm>
            <a:off x="5700850" y="197325"/>
            <a:ext cx="2393076" cy="20765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3"/>
          <p:cNvSpPr txBox="1"/>
          <p:nvPr>
            <p:ph idx="4294967295" type="title"/>
          </p:nvPr>
        </p:nvSpPr>
        <p:spPr>
          <a:xfrm>
            <a:off x="239600" y="1468725"/>
            <a:ext cx="4458900" cy="1891200"/>
          </a:xfrm>
          <a:prstGeom prst="rect">
            <a:avLst/>
          </a:prstGeom>
          <a:effectLst>
            <a:outerShdw blurRad="28575" rotWithShape="0" algn="bl" dir="5400000" dist="28575">
              <a:srgbClr val="0069B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114454"/>
                </a:solidFill>
                <a:latin typeface="Century Gothic"/>
                <a:ea typeface="Century Gothic"/>
                <a:cs typeface="Century Gothic"/>
                <a:sym typeface="Century Gothic"/>
              </a:rPr>
              <a:t>Besoin </a:t>
            </a:r>
            <a:endParaRPr sz="2300">
              <a:solidFill>
                <a:srgbClr val="114454"/>
              </a:solidFill>
              <a:latin typeface="Century Gothic"/>
              <a:ea typeface="Century Gothic"/>
              <a:cs typeface="Century Gothic"/>
              <a:sym typeface="Century Gothic"/>
            </a:endParaRPr>
          </a:p>
          <a:p>
            <a:pPr indent="0" lvl="0" marL="0" rtl="0" algn="l">
              <a:spcBef>
                <a:spcPts val="1600"/>
              </a:spcBef>
              <a:spcAft>
                <a:spcPts val="1600"/>
              </a:spcAft>
              <a:buNone/>
            </a:pPr>
            <a:r>
              <a:rPr lang="en" sz="2300">
                <a:solidFill>
                  <a:srgbClr val="114454"/>
                </a:solidFill>
                <a:latin typeface="Century Gothic"/>
                <a:ea typeface="Century Gothic"/>
                <a:cs typeface="Century Gothic"/>
                <a:sym typeface="Century Gothic"/>
              </a:rPr>
              <a:t>d’accompagnement?</a:t>
            </a:r>
            <a:endParaRPr sz="2300">
              <a:solidFill>
                <a:srgbClr val="114454"/>
              </a:solidFill>
              <a:latin typeface="Century Gothic"/>
              <a:ea typeface="Century Gothic"/>
              <a:cs typeface="Century Gothic"/>
              <a:sym typeface="Century Gothic"/>
            </a:endParaRPr>
          </a:p>
        </p:txBody>
      </p:sp>
      <p:sp>
        <p:nvSpPr>
          <p:cNvPr id="513" name="Google Shape;513;p53"/>
          <p:cNvSpPr/>
          <p:nvPr/>
        </p:nvSpPr>
        <p:spPr>
          <a:xfrm>
            <a:off x="3585050" y="-35850"/>
            <a:ext cx="5628900" cy="5215200"/>
          </a:xfrm>
          <a:prstGeom prst="rect">
            <a:avLst/>
          </a:prstGeom>
          <a:solidFill>
            <a:schemeClr val="accent1"/>
          </a:solidFill>
          <a:ln cap="flat" cmpd="sng" w="9525">
            <a:solidFill>
              <a:srgbClr val="202D3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4F4F6"/>
              </a:solidFill>
              <a:latin typeface="Proxima Nova"/>
              <a:ea typeface="Proxima Nova"/>
              <a:cs typeface="Proxima Nova"/>
              <a:sym typeface="Proxima Nova"/>
            </a:endParaRPr>
          </a:p>
        </p:txBody>
      </p:sp>
      <p:sp>
        <p:nvSpPr>
          <p:cNvPr id="514" name="Google Shape;514;p53"/>
          <p:cNvSpPr/>
          <p:nvPr/>
        </p:nvSpPr>
        <p:spPr>
          <a:xfrm>
            <a:off x="3793800" y="1160775"/>
            <a:ext cx="563700" cy="528600"/>
          </a:xfrm>
          <a:prstGeom prst="ellipse">
            <a:avLst/>
          </a:prstGeom>
          <a:solidFill>
            <a:srgbClr val="F4F4F6"/>
          </a:solidFill>
          <a:ln cap="flat" cmpd="sng" w="9525">
            <a:solidFill>
              <a:srgbClr val="F4F4F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pic>
        <p:nvPicPr>
          <p:cNvPr id="515" name="Google Shape;515;p53"/>
          <p:cNvPicPr preferRelativeResize="0"/>
          <p:nvPr/>
        </p:nvPicPr>
        <p:blipFill>
          <a:blip r:embed="rId3">
            <a:alphaModFix/>
          </a:blip>
          <a:stretch>
            <a:fillRect/>
          </a:stretch>
        </p:blipFill>
        <p:spPr>
          <a:xfrm>
            <a:off x="7230922" y="-5"/>
            <a:ext cx="1913080" cy="709050"/>
          </a:xfrm>
          <a:prstGeom prst="rect">
            <a:avLst/>
          </a:prstGeom>
          <a:noFill/>
          <a:ln>
            <a:noFill/>
          </a:ln>
        </p:spPr>
      </p:pic>
      <p:sp>
        <p:nvSpPr>
          <p:cNvPr id="516" name="Google Shape;516;p53"/>
          <p:cNvSpPr txBox="1"/>
          <p:nvPr>
            <p:ph idx="4294967295" type="body"/>
          </p:nvPr>
        </p:nvSpPr>
        <p:spPr>
          <a:xfrm>
            <a:off x="3982625" y="1034250"/>
            <a:ext cx="4910100" cy="27492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sz="2400" u="sng">
                <a:solidFill>
                  <a:srgbClr val="FAA22A"/>
                </a:solidFill>
                <a:latin typeface="Arial"/>
                <a:ea typeface="Arial"/>
                <a:cs typeface="Arial"/>
                <a:sym typeface="Arial"/>
                <a:hlinkClick r:id="rId4">
                  <a:extLst>
                    <a:ext uri="{A12FA001-AC4F-418D-AE19-62706E023703}">
                      <ahyp:hlinkClr val="tx"/>
                    </a:ext>
                  </a:extLst>
                </a:hlinkClick>
              </a:rPr>
              <a:t>equipemst@recit.qc.ca</a:t>
            </a:r>
            <a:endParaRPr sz="2400">
              <a:solidFill>
                <a:srgbClr val="FAA22A"/>
              </a:solidFill>
            </a:endParaRPr>
          </a:p>
          <a:p>
            <a:pPr indent="0" lvl="0" marL="457200" rtl="0" algn="l">
              <a:spcBef>
                <a:spcPts val="600"/>
              </a:spcBef>
              <a:spcAft>
                <a:spcPts val="0"/>
              </a:spcAft>
              <a:buNone/>
            </a:pPr>
            <a:r>
              <a:t/>
            </a:r>
            <a:endParaRPr b="1" sz="2400">
              <a:solidFill>
                <a:srgbClr val="F4F4F6"/>
              </a:solidFill>
            </a:endParaRPr>
          </a:p>
          <a:p>
            <a:pPr indent="0" lvl="0" marL="457200" rtl="0" algn="l">
              <a:spcBef>
                <a:spcPts val="600"/>
              </a:spcBef>
              <a:spcAft>
                <a:spcPts val="0"/>
              </a:spcAft>
              <a:buNone/>
            </a:pPr>
            <a:r>
              <a:rPr b="1" lang="en" sz="2000">
                <a:solidFill>
                  <a:srgbClr val="F4F4F6"/>
                </a:solidFill>
                <a:latin typeface="Century Gothic"/>
                <a:ea typeface="Century Gothic"/>
                <a:cs typeface="Century Gothic"/>
                <a:sym typeface="Century Gothic"/>
              </a:rPr>
              <a:t>ECV</a:t>
            </a:r>
            <a:r>
              <a:rPr lang="en" sz="2000">
                <a:solidFill>
                  <a:srgbClr val="F4F4F6"/>
                </a:solidFill>
                <a:latin typeface="Century Gothic"/>
                <a:ea typeface="Century Gothic"/>
                <a:cs typeface="Century Gothic"/>
                <a:sym typeface="Century Gothic"/>
              </a:rPr>
              <a:t> </a:t>
            </a:r>
            <a:r>
              <a:rPr lang="en" sz="1400">
                <a:solidFill>
                  <a:srgbClr val="F4F4F6"/>
                </a:solidFill>
                <a:latin typeface="Century Gothic"/>
                <a:ea typeface="Century Gothic"/>
                <a:cs typeface="Century Gothic"/>
                <a:sym typeface="Century Gothic"/>
              </a:rPr>
              <a:t>(Aide en ligne: </a:t>
            </a:r>
            <a:r>
              <a:rPr b="1" lang="en" sz="1400">
                <a:solidFill>
                  <a:srgbClr val="F4F4F6"/>
                </a:solidFill>
                <a:latin typeface="Century Gothic"/>
                <a:ea typeface="Century Gothic"/>
                <a:cs typeface="Century Gothic"/>
                <a:sym typeface="Century Gothic"/>
              </a:rPr>
              <a:t>E</a:t>
            </a:r>
            <a:r>
              <a:rPr lang="en" sz="1400">
                <a:solidFill>
                  <a:srgbClr val="F4F4F6"/>
                </a:solidFill>
                <a:latin typeface="Century Gothic"/>
                <a:ea typeface="Century Gothic"/>
                <a:cs typeface="Century Gothic"/>
                <a:sym typeface="Century Gothic"/>
              </a:rPr>
              <a:t>space </a:t>
            </a:r>
            <a:r>
              <a:rPr b="1" lang="en" sz="1400">
                <a:solidFill>
                  <a:srgbClr val="F4F4F6"/>
                </a:solidFill>
                <a:latin typeface="Century Gothic"/>
                <a:ea typeface="Century Gothic"/>
                <a:cs typeface="Century Gothic"/>
                <a:sym typeface="Century Gothic"/>
              </a:rPr>
              <a:t>c</a:t>
            </a:r>
            <a:r>
              <a:rPr lang="en" sz="1400">
                <a:solidFill>
                  <a:srgbClr val="F4F4F6"/>
                </a:solidFill>
                <a:latin typeface="Century Gothic"/>
                <a:ea typeface="Century Gothic"/>
                <a:cs typeface="Century Gothic"/>
                <a:sym typeface="Century Gothic"/>
              </a:rPr>
              <a:t>réatif </a:t>
            </a:r>
            <a:r>
              <a:rPr b="1" lang="en" sz="1400">
                <a:solidFill>
                  <a:srgbClr val="F4F4F6"/>
                </a:solidFill>
                <a:latin typeface="Century Gothic"/>
                <a:ea typeface="Century Gothic"/>
                <a:cs typeface="Century Gothic"/>
                <a:sym typeface="Century Gothic"/>
              </a:rPr>
              <a:t>v</a:t>
            </a:r>
            <a:r>
              <a:rPr lang="en" sz="1400">
                <a:solidFill>
                  <a:srgbClr val="F4F4F6"/>
                </a:solidFill>
                <a:latin typeface="Century Gothic"/>
                <a:ea typeface="Century Gothic"/>
                <a:cs typeface="Century Gothic"/>
                <a:sym typeface="Century Gothic"/>
              </a:rPr>
              <a:t>irtuel)</a:t>
            </a:r>
            <a:endParaRPr sz="1400">
              <a:solidFill>
                <a:srgbClr val="F4F4F6"/>
              </a:solidFill>
              <a:latin typeface="Century Gothic"/>
              <a:ea typeface="Century Gothic"/>
              <a:cs typeface="Century Gothic"/>
              <a:sym typeface="Century Gothic"/>
            </a:endParaRPr>
          </a:p>
          <a:p>
            <a:pPr indent="0" lvl="0" marL="457200" rtl="0" algn="l">
              <a:spcBef>
                <a:spcPts val="600"/>
              </a:spcBef>
              <a:spcAft>
                <a:spcPts val="0"/>
              </a:spcAft>
              <a:buNone/>
            </a:pPr>
            <a:r>
              <a:rPr lang="en" sz="1600">
                <a:solidFill>
                  <a:srgbClr val="F4F4F6"/>
                </a:solidFill>
                <a:latin typeface="Century Gothic"/>
                <a:ea typeface="Century Gothic"/>
                <a:cs typeface="Century Gothic"/>
                <a:sym typeface="Century Gothic"/>
              </a:rPr>
              <a:t>Tous les mercredis 9h à 11h30</a:t>
            </a:r>
            <a:endParaRPr sz="1600">
              <a:solidFill>
                <a:srgbClr val="F4F4F6"/>
              </a:solidFill>
              <a:latin typeface="Century Gothic"/>
              <a:ea typeface="Century Gothic"/>
              <a:cs typeface="Century Gothic"/>
              <a:sym typeface="Century Gothic"/>
            </a:endParaRPr>
          </a:p>
          <a:p>
            <a:pPr indent="0" lvl="0" marL="457200" rtl="0" algn="l">
              <a:spcBef>
                <a:spcPts val="600"/>
              </a:spcBef>
              <a:spcAft>
                <a:spcPts val="0"/>
              </a:spcAft>
              <a:buNone/>
            </a:pPr>
            <a:r>
              <a:rPr lang="en" sz="1600">
                <a:solidFill>
                  <a:srgbClr val="F4F4F6"/>
                </a:solidFill>
                <a:latin typeface="Century Gothic"/>
                <a:ea typeface="Century Gothic"/>
                <a:cs typeface="Century Gothic"/>
                <a:sym typeface="Century Gothic"/>
              </a:rPr>
              <a:t>Salle Teams:</a:t>
            </a:r>
            <a:r>
              <a:rPr lang="en" sz="2700">
                <a:solidFill>
                  <a:srgbClr val="F4F4F6"/>
                </a:solidFill>
                <a:latin typeface="Century Gothic"/>
                <a:ea typeface="Century Gothic"/>
                <a:cs typeface="Century Gothic"/>
                <a:sym typeface="Century Gothic"/>
              </a:rPr>
              <a:t> </a:t>
            </a:r>
            <a:r>
              <a:rPr lang="en" sz="1600" u="sng">
                <a:solidFill>
                  <a:srgbClr val="FAA22A"/>
                </a:solidFill>
                <a:latin typeface="Century Gothic"/>
                <a:ea typeface="Century Gothic"/>
                <a:cs typeface="Century Gothic"/>
                <a:sym typeface="Century Gothic"/>
                <a:hlinkClick r:id="rId5">
                  <a:extLst>
                    <a:ext uri="{A12FA001-AC4F-418D-AE19-62706E023703}">
                      <ahyp:hlinkClr val="tx"/>
                    </a:ext>
                  </a:extLst>
                </a:hlinkClick>
              </a:rPr>
              <a:t>r</a:t>
            </a:r>
            <a:r>
              <a:rPr lang="en" sz="1600" u="sng">
                <a:solidFill>
                  <a:srgbClr val="FAA22A"/>
                </a:solidFill>
                <a:latin typeface="Century Gothic"/>
                <a:ea typeface="Century Gothic"/>
                <a:cs typeface="Century Gothic"/>
                <a:sym typeface="Century Gothic"/>
                <a:hlinkClick r:id="rId6">
                  <a:extLst>
                    <a:ext uri="{A12FA001-AC4F-418D-AE19-62706E023703}">
                      <ahyp:hlinkClr val="tx"/>
                    </a:ext>
                  </a:extLst>
                </a:hlinkClick>
              </a:rPr>
              <a:t>ecitmst.qc.ca/salle-ecv</a:t>
            </a:r>
            <a:endParaRPr sz="1600">
              <a:solidFill>
                <a:srgbClr val="FAA22A"/>
              </a:solidFill>
              <a:latin typeface="Century Gothic"/>
              <a:ea typeface="Century Gothic"/>
              <a:cs typeface="Century Gothic"/>
              <a:sym typeface="Century Gothic"/>
            </a:endParaRPr>
          </a:p>
          <a:p>
            <a:pPr indent="0" lvl="0" marL="457200" rtl="0" algn="l">
              <a:spcBef>
                <a:spcPts val="600"/>
              </a:spcBef>
              <a:spcAft>
                <a:spcPts val="0"/>
              </a:spcAft>
              <a:buNone/>
            </a:pPr>
            <a:r>
              <a:t/>
            </a:r>
            <a:endParaRPr b="1" sz="2000">
              <a:solidFill>
                <a:srgbClr val="F4F4F6"/>
              </a:solidFill>
              <a:latin typeface="Century Gothic"/>
              <a:ea typeface="Century Gothic"/>
              <a:cs typeface="Century Gothic"/>
              <a:sym typeface="Century Gothic"/>
            </a:endParaRPr>
          </a:p>
          <a:p>
            <a:pPr indent="0" lvl="0" marL="457200" rtl="0" algn="l">
              <a:spcBef>
                <a:spcPts val="600"/>
              </a:spcBef>
              <a:spcAft>
                <a:spcPts val="0"/>
              </a:spcAft>
              <a:buNone/>
            </a:pPr>
            <a:r>
              <a:rPr b="1" lang="en" sz="2000">
                <a:solidFill>
                  <a:srgbClr val="F4F4F6"/>
                </a:solidFill>
                <a:latin typeface="Century Gothic"/>
                <a:ea typeface="Century Gothic"/>
                <a:cs typeface="Century Gothic"/>
                <a:sym typeface="Century Gothic"/>
              </a:rPr>
              <a:t>Nous suivre:</a:t>
            </a:r>
            <a:r>
              <a:rPr lang="en" sz="2000">
                <a:solidFill>
                  <a:srgbClr val="F4F4F6"/>
                </a:solidFill>
                <a:latin typeface="Century Gothic"/>
                <a:ea typeface="Century Gothic"/>
                <a:cs typeface="Century Gothic"/>
                <a:sym typeface="Century Gothic"/>
              </a:rPr>
              <a:t> </a:t>
            </a:r>
            <a:endParaRPr sz="2000">
              <a:solidFill>
                <a:srgbClr val="F4F4F6"/>
              </a:solidFill>
              <a:latin typeface="Century Gothic"/>
              <a:ea typeface="Century Gothic"/>
              <a:cs typeface="Century Gothic"/>
              <a:sym typeface="Century Gothic"/>
            </a:endParaRPr>
          </a:p>
        </p:txBody>
      </p:sp>
      <p:pic>
        <p:nvPicPr>
          <p:cNvPr id="517" name="Google Shape;517;p53">
            <a:hlinkClick r:id="rId7"/>
          </p:cNvPr>
          <p:cNvPicPr preferRelativeResize="0"/>
          <p:nvPr/>
        </p:nvPicPr>
        <p:blipFill>
          <a:blip r:embed="rId8">
            <a:alphaModFix/>
          </a:blip>
          <a:stretch>
            <a:fillRect/>
          </a:stretch>
        </p:blipFill>
        <p:spPr>
          <a:xfrm>
            <a:off x="6100725" y="3649357"/>
            <a:ext cx="291251" cy="286490"/>
          </a:xfrm>
          <a:prstGeom prst="rect">
            <a:avLst/>
          </a:prstGeom>
          <a:noFill/>
          <a:ln>
            <a:noFill/>
          </a:ln>
        </p:spPr>
      </p:pic>
      <p:pic>
        <p:nvPicPr>
          <p:cNvPr id="518" name="Google Shape;518;p53">
            <a:hlinkClick r:id="rId9"/>
          </p:cNvPr>
          <p:cNvPicPr preferRelativeResize="0"/>
          <p:nvPr/>
        </p:nvPicPr>
        <p:blipFill>
          <a:blip r:embed="rId10">
            <a:alphaModFix/>
          </a:blip>
          <a:stretch>
            <a:fillRect/>
          </a:stretch>
        </p:blipFill>
        <p:spPr>
          <a:xfrm>
            <a:off x="6492238" y="3649357"/>
            <a:ext cx="291256" cy="286492"/>
          </a:xfrm>
          <a:prstGeom prst="rect">
            <a:avLst/>
          </a:prstGeom>
          <a:noFill/>
          <a:ln>
            <a:noFill/>
          </a:ln>
        </p:spPr>
      </p:pic>
      <p:pic>
        <p:nvPicPr>
          <p:cNvPr id="519" name="Google Shape;519;p53">
            <a:hlinkClick r:id="rId11"/>
          </p:cNvPr>
          <p:cNvPicPr preferRelativeResize="0"/>
          <p:nvPr/>
        </p:nvPicPr>
        <p:blipFill>
          <a:blip r:embed="rId12">
            <a:alphaModFix/>
          </a:blip>
          <a:stretch>
            <a:fillRect/>
          </a:stretch>
        </p:blipFill>
        <p:spPr>
          <a:xfrm>
            <a:off x="6883752" y="3649357"/>
            <a:ext cx="291251" cy="286490"/>
          </a:xfrm>
          <a:prstGeom prst="rect">
            <a:avLst/>
          </a:prstGeom>
          <a:noFill/>
          <a:ln>
            <a:noFill/>
          </a:ln>
        </p:spPr>
      </p:pic>
      <p:pic>
        <p:nvPicPr>
          <p:cNvPr id="520" name="Google Shape;520;p53">
            <a:hlinkClick r:id="rId13"/>
          </p:cNvPr>
          <p:cNvPicPr preferRelativeResize="0"/>
          <p:nvPr/>
        </p:nvPicPr>
        <p:blipFill>
          <a:blip r:embed="rId14">
            <a:alphaModFix/>
          </a:blip>
          <a:stretch>
            <a:fillRect/>
          </a:stretch>
        </p:blipFill>
        <p:spPr>
          <a:xfrm>
            <a:off x="7666844" y="3649357"/>
            <a:ext cx="291257" cy="286493"/>
          </a:xfrm>
          <a:prstGeom prst="rect">
            <a:avLst/>
          </a:prstGeom>
          <a:noFill/>
          <a:ln>
            <a:noFill/>
          </a:ln>
        </p:spPr>
      </p:pic>
      <p:sp>
        <p:nvSpPr>
          <p:cNvPr id="521" name="Google Shape;521;p53"/>
          <p:cNvSpPr/>
          <p:nvPr/>
        </p:nvSpPr>
        <p:spPr>
          <a:xfrm>
            <a:off x="3814875" y="2030250"/>
            <a:ext cx="563700" cy="528600"/>
          </a:xfrm>
          <a:prstGeom prst="ellipse">
            <a:avLst/>
          </a:prstGeom>
          <a:solidFill>
            <a:srgbClr val="F4F4F6"/>
          </a:solidFill>
          <a:ln cap="flat" cmpd="sng" w="9525">
            <a:solidFill>
              <a:srgbClr val="F4F4F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pic>
        <p:nvPicPr>
          <p:cNvPr id="522" name="Google Shape;522;p53">
            <a:hlinkClick r:id="rId15"/>
          </p:cNvPr>
          <p:cNvPicPr preferRelativeResize="0"/>
          <p:nvPr/>
        </p:nvPicPr>
        <p:blipFill>
          <a:blip r:embed="rId16">
            <a:alphaModFix/>
          </a:blip>
          <a:stretch>
            <a:fillRect/>
          </a:stretch>
        </p:blipFill>
        <p:spPr>
          <a:xfrm>
            <a:off x="7275265" y="3649325"/>
            <a:ext cx="291300" cy="286500"/>
          </a:xfrm>
          <a:prstGeom prst="ellipse">
            <a:avLst/>
          </a:prstGeom>
          <a:noFill/>
          <a:ln>
            <a:noFill/>
          </a:ln>
        </p:spPr>
      </p:pic>
      <p:sp>
        <p:nvSpPr>
          <p:cNvPr id="523" name="Google Shape;523;p53"/>
          <p:cNvSpPr/>
          <p:nvPr/>
        </p:nvSpPr>
        <p:spPr>
          <a:xfrm>
            <a:off x="3814888" y="3552325"/>
            <a:ext cx="563700" cy="528600"/>
          </a:xfrm>
          <a:prstGeom prst="ellipse">
            <a:avLst/>
          </a:prstGeom>
          <a:solidFill>
            <a:srgbClr val="F4F4F6"/>
          </a:solidFill>
          <a:ln cap="flat" cmpd="sng" w="9525">
            <a:solidFill>
              <a:srgbClr val="F4F4F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pic>
        <p:nvPicPr>
          <p:cNvPr id="524" name="Google Shape;524;p53"/>
          <p:cNvPicPr preferRelativeResize="0"/>
          <p:nvPr/>
        </p:nvPicPr>
        <p:blipFill>
          <a:blip r:embed="rId17">
            <a:alphaModFix/>
          </a:blip>
          <a:stretch>
            <a:fillRect/>
          </a:stretch>
        </p:blipFill>
        <p:spPr>
          <a:xfrm rot="3666823">
            <a:off x="3807015" y="3526906"/>
            <a:ext cx="579470" cy="579438"/>
          </a:xfrm>
          <a:prstGeom prst="rect">
            <a:avLst/>
          </a:prstGeom>
          <a:noFill/>
          <a:ln>
            <a:noFill/>
          </a:ln>
        </p:spPr>
      </p:pic>
      <p:pic>
        <p:nvPicPr>
          <p:cNvPr id="525" name="Google Shape;525;p53"/>
          <p:cNvPicPr preferRelativeResize="0"/>
          <p:nvPr/>
        </p:nvPicPr>
        <p:blipFill>
          <a:blip r:embed="rId18">
            <a:alphaModFix/>
          </a:blip>
          <a:stretch>
            <a:fillRect/>
          </a:stretch>
        </p:blipFill>
        <p:spPr>
          <a:xfrm>
            <a:off x="3918693" y="2151300"/>
            <a:ext cx="356070" cy="286500"/>
          </a:xfrm>
          <a:prstGeom prst="rect">
            <a:avLst/>
          </a:prstGeom>
          <a:noFill/>
          <a:ln cap="flat" cmpd="sng" w="9525">
            <a:solidFill>
              <a:srgbClr val="202D36"/>
            </a:solidFill>
            <a:prstDash val="solid"/>
            <a:round/>
            <a:headEnd len="sm" w="sm" type="none"/>
            <a:tailEnd len="sm" w="sm" type="none"/>
          </a:ln>
        </p:spPr>
      </p:pic>
      <p:pic>
        <p:nvPicPr>
          <p:cNvPr id="526" name="Google Shape;526;p53"/>
          <p:cNvPicPr preferRelativeResize="0"/>
          <p:nvPr/>
        </p:nvPicPr>
        <p:blipFill>
          <a:blip r:embed="rId19">
            <a:alphaModFix/>
          </a:blip>
          <a:stretch>
            <a:fillRect/>
          </a:stretch>
        </p:blipFill>
        <p:spPr>
          <a:xfrm>
            <a:off x="3860175" y="1281825"/>
            <a:ext cx="430944" cy="286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4"/>
          <p:cNvSpPr txBox="1"/>
          <p:nvPr>
            <p:ph type="ctrTitle"/>
          </p:nvPr>
        </p:nvSpPr>
        <p:spPr>
          <a:xfrm>
            <a:off x="0" y="1733500"/>
            <a:ext cx="34968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700">
                <a:solidFill>
                  <a:schemeClr val="lt1"/>
                </a:solidFill>
                <a:latin typeface="Century Gothic"/>
                <a:ea typeface="Century Gothic"/>
                <a:cs typeface="Century Gothic"/>
                <a:sym typeface="Century Gothic"/>
              </a:rPr>
              <a:t>MERCI !</a:t>
            </a:r>
            <a:endParaRPr sz="6700">
              <a:solidFill>
                <a:schemeClr val="lt1"/>
              </a:solidFill>
              <a:latin typeface="Century Gothic"/>
              <a:ea typeface="Century Gothic"/>
              <a:cs typeface="Century Gothic"/>
              <a:sym typeface="Century Gothic"/>
            </a:endParaRPr>
          </a:p>
        </p:txBody>
      </p:sp>
      <p:pic>
        <p:nvPicPr>
          <p:cNvPr id="532" name="Google Shape;532;p54"/>
          <p:cNvPicPr preferRelativeResize="0"/>
          <p:nvPr/>
        </p:nvPicPr>
        <p:blipFill>
          <a:blip r:embed="rId3">
            <a:alphaModFix/>
          </a:blip>
          <a:stretch>
            <a:fillRect/>
          </a:stretch>
        </p:blipFill>
        <p:spPr>
          <a:xfrm>
            <a:off x="4219913" y="640575"/>
            <a:ext cx="3496925" cy="1003900"/>
          </a:xfrm>
          <a:prstGeom prst="rect">
            <a:avLst/>
          </a:prstGeom>
          <a:noFill/>
          <a:ln>
            <a:noFill/>
          </a:ln>
        </p:spPr>
      </p:pic>
      <p:sp>
        <p:nvSpPr>
          <p:cNvPr id="533" name="Google Shape;533;p54"/>
          <p:cNvSpPr txBox="1"/>
          <p:nvPr/>
        </p:nvSpPr>
        <p:spPr>
          <a:xfrm>
            <a:off x="4113000" y="1803000"/>
            <a:ext cx="5106600" cy="1015800"/>
          </a:xfrm>
          <a:prstGeom prst="rect">
            <a:avLst/>
          </a:prstGeom>
          <a:noFill/>
          <a:ln>
            <a:noFill/>
          </a:ln>
        </p:spPr>
        <p:txBody>
          <a:bodyPr anchorCtr="0" anchor="ctr" bIns="91425" lIns="91425" spcFirstLastPara="1" rIns="91425" wrap="square" tIns="91425">
            <a:spAutoFit/>
          </a:bodyPr>
          <a:lstStyle/>
          <a:p>
            <a:pPr indent="0" lvl="0" marL="0" rtl="0" algn="l">
              <a:spcBef>
                <a:spcPts val="600"/>
              </a:spcBef>
              <a:spcAft>
                <a:spcPts val="0"/>
              </a:spcAft>
              <a:buNone/>
            </a:pPr>
            <a:r>
              <a:t/>
            </a:r>
            <a:endParaRPr b="1" sz="1500"/>
          </a:p>
          <a:p>
            <a:pPr indent="0" lvl="0" marL="0" rtl="0" algn="l">
              <a:spcBef>
                <a:spcPts val="600"/>
              </a:spcBef>
              <a:spcAft>
                <a:spcPts val="0"/>
              </a:spcAft>
              <a:buNone/>
            </a:pPr>
            <a:r>
              <a:rPr b="1" lang="en" sz="2000" u="sng">
                <a:solidFill>
                  <a:schemeClr val="accent2"/>
                </a:solidFill>
                <a:latin typeface="Century Gothic"/>
                <a:ea typeface="Century Gothic"/>
                <a:cs typeface="Century Gothic"/>
                <a:sym typeface="Century Gothic"/>
                <a:hlinkClick r:id="rId4">
                  <a:extLst>
                    <a:ext uri="{A12FA001-AC4F-418D-AE19-62706E023703}">
                      <ahyp:hlinkClr val="tx"/>
                    </a:ext>
                  </a:extLst>
                </a:hlinkClick>
              </a:rPr>
              <a:t>stephanie.rioux@recit.qc.ca</a:t>
            </a:r>
            <a:endParaRPr b="1" sz="2000" u="sng">
              <a:solidFill>
                <a:schemeClr val="accent2"/>
              </a:solidFill>
              <a:latin typeface="Century Gothic"/>
              <a:ea typeface="Century Gothic"/>
              <a:cs typeface="Century Gothic"/>
              <a:sym typeface="Century Gothic"/>
            </a:endParaRPr>
          </a:p>
          <a:p>
            <a:pPr indent="0" lvl="0" marL="0" rtl="0" algn="l">
              <a:spcBef>
                <a:spcPts val="600"/>
              </a:spcBef>
              <a:spcAft>
                <a:spcPts val="0"/>
              </a:spcAft>
              <a:buNone/>
            </a:pPr>
            <a:r>
              <a:t/>
            </a:r>
            <a:endParaRPr sz="900">
              <a:solidFill>
                <a:schemeClr val="dk1"/>
              </a:solidFill>
              <a:latin typeface="Century Gothic"/>
              <a:ea typeface="Century Gothic"/>
              <a:cs typeface="Century Gothic"/>
              <a:sym typeface="Century Gothic"/>
            </a:endParaRPr>
          </a:p>
        </p:txBody>
      </p:sp>
      <p:pic>
        <p:nvPicPr>
          <p:cNvPr id="534" name="Google Shape;534;p54"/>
          <p:cNvPicPr preferRelativeResize="0"/>
          <p:nvPr/>
        </p:nvPicPr>
        <p:blipFill>
          <a:blip r:embed="rId5">
            <a:alphaModFix/>
          </a:blip>
          <a:stretch>
            <a:fillRect/>
          </a:stretch>
        </p:blipFill>
        <p:spPr>
          <a:xfrm>
            <a:off x="3618238" y="4685709"/>
            <a:ext cx="808425" cy="286175"/>
          </a:xfrm>
          <a:prstGeom prst="rect">
            <a:avLst/>
          </a:prstGeom>
          <a:noFill/>
          <a:ln>
            <a:noFill/>
          </a:ln>
        </p:spPr>
      </p:pic>
      <p:sp>
        <p:nvSpPr>
          <p:cNvPr id="535" name="Google Shape;535;p5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36" name="Google Shape;536;p54"/>
          <p:cNvSpPr txBox="1"/>
          <p:nvPr/>
        </p:nvSpPr>
        <p:spPr>
          <a:xfrm>
            <a:off x="4528075" y="4609500"/>
            <a:ext cx="4548300" cy="4311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rgbClr val="000000"/>
              </a:buClr>
              <a:buSzPts val="1100"/>
              <a:buFont typeface="Arial"/>
              <a:buNone/>
            </a:pPr>
            <a:r>
              <a:rPr lang="en" sz="1000">
                <a:latin typeface="Ubuntu"/>
                <a:ea typeface="Ubuntu"/>
                <a:cs typeface="Ubuntu"/>
                <a:sym typeface="Ubuntu"/>
              </a:rPr>
              <a:t>Cette présentation,</a:t>
            </a:r>
            <a:r>
              <a:rPr lang="en" sz="1000">
                <a:latin typeface="Ubuntu"/>
                <a:ea typeface="Ubuntu"/>
                <a:cs typeface="Ubuntu"/>
                <a:sym typeface="Ubuntu"/>
              </a:rPr>
              <a:t> </a:t>
            </a:r>
            <a:r>
              <a:rPr lang="en" sz="1000" u="sng">
                <a:solidFill>
                  <a:schemeClr val="hlink"/>
                </a:solidFill>
                <a:latin typeface="Ubuntu"/>
                <a:ea typeface="Ubuntu"/>
                <a:cs typeface="Ubuntu"/>
                <a:sym typeface="Ubuntu"/>
                <a:hlinkClick r:id="rId6"/>
              </a:rPr>
              <a:t>recitmst.qc.ca/desmos29</a:t>
            </a:r>
            <a:r>
              <a:rPr lang="en" sz="1000" u="sng">
                <a:solidFill>
                  <a:schemeClr val="hlink"/>
                </a:solidFill>
                <a:latin typeface="Ubuntu"/>
                <a:ea typeface="Ubuntu"/>
                <a:cs typeface="Ubuntu"/>
                <a:sym typeface="Ubuntu"/>
                <a:hlinkClick r:id="rId7"/>
              </a:rPr>
              <a:t>102024</a:t>
            </a:r>
            <a:r>
              <a:rPr lang="en" sz="1000">
                <a:latin typeface="Ubuntu"/>
                <a:ea typeface="Ubuntu"/>
                <a:cs typeface="Ubuntu"/>
                <a:sym typeface="Ubuntu"/>
              </a:rPr>
              <a:t> </a:t>
            </a:r>
            <a:r>
              <a:rPr lang="en" sz="1000">
                <a:latin typeface="Ubuntu"/>
                <a:ea typeface="Ubuntu"/>
                <a:cs typeface="Ubuntu"/>
                <a:sym typeface="Ubuntu"/>
              </a:rPr>
              <a:t>du </a:t>
            </a:r>
            <a:r>
              <a:rPr lang="en" sz="1000" u="sng">
                <a:latin typeface="Ubuntu"/>
                <a:ea typeface="Ubuntu"/>
                <a:cs typeface="Ubuntu"/>
                <a:sym typeface="Ubuntu"/>
                <a:hlinkClick r:id="rId8"/>
              </a:rPr>
              <a:t>RÉCIT MST</a:t>
            </a:r>
            <a:r>
              <a:rPr lang="en" sz="1000">
                <a:latin typeface="Ubuntu"/>
                <a:ea typeface="Ubuntu"/>
                <a:cs typeface="Ubuntu"/>
                <a:sym typeface="Ubuntu"/>
              </a:rPr>
              <a:t> est mise à disposition, sauf exception, selon les termes de la </a:t>
            </a:r>
            <a:r>
              <a:rPr lang="en" sz="1000" u="sng">
                <a:hlinkClick r:id="rId9"/>
              </a:rPr>
              <a:t>Licence CC</a:t>
            </a:r>
            <a:r>
              <a:rPr lang="en" sz="1000">
                <a:latin typeface="Ubuntu"/>
                <a:ea typeface="Ubuntu"/>
                <a:cs typeface="Ubuntu"/>
                <a:sym typeface="Ubuntu"/>
              </a:rPr>
              <a:t>.</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540" name="Shape 540"/>
        <p:cNvGrpSpPr/>
        <p:nvPr/>
      </p:nvGrpSpPr>
      <p:grpSpPr>
        <a:xfrm>
          <a:off x="0" y="0"/>
          <a:ext cx="0" cy="0"/>
          <a:chOff x="0" y="0"/>
          <a:chExt cx="0" cy="0"/>
        </a:xfrm>
      </p:grpSpPr>
      <p:pic>
        <p:nvPicPr>
          <p:cNvPr id="541" name="Google Shape;541;p55">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542" name="Google Shape;542;p55"/>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543" name="Google Shape;543;p55"/>
          <p:cNvGrpSpPr/>
          <p:nvPr/>
        </p:nvGrpSpPr>
        <p:grpSpPr>
          <a:xfrm>
            <a:off x="690575" y="3290132"/>
            <a:ext cx="7762851" cy="892418"/>
            <a:chOff x="801125" y="3213932"/>
            <a:chExt cx="7762851" cy="892418"/>
          </a:xfrm>
        </p:grpSpPr>
        <p:grpSp>
          <p:nvGrpSpPr>
            <p:cNvPr id="544" name="Google Shape;544;p55"/>
            <p:cNvGrpSpPr/>
            <p:nvPr/>
          </p:nvGrpSpPr>
          <p:grpSpPr>
            <a:xfrm>
              <a:off x="4845759" y="3213932"/>
              <a:ext cx="1695900" cy="892418"/>
              <a:chOff x="4845759" y="3213932"/>
              <a:chExt cx="1695900" cy="892418"/>
            </a:xfrm>
          </p:grpSpPr>
          <p:sp>
            <p:nvSpPr>
              <p:cNvPr id="545" name="Google Shape;545;p55"/>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546" name="Google Shape;546;p55"/>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547" name="Google Shape;547;p55"/>
            <p:cNvGrpSpPr/>
            <p:nvPr/>
          </p:nvGrpSpPr>
          <p:grpSpPr>
            <a:xfrm>
              <a:off x="2823442" y="3214222"/>
              <a:ext cx="1695900" cy="892128"/>
              <a:chOff x="2823442" y="3214222"/>
              <a:chExt cx="1695900" cy="892128"/>
            </a:xfrm>
          </p:grpSpPr>
          <p:sp>
            <p:nvSpPr>
              <p:cNvPr id="548" name="Google Shape;548;p55"/>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549" name="Google Shape;549;p55"/>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550" name="Google Shape;550;p55"/>
            <p:cNvGrpSpPr/>
            <p:nvPr/>
          </p:nvGrpSpPr>
          <p:grpSpPr>
            <a:xfrm>
              <a:off x="6868076" y="3213932"/>
              <a:ext cx="1695900" cy="892418"/>
              <a:chOff x="6868076" y="3213932"/>
              <a:chExt cx="1695900" cy="892418"/>
            </a:xfrm>
          </p:grpSpPr>
          <p:sp>
            <p:nvSpPr>
              <p:cNvPr id="551" name="Google Shape;551;p55"/>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552" name="Google Shape;552;p55"/>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553" name="Google Shape;553;p55"/>
            <p:cNvGrpSpPr/>
            <p:nvPr/>
          </p:nvGrpSpPr>
          <p:grpSpPr>
            <a:xfrm>
              <a:off x="801125" y="3214206"/>
              <a:ext cx="1695900" cy="892144"/>
              <a:chOff x="801125" y="3214206"/>
              <a:chExt cx="1695900" cy="892144"/>
            </a:xfrm>
          </p:grpSpPr>
          <p:sp>
            <p:nvSpPr>
              <p:cNvPr id="554" name="Google Shape;554;p55"/>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555" name="Google Shape;555;p55"/>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ctrTitle"/>
          </p:nvPr>
        </p:nvSpPr>
        <p:spPr>
          <a:xfrm>
            <a:off x="418000" y="1596325"/>
            <a:ext cx="2715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entury Gothic"/>
                <a:ea typeface="Century Gothic"/>
                <a:cs typeface="Century Gothic"/>
                <a:sym typeface="Century Gothic"/>
              </a:rPr>
              <a:t>Plan de l’atelier</a:t>
            </a:r>
            <a:endParaRPr sz="2500">
              <a:solidFill>
                <a:schemeClr val="lt1"/>
              </a:solidFill>
              <a:latin typeface="Century Gothic"/>
              <a:ea typeface="Century Gothic"/>
              <a:cs typeface="Century Gothic"/>
              <a:sym typeface="Century Gothic"/>
            </a:endParaRPr>
          </a:p>
        </p:txBody>
      </p:sp>
      <p:sp>
        <p:nvSpPr>
          <p:cNvPr id="248" name="Google Shape;248;p34"/>
          <p:cNvSpPr txBox="1"/>
          <p:nvPr>
            <p:ph idx="1" type="subTitle"/>
          </p:nvPr>
        </p:nvSpPr>
        <p:spPr>
          <a:xfrm>
            <a:off x="3712300" y="1069800"/>
            <a:ext cx="4884000" cy="2886000"/>
          </a:xfrm>
          <a:prstGeom prst="rect">
            <a:avLst/>
          </a:prstGeom>
        </p:spPr>
        <p:txBody>
          <a:bodyPr anchorCtr="0" anchor="t" bIns="91425" lIns="91425" spcFirstLastPara="1" rIns="91425" wrap="square" tIns="91425">
            <a:spAutoFit/>
          </a:bodyPr>
          <a:lstStyle/>
          <a:p>
            <a:pPr indent="-393700" lvl="0" marL="457200" rtl="0" algn="l">
              <a:lnSpc>
                <a:spcPct val="115000"/>
              </a:lnSpc>
              <a:spcBef>
                <a:spcPts val="0"/>
              </a:spcBef>
              <a:spcAft>
                <a:spcPts val="0"/>
              </a:spcAft>
              <a:buClr>
                <a:schemeClr val="dk1"/>
              </a:buClr>
              <a:buSzPts val="2600"/>
              <a:buFont typeface="Ubuntu"/>
              <a:buChar char="■"/>
            </a:pPr>
            <a:r>
              <a:rPr b="0" lang="en" sz="2300">
                <a:solidFill>
                  <a:schemeClr val="dk1"/>
                </a:solidFill>
                <a:latin typeface="Ubuntu"/>
                <a:ea typeface="Ubuntu"/>
                <a:cs typeface="Ubuntu"/>
                <a:sym typeface="Ubuntu"/>
              </a:rPr>
              <a:t>C’est quoi Desmos? </a:t>
            </a:r>
            <a:endParaRPr b="0" sz="2300">
              <a:solidFill>
                <a:schemeClr val="dk1"/>
              </a:solidFill>
              <a:latin typeface="Ubuntu"/>
              <a:ea typeface="Ubuntu"/>
              <a:cs typeface="Ubuntu"/>
              <a:sym typeface="Ubuntu"/>
            </a:endParaRPr>
          </a:p>
          <a:p>
            <a:pPr indent="-393700" lvl="0" marL="457200" rtl="0" algn="l">
              <a:lnSpc>
                <a:spcPct val="115000"/>
              </a:lnSpc>
              <a:spcBef>
                <a:spcPts val="0"/>
              </a:spcBef>
              <a:spcAft>
                <a:spcPts val="0"/>
              </a:spcAft>
              <a:buClr>
                <a:schemeClr val="dk1"/>
              </a:buClr>
              <a:buSzPts val="2600"/>
              <a:buFont typeface="Ubuntu"/>
              <a:buChar char="■"/>
            </a:pPr>
            <a:r>
              <a:rPr b="0" lang="en" sz="2300">
                <a:solidFill>
                  <a:schemeClr val="dk1"/>
                </a:solidFill>
                <a:latin typeface="Ubuntu"/>
                <a:ea typeface="Ubuntu"/>
                <a:cs typeface="Ubuntu"/>
                <a:sym typeface="Ubuntu"/>
              </a:rPr>
              <a:t>Suite d’outils Desmos</a:t>
            </a:r>
            <a:endParaRPr b="0" sz="2300">
              <a:solidFill>
                <a:schemeClr val="dk1"/>
              </a:solidFill>
              <a:latin typeface="Ubuntu"/>
              <a:ea typeface="Ubuntu"/>
              <a:cs typeface="Ubuntu"/>
              <a:sym typeface="Ubuntu"/>
            </a:endParaRPr>
          </a:p>
          <a:p>
            <a:pPr indent="-393700" lvl="0" marL="457200" rtl="0" algn="l">
              <a:lnSpc>
                <a:spcPct val="115000"/>
              </a:lnSpc>
              <a:spcBef>
                <a:spcPts val="0"/>
              </a:spcBef>
              <a:spcAft>
                <a:spcPts val="0"/>
              </a:spcAft>
              <a:buClr>
                <a:schemeClr val="dk1"/>
              </a:buClr>
              <a:buSzPts val="2600"/>
              <a:buFont typeface="Ubuntu"/>
              <a:buChar char="■"/>
            </a:pPr>
            <a:r>
              <a:rPr b="0" lang="en" sz="2300">
                <a:solidFill>
                  <a:schemeClr val="dk1"/>
                </a:solidFill>
                <a:latin typeface="Ubuntu"/>
                <a:ea typeface="Ubuntu"/>
                <a:cs typeface="Ubuntu"/>
                <a:sym typeface="Ubuntu"/>
              </a:rPr>
              <a:t>Expérience-élève</a:t>
            </a:r>
            <a:endParaRPr b="0" sz="2300">
              <a:solidFill>
                <a:schemeClr val="dk1"/>
              </a:solidFill>
              <a:latin typeface="Ubuntu"/>
              <a:ea typeface="Ubuntu"/>
              <a:cs typeface="Ubuntu"/>
              <a:sym typeface="Ubuntu"/>
            </a:endParaRPr>
          </a:p>
          <a:p>
            <a:pPr indent="-393700" lvl="0" marL="457200" rtl="0" algn="l">
              <a:lnSpc>
                <a:spcPct val="115000"/>
              </a:lnSpc>
              <a:spcBef>
                <a:spcPts val="0"/>
              </a:spcBef>
              <a:spcAft>
                <a:spcPts val="0"/>
              </a:spcAft>
              <a:buClr>
                <a:schemeClr val="dk1"/>
              </a:buClr>
              <a:buSzPts val="2600"/>
              <a:buFont typeface="Ubuntu"/>
              <a:buChar char="■"/>
            </a:pPr>
            <a:r>
              <a:rPr b="0" lang="en" sz="2300">
                <a:solidFill>
                  <a:schemeClr val="dk1"/>
                </a:solidFill>
                <a:latin typeface="Ubuntu"/>
                <a:ea typeface="Ubuntu"/>
                <a:cs typeface="Ubuntu"/>
                <a:sym typeface="Ubuntu"/>
              </a:rPr>
              <a:t>E</a:t>
            </a:r>
            <a:r>
              <a:rPr b="0" lang="en" sz="2300">
                <a:solidFill>
                  <a:schemeClr val="dk1"/>
                </a:solidFill>
                <a:latin typeface="Ubuntu"/>
                <a:ea typeface="Ubuntu"/>
                <a:cs typeface="Ubuntu"/>
                <a:sym typeface="Ubuntu"/>
              </a:rPr>
              <a:t>space enseignant</a:t>
            </a:r>
            <a:endParaRPr b="0" sz="2300">
              <a:solidFill>
                <a:schemeClr val="dk1"/>
              </a:solidFill>
              <a:latin typeface="Ubuntu"/>
              <a:ea typeface="Ubuntu"/>
              <a:cs typeface="Ubuntu"/>
              <a:sym typeface="Ubuntu"/>
            </a:endParaRPr>
          </a:p>
          <a:p>
            <a:pPr indent="-393700" lvl="0" marL="457200" rtl="0" algn="l">
              <a:lnSpc>
                <a:spcPct val="115000"/>
              </a:lnSpc>
              <a:spcBef>
                <a:spcPts val="0"/>
              </a:spcBef>
              <a:spcAft>
                <a:spcPts val="0"/>
              </a:spcAft>
              <a:buClr>
                <a:schemeClr val="dk1"/>
              </a:buClr>
              <a:buSzPts val="2600"/>
              <a:buFont typeface="Ubuntu"/>
              <a:buChar char="■"/>
            </a:pPr>
            <a:r>
              <a:rPr b="0" lang="en" sz="2300">
                <a:solidFill>
                  <a:schemeClr val="dk1"/>
                </a:solidFill>
                <a:latin typeface="Ubuntu"/>
                <a:ea typeface="Ubuntu"/>
                <a:cs typeface="Ubuntu"/>
                <a:sym typeface="Ubuntu"/>
              </a:rPr>
              <a:t>Ressources en math</a:t>
            </a:r>
            <a:endParaRPr b="0" sz="2300">
              <a:solidFill>
                <a:schemeClr val="dk1"/>
              </a:solidFill>
              <a:latin typeface="Ubuntu"/>
              <a:ea typeface="Ubuntu"/>
              <a:cs typeface="Ubuntu"/>
              <a:sym typeface="Ubuntu"/>
            </a:endParaRPr>
          </a:p>
          <a:p>
            <a:pPr indent="-393700" lvl="0" marL="457200" rtl="0" algn="l">
              <a:lnSpc>
                <a:spcPct val="115000"/>
              </a:lnSpc>
              <a:spcBef>
                <a:spcPts val="0"/>
              </a:spcBef>
              <a:spcAft>
                <a:spcPts val="0"/>
              </a:spcAft>
              <a:buClr>
                <a:schemeClr val="dk1"/>
              </a:buClr>
              <a:buSzPts val="2600"/>
              <a:buFont typeface="Ubuntu"/>
              <a:buChar char="■"/>
            </a:pPr>
            <a:r>
              <a:rPr b="0" lang="en" sz="2300">
                <a:solidFill>
                  <a:schemeClr val="dk1"/>
                </a:solidFill>
                <a:latin typeface="Ubuntu"/>
                <a:ea typeface="Ubuntu"/>
                <a:cs typeface="Ubuntu"/>
                <a:sym typeface="Ubuntu"/>
              </a:rPr>
              <a:t>Développement professionnel</a:t>
            </a:r>
            <a:endParaRPr b="0" sz="2300">
              <a:solidFill>
                <a:schemeClr val="dk1"/>
              </a:solidFill>
              <a:latin typeface="Ubuntu"/>
              <a:ea typeface="Ubuntu"/>
              <a:cs typeface="Ubuntu"/>
              <a:sym typeface="Ubuntu"/>
            </a:endParaRPr>
          </a:p>
        </p:txBody>
      </p:sp>
      <p:sp>
        <p:nvSpPr>
          <p:cNvPr id="249" name="Google Shape;249;p3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5"/>
          <p:cNvPicPr preferRelativeResize="0"/>
          <p:nvPr/>
        </p:nvPicPr>
        <p:blipFill>
          <a:blip r:embed="rId3">
            <a:alphaModFix/>
          </a:blip>
          <a:stretch>
            <a:fillRect/>
          </a:stretch>
        </p:blipFill>
        <p:spPr>
          <a:xfrm>
            <a:off x="4680400" y="2207900"/>
            <a:ext cx="3363150" cy="1322725"/>
          </a:xfrm>
          <a:prstGeom prst="rect">
            <a:avLst/>
          </a:prstGeom>
          <a:noFill/>
          <a:ln>
            <a:noFill/>
          </a:ln>
        </p:spPr>
      </p:pic>
      <p:sp>
        <p:nvSpPr>
          <p:cNvPr id="255" name="Google Shape;255;p35"/>
          <p:cNvSpPr txBox="1"/>
          <p:nvPr>
            <p:ph type="title"/>
          </p:nvPr>
        </p:nvSpPr>
        <p:spPr>
          <a:xfrm>
            <a:off x="1029641" y="743400"/>
            <a:ext cx="3989400" cy="5694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2500">
                <a:latin typeface="Century Gothic"/>
                <a:ea typeface="Century Gothic"/>
                <a:cs typeface="Century Gothic"/>
                <a:sym typeface="Century Gothic"/>
              </a:rPr>
              <a:t>C’est quoi Desmos?</a:t>
            </a:r>
            <a:endParaRPr sz="2500">
              <a:solidFill>
                <a:schemeClr val="dk2"/>
              </a:solidFill>
              <a:latin typeface="Viga"/>
              <a:ea typeface="Viga"/>
              <a:cs typeface="Viga"/>
              <a:sym typeface="Viga"/>
            </a:endParaRPr>
          </a:p>
        </p:txBody>
      </p:sp>
      <p:sp>
        <p:nvSpPr>
          <p:cNvPr id="256" name="Google Shape;256;p3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7" name="Google Shape;257;p35"/>
          <p:cNvSpPr txBox="1"/>
          <p:nvPr/>
        </p:nvSpPr>
        <p:spPr>
          <a:xfrm>
            <a:off x="6923100" y="3114525"/>
            <a:ext cx="22209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chemeClr val="accent3"/>
                </a:solidFill>
                <a:latin typeface="Ubuntu"/>
                <a:ea typeface="Ubuntu"/>
                <a:cs typeface="Ubuntu"/>
                <a:sym typeface="Ubuntu"/>
                <a:hlinkClick r:id="rId4">
                  <a:extLst>
                    <a:ext uri="{A12FA001-AC4F-418D-AE19-62706E023703}">
                      <ahyp:hlinkClr val="tx"/>
                    </a:ext>
                  </a:extLst>
                </a:hlinkClick>
              </a:rPr>
              <a:t>teacher.desmos.com</a:t>
            </a:r>
            <a:endParaRPr sz="1200">
              <a:solidFill>
                <a:schemeClr val="accent3"/>
              </a:solidFill>
              <a:latin typeface="Ubuntu"/>
              <a:ea typeface="Ubuntu"/>
              <a:cs typeface="Ubuntu"/>
              <a:sym typeface="Ubuntu"/>
            </a:endParaRPr>
          </a:p>
        </p:txBody>
      </p:sp>
      <p:sp>
        <p:nvSpPr>
          <p:cNvPr id="258" name="Google Shape;258;p35"/>
          <p:cNvSpPr txBox="1"/>
          <p:nvPr/>
        </p:nvSpPr>
        <p:spPr>
          <a:xfrm>
            <a:off x="5456175" y="1613550"/>
            <a:ext cx="22209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accent5"/>
                </a:solidFill>
                <a:latin typeface="Century Gothic"/>
                <a:ea typeface="Century Gothic"/>
                <a:cs typeface="Century Gothic"/>
                <a:sym typeface="Century Gothic"/>
              </a:rPr>
              <a:t>Classe virtuelle</a:t>
            </a:r>
            <a:endParaRPr b="1" sz="2200">
              <a:solidFill>
                <a:schemeClr val="accent5"/>
              </a:solidFill>
              <a:latin typeface="Century Gothic"/>
              <a:ea typeface="Century Gothic"/>
              <a:cs typeface="Century Gothic"/>
              <a:sym typeface="Century Gothic"/>
            </a:endParaRPr>
          </a:p>
        </p:txBody>
      </p:sp>
      <p:sp>
        <p:nvSpPr>
          <p:cNvPr id="259" name="Google Shape;259;p35"/>
          <p:cNvSpPr txBox="1"/>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rgbClr val="3C78D8"/>
                </a:solidFill>
                <a:latin typeface="Sniglet"/>
                <a:ea typeface="Sniglet"/>
                <a:cs typeface="Sniglet"/>
                <a:sym typeface="Sniglet"/>
              </a:rPr>
              <a:t>‹#›</a:t>
            </a:fld>
            <a:endParaRPr sz="1200">
              <a:solidFill>
                <a:srgbClr val="3C78D8"/>
              </a:solidFill>
              <a:latin typeface="Sniglet"/>
              <a:ea typeface="Sniglet"/>
              <a:cs typeface="Sniglet"/>
              <a:sym typeface="Sniglet"/>
            </a:endParaRPr>
          </a:p>
        </p:txBody>
      </p:sp>
      <p:sp>
        <p:nvSpPr>
          <p:cNvPr id="260" name="Google Shape;260;p35"/>
          <p:cNvSpPr txBox="1"/>
          <p:nvPr/>
        </p:nvSpPr>
        <p:spPr>
          <a:xfrm>
            <a:off x="870900" y="1616250"/>
            <a:ext cx="3087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accent5"/>
                </a:solidFill>
                <a:latin typeface="Century Gothic"/>
                <a:ea typeface="Century Gothic"/>
                <a:cs typeface="Century Gothic"/>
                <a:sym typeface="Century Gothic"/>
              </a:rPr>
              <a:t>Suite d’outils Desmos </a:t>
            </a:r>
            <a:r>
              <a:rPr b="1" lang="en" sz="1600" u="sng">
                <a:solidFill>
                  <a:schemeClr val="accent3"/>
                </a:solidFill>
                <a:latin typeface="Century Gothic"/>
                <a:ea typeface="Century Gothic"/>
                <a:cs typeface="Century Gothic"/>
                <a:sym typeface="Century Gothic"/>
                <a:hlinkClick r:id="rId5">
                  <a:extLst>
                    <a:ext uri="{A12FA001-AC4F-418D-AE19-62706E023703}">
                      <ahyp:hlinkClr val="tx"/>
                    </a:ext>
                  </a:extLst>
                </a:hlinkClick>
              </a:rPr>
              <a:t>desmos.com</a:t>
            </a:r>
            <a:r>
              <a:rPr b="1" lang="en" sz="1800">
                <a:solidFill>
                  <a:schemeClr val="accent3"/>
                </a:solidFill>
                <a:latin typeface="Century Gothic"/>
                <a:ea typeface="Century Gothic"/>
                <a:cs typeface="Century Gothic"/>
                <a:sym typeface="Century Gothic"/>
              </a:rPr>
              <a:t> </a:t>
            </a:r>
            <a:endParaRPr b="1" sz="1800">
              <a:solidFill>
                <a:schemeClr val="accent3"/>
              </a:solidFill>
              <a:latin typeface="Century Gothic"/>
              <a:ea typeface="Century Gothic"/>
              <a:cs typeface="Century Gothic"/>
              <a:sym typeface="Century Gothic"/>
            </a:endParaRPr>
          </a:p>
        </p:txBody>
      </p:sp>
      <p:pic>
        <p:nvPicPr>
          <p:cNvPr id="261" name="Google Shape;261;p35"/>
          <p:cNvPicPr preferRelativeResize="0"/>
          <p:nvPr/>
        </p:nvPicPr>
        <p:blipFill>
          <a:blip r:embed="rId6">
            <a:alphaModFix/>
          </a:blip>
          <a:stretch>
            <a:fillRect/>
          </a:stretch>
        </p:blipFill>
        <p:spPr>
          <a:xfrm>
            <a:off x="1159325" y="2360300"/>
            <a:ext cx="2331501" cy="2631878"/>
          </a:xfrm>
          <a:prstGeom prst="rect">
            <a:avLst/>
          </a:prstGeom>
          <a:noFill/>
          <a:ln>
            <a:noFill/>
          </a:ln>
        </p:spPr>
      </p:pic>
      <p:pic>
        <p:nvPicPr>
          <p:cNvPr id="262" name="Google Shape;262;p35"/>
          <p:cNvPicPr preferRelativeResize="0"/>
          <p:nvPr/>
        </p:nvPicPr>
        <p:blipFill>
          <a:blip r:embed="rId7">
            <a:alphaModFix/>
          </a:blip>
          <a:stretch>
            <a:fillRect/>
          </a:stretch>
        </p:blipFill>
        <p:spPr>
          <a:xfrm>
            <a:off x="4700925" y="3530625"/>
            <a:ext cx="3403989" cy="1322725"/>
          </a:xfrm>
          <a:prstGeom prst="rect">
            <a:avLst/>
          </a:prstGeom>
          <a:noFill/>
          <a:ln>
            <a:noFill/>
          </a:ln>
        </p:spPr>
      </p:pic>
      <p:sp>
        <p:nvSpPr>
          <p:cNvPr id="263" name="Google Shape;263;p35"/>
          <p:cNvSpPr txBox="1"/>
          <p:nvPr/>
        </p:nvSpPr>
        <p:spPr>
          <a:xfrm>
            <a:off x="6923100" y="4518525"/>
            <a:ext cx="2220900" cy="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chemeClr val="accent3"/>
                </a:solidFill>
                <a:latin typeface="Ubuntu"/>
                <a:ea typeface="Ubuntu"/>
                <a:cs typeface="Ubuntu"/>
                <a:sym typeface="Ubuntu"/>
                <a:hlinkClick r:id="rId8">
                  <a:extLst>
                    <a:ext uri="{A12FA001-AC4F-418D-AE19-62706E023703}">
                      <ahyp:hlinkClr val="tx"/>
                    </a:ext>
                  </a:extLst>
                </a:hlinkClick>
              </a:rPr>
              <a:t>student.desmos.com </a:t>
            </a:r>
            <a:r>
              <a:rPr b="1" lang="en" sz="1600">
                <a:solidFill>
                  <a:schemeClr val="accent3"/>
                </a:solidFill>
                <a:latin typeface="Ubuntu"/>
                <a:ea typeface="Ubuntu"/>
                <a:cs typeface="Ubuntu"/>
                <a:sym typeface="Ubuntu"/>
              </a:rPr>
              <a:t>	</a:t>
            </a:r>
            <a:endParaRPr sz="2800">
              <a:solidFill>
                <a:schemeClr val="accent3"/>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6"/>
          <p:cNvPicPr preferRelativeResize="0"/>
          <p:nvPr/>
        </p:nvPicPr>
        <p:blipFill>
          <a:blip r:embed="rId3">
            <a:alphaModFix/>
          </a:blip>
          <a:stretch>
            <a:fillRect/>
          </a:stretch>
        </p:blipFill>
        <p:spPr>
          <a:xfrm>
            <a:off x="4384525" y="663350"/>
            <a:ext cx="3539400" cy="3995391"/>
          </a:xfrm>
          <a:prstGeom prst="rect">
            <a:avLst/>
          </a:prstGeom>
          <a:noFill/>
          <a:ln>
            <a:noFill/>
          </a:ln>
        </p:spPr>
      </p:pic>
      <p:sp>
        <p:nvSpPr>
          <p:cNvPr id="269" name="Google Shape;269;p3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0" name="Google Shape;270;p36"/>
          <p:cNvSpPr txBox="1"/>
          <p:nvPr>
            <p:ph type="ctrTitle"/>
          </p:nvPr>
        </p:nvSpPr>
        <p:spPr>
          <a:xfrm>
            <a:off x="98275" y="1289600"/>
            <a:ext cx="4505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Century Gothic"/>
                <a:ea typeface="Century Gothic"/>
                <a:cs typeface="Century Gothic"/>
                <a:sym typeface="Century Gothic"/>
              </a:rPr>
              <a:t>Suite d’outils Desmos</a:t>
            </a:r>
            <a:endParaRPr sz="1700">
              <a:solidFill>
                <a:schemeClr val="accent6"/>
              </a:solidFill>
              <a:latin typeface="Century Gothic"/>
              <a:ea typeface="Century Gothic"/>
              <a:cs typeface="Century Gothic"/>
              <a:sym typeface="Century Gothic"/>
            </a:endParaRPr>
          </a:p>
          <a:p>
            <a:pPr indent="0" lvl="0" marL="0" rtl="0" algn="l">
              <a:spcBef>
                <a:spcPts val="0"/>
              </a:spcBef>
              <a:spcAft>
                <a:spcPts val="0"/>
              </a:spcAft>
              <a:buNone/>
            </a:pPr>
            <a:r>
              <a:rPr lang="en" sz="2000" u="sng">
                <a:solidFill>
                  <a:schemeClr val="accent6"/>
                </a:solidFill>
                <a:latin typeface="Century Gothic"/>
                <a:ea typeface="Century Gothic"/>
                <a:cs typeface="Century Gothic"/>
                <a:sym typeface="Century Gothic"/>
                <a:hlinkClick r:id="rId4">
                  <a:extLst>
                    <a:ext uri="{A12FA001-AC4F-418D-AE19-62706E023703}">
                      <ahyp:hlinkClr val="tx"/>
                    </a:ext>
                  </a:extLst>
                </a:hlinkClick>
              </a:rPr>
              <a:t>desmos.com</a:t>
            </a:r>
            <a:endParaRPr sz="2000">
              <a:solidFill>
                <a:schemeClr val="accent6"/>
              </a:solidFill>
              <a:latin typeface="Century Gothic"/>
              <a:ea typeface="Century Gothic"/>
              <a:cs typeface="Century Gothic"/>
              <a:sym typeface="Century Gothic"/>
            </a:endParaRPr>
          </a:p>
        </p:txBody>
      </p:sp>
      <p:sp>
        <p:nvSpPr>
          <p:cNvPr id="271" name="Google Shape;271;p36"/>
          <p:cNvSpPr/>
          <p:nvPr/>
        </p:nvSpPr>
        <p:spPr>
          <a:xfrm>
            <a:off x="4384525" y="676677"/>
            <a:ext cx="3599400" cy="5802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72" name="Google Shape;272;p36"/>
          <p:cNvSpPr/>
          <p:nvPr/>
        </p:nvSpPr>
        <p:spPr>
          <a:xfrm>
            <a:off x="4384525" y="2374826"/>
            <a:ext cx="3599400" cy="5802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73" name="Google Shape;273;p36"/>
          <p:cNvSpPr/>
          <p:nvPr/>
        </p:nvSpPr>
        <p:spPr>
          <a:xfrm>
            <a:off x="4384525" y="3517826"/>
            <a:ext cx="3599400" cy="5802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9" name="Google Shape;279;p37"/>
          <p:cNvSpPr txBox="1"/>
          <p:nvPr>
            <p:ph type="title"/>
          </p:nvPr>
        </p:nvSpPr>
        <p:spPr>
          <a:xfrm>
            <a:off x="1007325" y="530725"/>
            <a:ext cx="35394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Calculatrice graphique</a:t>
            </a:r>
            <a:endParaRPr sz="1700">
              <a:solidFill>
                <a:schemeClr val="accent6"/>
              </a:solidFill>
              <a:latin typeface="Century Gothic"/>
              <a:ea typeface="Century Gothic"/>
              <a:cs typeface="Century Gothic"/>
              <a:sym typeface="Century Gothic"/>
            </a:endParaRPr>
          </a:p>
        </p:txBody>
      </p:sp>
      <p:pic>
        <p:nvPicPr>
          <p:cNvPr id="280" name="Google Shape;280;p37">
            <a:hlinkClick r:id="rId3"/>
          </p:cNvPr>
          <p:cNvPicPr preferRelativeResize="0"/>
          <p:nvPr/>
        </p:nvPicPr>
        <p:blipFill>
          <a:blip r:embed="rId4">
            <a:alphaModFix/>
          </a:blip>
          <a:stretch>
            <a:fillRect/>
          </a:stretch>
        </p:blipFill>
        <p:spPr>
          <a:xfrm>
            <a:off x="298150" y="2090400"/>
            <a:ext cx="4656102" cy="2337150"/>
          </a:xfrm>
          <a:prstGeom prst="rect">
            <a:avLst/>
          </a:prstGeom>
          <a:noFill/>
          <a:ln>
            <a:noFill/>
          </a:ln>
        </p:spPr>
      </p:pic>
      <p:pic>
        <p:nvPicPr>
          <p:cNvPr id="281" name="Google Shape;281;p37">
            <a:hlinkClick r:id="rId5"/>
          </p:cNvPr>
          <p:cNvPicPr preferRelativeResize="0"/>
          <p:nvPr/>
        </p:nvPicPr>
        <p:blipFill>
          <a:blip r:embed="rId6">
            <a:alphaModFix/>
          </a:blip>
          <a:stretch>
            <a:fillRect/>
          </a:stretch>
        </p:blipFill>
        <p:spPr>
          <a:xfrm>
            <a:off x="5291650" y="152275"/>
            <a:ext cx="3653258" cy="1785601"/>
          </a:xfrm>
          <a:prstGeom prst="rect">
            <a:avLst/>
          </a:prstGeom>
          <a:noFill/>
          <a:ln>
            <a:noFill/>
          </a:ln>
        </p:spPr>
      </p:pic>
      <p:pic>
        <p:nvPicPr>
          <p:cNvPr id="282" name="Google Shape;282;p37"/>
          <p:cNvPicPr preferRelativeResize="0"/>
          <p:nvPr/>
        </p:nvPicPr>
        <p:blipFill rotWithShape="1">
          <a:blip r:embed="rId7">
            <a:alphaModFix/>
          </a:blip>
          <a:srcRect b="0" l="0" r="0" t="0"/>
          <a:stretch/>
        </p:blipFill>
        <p:spPr>
          <a:xfrm rot="-1320865">
            <a:off x="4540818" y="4144463"/>
            <a:ext cx="590708" cy="603353"/>
          </a:xfrm>
          <a:prstGeom prst="rect">
            <a:avLst/>
          </a:prstGeom>
          <a:noFill/>
          <a:ln>
            <a:noFill/>
          </a:ln>
        </p:spPr>
      </p:pic>
      <p:pic>
        <p:nvPicPr>
          <p:cNvPr id="283" name="Google Shape;283;p37">
            <a:hlinkClick r:id="rId8"/>
          </p:cNvPr>
          <p:cNvPicPr preferRelativeResize="0"/>
          <p:nvPr/>
        </p:nvPicPr>
        <p:blipFill>
          <a:blip r:embed="rId9">
            <a:alphaModFix/>
          </a:blip>
          <a:stretch>
            <a:fillRect/>
          </a:stretch>
        </p:blipFill>
        <p:spPr>
          <a:xfrm>
            <a:off x="5706939" y="2606680"/>
            <a:ext cx="3082687" cy="2232021"/>
          </a:xfrm>
          <a:prstGeom prst="rect">
            <a:avLst/>
          </a:prstGeom>
          <a:noFill/>
          <a:ln>
            <a:noFill/>
          </a:ln>
        </p:spPr>
      </p:pic>
      <p:pic>
        <p:nvPicPr>
          <p:cNvPr id="284" name="Google Shape;284;p37"/>
          <p:cNvPicPr preferRelativeResize="0"/>
          <p:nvPr/>
        </p:nvPicPr>
        <p:blipFill rotWithShape="1">
          <a:blip r:embed="rId7">
            <a:alphaModFix/>
          </a:blip>
          <a:srcRect b="0" l="0" r="0" t="0"/>
          <a:stretch/>
        </p:blipFill>
        <p:spPr>
          <a:xfrm rot="-1320865">
            <a:off x="8467268" y="1650313"/>
            <a:ext cx="590708" cy="603353"/>
          </a:xfrm>
          <a:prstGeom prst="rect">
            <a:avLst/>
          </a:prstGeom>
          <a:noFill/>
          <a:ln>
            <a:noFill/>
          </a:ln>
        </p:spPr>
      </p:pic>
      <p:pic>
        <p:nvPicPr>
          <p:cNvPr id="285" name="Google Shape;285;p37"/>
          <p:cNvPicPr preferRelativeResize="0"/>
          <p:nvPr/>
        </p:nvPicPr>
        <p:blipFill rotWithShape="1">
          <a:blip r:embed="rId7">
            <a:alphaModFix/>
          </a:blip>
          <a:srcRect b="0" l="0" r="0" t="0"/>
          <a:stretch/>
        </p:blipFill>
        <p:spPr>
          <a:xfrm rot="-1320865">
            <a:off x="8467268" y="4518438"/>
            <a:ext cx="590708" cy="6033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8"/>
          <p:cNvSpPr txBox="1"/>
          <p:nvPr>
            <p:ph type="title"/>
          </p:nvPr>
        </p:nvSpPr>
        <p:spPr>
          <a:xfrm>
            <a:off x="1146025" y="530725"/>
            <a:ext cx="337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latin typeface="Century Gothic"/>
                <a:ea typeface="Century Gothic"/>
                <a:cs typeface="Century Gothic"/>
                <a:sym typeface="Century Gothic"/>
              </a:rPr>
              <a:t>Desmos Mode Examen</a:t>
            </a:r>
            <a:endParaRPr sz="2200">
              <a:latin typeface="Century Gothic"/>
              <a:ea typeface="Century Gothic"/>
              <a:cs typeface="Century Gothic"/>
              <a:sym typeface="Century Gothic"/>
            </a:endParaRPr>
          </a:p>
        </p:txBody>
      </p:sp>
      <p:sp>
        <p:nvSpPr>
          <p:cNvPr id="291" name="Google Shape;291;p3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2" name="Google Shape;292;p38"/>
          <p:cNvPicPr preferRelativeResize="0"/>
          <p:nvPr/>
        </p:nvPicPr>
        <p:blipFill rotWithShape="1">
          <a:blip r:embed="rId3">
            <a:alphaModFix/>
          </a:blip>
          <a:srcRect b="0" l="0" r="0" t="0"/>
          <a:stretch/>
        </p:blipFill>
        <p:spPr>
          <a:xfrm>
            <a:off x="4720575" y="467558"/>
            <a:ext cx="1057175" cy="1057175"/>
          </a:xfrm>
          <a:prstGeom prst="rect">
            <a:avLst/>
          </a:prstGeom>
          <a:noFill/>
          <a:ln>
            <a:noFill/>
          </a:ln>
        </p:spPr>
      </p:pic>
      <p:sp>
        <p:nvSpPr>
          <p:cNvPr id="293" name="Google Shape;293;p38"/>
          <p:cNvSpPr txBox="1"/>
          <p:nvPr/>
        </p:nvSpPr>
        <p:spPr>
          <a:xfrm>
            <a:off x="1146025" y="2086750"/>
            <a:ext cx="6544500" cy="2801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Soutenir l’évaluation (courante ou ministérielle)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Navigation bloquée</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Fonctions de sécurité</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Pas de compte, pas d’enregistrements</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sng" cap="none" strike="noStrike">
                <a:solidFill>
                  <a:schemeClr val="accent3"/>
                </a:solidFill>
                <a:latin typeface="Century Gothic"/>
                <a:ea typeface="Century Gothic"/>
                <a:cs typeface="Century Gothic"/>
                <a:sym typeface="Century Gothic"/>
                <a:hlinkClick r:id="rId4">
                  <a:extLst>
                    <a:ext uri="{A12FA001-AC4F-418D-AE19-62706E023703}">
                      <ahyp:hlinkClr val="tx"/>
                    </a:ext>
                  </a:extLst>
                </a:hlinkClick>
              </a:rPr>
              <a:t>Lien à utiliser</a:t>
            </a:r>
            <a:r>
              <a:rPr b="0" i="0" lang="en" sz="2000" u="sng" cap="none" strike="noStrike">
                <a:solidFill>
                  <a:schemeClr val="hlink"/>
                </a:solidFill>
                <a:latin typeface="Century Gothic"/>
                <a:ea typeface="Century Gothic"/>
                <a:cs typeface="Century Gothic"/>
                <a:sym typeface="Century Gothic"/>
                <a:hlinkClick r:id="rId5"/>
              </a:rPr>
              <a:t> </a:t>
            </a:r>
            <a:endParaRPr b="1" i="1" sz="2000" u="none" cap="none" strike="noStrike">
              <a:solidFill>
                <a:srgbClr val="000000"/>
              </a:solidFill>
              <a:latin typeface="Century Gothic"/>
              <a:ea typeface="Century Gothic"/>
              <a:cs typeface="Century Gothic"/>
              <a:sym typeface="Century Gothic"/>
            </a:endParaRPr>
          </a:p>
        </p:txBody>
      </p:sp>
      <p:grpSp>
        <p:nvGrpSpPr>
          <p:cNvPr id="294" name="Google Shape;294;p38"/>
          <p:cNvGrpSpPr/>
          <p:nvPr/>
        </p:nvGrpSpPr>
        <p:grpSpPr>
          <a:xfrm>
            <a:off x="6222383" y="470335"/>
            <a:ext cx="1960313" cy="1051622"/>
            <a:chOff x="6527075" y="2033125"/>
            <a:chExt cx="2313600" cy="1205850"/>
          </a:xfrm>
        </p:grpSpPr>
        <p:sp>
          <p:nvSpPr>
            <p:cNvPr id="295" name="Google Shape;295;p38"/>
            <p:cNvSpPr/>
            <p:nvPr/>
          </p:nvSpPr>
          <p:spPr>
            <a:xfrm>
              <a:off x="6527075" y="2037175"/>
              <a:ext cx="2313600" cy="1201800"/>
            </a:xfrm>
            <a:prstGeom prst="roundRect">
              <a:avLst>
                <a:gd fmla="val 16667" name="adj"/>
              </a:avLst>
            </a:prstGeom>
            <a:solidFill>
              <a:srgbClr val="94BF6E"/>
            </a:solidFill>
            <a:ln cap="flat" cmpd="sng" w="9525">
              <a:solidFill>
                <a:srgbClr val="5F6C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96" name="Google Shape;296;p38"/>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114454"/>
                  </a:solidFill>
                  <a:uFill>
                    <a:noFill/>
                  </a:uFill>
                  <a:latin typeface="Century Gothic"/>
                  <a:ea typeface="Century Gothic"/>
                  <a:cs typeface="Century Gothic"/>
                  <a:sym typeface="Century Gothic"/>
                  <a:hlinkClick r:id="rId6">
                    <a:extLst>
                      <a:ext uri="{A12FA001-AC4F-418D-AE19-62706E023703}">
                        <ahyp:hlinkClr val="tx"/>
                      </a:ext>
                    </a:extLst>
                  </a:hlinkClick>
                </a:rPr>
                <a:t>Pour plus</a:t>
              </a:r>
              <a:endParaRPr b="1" i="0" sz="2100" u="none" cap="none" strike="noStrike">
                <a:solidFill>
                  <a:srgbClr val="114454"/>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114454"/>
                  </a:solidFill>
                  <a:uFill>
                    <a:noFill/>
                  </a:uFill>
                  <a:latin typeface="Century Gothic"/>
                  <a:ea typeface="Century Gothic"/>
                  <a:cs typeface="Century Gothic"/>
                  <a:sym typeface="Century Gothic"/>
                  <a:hlinkClick r:id="rId7">
                    <a:extLst>
                      <a:ext uri="{A12FA001-AC4F-418D-AE19-62706E023703}">
                        <ahyp:hlinkClr val="tx"/>
                      </a:ext>
                    </a:extLst>
                  </a:hlinkClick>
                </a:rPr>
                <a:t>de détails</a:t>
              </a:r>
              <a:endParaRPr b="1" i="0" sz="2100" u="none" cap="none" strike="noStrike">
                <a:solidFill>
                  <a:srgbClr val="114454"/>
                </a:solidFill>
                <a:latin typeface="Century Gothic"/>
                <a:ea typeface="Century Gothic"/>
                <a:cs typeface="Century Gothic"/>
                <a:sym typeface="Century Gothic"/>
              </a:endParaRPr>
            </a:p>
          </p:txBody>
        </p:sp>
      </p:grpSp>
      <p:pic>
        <p:nvPicPr>
          <p:cNvPr id="297" name="Google Shape;297;p38"/>
          <p:cNvPicPr preferRelativeResize="0"/>
          <p:nvPr/>
        </p:nvPicPr>
        <p:blipFill rotWithShape="1">
          <a:blip r:embed="rId8">
            <a:alphaModFix/>
          </a:blip>
          <a:srcRect b="0" l="0" r="0" t="0"/>
          <a:stretch/>
        </p:blipFill>
        <p:spPr>
          <a:xfrm rot="-1320851">
            <a:off x="7629503" y="1177224"/>
            <a:ext cx="482747" cy="493077"/>
          </a:xfrm>
          <a:prstGeom prst="rect">
            <a:avLst/>
          </a:prstGeom>
          <a:noFill/>
          <a:ln>
            <a:noFill/>
          </a:ln>
        </p:spPr>
      </p:pic>
      <p:pic>
        <p:nvPicPr>
          <p:cNvPr descr="File:Google Slides logo (2014-2020).svg - Wikimedia Commons" id="298" name="Google Shape;298;p38">
            <a:hlinkClick r:id="rId9"/>
          </p:cNvPr>
          <p:cNvPicPr preferRelativeResize="0"/>
          <p:nvPr/>
        </p:nvPicPr>
        <p:blipFill>
          <a:blip r:embed="rId10">
            <a:alphaModFix/>
          </a:blip>
          <a:stretch>
            <a:fillRect/>
          </a:stretch>
        </p:blipFill>
        <p:spPr>
          <a:xfrm>
            <a:off x="7639079" y="3147946"/>
            <a:ext cx="954300" cy="1311927"/>
          </a:xfrm>
          <a:prstGeom prst="rect">
            <a:avLst/>
          </a:prstGeom>
          <a:noFill/>
          <a:ln>
            <a:noFill/>
          </a:ln>
        </p:spPr>
      </p:pic>
      <p:pic>
        <p:nvPicPr>
          <p:cNvPr id="299" name="Google Shape;299;p38"/>
          <p:cNvPicPr preferRelativeResize="0"/>
          <p:nvPr/>
        </p:nvPicPr>
        <p:blipFill rotWithShape="1">
          <a:blip r:embed="rId8">
            <a:alphaModFix/>
          </a:blip>
          <a:srcRect b="0" l="0" r="0" t="0"/>
          <a:stretch/>
        </p:blipFill>
        <p:spPr>
          <a:xfrm rot="-1320851">
            <a:off x="8317903" y="4252049"/>
            <a:ext cx="482747" cy="493077"/>
          </a:xfrm>
          <a:prstGeom prst="rect">
            <a:avLst/>
          </a:prstGeom>
          <a:noFill/>
          <a:ln>
            <a:noFill/>
          </a:ln>
        </p:spPr>
      </p:pic>
      <p:pic>
        <p:nvPicPr>
          <p:cNvPr id="300" name="Google Shape;300;p38"/>
          <p:cNvPicPr preferRelativeResize="0"/>
          <p:nvPr/>
        </p:nvPicPr>
        <p:blipFill rotWithShape="1">
          <a:blip r:embed="rId11">
            <a:alphaModFix/>
          </a:blip>
          <a:srcRect b="0" l="0" r="0" t="0"/>
          <a:stretch/>
        </p:blipFill>
        <p:spPr>
          <a:xfrm>
            <a:off x="7229965" y="4386450"/>
            <a:ext cx="1772513" cy="75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p:nvPr/>
        </p:nvSpPr>
        <p:spPr>
          <a:xfrm>
            <a:off x="4863825" y="237625"/>
            <a:ext cx="4001700" cy="132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06" name="Google Shape;306;p39"/>
          <p:cNvSpPr/>
          <p:nvPr/>
        </p:nvSpPr>
        <p:spPr>
          <a:xfrm>
            <a:off x="4863825" y="3347225"/>
            <a:ext cx="4001700" cy="1605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07" name="Google Shape;307;p39"/>
          <p:cNvSpPr/>
          <p:nvPr/>
        </p:nvSpPr>
        <p:spPr>
          <a:xfrm>
            <a:off x="4863825" y="1814025"/>
            <a:ext cx="4001700" cy="132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08" name="Google Shape;308;p3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309" name="Google Shape;309;p39"/>
          <p:cNvSpPr txBox="1"/>
          <p:nvPr>
            <p:ph type="title"/>
          </p:nvPr>
        </p:nvSpPr>
        <p:spPr>
          <a:xfrm>
            <a:off x="1035450" y="530725"/>
            <a:ext cx="35037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000">
                <a:latin typeface="Century Gothic"/>
                <a:ea typeface="Century Gothic"/>
                <a:cs typeface="Century Gothic"/>
                <a:sym typeface="Century Gothic"/>
              </a:rPr>
              <a:t>Desmos Mode Examen</a:t>
            </a:r>
            <a:endParaRPr sz="20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rPr>
              <a:t>Tâches d’appropriation</a:t>
            </a:r>
            <a:endParaRPr sz="1900">
              <a:solidFill>
                <a:schemeClr val="accent6"/>
              </a:solidFill>
              <a:latin typeface="Century Gothic"/>
              <a:ea typeface="Century Gothic"/>
              <a:cs typeface="Century Gothic"/>
              <a:sym typeface="Century Gothic"/>
            </a:endParaRPr>
          </a:p>
        </p:txBody>
      </p:sp>
      <p:sp>
        <p:nvSpPr>
          <p:cNvPr id="310" name="Google Shape;310;p39"/>
          <p:cNvSpPr txBox="1"/>
          <p:nvPr/>
        </p:nvSpPr>
        <p:spPr>
          <a:xfrm>
            <a:off x="4937150" y="229525"/>
            <a:ext cx="2527200" cy="13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3"/>
              </a:rPr>
              <a:t>Tâche 1 </a:t>
            </a:r>
            <a:r>
              <a:rPr lang="en" sz="2500" u="sng">
                <a:solidFill>
                  <a:schemeClr val="hlink"/>
                </a:solidFill>
                <a:latin typeface="Century Gothic"/>
                <a:ea typeface="Century Gothic"/>
                <a:cs typeface="Century Gothic"/>
                <a:sym typeface="Century Gothic"/>
                <a:hlinkClick r:id="rId4"/>
              </a:rPr>
              <a:t>: L’ordinateur d'Ethan</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5"/>
              </a:rPr>
              <a:t>Tâche 2</a:t>
            </a:r>
            <a:r>
              <a:rPr lang="en" sz="2500" u="sng">
                <a:solidFill>
                  <a:schemeClr val="hlink"/>
                </a:solidFill>
                <a:latin typeface="Century Gothic"/>
                <a:ea typeface="Century Gothic"/>
                <a:cs typeface="Century Gothic"/>
                <a:sym typeface="Century Gothic"/>
                <a:hlinkClick r:id="rId6"/>
              </a:rPr>
              <a:t> : Les déchets sur la plage</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9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7"/>
              </a:rPr>
              <a:t>Tâche 3</a:t>
            </a:r>
            <a:r>
              <a:rPr lang="en" sz="2500" u="sng">
                <a:solidFill>
                  <a:schemeClr val="hlink"/>
                </a:solidFill>
                <a:latin typeface="Century Gothic"/>
                <a:ea typeface="Century Gothic"/>
                <a:cs typeface="Century Gothic"/>
                <a:sym typeface="Century Gothic"/>
                <a:hlinkClick r:id="rId8"/>
              </a:rPr>
              <a:t> : Se déplacer à Théorème-sur-Mer</a:t>
            </a:r>
            <a:endParaRPr sz="2500">
              <a:solidFill>
                <a:schemeClr val="accent1"/>
              </a:solidFill>
              <a:latin typeface="Century Gothic"/>
              <a:ea typeface="Century Gothic"/>
              <a:cs typeface="Century Gothic"/>
              <a:sym typeface="Century Gothic"/>
            </a:endParaRPr>
          </a:p>
        </p:txBody>
      </p:sp>
      <p:pic>
        <p:nvPicPr>
          <p:cNvPr id="311" name="Google Shape;311;p39"/>
          <p:cNvPicPr preferRelativeResize="0"/>
          <p:nvPr/>
        </p:nvPicPr>
        <p:blipFill rotWithShape="1">
          <a:blip r:embed="rId9">
            <a:alphaModFix/>
          </a:blip>
          <a:srcRect b="0" l="0" r="0" t="0"/>
          <a:stretch/>
        </p:blipFill>
        <p:spPr>
          <a:xfrm rot="-1286681">
            <a:off x="6227472" y="1086211"/>
            <a:ext cx="567505" cy="567505"/>
          </a:xfrm>
          <a:prstGeom prst="rect">
            <a:avLst/>
          </a:prstGeom>
          <a:noFill/>
          <a:ln>
            <a:noFill/>
          </a:ln>
        </p:spPr>
      </p:pic>
      <p:pic>
        <p:nvPicPr>
          <p:cNvPr id="312" name="Google Shape;312;p39"/>
          <p:cNvPicPr preferRelativeResize="0"/>
          <p:nvPr/>
        </p:nvPicPr>
        <p:blipFill rotWithShape="1">
          <a:blip r:embed="rId9">
            <a:alphaModFix/>
          </a:blip>
          <a:srcRect b="0" l="0" r="0" t="0"/>
          <a:stretch/>
        </p:blipFill>
        <p:spPr>
          <a:xfrm rot="-1286681">
            <a:off x="6373772" y="4548336"/>
            <a:ext cx="567505" cy="567505"/>
          </a:xfrm>
          <a:prstGeom prst="rect">
            <a:avLst/>
          </a:prstGeom>
          <a:noFill/>
          <a:ln>
            <a:noFill/>
          </a:ln>
        </p:spPr>
      </p:pic>
      <p:pic>
        <p:nvPicPr>
          <p:cNvPr id="313" name="Google Shape;313;p39"/>
          <p:cNvPicPr preferRelativeResize="0"/>
          <p:nvPr/>
        </p:nvPicPr>
        <p:blipFill rotWithShape="1">
          <a:blip r:embed="rId9">
            <a:alphaModFix/>
          </a:blip>
          <a:srcRect b="0" l="0" r="0" t="0"/>
          <a:stretch/>
        </p:blipFill>
        <p:spPr>
          <a:xfrm rot="-1286681">
            <a:off x="6227472" y="2695611"/>
            <a:ext cx="567505" cy="567505"/>
          </a:xfrm>
          <a:prstGeom prst="rect">
            <a:avLst/>
          </a:prstGeom>
          <a:noFill/>
          <a:ln>
            <a:noFill/>
          </a:ln>
        </p:spPr>
      </p:pic>
      <p:sp>
        <p:nvSpPr>
          <p:cNvPr id="314" name="Google Shape;314;p39"/>
          <p:cNvSpPr txBox="1"/>
          <p:nvPr/>
        </p:nvSpPr>
        <p:spPr>
          <a:xfrm>
            <a:off x="406800" y="1737825"/>
            <a:ext cx="42537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u="sng">
                <a:solidFill>
                  <a:schemeClr val="hlink"/>
                </a:solidFill>
                <a:latin typeface="Century Gothic"/>
                <a:ea typeface="Century Gothic"/>
                <a:cs typeface="Century Gothic"/>
                <a:sym typeface="Century Gothic"/>
                <a:hlinkClick r:id="rId10"/>
              </a:rPr>
              <a:t>Collection Teacher Desmos</a:t>
            </a:r>
            <a:endParaRPr sz="2000">
              <a:solidFill>
                <a:schemeClr val="accent1"/>
              </a:solidFill>
              <a:latin typeface="Century Gothic"/>
              <a:ea typeface="Century Gothic"/>
              <a:cs typeface="Century Gothic"/>
              <a:sym typeface="Century Gothic"/>
            </a:endParaRPr>
          </a:p>
        </p:txBody>
      </p:sp>
      <p:pic>
        <p:nvPicPr>
          <p:cNvPr id="315" name="Google Shape;315;p39">
            <a:hlinkClick r:id="rId11"/>
          </p:cNvPr>
          <p:cNvPicPr preferRelativeResize="0"/>
          <p:nvPr/>
        </p:nvPicPr>
        <p:blipFill rotWithShape="1">
          <a:blip r:embed="rId12">
            <a:alphaModFix/>
          </a:blip>
          <a:srcRect b="5014" l="10500" r="12117" t="9266"/>
          <a:stretch/>
        </p:blipFill>
        <p:spPr>
          <a:xfrm>
            <a:off x="7464350" y="384175"/>
            <a:ext cx="1046625" cy="1028700"/>
          </a:xfrm>
          <a:prstGeom prst="rect">
            <a:avLst/>
          </a:prstGeom>
          <a:noFill/>
          <a:ln>
            <a:noFill/>
          </a:ln>
        </p:spPr>
      </p:pic>
      <p:pic>
        <p:nvPicPr>
          <p:cNvPr id="316" name="Google Shape;316;p39">
            <a:hlinkClick r:id="rId13"/>
          </p:cNvPr>
          <p:cNvPicPr preferRelativeResize="0"/>
          <p:nvPr/>
        </p:nvPicPr>
        <p:blipFill rotWithShape="1">
          <a:blip r:embed="rId12">
            <a:alphaModFix/>
          </a:blip>
          <a:srcRect b="5014" l="10500" r="12117" t="9266"/>
          <a:stretch/>
        </p:blipFill>
        <p:spPr>
          <a:xfrm>
            <a:off x="7391650" y="3648500"/>
            <a:ext cx="1046625" cy="1028700"/>
          </a:xfrm>
          <a:prstGeom prst="rect">
            <a:avLst/>
          </a:prstGeom>
          <a:noFill/>
          <a:ln>
            <a:noFill/>
          </a:ln>
        </p:spPr>
      </p:pic>
      <p:pic>
        <p:nvPicPr>
          <p:cNvPr id="317" name="Google Shape;317;p39">
            <a:hlinkClick r:id="rId14"/>
          </p:cNvPr>
          <p:cNvPicPr preferRelativeResize="0"/>
          <p:nvPr/>
        </p:nvPicPr>
        <p:blipFill rotWithShape="1">
          <a:blip r:embed="rId12">
            <a:alphaModFix/>
          </a:blip>
          <a:srcRect b="5014" l="10500" r="12117" t="9266"/>
          <a:stretch/>
        </p:blipFill>
        <p:spPr>
          <a:xfrm>
            <a:off x="7464350" y="1981200"/>
            <a:ext cx="1046625" cy="1028700"/>
          </a:xfrm>
          <a:prstGeom prst="rect">
            <a:avLst/>
          </a:prstGeom>
          <a:noFill/>
          <a:ln>
            <a:noFill/>
          </a:ln>
        </p:spPr>
      </p:pic>
      <p:pic>
        <p:nvPicPr>
          <p:cNvPr id="318" name="Google Shape;318;p39"/>
          <p:cNvPicPr preferRelativeResize="0"/>
          <p:nvPr/>
        </p:nvPicPr>
        <p:blipFill rotWithShape="1">
          <a:blip r:embed="rId9">
            <a:alphaModFix/>
          </a:blip>
          <a:srcRect b="0" l="0" r="0" t="0"/>
          <a:stretch/>
        </p:blipFill>
        <p:spPr>
          <a:xfrm rot="-1286681">
            <a:off x="8213922" y="1086211"/>
            <a:ext cx="567505" cy="567505"/>
          </a:xfrm>
          <a:prstGeom prst="rect">
            <a:avLst/>
          </a:prstGeom>
          <a:noFill/>
          <a:ln>
            <a:noFill/>
          </a:ln>
        </p:spPr>
      </p:pic>
      <p:pic>
        <p:nvPicPr>
          <p:cNvPr id="319" name="Google Shape;319;p39"/>
          <p:cNvPicPr preferRelativeResize="0"/>
          <p:nvPr/>
        </p:nvPicPr>
        <p:blipFill rotWithShape="1">
          <a:blip r:embed="rId9">
            <a:alphaModFix/>
          </a:blip>
          <a:srcRect b="0" l="0" r="0" t="0"/>
          <a:stretch/>
        </p:blipFill>
        <p:spPr>
          <a:xfrm rot="-1286681">
            <a:off x="8305172" y="2777811"/>
            <a:ext cx="567505" cy="567505"/>
          </a:xfrm>
          <a:prstGeom prst="rect">
            <a:avLst/>
          </a:prstGeom>
          <a:noFill/>
          <a:ln>
            <a:noFill/>
          </a:ln>
        </p:spPr>
      </p:pic>
      <p:pic>
        <p:nvPicPr>
          <p:cNvPr id="320" name="Google Shape;320;p39"/>
          <p:cNvPicPr preferRelativeResize="0"/>
          <p:nvPr/>
        </p:nvPicPr>
        <p:blipFill rotWithShape="1">
          <a:blip r:embed="rId9">
            <a:alphaModFix/>
          </a:blip>
          <a:srcRect b="0" l="0" r="0" t="0"/>
          <a:stretch/>
        </p:blipFill>
        <p:spPr>
          <a:xfrm rot="-1286681">
            <a:off x="8305172" y="4469411"/>
            <a:ext cx="567505" cy="5675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6" name="Google Shape;326;p40"/>
          <p:cNvSpPr txBox="1"/>
          <p:nvPr>
            <p:ph type="title"/>
          </p:nvPr>
        </p:nvSpPr>
        <p:spPr>
          <a:xfrm>
            <a:off x="1007325" y="530725"/>
            <a:ext cx="35394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Century Gothic"/>
                <a:ea typeface="Century Gothic"/>
                <a:cs typeface="Century Gothic"/>
                <a:sym typeface="Century Gothic"/>
              </a:rPr>
              <a:t>Géométrie</a:t>
            </a:r>
            <a:endParaRPr sz="1700">
              <a:solidFill>
                <a:schemeClr val="accent6"/>
              </a:solidFill>
              <a:latin typeface="Century Gothic"/>
              <a:ea typeface="Century Gothic"/>
              <a:cs typeface="Century Gothic"/>
              <a:sym typeface="Century Gothic"/>
            </a:endParaRPr>
          </a:p>
        </p:txBody>
      </p:sp>
      <p:pic>
        <p:nvPicPr>
          <p:cNvPr id="327" name="Google Shape;327;p40">
            <a:hlinkClick r:id="rId3"/>
          </p:cNvPr>
          <p:cNvPicPr preferRelativeResize="0"/>
          <p:nvPr/>
        </p:nvPicPr>
        <p:blipFill>
          <a:blip r:embed="rId4">
            <a:alphaModFix/>
          </a:blip>
          <a:stretch>
            <a:fillRect/>
          </a:stretch>
        </p:blipFill>
        <p:spPr>
          <a:xfrm>
            <a:off x="8005055" y="2459750"/>
            <a:ext cx="889700" cy="889700"/>
          </a:xfrm>
          <a:prstGeom prst="rect">
            <a:avLst/>
          </a:prstGeom>
          <a:noFill/>
          <a:ln>
            <a:noFill/>
          </a:ln>
        </p:spPr>
      </p:pic>
      <p:pic>
        <p:nvPicPr>
          <p:cNvPr id="328" name="Google Shape;328;p40"/>
          <p:cNvPicPr preferRelativeResize="0"/>
          <p:nvPr/>
        </p:nvPicPr>
        <p:blipFill rotWithShape="1">
          <a:blip r:embed="rId5">
            <a:alphaModFix/>
          </a:blip>
          <a:srcRect b="0" l="0" r="0" t="0"/>
          <a:stretch/>
        </p:blipFill>
        <p:spPr>
          <a:xfrm rot="-1320851">
            <a:off x="8490891" y="3061624"/>
            <a:ext cx="482747" cy="493077"/>
          </a:xfrm>
          <a:prstGeom prst="rect">
            <a:avLst/>
          </a:prstGeom>
          <a:noFill/>
          <a:ln>
            <a:noFill/>
          </a:ln>
        </p:spPr>
      </p:pic>
      <p:pic>
        <p:nvPicPr>
          <p:cNvPr id="329" name="Google Shape;329;p40"/>
          <p:cNvPicPr preferRelativeResize="0"/>
          <p:nvPr/>
        </p:nvPicPr>
        <p:blipFill>
          <a:blip r:embed="rId6">
            <a:alphaModFix/>
          </a:blip>
          <a:stretch>
            <a:fillRect/>
          </a:stretch>
        </p:blipFill>
        <p:spPr>
          <a:xfrm>
            <a:off x="3332350" y="627488"/>
            <a:ext cx="835174" cy="835174"/>
          </a:xfrm>
          <a:prstGeom prst="rect">
            <a:avLst/>
          </a:prstGeom>
          <a:noFill/>
          <a:ln>
            <a:noFill/>
          </a:ln>
        </p:spPr>
      </p:pic>
      <p:pic>
        <p:nvPicPr>
          <p:cNvPr id="330" name="Google Shape;330;p40"/>
          <p:cNvPicPr preferRelativeResize="0"/>
          <p:nvPr/>
        </p:nvPicPr>
        <p:blipFill>
          <a:blip r:embed="rId7">
            <a:alphaModFix/>
          </a:blip>
          <a:stretch>
            <a:fillRect/>
          </a:stretch>
        </p:blipFill>
        <p:spPr>
          <a:xfrm>
            <a:off x="2953363" y="1668525"/>
            <a:ext cx="3324265" cy="3279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