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osis" panose="020B0604020202020204" charset="0"/>
      <p:regular r:id="rId30"/>
      <p:bold r:id="rId31"/>
    </p:embeddedFont>
    <p:embeddedFont>
      <p:font typeface="Sniglet" panose="020B0604020202020204" charset="0"/>
      <p:regular r:id="rId32"/>
    </p:embeddedFont>
    <p:embeddedFont>
      <p:font typeface="Ubuntu" panose="020B0604020202020204" charset="0"/>
      <p:regular r:id="rId33"/>
      <p:bold r:id="rId34"/>
      <p:italic r:id="rId35"/>
      <p:boldItalic r:id="rId36"/>
    </p:embeddedFont>
    <p:embeddedFont>
      <p:font typeface="Ubuntu Light" panose="020B0604020202020204" charset="0"/>
      <p:regular r:id="rId37"/>
      <p:bold r:id="rId38"/>
      <p:italic r:id="rId39"/>
      <p:boldItalic r:id="rId40"/>
    </p:embeddedFont>
    <p:embeddedFont>
      <p:font typeface="Ubuntu Medium" panose="020B0604020202020204" charset="0"/>
      <p:regular r:id="rId41"/>
      <p:bold r:id="rId42"/>
      <p:italic r:id="rId43"/>
      <p:boldItalic r:id="rId44"/>
    </p:embeddedFont>
    <p:embeddedFont>
      <p:font typeface="Viga" panose="020B0604020202020204" charset="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4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12nov21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dpuzzle.com/assignments/612cdd56e8317741203715d3/watch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desmos.com/join/9yaknz?lang=fr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desmos.com/?prepopulateCode=jsx22j&amp;lang=fr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desmos.com/?prepopulateCode=eyymhh&amp;lang=fr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it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scapitale-my.sharepoint.com/:w:/g/personal/fiset_sonia_cscapitale_qc_ca/EXKresh489xEtaQGQ4aEF54BBKjfqh6j7CoGpFFb6MGF7g?e=Zjimes" TargetMode="External"/><Relationship Id="rId4" Type="http://schemas.openxmlformats.org/officeDocument/2006/relationships/hyperlink" Target="https://create.kahoot.it/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.socrative.com/login/student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cpq.org/wp-content/uploads/2019/02/croquis-notes-vfinale.pdf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forms.office.com/r/Etq69UmMpJ" TargetMode="External"/><Relationship Id="rId4" Type="http://schemas.openxmlformats.org/officeDocument/2006/relationships/hyperlink" Target="https://docs.google.com/document/d/1zwv--MXy-Crapm5YuvM-SL6G1Si0eOZl9B7KepUI2ks/edit?usp=sharing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clap.com/QIPG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9sept2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mod/page/view.php?id=12053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xER51fHozZ7fUOaiP4QT-w" TargetMode="External"/><Relationship Id="rId3" Type="http://schemas.openxmlformats.org/officeDocument/2006/relationships/hyperlink" Target="mailto:campus@recit.qc.ca" TargetMode="External"/><Relationship Id="rId7" Type="http://schemas.openxmlformats.org/officeDocument/2006/relationships/hyperlink" Target="https://www.youtube.com/channel/UC7IcadI_rZFwso9N81PYqFg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twitter.com/recitmst" TargetMode="External"/><Relationship Id="rId5" Type="http://schemas.openxmlformats.org/officeDocument/2006/relationships/hyperlink" Target="https://www.facebook.com/RECITMST2020/" TargetMode="External"/><Relationship Id="rId4" Type="http://schemas.openxmlformats.org/officeDocument/2006/relationships/hyperlink" Target="mailto:equipe@recitmst.qc.c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342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YZ4qnbQ9Beuk5Sgy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forms.office.com/Pages/ShareFormPage.aspx?id=t5k83Wyb20qHQhT9OlhAG_vOO0nw8RdGkNEE02Bfc-tUMkxYTFRTN0FGSEs2U0laN0JWNFVNRkVYMS4u&amp;sharetoken=1PKytyajQrucBkTFqX0g" TargetMode="External"/><Relationship Id="rId5" Type="http://schemas.openxmlformats.org/officeDocument/2006/relationships/hyperlink" Target="https://forms.office.com/r/0ug7RJuYjr" TargetMode="External"/><Relationship Id="rId4" Type="http://schemas.openxmlformats.org/officeDocument/2006/relationships/hyperlink" Target="https://docs.google.com/forms/d/1cHh8XrkVyVz1gO2Hj-Le5Y8AbKiZqezP79VkkTUHNqI/copy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b.socrative.com/login/student/" TargetMode="External"/><Relationship Id="rId3" Type="http://schemas.openxmlformats.org/officeDocument/2006/relationships/hyperlink" Target="https://edpuzzle.com/assignments/612cdd56e8317741203715d3/watch" TargetMode="External"/><Relationship Id="rId7" Type="http://schemas.openxmlformats.org/officeDocument/2006/relationships/hyperlink" Target="https://student.desmos.com/?prepopulateCode=eyymhh&amp;lang=fr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tudent.desmos.com/?prepopulateCode=jsx22j&amp;lang=fr" TargetMode="External"/><Relationship Id="rId11" Type="http://schemas.openxmlformats.org/officeDocument/2006/relationships/hyperlink" Target="https://cscapitale-my.sharepoint.com/:w:/g/personal/fiset_sonia_cscapitale_qc_ca/EXKresh489xEtaQGQ4aEF54BBKjfqh6j7CoGpFFb6MGF7g?e=Zjimes" TargetMode="External"/><Relationship Id="rId5" Type="http://schemas.openxmlformats.org/officeDocument/2006/relationships/hyperlink" Target="https://student.desmos.com/join/9yaknz?lang=fr" TargetMode="External"/><Relationship Id="rId10" Type="http://schemas.openxmlformats.org/officeDocument/2006/relationships/hyperlink" Target="https://create.kahoot.it/" TargetMode="External"/><Relationship Id="rId4" Type="http://schemas.openxmlformats.org/officeDocument/2006/relationships/hyperlink" Target="https://www.wooclap.com/QIFIN21" TargetMode="External"/><Relationship Id="rId9" Type="http://schemas.openxmlformats.org/officeDocument/2006/relationships/hyperlink" Target="https://kahoot.it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e89047abea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e89047abea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de la présentation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https://bit.ly/mst12nov21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eeb94435c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eeb94435c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</a:rPr>
              <a:t>SF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</a:rPr>
              <a:t>1- EdPuzzle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https://edpuzzle.com/assignments/612cdd56e8317741203715d3/watch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Compte Microsoft RÉCIT MST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016e7494f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1016e7494f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: </a:t>
            </a:r>
            <a:r>
              <a:rPr lang="fr-CA">
                <a:solidFill>
                  <a:schemeClr val="dk1"/>
                </a:solidFill>
                <a:highlight>
                  <a:srgbClr val="FFFF00"/>
                </a:highlight>
              </a:rPr>
              <a:t>Cartes à associer termes bureautiques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rgbClr val="1155CC"/>
                </a:solidFill>
                <a:highlight>
                  <a:srgbClr val="FFFF00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https://student.desmos.com/join/9yaknz?lang=fr</a:t>
            </a:r>
            <a:r>
              <a:rPr lang="fr-CA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eeb94435cf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eeb94435cf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: </a:t>
            </a:r>
            <a:r>
              <a:rPr lang="fr-CA">
                <a:solidFill>
                  <a:schemeClr val="dk1"/>
                </a:solidFill>
                <a:highlight>
                  <a:srgbClr val="FFFF00"/>
                </a:highlight>
              </a:rPr>
              <a:t>Polygraph - Unités de mesure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ighlight>
                  <a:srgbClr val="FFFF00"/>
                </a:highlight>
                <a:hlinkClick r:id="rId3"/>
              </a:rPr>
              <a:t>https://student.desmos.com/?prepopulateCode=jsx22j&amp;lang=fr</a:t>
            </a:r>
            <a:r>
              <a:rPr lang="fr-CA">
                <a:solidFill>
                  <a:schemeClr val="dk1"/>
                </a:solidFill>
                <a:highlight>
                  <a:srgbClr val="FFFF00"/>
                </a:highlight>
              </a:rPr>
              <a:t> 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1016e7494f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1016e7494f3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: </a:t>
            </a:r>
            <a:r>
              <a:rPr lang="fr-CA">
                <a:solidFill>
                  <a:schemeClr val="dk1"/>
                </a:solidFill>
                <a:highlight>
                  <a:srgbClr val="FFFF00"/>
                </a:highlight>
              </a:rPr>
              <a:t>Polygraph - Électricité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ighlight>
                  <a:srgbClr val="FFFF00"/>
                </a:highlight>
                <a:hlinkClick r:id="rId3"/>
              </a:rPr>
              <a:t>https://student.desmos.com/?prepopulateCode=eyymhh&amp;lang=fr</a:t>
            </a: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f38ffb87e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Google Shape;794;gf38ffb87e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chemeClr val="dk1"/>
                </a:solidFill>
              </a:rPr>
              <a:t>SF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Pour jouer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https://kahoot.it/</a:t>
            </a:r>
            <a:r>
              <a:rPr lang="fr-C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Jeu copie de constitution moteur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Pour créer : </a:t>
            </a:r>
            <a:r>
              <a:rPr lang="fr-CA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https://create.kahoot.it/</a:t>
            </a:r>
            <a:r>
              <a:rPr lang="fr-CA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 collaboratif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016e7494f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5" name="Google Shape;805;g1016e7494f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PT + écran PT si le temps le permet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4- Socrative 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Lettre du nom de famille de </a:t>
            </a:r>
            <a:r>
              <a:rPr lang="fr-CA" b="1">
                <a:solidFill>
                  <a:schemeClr val="dk1"/>
                </a:solidFill>
              </a:rPr>
              <a:t>A à L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Nom de la salle : </a:t>
            </a:r>
            <a:r>
              <a:rPr lang="fr-CA" b="1">
                <a:solidFill>
                  <a:schemeClr val="dk1"/>
                </a:solidFill>
              </a:rPr>
              <a:t> PATRICE CAMPUS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Lettre du nom de famille de </a:t>
            </a:r>
            <a:r>
              <a:rPr lang="fr-CA" b="1">
                <a:solidFill>
                  <a:schemeClr val="dk1"/>
                </a:solidFill>
              </a:rPr>
              <a:t>M à Z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fr-CA">
                <a:solidFill>
                  <a:srgbClr val="3D4965"/>
                </a:solidFill>
              </a:rPr>
              <a:t>Nom de la salle: </a:t>
            </a:r>
            <a:r>
              <a:rPr lang="fr-CA" b="1">
                <a:solidFill>
                  <a:srgbClr val="3D4965"/>
                </a:solidFill>
              </a:rPr>
              <a:t>5ESONYA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e87829b445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" name="Google Shape;816;ge87829b445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SF + écran 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highlight>
                  <a:srgbClr val="FFFF00"/>
                </a:highlight>
              </a:rPr>
              <a:t>Ouverture sur d’autres outils dont les documents collaboratifs pour soutenir l’apprentissage et dynamiser vos accompagnements</a:t>
            </a:r>
            <a:endParaRPr>
              <a:highlight>
                <a:srgbClr val="FFFF00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du croquis-notes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https://accpq.org/wp-content/uploads/2019/02/croquis-notes-vfinale.pdf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-CA">
                <a:solidFill>
                  <a:schemeClr val="dk1"/>
                </a:solidFill>
              </a:rPr>
              <a:t>Copie pour mettre mots-clés </a:t>
            </a:r>
            <a:r>
              <a:rPr lang="fr-CA">
                <a:solidFill>
                  <a:schemeClr val="dk1"/>
                </a:solidFill>
                <a:highlight>
                  <a:srgbClr val="FF00FF"/>
                </a:highlight>
              </a:rPr>
              <a:t>Sonya </a:t>
            </a:r>
            <a:r>
              <a:rPr lang="fr-CA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https://docs.google.com/document/d/1zwv--MXy-Crapm5YuvM-SL6G1Si0eOZl9B7KepUI2ks/edit?usp=sharing</a:t>
            </a:r>
            <a:r>
              <a:rPr lang="fr-CA"/>
              <a:t>naire 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fr-CA"/>
              <a:t>Prochaine diapo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fr-CA"/>
              <a:t>Questionnaire pour se situer au regard des cibles d’apprentissage de l’atelier :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https://forms.office.com/r/Etq69UmMpJ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eeb94435cf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eeb94435cf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Wooclap : </a:t>
            </a:r>
            <a:r>
              <a:rPr lang="fr-CA" sz="1050" u="sng">
                <a:solidFill>
                  <a:schemeClr val="hlink"/>
                </a:solidFill>
                <a:hlinkClick r:id="rId3"/>
              </a:rPr>
              <a:t>www.wooclap.com/QIPGL</a:t>
            </a:r>
            <a:r>
              <a:rPr lang="fr-CA" sz="1050">
                <a:solidFill>
                  <a:schemeClr val="dk1"/>
                </a:solidFill>
              </a:rPr>
              <a:t>  + nuage de mots</a:t>
            </a:r>
            <a:endParaRPr sz="105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eeb94435c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eeb94435c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14:11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à partager dans le clavardage: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eb36c90d71_0_4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eb36c90d71_0_4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14:16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Choisir quels QI on souhaite utiliser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Ce n’est pas néessaire d’en utiliser une grande variété.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eb36c90d71_0_3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" name="Google Shape;650;geb36c90d71_0_3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Lien de la présentation : </a:t>
            </a:r>
            <a:r>
              <a:rPr lang="fr-CA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https://bit.ly/mst9sept21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eb36c90d71_0_4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eb36c90d71_0_4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SF A</a:t>
            </a:r>
            <a:r>
              <a:rPr lang="fr-CA">
                <a:solidFill>
                  <a:srgbClr val="0069BF"/>
                </a:solidFill>
              </a:rPr>
              <a:t>ttribution du badge « Participation», cliquer sur ce lien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https://campus.recit.qc.ca/mod/page/view.php?id=12053</a:t>
            </a:r>
            <a:r>
              <a:rPr lang="fr-CA">
                <a:solidFill>
                  <a:srgbClr val="0069BF"/>
                </a:solidFill>
              </a:rPr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e89047ab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3" name="Google Shape;863;ge89047ab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36c90d71_0_4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36c90d71_0_44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Questions ou messsges : </a:t>
            </a:r>
            <a:r>
              <a:rPr lang="fr-CA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campus@recit.qc.ca</a:t>
            </a:r>
            <a:r>
              <a:rPr lang="fr-CA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ou equipe</a:t>
            </a:r>
            <a:r>
              <a:rPr lang="fr-CA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https://www.facebook.com/recitqc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https://twitter.com/recitqc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fr-CA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fr-CA"/>
              <a:t> : </a:t>
            </a:r>
            <a:r>
              <a:rPr lang="fr-CA" u="sng">
                <a:solidFill>
                  <a:schemeClr val="hlink"/>
                </a:solidFill>
                <a:hlinkClick r:id="rId8"/>
              </a:rPr>
              <a:t>https://www.youtube.com/channel/UCxER51fHozZ7fUOaiP4QT-w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Open Sans"/>
              <a:buChar char="❏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eb36c90d71_0_3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eb36c90d71_0_3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ed741b7032_4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ed741b7032_4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13:05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à partager dans le clavardage: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eb36c90d71_0_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eb36c90d71_0_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https://campus.recit.qc.ca/enrol/index.php?id=342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ed741b7032_4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ed741b7032_4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eeb94435cf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eeb94435cf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13:13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Lien de l’autoformation Les questionnaires interactifs en soutien à l’apprentissage : </a:t>
            </a:r>
            <a:r>
              <a:rPr lang="fr-CA" u="sng">
                <a:solidFill>
                  <a:schemeClr val="hlink"/>
                </a:solidFill>
                <a:hlinkClick r:id="rId3"/>
              </a:rPr>
              <a:t>https://campus.recit.qc.ca/course/view.php?id=342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e87829b445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e87829b445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SF + ÉCRAN PT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b="1">
                <a:solidFill>
                  <a:schemeClr val="dk1"/>
                </a:solidFill>
              </a:rPr>
              <a:t>Pour partager son état d’esprit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rgbClr val="3D4965"/>
                </a:solidFill>
              </a:rPr>
              <a:t>Lien du formulaire à compléter : </a:t>
            </a:r>
            <a:r>
              <a:rPr lang="fr-CA" u="sng">
                <a:solidFill>
                  <a:srgbClr val="3C78D8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https://forms.gle/YZ4qnbQ9Beuk5Sgy8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rgbClr val="3D4965"/>
                </a:solidFill>
              </a:rPr>
              <a:t>Lien du </a:t>
            </a:r>
            <a:r>
              <a:rPr lang="fr-CA" u="sng">
                <a:solidFill>
                  <a:srgbClr val="3C78D8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formulaire pour partager son état d’esprit à dupliquer : </a:t>
            </a:r>
            <a:r>
              <a:rPr lang="fr-CA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https://docs.google.com/forms/d/1cHh8XrkVyVz1gO2Hj-Le5Y8AbKiZqezP79VkkTUHNqI/copy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Pour identifier QI déjà expérimentés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formulaire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pour dupliquer</a:t>
            </a:r>
            <a:endParaRPr>
              <a:solidFill>
                <a:srgbClr val="3D496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e87829b445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e87829b445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SF + écran SF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13:25 1- EdPuzzle : </a:t>
            </a:r>
            <a:r>
              <a:rPr lang="fr-CA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ttps://edpuzzle.com/assignments/612cdd56e8317741203715d3/watch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13:30 2- Wooclap : </a:t>
            </a:r>
            <a:r>
              <a:rPr lang="fr-CA" sz="105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www.wooclap.com/QIFIN21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13:40 3- Desmos : cartes à associer </a:t>
            </a:r>
            <a:r>
              <a:rPr lang="fr-CA" u="sng">
                <a:solidFill>
                  <a:schemeClr val="hlink"/>
                </a:solidFill>
                <a:hlinkClick r:id="rId5"/>
              </a:rPr>
              <a:t>https://student.desmos.com/join/9yaknz?lang=fr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Polygraph unités de mesure </a:t>
            </a:r>
            <a:r>
              <a:rPr lang="fr-CA" u="sng">
                <a:solidFill>
                  <a:schemeClr val="hlink"/>
                </a:solidFill>
                <a:hlinkClick r:id="rId6"/>
              </a:rPr>
              <a:t>https://student.desmos.com/?prepopulateCode=jsx22j&amp;lang=fr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Desmos Polygraph termes électricité </a:t>
            </a:r>
            <a:r>
              <a:rPr lang="fr-CA" u="sng">
                <a:solidFill>
                  <a:schemeClr val="hlink"/>
                </a:solidFill>
                <a:hlinkClick r:id="rId7"/>
              </a:rPr>
              <a:t>https://student.desmos.com/?prepopulateCode=eyymhh&amp;lang=fr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13:45 4- Socrative : </a:t>
            </a:r>
            <a:r>
              <a:rPr lang="fr-CA" u="sng">
                <a:solidFill>
                  <a:srgbClr val="1155C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https://b.socrative.com/login/student/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>
                <a:solidFill>
                  <a:schemeClr val="dk1"/>
                </a:solidFill>
              </a:rPr>
              <a:t>Nom de la salle: PATRICECAMPUS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Kahoot! Pour jouer : </a:t>
            </a:r>
            <a:r>
              <a:rPr lang="fr-CA" u="sng">
                <a:solidFill>
                  <a:schemeClr val="hlink"/>
                </a:solidFill>
                <a:hlinkClick r:id="rId9"/>
              </a:rPr>
              <a:t>https://kahoot.it/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Pour créer un QI : </a:t>
            </a:r>
            <a:r>
              <a:rPr lang="fr-CA" u="sng">
                <a:solidFill>
                  <a:schemeClr val="hlink"/>
                </a:solidFill>
                <a:hlinkClick r:id="rId10"/>
              </a:rPr>
              <a:t>https://create.kahoot.it/</a:t>
            </a:r>
            <a:r>
              <a:rPr lang="fr-CA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Document collaboratif </a:t>
            </a:r>
            <a:r>
              <a:rPr lang="fr-CA" u="sng">
                <a:solidFill>
                  <a:schemeClr val="hlink"/>
                </a:solidFill>
                <a:hlinkClick r:id="rId11"/>
              </a:rPr>
              <a:t>https://cscapitale-my.sharepoint.com/:w:/g/personal/fiset_sonia_cscapitale_qc_ca/EXKresh489xEtaQGQ4aEF54BBKjfqh6j7CoGpFFb6MGF7g?e=Zjimes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/>
              <a:t>On veut qu’il retienne que les intentions pédagogiques diffèrent selon la phase du processus d’apprentissage.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b="1"/>
              <a:t>Pour dynamiser vos formation, on doit y inclure de l’interactivité sur trois volets: </a:t>
            </a:r>
            <a:r>
              <a:rPr lang="fr-CA"/>
              <a:t> interactivité avec le formateur, le contenu d’apprentissage et avec les participants à la formation.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" name="Google Shape;53;p13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" name="Google Shape;54;p13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" name="Google Shape;55;p13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" name="Google Shape;58;p13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" name="Google Shape;59;p13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" name="Google Shape;60;p13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1" name="Google Shape;61;p13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3" name="Google Shape;63;p13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5" name="Google Shape;65;p13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6" name="Google Shape;66;p13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7" name="Google Shape;67;p13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8" name="Google Shape;68;p13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9" name="Google Shape;69;p13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1" name="Google Shape;71;p13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2" name="Google Shape;72;p13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4" name="Google Shape;74;p13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5" name="Google Shape;75;p13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6" name="Google Shape;76;p13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7" name="Google Shape;77;p13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79" name="Google Shape;79;p13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80" name="Google Shape;80;p13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6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347601" y="4776723"/>
            <a:ext cx="4488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6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16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16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6" name="Google Shape;246;p16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7" name="Google Shape;247;p16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8" name="Google Shape;248;p16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16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16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16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16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16"/>
          <p:cNvSpPr/>
          <p:nvPr/>
        </p:nvSpPr>
        <p:spPr>
          <a:xfrm>
            <a:off x="1347361" y="3186147"/>
            <a:ext cx="599146" cy="706813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16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16"/>
          <p:cNvSpPr/>
          <p:nvPr/>
        </p:nvSpPr>
        <p:spPr>
          <a:xfrm>
            <a:off x="7146421" y="4508764"/>
            <a:ext cx="1040884" cy="730621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16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16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16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16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16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16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16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16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16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16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16"/>
          <p:cNvSpPr/>
          <p:nvPr/>
        </p:nvSpPr>
        <p:spPr>
          <a:xfrm rot="-5400000">
            <a:off x="6496794" y="3021440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16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16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16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7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275" name="Google Shape;275;p17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p17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17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17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17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17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17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17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17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17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17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17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17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17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17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0" name="Google Shape;290;p17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1" name="Google Shape;291;p17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2" name="Google Shape;292;p17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3" name="Google Shape;293;p17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5" name="Google Shape;295;p17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6" name="Google Shape;296;p17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7" name="Google Shape;297;p17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99" name="Google Shape;299;p17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0" name="Google Shape;300;p17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1" name="Google Shape;301;p17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2" name="Google Shape;302;p17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3" name="Google Shape;303;p17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4" name="Google Shape;304;p17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5" name="Google Shape;305;p17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6" name="Google Shape;306;p17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7" name="Google Shape;307;p17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8" name="Google Shape;308;p17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09" name="Google Shape;309;p17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0" name="Google Shape;310;p17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1" name="Google Shape;311;p17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2" name="Google Shape;312;p17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3" name="Google Shape;313;p17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4" name="Google Shape;314;p17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5" name="Google Shape;315;p17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6" name="Google Shape;316;p17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7" name="Google Shape;317;p17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8" name="Google Shape;318;p17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19" name="Google Shape;319;p17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0" name="Google Shape;320;p17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1" name="Google Shape;321;p17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2" name="Google Shape;322;p17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3" name="Google Shape;323;p17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4" name="Google Shape;324;p17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5" name="Google Shape;325;p17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27" name="Google Shape;327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1" name="Google Shape;331;p18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2" name="Google Shape;332;p18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3" name="Google Shape;333;p18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4" name="Google Shape;334;p18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5" name="Google Shape;335;p18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7" name="Google Shape;337;p18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8" name="Google Shape;338;p18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39" name="Google Shape;339;p18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0" name="Google Shape;340;p18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1" name="Google Shape;341;p18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2" name="Google Shape;342;p18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3" name="Google Shape;343;p18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4" name="Google Shape;344;p18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5" name="Google Shape;345;p18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6" name="Google Shape;346;p18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7" name="Google Shape;347;p18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8" name="Google Shape;348;p18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49" name="Google Shape;349;p18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0" name="Google Shape;350;p18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1" name="Google Shape;351;p18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2" name="Google Shape;352;p18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3" name="Google Shape;353;p18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4" name="Google Shape;354;p18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5" name="Google Shape;355;p18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6" name="Google Shape;356;p18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7" name="Google Shape;357;p18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8" name="Google Shape;358;p18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59" name="Google Shape;359;p18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0" name="Google Shape;360;p18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1" name="Google Shape;361;p18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2" name="Google Shape;362;p18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3" name="Google Shape;363;p18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4" name="Google Shape;364;p18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5" name="Google Shape;365;p18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6" name="Google Shape;366;p18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7" name="Google Shape;367;p18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8" name="Google Shape;368;p18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69" name="Google Shape;369;p18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0" name="Google Shape;370;p18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371" name="Google Shape;371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rgbClr val="1C4587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9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9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 rtl="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75" name="Google Shape;375;p19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76" name="Google Shape;376;p19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8" name="Google Shape;378;p19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79" name="Google Shape;379;p19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1" name="Google Shape;381;p19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2" name="Google Shape;382;p19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4" name="Google Shape;384;p19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5" name="Google Shape;385;p19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6" name="Google Shape;386;p19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7" name="Google Shape;387;p19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8" name="Google Shape;388;p19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89" name="Google Shape;389;p19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0" name="Google Shape;390;p19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1" name="Google Shape;391;p19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2" name="Google Shape;392;p19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3" name="Google Shape;393;p19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4" name="Google Shape;394;p19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5" name="Google Shape;395;p19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6" name="Google Shape;396;p19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7" name="Google Shape;397;p19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8" name="Google Shape;398;p19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99" name="Google Shape;399;p19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0" name="Google Shape;400;p19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1" name="Google Shape;401;p19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2" name="Google Shape;402;p19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3" name="Google Shape;403;p19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404" name="Google Shape;404;p19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405" name="Google Shape;405;p19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06" name="Google Shape;406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20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10" name="Google Shape;410;p20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411" name="Google Shape;411;p20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12" name="Google Shape;412;p20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0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0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41" name="Google Shape;441;p20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42" name="Google Shape;442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5" name="Google Shape;445;p21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21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21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448" name="Google Shape;448;p21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49" name="Google Shape;449;p21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1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1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1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1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1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1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1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1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1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1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1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1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1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1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1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1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1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1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1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78" name="Google Shape;478;p21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79" name="Google Shape;479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22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83" name="Google Shape;483;p22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2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12" name="Google Shape;512;p22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13" name="Google Shape;513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16" name="Google Shape;516;p23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23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23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9" name="Google Shape;519;p2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0" name="Google Shape;520;p23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1" name="Google Shape;521;p23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2" name="Google Shape;522;p2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3" name="Google Shape;523;p23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4" name="Google Shape;524;p23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5" name="Google Shape;525;p2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6" name="Google Shape;526;p2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7" name="Google Shape;527;p2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8" name="Google Shape;528;p23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29" name="Google Shape;529;p23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0" name="Google Shape;530;p2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1" name="Google Shape;531;p23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2" name="Google Shape;532;p2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3" name="Google Shape;533;p23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4" name="Google Shape;534;p23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5" name="Google Shape;535;p23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6" name="Google Shape;536;p23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7" name="Google Shape;537;p23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8" name="Google Shape;538;p2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39" name="Google Shape;539;p23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0" name="Google Shape;540;p2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1" name="Google Shape;541;p2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2" name="Google Shape;542;p23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3" name="Google Shape;543;p23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4" name="Google Shape;544;p23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5" name="Google Shape;545;p23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6" name="Google Shape;546;p23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7" name="Google Shape;547;p23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8" name="Google Shape;548;p2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49" name="Google Shape;549;p23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0" name="Google Shape;550;p2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1" name="Google Shape;551;p23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2" name="Google Shape;552;p23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3" name="Google Shape;553;p23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4" name="Google Shape;554;p23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5" name="Google Shape;555;p2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6" name="Google Shape;556;p23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57" name="Google Shape;557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0" name="Google Shape;560;p2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1" name="Google Shape;561;p2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2" name="Google Shape;562;p2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3" name="Google Shape;563;p2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4" name="Google Shape;564;p2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5" name="Google Shape;565;p2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6" name="Google Shape;566;p2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7" name="Google Shape;567;p2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8" name="Google Shape;568;p2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69" name="Google Shape;569;p2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0" name="Google Shape;570;p2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1" name="Google Shape;571;p2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2" name="Google Shape;572;p2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3" name="Google Shape;573;p2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4" name="Google Shape;574;p2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5" name="Google Shape;575;p2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6" name="Google Shape;576;p2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7" name="Google Shape;577;p2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8" name="Google Shape;578;p2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79" name="Google Shape;579;p2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0" name="Google Shape;580;p2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1" name="Google Shape;581;p2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2" name="Google Shape;582;p2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3" name="Google Shape;583;p2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4" name="Google Shape;584;p2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5" name="Google Shape;585;p2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6" name="Google Shape;586;p2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7" name="Google Shape;587;p2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8" name="Google Shape;588;p2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89" name="Google Shape;589;p2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0" name="Google Shape;590;p2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1" name="Google Shape;591;p2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2" name="Google Shape;592;p2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3" name="Google Shape;593;p2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4" name="Google Shape;594;p2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5" name="Google Shape;595;p2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6" name="Google Shape;596;p2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7" name="Google Shape;597;p2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8" name="Google Shape;598;p2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99" name="Google Shape;599;p2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600" name="Google Shape;600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2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606" name="Google Shape;606;p2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2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2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2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2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 1">
  <p:cSld name="TITLE_5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18" name="Google Shape;618;p2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9" name="Google Shape;619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6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2" name="Google Shape;622;p2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3" name="Google Shape;623;p28"/>
          <p:cNvSpPr txBox="1">
            <a:spLocks noGrp="1"/>
          </p:cNvSpPr>
          <p:nvPr>
            <p:ph type="sldNum" idx="12"/>
          </p:nvPr>
        </p:nvSpPr>
        <p:spPr>
          <a:xfrm>
            <a:off x="4347601" y="4776723"/>
            <a:ext cx="4488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6" name="Google Shape;626;p2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7" name="Google Shape;62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 1">
  <p:cSld name="BLANK_1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0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43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30"/>
          <p:cNvSpPr/>
          <p:nvPr/>
        </p:nvSpPr>
        <p:spPr>
          <a:xfrm rot="-5400000">
            <a:off x="4403950" y="4519950"/>
            <a:ext cx="336000" cy="91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"/>
          <p:cNvSpPr txBox="1">
            <a:spLocks noGrp="1"/>
          </p:cNvSpPr>
          <p:nvPr>
            <p:ph type="sldNum" idx="12"/>
          </p:nvPr>
        </p:nvSpPr>
        <p:spPr>
          <a:xfrm>
            <a:off x="4116400" y="4807375"/>
            <a:ext cx="911100" cy="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34" name="Google Shape;634;p3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35" name="Google Shape;63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15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87" name="Google Shape;87;p15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5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5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5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8" name="Google Shape;238;p1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239" name="Google Shape;239;p15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240" name="Google Shape;240;p15"/>
          <p:cNvSpPr txBox="1">
            <a:spLocks noGrp="1"/>
          </p:cNvSpPr>
          <p:nvPr>
            <p:ph type="sldNum" idx="12"/>
          </p:nvPr>
        </p:nvSpPr>
        <p:spPr>
          <a:xfrm>
            <a:off x="4297544" y="474976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 algn="ctr" rtl="0">
              <a:buNone/>
              <a:defRPr sz="1200" b="1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campus.recit.qc.ca/" TargetMode="External"/><Relationship Id="rId4" Type="http://schemas.openxmlformats.org/officeDocument/2006/relationships/hyperlink" Target="https://bit.ly/mst12nov21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png"/><Relationship Id="rId4" Type="http://schemas.openxmlformats.org/officeDocument/2006/relationships/hyperlink" Target="https://edpuzzle.com/assignments/612cdd56e8317741203715d3/watch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hyperlink" Target="https://student.desmos.com/join/9hhsyf?lang=f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desmos.com/join/9hhsyf?lang=fr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.desmos.com/join/9hhsyf?lang=fr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hyperlink" Target="https://forms.office.com/r/kHQhdRu3zG" TargetMode="Externa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oclap.com/QIFIN2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4.0/deed.fr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mailto:campus@recit.qc.ca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hyperlink" Target="https://campus.recit.qc.ca/mod/page/view.php?id=12053" TargetMode="External"/><Relationship Id="rId4" Type="http://schemas.openxmlformats.org/officeDocument/2006/relationships/hyperlink" Target="https://campus.recit.qc.ca/course/view.php?id=342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hyperlink" Target="https://campus.recit.qc.ca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xER51fHozZ7fUOaiP4QT-w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s://twitter.com/recitqc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recitqc" TargetMode="External"/><Relationship Id="rId11" Type="http://schemas.openxmlformats.org/officeDocument/2006/relationships/image" Target="../media/image46.png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8.png"/><Relationship Id="rId4" Type="http://schemas.openxmlformats.org/officeDocument/2006/relationships/hyperlink" Target="mailto:campus@reci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campus.recit.qc.ca/admin/tool/policy/viewall.php?#policy-1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campus.recit.qc.ca/admin/tool/policy/viewall.php?#policy-2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34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forms.office.com/r/kHQhdRu3zG" TargetMode="External"/><Relationship Id="rId5" Type="http://schemas.openxmlformats.org/officeDocument/2006/relationships/image" Target="../media/image18.png"/><Relationship Id="rId4" Type="http://schemas.openxmlformats.org/officeDocument/2006/relationships/hyperlink" Target="https://forms.gle/YZ4qnbQ9Beuk5Sgy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hyperlink" Target="https://student.desmos.com/join/9hhsyf?lang=f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edpuzzle.com/assignments/612cdd56e8317741203715d3/watch" TargetMode="Externa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9144003" cy="5143484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32"/>
          <p:cNvSpPr txBox="1"/>
          <p:nvPr/>
        </p:nvSpPr>
        <p:spPr>
          <a:xfrm>
            <a:off x="124925" y="505350"/>
            <a:ext cx="5559900" cy="26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36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Dynamiser votre enseignement à l’aide des questionnaires interactifs</a:t>
            </a:r>
            <a:endParaRPr sz="36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2" name="Google Shape;642;p32"/>
          <p:cNvSpPr txBox="1"/>
          <p:nvPr/>
        </p:nvSpPr>
        <p:spPr>
          <a:xfrm>
            <a:off x="5449475" y="3346175"/>
            <a:ext cx="3694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12 novembre 9 h </a:t>
            </a: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1800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3000" b="1" u="sng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bit.ly/mst12nov21</a:t>
            </a:r>
            <a:endParaRPr>
              <a:solidFill>
                <a:schemeClr val="accent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643" name="Google Shape;643;p32"/>
          <p:cNvSpPr txBox="1"/>
          <p:nvPr/>
        </p:nvSpPr>
        <p:spPr>
          <a:xfrm>
            <a:off x="6060225" y="4745475"/>
            <a:ext cx="3420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 plus de détails : </a:t>
            </a:r>
            <a:r>
              <a:rPr lang="fr-CA" sz="1200" u="sng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12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4" name="Google Shape;644;p32"/>
          <p:cNvPicPr preferRelativeResize="0"/>
          <p:nvPr/>
        </p:nvPicPr>
        <p:blipFill rotWithShape="1">
          <a:blip r:embed="rId6">
            <a:alphaModFix/>
          </a:blip>
          <a:srcRect t="18540" b="15829"/>
          <a:stretch/>
        </p:blipFill>
        <p:spPr>
          <a:xfrm>
            <a:off x="203625" y="4147575"/>
            <a:ext cx="737050" cy="780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32"/>
          <p:cNvSpPr txBox="1"/>
          <p:nvPr/>
        </p:nvSpPr>
        <p:spPr>
          <a:xfrm>
            <a:off x="1037900" y="4268825"/>
            <a:ext cx="1604100" cy="65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Ubuntu"/>
                <a:ea typeface="Ubuntu"/>
                <a:cs typeface="Ubuntu"/>
                <a:sym typeface="Ubuntu"/>
              </a:rPr>
              <a:t>Campus RÉCIT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latin typeface="Ubuntu"/>
                <a:ea typeface="Ubuntu"/>
                <a:cs typeface="Ubuntu"/>
                <a:sym typeface="Ubuntu"/>
              </a:rPr>
              <a:t>RÉCIT MST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46" name="Google Shape;646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7051" y="160974"/>
            <a:ext cx="1393423" cy="93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79250" y="73950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1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10</a:t>
            </a:fld>
            <a:endParaRPr/>
          </a:p>
        </p:txBody>
      </p:sp>
      <p:pic>
        <p:nvPicPr>
          <p:cNvPr id="750" name="Google Shape;7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4100" y="196750"/>
            <a:ext cx="5824825" cy="47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5819" t="20479" r="24267" b="18552"/>
          <a:stretch/>
        </p:blipFill>
        <p:spPr>
          <a:xfrm>
            <a:off x="1512796" y="572346"/>
            <a:ext cx="752925" cy="9450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52" name="Google Shape;752;p41"/>
          <p:cNvSpPr/>
          <p:nvPr/>
        </p:nvSpPr>
        <p:spPr>
          <a:xfrm>
            <a:off x="2055625" y="3470525"/>
            <a:ext cx="5056500" cy="756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53" name="Google Shape;753;p41"/>
          <p:cNvCxnSpPr/>
          <p:nvPr/>
        </p:nvCxnSpPr>
        <p:spPr>
          <a:xfrm>
            <a:off x="825500" y="2571750"/>
            <a:ext cx="1280700" cy="8679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" name="Google Shape;75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9877" y="1817400"/>
            <a:ext cx="5970000" cy="30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42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11</a:t>
            </a:fld>
            <a:endParaRPr/>
          </a:p>
        </p:txBody>
      </p:sp>
      <p:pic>
        <p:nvPicPr>
          <p:cNvPr id="760" name="Google Shape;760;p4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73775"/>
          <a:stretch/>
        </p:blipFill>
        <p:spPr>
          <a:xfrm>
            <a:off x="189250" y="249176"/>
            <a:ext cx="810875" cy="835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61" name="Google Shape;761;p42"/>
          <p:cNvSpPr/>
          <p:nvPr/>
        </p:nvSpPr>
        <p:spPr>
          <a:xfrm>
            <a:off x="5814800" y="3725875"/>
            <a:ext cx="2869200" cy="524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2" name="Google Shape;76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00" y="1284000"/>
            <a:ext cx="4377950" cy="1898279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42"/>
          <p:cNvSpPr/>
          <p:nvPr/>
        </p:nvSpPr>
        <p:spPr>
          <a:xfrm>
            <a:off x="3323125" y="2250225"/>
            <a:ext cx="810900" cy="4809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42"/>
          <p:cNvSpPr txBox="1"/>
          <p:nvPr/>
        </p:nvSpPr>
        <p:spPr>
          <a:xfrm>
            <a:off x="2146125" y="371675"/>
            <a:ext cx="378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Cartes à associer</a:t>
            </a:r>
            <a:endParaRPr sz="36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43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12</a:t>
            </a:fld>
            <a:endParaRPr/>
          </a:p>
        </p:txBody>
      </p:sp>
      <p:pic>
        <p:nvPicPr>
          <p:cNvPr id="770" name="Google Shape;770;p4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73775"/>
          <a:stretch/>
        </p:blipFill>
        <p:spPr>
          <a:xfrm>
            <a:off x="189250" y="249176"/>
            <a:ext cx="810875" cy="835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71" name="Google Shape;77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3374" y="1829689"/>
            <a:ext cx="5215426" cy="2857762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43"/>
          <p:cNvSpPr/>
          <p:nvPr/>
        </p:nvSpPr>
        <p:spPr>
          <a:xfrm>
            <a:off x="6119600" y="3421075"/>
            <a:ext cx="2869200" cy="524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3" name="Google Shape;77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00" y="1284000"/>
            <a:ext cx="3619700" cy="1569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43"/>
          <p:cNvSpPr/>
          <p:nvPr/>
        </p:nvSpPr>
        <p:spPr>
          <a:xfrm>
            <a:off x="2637325" y="2021625"/>
            <a:ext cx="810900" cy="4809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43"/>
          <p:cNvSpPr txBox="1"/>
          <p:nvPr/>
        </p:nvSpPr>
        <p:spPr>
          <a:xfrm>
            <a:off x="1906325" y="347700"/>
            <a:ext cx="6906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Polygraph - Qui est-ce qui?</a:t>
            </a:r>
            <a:endParaRPr sz="36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76" name="Google Shape;776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3550" y="3379679"/>
            <a:ext cx="1664149" cy="1656421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43"/>
          <p:cNvSpPr/>
          <p:nvPr/>
        </p:nvSpPr>
        <p:spPr>
          <a:xfrm>
            <a:off x="1641150" y="3317875"/>
            <a:ext cx="810900" cy="3453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43"/>
          <p:cNvSpPr txBox="1"/>
          <p:nvPr/>
        </p:nvSpPr>
        <p:spPr>
          <a:xfrm>
            <a:off x="2877475" y="1498700"/>
            <a:ext cx="37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1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79" name="Google Shape;779;p43"/>
          <p:cNvSpPr txBox="1"/>
          <p:nvPr/>
        </p:nvSpPr>
        <p:spPr>
          <a:xfrm>
            <a:off x="6119600" y="1342850"/>
            <a:ext cx="48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2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80" name="Google Shape;780;p43"/>
          <p:cNvSpPr txBox="1"/>
          <p:nvPr/>
        </p:nvSpPr>
        <p:spPr>
          <a:xfrm>
            <a:off x="3030075" y="3297125"/>
            <a:ext cx="323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3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44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13</a:t>
            </a:fld>
            <a:endParaRPr/>
          </a:p>
        </p:txBody>
      </p:sp>
      <p:pic>
        <p:nvPicPr>
          <p:cNvPr id="786" name="Google Shape;786;p4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r="73775"/>
          <a:stretch/>
        </p:blipFill>
        <p:spPr>
          <a:xfrm>
            <a:off x="189250" y="249176"/>
            <a:ext cx="810875" cy="835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87" name="Google Shape;78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73374" y="1829689"/>
            <a:ext cx="5215426" cy="2857762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44"/>
          <p:cNvSpPr/>
          <p:nvPr/>
        </p:nvSpPr>
        <p:spPr>
          <a:xfrm>
            <a:off x="6119600" y="3421075"/>
            <a:ext cx="2869200" cy="5244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9" name="Google Shape;789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00" y="1284000"/>
            <a:ext cx="4377950" cy="1898279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44"/>
          <p:cNvSpPr/>
          <p:nvPr/>
        </p:nvSpPr>
        <p:spPr>
          <a:xfrm>
            <a:off x="3323125" y="2250225"/>
            <a:ext cx="810900" cy="4809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44"/>
          <p:cNvSpPr txBox="1"/>
          <p:nvPr/>
        </p:nvSpPr>
        <p:spPr>
          <a:xfrm>
            <a:off x="1906325" y="347700"/>
            <a:ext cx="6906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Polygraph - Qui est-ce qui?</a:t>
            </a:r>
            <a:endParaRPr sz="36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45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14</a:t>
            </a:fld>
            <a:endParaRPr/>
          </a:p>
        </p:txBody>
      </p:sp>
      <p:sp>
        <p:nvSpPr>
          <p:cNvPr id="797" name="Google Shape;797;p45"/>
          <p:cNvSpPr/>
          <p:nvPr/>
        </p:nvSpPr>
        <p:spPr>
          <a:xfrm>
            <a:off x="897650" y="1298700"/>
            <a:ext cx="1966500" cy="756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Jouer</a:t>
            </a:r>
            <a:endParaRPr sz="2400"/>
          </a:p>
        </p:txBody>
      </p:sp>
      <p:pic>
        <p:nvPicPr>
          <p:cNvPr id="798" name="Google Shape;79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4850" y="245800"/>
            <a:ext cx="946351" cy="979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9575" y="2416273"/>
            <a:ext cx="2859775" cy="2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45"/>
          <p:cNvSpPr/>
          <p:nvPr/>
        </p:nvSpPr>
        <p:spPr>
          <a:xfrm>
            <a:off x="6071775" y="1298700"/>
            <a:ext cx="1966500" cy="7566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/>
              <a:t>Créer</a:t>
            </a:r>
            <a:endParaRPr sz="2400"/>
          </a:p>
        </p:txBody>
      </p:sp>
      <p:pic>
        <p:nvPicPr>
          <p:cNvPr id="801" name="Google Shape;80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3075" y="2235725"/>
            <a:ext cx="5387276" cy="2627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2" name="Google Shape;802;p45"/>
          <p:cNvCxnSpPr/>
          <p:nvPr/>
        </p:nvCxnSpPr>
        <p:spPr>
          <a:xfrm>
            <a:off x="3567875" y="1367825"/>
            <a:ext cx="1280700" cy="8679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46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15</a:t>
            </a:fld>
            <a:endParaRPr/>
          </a:p>
        </p:txBody>
      </p:sp>
      <p:pic>
        <p:nvPicPr>
          <p:cNvPr id="808" name="Google Shape;80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4444" y="902300"/>
            <a:ext cx="3708757" cy="3146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9" name="Google Shape;809;p46"/>
          <p:cNvCxnSpPr/>
          <p:nvPr/>
        </p:nvCxnSpPr>
        <p:spPr>
          <a:xfrm rot="10800000">
            <a:off x="6565350" y="3814725"/>
            <a:ext cx="1160700" cy="945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10" name="Google Shape;810;p46"/>
          <p:cNvSpPr/>
          <p:nvPr/>
        </p:nvSpPr>
        <p:spPr>
          <a:xfrm>
            <a:off x="2929375" y="2403300"/>
            <a:ext cx="3468900" cy="6732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46"/>
          <p:cNvSpPr txBox="1"/>
          <p:nvPr/>
        </p:nvSpPr>
        <p:spPr>
          <a:xfrm>
            <a:off x="2825200" y="4184250"/>
            <a:ext cx="4121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2. Inscrire votre prénom</a:t>
            </a:r>
            <a:endParaRPr sz="24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12" name="Google Shape;812;p46"/>
          <p:cNvSpPr txBox="1"/>
          <p:nvPr/>
        </p:nvSpPr>
        <p:spPr>
          <a:xfrm>
            <a:off x="2616700" y="235100"/>
            <a:ext cx="432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4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1. Inscrire le nom de la salle</a:t>
            </a:r>
            <a:endParaRPr/>
          </a:p>
        </p:txBody>
      </p:sp>
      <p:sp>
        <p:nvSpPr>
          <p:cNvPr id="813" name="Google Shape;813;p46"/>
          <p:cNvSpPr txBox="1"/>
          <p:nvPr/>
        </p:nvSpPr>
        <p:spPr>
          <a:xfrm>
            <a:off x="3165075" y="2569350"/>
            <a:ext cx="29784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b="1">
                <a:latin typeface="Dosis"/>
                <a:ea typeface="Dosis"/>
                <a:cs typeface="Dosis"/>
                <a:sym typeface="Dosis"/>
              </a:rPr>
              <a:t>5ESONYA</a:t>
            </a:r>
            <a:endParaRPr sz="1600" b="1"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7"/>
          <p:cNvSpPr txBox="1">
            <a:spLocks noGrp="1"/>
          </p:cNvSpPr>
          <p:nvPr>
            <p:ph type="sldNum" idx="12"/>
          </p:nvPr>
        </p:nvSpPr>
        <p:spPr>
          <a:xfrm>
            <a:off x="3873461" y="4701190"/>
            <a:ext cx="654000" cy="3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16</a:t>
            </a:fld>
            <a:endParaRPr/>
          </a:p>
        </p:txBody>
      </p:sp>
      <p:pic>
        <p:nvPicPr>
          <p:cNvPr id="819" name="Google Shape;819;p47"/>
          <p:cNvPicPr preferRelativeResize="0"/>
          <p:nvPr/>
        </p:nvPicPr>
        <p:blipFill rotWithShape="1">
          <a:blip r:embed="rId3">
            <a:alphaModFix/>
          </a:blip>
          <a:srcRect b="11394"/>
          <a:stretch/>
        </p:blipFill>
        <p:spPr>
          <a:xfrm>
            <a:off x="550325" y="288450"/>
            <a:ext cx="8226325" cy="441273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7"/>
          <p:cNvSpPr/>
          <p:nvPr/>
        </p:nvSpPr>
        <p:spPr>
          <a:xfrm>
            <a:off x="1190434" y="1807364"/>
            <a:ext cx="2199600" cy="1297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1" name="Google Shape;82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950" y="2385374"/>
            <a:ext cx="496275" cy="587100"/>
          </a:xfrm>
          <a:prstGeom prst="rect">
            <a:avLst/>
          </a:prstGeom>
          <a:noFill/>
          <a:ln>
            <a:noFill/>
          </a:ln>
        </p:spPr>
      </p:pic>
      <p:sp>
        <p:nvSpPr>
          <p:cNvPr id="822" name="Google Shape;822;p47"/>
          <p:cNvSpPr/>
          <p:nvPr/>
        </p:nvSpPr>
        <p:spPr>
          <a:xfrm>
            <a:off x="5965375" y="256425"/>
            <a:ext cx="2811300" cy="587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47"/>
          <p:cNvSpPr/>
          <p:nvPr/>
        </p:nvSpPr>
        <p:spPr>
          <a:xfrm>
            <a:off x="3536150" y="3177975"/>
            <a:ext cx="2157300" cy="1297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4" name="Google Shape;824;p4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2825" y="3105175"/>
            <a:ext cx="548700" cy="548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25" name="Google Shape;825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12306" y="2571757"/>
            <a:ext cx="1142100" cy="11908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8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17</a:t>
            </a:fld>
            <a:endParaRPr/>
          </a:p>
        </p:txBody>
      </p:sp>
      <p:pic>
        <p:nvPicPr>
          <p:cNvPr id="831" name="Google Shape;831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75" y="301025"/>
            <a:ext cx="703600" cy="7336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32" name="Google Shape;83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2437" y="2688175"/>
            <a:ext cx="4199125" cy="2382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3" name="Google Shape;833;p48"/>
          <p:cNvCxnSpPr/>
          <p:nvPr/>
        </p:nvCxnSpPr>
        <p:spPr>
          <a:xfrm>
            <a:off x="2222500" y="3884075"/>
            <a:ext cx="1280700" cy="867900"/>
          </a:xfrm>
          <a:prstGeom prst="straightConnector1">
            <a:avLst/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834" name="Google Shape;834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0475" y="152400"/>
            <a:ext cx="7581124" cy="2163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9"/>
          <p:cNvSpPr txBox="1">
            <a:spLocks noGrp="1"/>
          </p:cNvSpPr>
          <p:nvPr>
            <p:ph type="sldNum" idx="12"/>
          </p:nvPr>
        </p:nvSpPr>
        <p:spPr>
          <a:xfrm>
            <a:off x="39471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18</a:t>
            </a:fld>
            <a:endParaRPr/>
          </a:p>
        </p:txBody>
      </p:sp>
      <p:sp>
        <p:nvSpPr>
          <p:cNvPr id="840" name="Google Shape;840;p49"/>
          <p:cNvSpPr txBox="1">
            <a:spLocks noGrp="1"/>
          </p:cNvSpPr>
          <p:nvPr>
            <p:ph type="title" idx="4294967295"/>
          </p:nvPr>
        </p:nvSpPr>
        <p:spPr>
          <a:xfrm>
            <a:off x="2452800" y="169750"/>
            <a:ext cx="58554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sections finales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41" name="Google Shape;841;p49"/>
          <p:cNvSpPr txBox="1"/>
          <p:nvPr/>
        </p:nvSpPr>
        <p:spPr>
          <a:xfrm>
            <a:off x="3056900" y="4549150"/>
            <a:ext cx="2674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0795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iga"/>
              <a:buChar char=" "/>
            </a:pPr>
            <a:r>
              <a:rPr lang="fr-CA" sz="17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Lien vers l’autoformation</a:t>
            </a:r>
            <a:endParaRPr sz="17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42" name="Google Shape;84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75" y="857350"/>
            <a:ext cx="7313793" cy="357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19</a:t>
            </a:fld>
            <a:endParaRPr/>
          </a:p>
        </p:txBody>
      </p:sp>
      <p:sp>
        <p:nvSpPr>
          <p:cNvPr id="848" name="Google Shape;848;p50"/>
          <p:cNvSpPr txBox="1">
            <a:spLocks noGrp="1"/>
          </p:cNvSpPr>
          <p:nvPr>
            <p:ph type="title" idx="4294967295"/>
          </p:nvPr>
        </p:nvSpPr>
        <p:spPr>
          <a:xfrm>
            <a:off x="943500" y="2143050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60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Période d’échanges</a:t>
            </a:r>
            <a:r>
              <a:rPr lang="fr-CA" sz="6000">
                <a:latin typeface="Viga"/>
                <a:ea typeface="Viga"/>
                <a:cs typeface="Viga"/>
                <a:sym typeface="Viga"/>
              </a:rPr>
              <a:t> </a:t>
            </a:r>
            <a:endParaRPr sz="6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49" name="Google Shape;849;p50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body" idx="4294967295"/>
          </p:nvPr>
        </p:nvSpPr>
        <p:spPr>
          <a:xfrm>
            <a:off x="2957550" y="1022553"/>
            <a:ext cx="4641300" cy="30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Patrice Tourangeau</a:t>
            </a:r>
            <a:endParaRPr sz="36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Campus RÉCIT</a:t>
            </a:r>
            <a:endParaRPr sz="36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6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RÉCIT MST</a:t>
            </a:r>
            <a:endParaRPr sz="3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3" name="Google Shape;65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</a:t>
            </a:fld>
            <a:endParaRPr/>
          </a:p>
        </p:txBody>
      </p:sp>
      <p:pic>
        <p:nvPicPr>
          <p:cNvPr id="654" name="Google Shape;6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02475" y="291675"/>
            <a:ext cx="994575" cy="1067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5400" y="2571750"/>
            <a:ext cx="1779250" cy="17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3575" y="723250"/>
            <a:ext cx="1642900" cy="16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33"/>
          <p:cNvSpPr/>
          <p:nvPr/>
        </p:nvSpPr>
        <p:spPr>
          <a:xfrm>
            <a:off x="764475" y="4859950"/>
            <a:ext cx="7038000" cy="173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Cette présentation du </a:t>
            </a:r>
            <a:r>
              <a:rPr lang="fr-CA" sz="9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Campus RÉCIT</a:t>
            </a:r>
            <a:r>
              <a:rPr lang="fr-CA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est mise à disposition, sauf exception, selon les termes de la </a:t>
            </a:r>
            <a:r>
              <a:rPr lang="fr-CA" sz="900" u="sng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</a:t>
            </a:r>
            <a:r>
              <a:rPr lang="fr-CA" sz="900">
                <a:latin typeface="Ubuntu"/>
                <a:ea typeface="Ubuntu"/>
                <a:cs typeface="Ubuntu"/>
                <a:sym typeface="Ubuntu"/>
              </a:rPr>
              <a:t>.</a:t>
            </a:r>
            <a:endParaRPr sz="9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58" name="Google Shape;658;p33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82249" y="4704324"/>
            <a:ext cx="1024125" cy="3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20</a:t>
            </a:fld>
            <a:endParaRPr/>
          </a:p>
        </p:txBody>
      </p:sp>
      <p:sp>
        <p:nvSpPr>
          <p:cNvPr id="855" name="Google Shape;855;p51"/>
          <p:cNvSpPr txBox="1">
            <a:spLocks noGrp="1"/>
          </p:cNvSpPr>
          <p:nvPr>
            <p:ph type="title" idx="4294967295"/>
          </p:nvPr>
        </p:nvSpPr>
        <p:spPr>
          <a:xfrm>
            <a:off x="563675" y="319500"/>
            <a:ext cx="7877400" cy="74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Obtenez votre badge 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856" name="Google Shape;856;p51"/>
          <p:cNvSpPr txBox="1"/>
          <p:nvPr/>
        </p:nvSpPr>
        <p:spPr>
          <a:xfrm>
            <a:off x="3090225" y="978938"/>
            <a:ext cx="5627700" cy="24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282204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1- Créer un compte sur le </a:t>
            </a:r>
            <a:r>
              <a:rPr lang="fr-CA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et valider son inscription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282204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2- S’inscrire à </a:t>
            </a:r>
            <a:r>
              <a:rPr lang="fr-CA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 cours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282204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3- Pour l’attribution du badge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marR="282204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« Participation», </a:t>
            </a:r>
            <a:r>
              <a:rPr lang="fr-C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cliquer sur ce lien</a:t>
            </a:r>
            <a:endParaRPr sz="20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57" name="Google Shape;857;p51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20</a:t>
            </a:fld>
            <a:endParaRPr/>
          </a:p>
        </p:txBody>
      </p:sp>
      <p:pic>
        <p:nvPicPr>
          <p:cNvPr id="858" name="Google Shape;858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6825" y="3052149"/>
            <a:ext cx="9144000" cy="21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51"/>
          <p:cNvSpPr txBox="1"/>
          <p:nvPr/>
        </p:nvSpPr>
        <p:spPr>
          <a:xfrm>
            <a:off x="718675" y="2141950"/>
            <a:ext cx="14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860" name="Google Shape;860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8674" y="1081175"/>
            <a:ext cx="2014050" cy="197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275" y="2425500"/>
            <a:ext cx="3059949" cy="26341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66" name="Google Shape;866;p52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9153600" cy="593700"/>
          </a:xfrm>
          <a:prstGeom prst="rect">
            <a:avLst/>
          </a:prstGeom>
          <a:solidFill>
            <a:srgbClr val="202D36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900">
                <a:solidFill>
                  <a:srgbClr val="FFFFFF"/>
                </a:solidFill>
              </a:rPr>
              <a:t>Badge de participation</a:t>
            </a:r>
            <a:endParaRPr sz="2900">
              <a:solidFill>
                <a:srgbClr val="FFFFFF"/>
              </a:solidFill>
            </a:endParaRPr>
          </a:p>
        </p:txBody>
      </p:sp>
      <p:pic>
        <p:nvPicPr>
          <p:cNvPr id="867" name="Google Shape;867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50" y="665100"/>
            <a:ext cx="5873526" cy="1168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8" name="Google Shape;86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9525" y="624425"/>
            <a:ext cx="2482463" cy="2075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69" name="Google Shape;86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8580" y="3397450"/>
            <a:ext cx="2343145" cy="1689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70" name="Google Shape;870;p52"/>
          <p:cNvSpPr txBox="1"/>
          <p:nvPr/>
        </p:nvSpPr>
        <p:spPr>
          <a:xfrm>
            <a:off x="6558700" y="2730300"/>
            <a:ext cx="23433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Pour demander le badge ajoutez un travail et résumez </a:t>
            </a:r>
            <a:br>
              <a:rPr lang="fr-CA" sz="1200">
                <a:latin typeface="Ubuntu Light"/>
                <a:ea typeface="Ubuntu Light"/>
                <a:cs typeface="Ubuntu Light"/>
                <a:sym typeface="Ubuntu Light"/>
              </a:rPr>
            </a:b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en quelques mots votre atelier.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71" name="Google Shape;871;p52"/>
          <p:cNvSpPr/>
          <p:nvPr/>
        </p:nvSpPr>
        <p:spPr>
          <a:xfrm>
            <a:off x="152092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1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72" name="Google Shape;872;p52"/>
          <p:cNvSpPr/>
          <p:nvPr/>
        </p:nvSpPr>
        <p:spPr>
          <a:xfrm>
            <a:off x="3691175" y="12244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2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73" name="Google Shape;873;p52"/>
          <p:cNvSpPr/>
          <p:nvPr/>
        </p:nvSpPr>
        <p:spPr>
          <a:xfrm>
            <a:off x="6997913" y="737775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3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74" name="Google Shape;874;p52"/>
          <p:cNvSpPr/>
          <p:nvPr/>
        </p:nvSpPr>
        <p:spPr>
          <a:xfrm>
            <a:off x="1885950" y="3258250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4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75" name="Google Shape;875;p52"/>
          <p:cNvSpPr/>
          <p:nvPr/>
        </p:nvSpPr>
        <p:spPr>
          <a:xfrm>
            <a:off x="4853250" y="562325"/>
            <a:ext cx="1168800" cy="1168800"/>
          </a:xfrm>
          <a:prstGeom prst="ellipse">
            <a:avLst/>
          </a:prstGeom>
          <a:solidFill>
            <a:srgbClr val="202D36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76" name="Google Shape;876;p52"/>
          <p:cNvSpPr txBox="1"/>
          <p:nvPr/>
        </p:nvSpPr>
        <p:spPr>
          <a:xfrm>
            <a:off x="4762938" y="893675"/>
            <a:ext cx="13494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FFFFFF"/>
                </a:solidFill>
              </a:rPr>
              <a:t>(Connexion)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877" name="Google Shape;877;p52"/>
          <p:cNvSpPr/>
          <p:nvPr/>
        </p:nvSpPr>
        <p:spPr>
          <a:xfrm>
            <a:off x="416475" y="655150"/>
            <a:ext cx="22932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900">
                <a:solidFill>
                  <a:srgbClr val="434343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campus.recit.qc.ca</a:t>
            </a:r>
            <a:endParaRPr sz="1900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878" name="Google Shape;878;p52"/>
          <p:cNvCxnSpPr/>
          <p:nvPr/>
        </p:nvCxnSpPr>
        <p:spPr>
          <a:xfrm flipH="1">
            <a:off x="6968850" y="1252850"/>
            <a:ext cx="241200" cy="1252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79" name="Google Shape;879;p52"/>
          <p:cNvCxnSpPr/>
          <p:nvPr/>
        </p:nvCxnSpPr>
        <p:spPr>
          <a:xfrm flipH="1">
            <a:off x="6837125" y="1165150"/>
            <a:ext cx="160800" cy="445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80" name="Google Shape;880;p52"/>
          <p:cNvCxnSpPr/>
          <p:nvPr/>
        </p:nvCxnSpPr>
        <p:spPr>
          <a:xfrm>
            <a:off x="7424100" y="1229875"/>
            <a:ext cx="516600" cy="6891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881" name="Google Shape;881;p52"/>
          <p:cNvSpPr/>
          <p:nvPr/>
        </p:nvSpPr>
        <p:spPr>
          <a:xfrm>
            <a:off x="60800" y="2425500"/>
            <a:ext cx="3060000" cy="348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500" b="1">
                <a:solidFill>
                  <a:srgbClr val="434343"/>
                </a:solidFill>
              </a:rPr>
              <a:t>monurl.ca/rdv2021</a:t>
            </a:r>
            <a:endParaRPr sz="800" b="1">
              <a:solidFill>
                <a:srgbClr val="434343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882" name="Google Shape;882;p52"/>
          <p:cNvCxnSpPr/>
          <p:nvPr/>
        </p:nvCxnSpPr>
        <p:spPr>
          <a:xfrm rot="10800000">
            <a:off x="981900" y="965425"/>
            <a:ext cx="511800" cy="3105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83" name="Google Shape;883;p52"/>
          <p:cNvCxnSpPr/>
          <p:nvPr/>
        </p:nvCxnSpPr>
        <p:spPr>
          <a:xfrm flipH="1">
            <a:off x="8148100" y="3780075"/>
            <a:ext cx="347400" cy="5502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84" name="Google Shape;884;p52"/>
          <p:cNvCxnSpPr/>
          <p:nvPr/>
        </p:nvCxnSpPr>
        <p:spPr>
          <a:xfrm rot="10800000">
            <a:off x="1389138" y="2887500"/>
            <a:ext cx="496800" cy="40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85" name="Google Shape;885;p52"/>
          <p:cNvCxnSpPr/>
          <p:nvPr/>
        </p:nvCxnSpPr>
        <p:spPr>
          <a:xfrm rot="10800000" flipH="1">
            <a:off x="4151300" y="1224475"/>
            <a:ext cx="653700" cy="1293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886" name="Google Shape;886;p52"/>
          <p:cNvCxnSpPr/>
          <p:nvPr/>
        </p:nvCxnSpPr>
        <p:spPr>
          <a:xfrm flipH="1">
            <a:off x="1676750" y="3776375"/>
            <a:ext cx="310500" cy="939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pic>
        <p:nvPicPr>
          <p:cNvPr id="887" name="Google Shape;887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20624" y="3120025"/>
            <a:ext cx="3026301" cy="17948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888" name="Google Shape;888;p52"/>
          <p:cNvCxnSpPr/>
          <p:nvPr/>
        </p:nvCxnSpPr>
        <p:spPr>
          <a:xfrm flipH="1">
            <a:off x="4193150" y="3458425"/>
            <a:ext cx="1114200" cy="378900"/>
          </a:xfrm>
          <a:prstGeom prst="straightConnector1">
            <a:avLst/>
          </a:prstGeom>
          <a:noFill/>
          <a:ln w="38100" cap="flat" cmpd="sng">
            <a:solidFill>
              <a:srgbClr val="FAA22A"/>
            </a:solidFill>
            <a:prstDash val="solid"/>
            <a:round/>
            <a:headEnd type="none" w="med" len="med"/>
            <a:tailEnd type="stealth" w="med" len="med"/>
          </a:ln>
          <a:effectLst>
            <a:outerShdw blurRad="100013" dist="47625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889" name="Google Shape;889;p52"/>
          <p:cNvSpPr txBox="1"/>
          <p:nvPr/>
        </p:nvSpPr>
        <p:spPr>
          <a:xfrm>
            <a:off x="3434500" y="2349300"/>
            <a:ext cx="2677800" cy="6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200">
                <a:latin typeface="Ubuntu Light"/>
                <a:ea typeface="Ubuntu Light"/>
                <a:cs typeface="Ubuntu Light"/>
                <a:sym typeface="Ubuntu Light"/>
              </a:rPr>
              <a:t>Cliquez sur le lien qui apparaît sous votre atelier pour accéder à la page d’obtention de ce badge.</a:t>
            </a:r>
            <a:endParaRPr sz="1200"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890" name="Google Shape;890;p52"/>
          <p:cNvSpPr/>
          <p:nvPr/>
        </p:nvSpPr>
        <p:spPr>
          <a:xfrm>
            <a:off x="8460925" y="33431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6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91" name="Google Shape;891;p52"/>
          <p:cNvSpPr/>
          <p:nvPr/>
        </p:nvSpPr>
        <p:spPr>
          <a:xfrm>
            <a:off x="5413675" y="3202213"/>
            <a:ext cx="379500" cy="348000"/>
          </a:xfrm>
          <a:prstGeom prst="ellipse">
            <a:avLst/>
          </a:prstGeom>
          <a:solidFill>
            <a:srgbClr val="FAA22A"/>
          </a:solidFill>
          <a:ln w="190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3810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Ubuntu Medium"/>
                <a:ea typeface="Ubuntu Medium"/>
                <a:cs typeface="Ubuntu Medium"/>
                <a:sym typeface="Ubuntu Medium"/>
              </a:rPr>
              <a:t>5</a:t>
            </a:r>
            <a:endParaRPr>
              <a:solidFill>
                <a:srgbClr val="FFFFFF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892" name="Google Shape;892;p52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53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98" name="Google Shape;89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7163" y="2546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53"/>
          <p:cNvSpPr txBox="1"/>
          <p:nvPr/>
        </p:nvSpPr>
        <p:spPr>
          <a:xfrm>
            <a:off x="20076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campus@recit.qc.ca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fr-CA" sz="2200" u="sng">
                <a:solidFill>
                  <a:schemeClr val="hlink"/>
                </a:solidFill>
                <a:hlinkClick r:id="rId5"/>
              </a:rPr>
              <a:t>equipe@recitmst.qc.ca</a:t>
            </a:r>
            <a:endParaRPr sz="22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47675" lvl="0" indent="879475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Page Facebook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47675" lvl="0" indent="87947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Twitter</a:t>
            </a:r>
            <a:endParaRPr sz="1600" u="sng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47675" lvl="0" indent="87947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Ubuntu"/>
              <a:buChar char="❏"/>
            </a:pPr>
            <a:r>
              <a:rPr lang="fr-CA" sz="16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8"/>
              </a:rPr>
              <a:t>Chaîne YouTube</a:t>
            </a:r>
            <a:endParaRPr sz="900">
              <a:solidFill>
                <a:schemeClr val="accent1"/>
              </a:solidFill>
            </a:endParaRPr>
          </a:p>
        </p:txBody>
      </p:sp>
      <p:sp>
        <p:nvSpPr>
          <p:cNvPr id="900" name="Google Shape;900;p53"/>
          <p:cNvSpPr txBox="1"/>
          <p:nvPr/>
        </p:nvSpPr>
        <p:spPr>
          <a:xfrm>
            <a:off x="2451875" y="4708600"/>
            <a:ext cx="53925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</a:t>
            </a:r>
            <a:r>
              <a:rPr lang="fr-CA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fr-CA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fr-CA" sz="800">
                <a:solidFill>
                  <a:schemeClr val="accent1"/>
                </a:solidFill>
              </a:rPr>
              <a:t>.</a:t>
            </a:r>
            <a:r>
              <a:rPr lang="fr-CA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901" name="Google Shape;901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704825"/>
            <a:ext cx="808425" cy="286175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22</a:t>
            </a:fld>
            <a:endParaRPr/>
          </a:p>
        </p:txBody>
      </p:sp>
      <p:pic>
        <p:nvPicPr>
          <p:cNvPr id="903" name="Google Shape;903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26069" y="174499"/>
            <a:ext cx="1803956" cy="110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4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4" name="Google Shape;664;p34"/>
          <p:cNvSpPr txBox="1">
            <a:spLocks noGrp="1"/>
          </p:cNvSpPr>
          <p:nvPr>
            <p:ph type="body" idx="1"/>
          </p:nvPr>
        </p:nvSpPr>
        <p:spPr>
          <a:xfrm>
            <a:off x="747925" y="1082425"/>
            <a:ext cx="6902400" cy="40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Réguler votre enseignement à l’aide des QI</a:t>
            </a:r>
            <a:endParaRPr sz="2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Préparation 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Réalisation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Mains sur les touches en exploration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914400" lvl="1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Intégration</a:t>
            </a:r>
            <a:endParaRPr sz="2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Échanges</a:t>
            </a:r>
            <a:endParaRPr sz="23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300"/>
              <a:buFont typeface="Ubuntu"/>
              <a:buChar char="❏"/>
            </a:pPr>
            <a:r>
              <a:rPr lang="fr-CA" sz="2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Badge</a:t>
            </a:r>
            <a:endParaRPr sz="2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5" name="Google Shape;665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  <p:pic>
        <p:nvPicPr>
          <p:cNvPr id="666" name="Google Shape;6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4"/>
          <p:cNvSpPr txBox="1">
            <a:spLocks noGrp="1"/>
          </p:cNvSpPr>
          <p:nvPr>
            <p:ph type="sldNum" idx="12"/>
          </p:nvPr>
        </p:nvSpPr>
        <p:spPr>
          <a:xfrm>
            <a:off x="37700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3</a:t>
            </a:fld>
            <a:endParaRPr/>
          </a:p>
        </p:txBody>
      </p:sp>
      <p:pic>
        <p:nvPicPr>
          <p:cNvPr id="668" name="Google Shape;66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925" y="1124453"/>
            <a:ext cx="1739599" cy="1828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6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5"/>
          <p:cNvSpPr txBox="1">
            <a:spLocks noGrp="1"/>
          </p:cNvSpPr>
          <p:nvPr>
            <p:ph type="sldNum" idx="12"/>
          </p:nvPr>
        </p:nvSpPr>
        <p:spPr>
          <a:xfrm>
            <a:off x="39471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4</a:t>
            </a:fld>
            <a:endParaRPr/>
          </a:p>
        </p:txBody>
      </p:sp>
      <p:sp>
        <p:nvSpPr>
          <p:cNvPr id="674" name="Google Shape;674;p35"/>
          <p:cNvSpPr txBox="1">
            <a:spLocks noGrp="1"/>
          </p:cNvSpPr>
          <p:nvPr>
            <p:ph type="title" idx="4294967295"/>
          </p:nvPr>
        </p:nvSpPr>
        <p:spPr>
          <a:xfrm>
            <a:off x="2159000" y="169750"/>
            <a:ext cx="5201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Accéder à l’autoformation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5" name="Google Shape;675;p35"/>
          <p:cNvSpPr txBox="1"/>
          <p:nvPr/>
        </p:nvSpPr>
        <p:spPr>
          <a:xfrm>
            <a:off x="3056900" y="4549150"/>
            <a:ext cx="2674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0795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iga"/>
              <a:buChar char=" "/>
            </a:pPr>
            <a:r>
              <a:rPr lang="fr-CA" sz="17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Lien vers l’autoformation</a:t>
            </a:r>
            <a:endParaRPr sz="17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76" name="Google Shape;67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75" y="857350"/>
            <a:ext cx="7313793" cy="357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6"/>
          <p:cNvSpPr txBox="1">
            <a:spLocks noGrp="1"/>
          </p:cNvSpPr>
          <p:nvPr>
            <p:ph type="sldNum" idx="12"/>
          </p:nvPr>
        </p:nvSpPr>
        <p:spPr>
          <a:xfrm>
            <a:off x="43339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5</a:t>
            </a:fld>
            <a:endParaRPr/>
          </a:p>
        </p:txBody>
      </p:sp>
      <p:sp>
        <p:nvSpPr>
          <p:cNvPr id="682" name="Google Shape;682;p36"/>
          <p:cNvSpPr txBox="1">
            <a:spLocks noGrp="1"/>
          </p:cNvSpPr>
          <p:nvPr>
            <p:ph type="title" idx="4294967295"/>
          </p:nvPr>
        </p:nvSpPr>
        <p:spPr>
          <a:xfrm>
            <a:off x="1855900" y="169750"/>
            <a:ext cx="5504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Connexion à </a:t>
            </a:r>
            <a:r>
              <a:rPr lang="fr-CA" sz="3200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RÉCIT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3" name="Google Shape;683;p36"/>
          <p:cNvSpPr txBox="1"/>
          <p:nvPr/>
        </p:nvSpPr>
        <p:spPr>
          <a:xfrm>
            <a:off x="5295525" y="1369217"/>
            <a:ext cx="3932100" cy="3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70000" lnSpcReduction="20000"/>
          </a:bodyPr>
          <a:lstStyle/>
          <a:p>
            <a:pPr marL="91440" lvl="0" indent="-1422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Viga"/>
              <a:buChar char=" "/>
            </a:pPr>
            <a:r>
              <a:rPr lang="fr-CA" sz="32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Avantages</a:t>
            </a:r>
            <a:endParaRPr sz="32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Avoir le suivi de progression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Faire les tests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Écrire dans les forums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Émettre des commentaires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Demander des badges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422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200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Etc.</a:t>
            </a:r>
            <a:endParaRPr sz="3200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3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36" descr="Page de connexion de Campu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625" y="1521625"/>
            <a:ext cx="4289100" cy="28885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685" name="Google Shape;685;p36"/>
          <p:cNvSpPr/>
          <p:nvPr/>
        </p:nvSpPr>
        <p:spPr>
          <a:xfrm>
            <a:off x="457204" y="4410161"/>
            <a:ext cx="1486500" cy="326700"/>
          </a:xfrm>
          <a:prstGeom prst="roundRect">
            <a:avLst>
              <a:gd name="adj" fmla="val 16667"/>
            </a:avLst>
          </a:prstGeom>
          <a:solidFill>
            <a:srgbClr val="FAA22A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 formulaire</a:t>
            </a:r>
            <a:endParaRPr sz="1200"/>
          </a:p>
        </p:txBody>
      </p:sp>
      <p:sp>
        <p:nvSpPr>
          <p:cNvPr id="686" name="Google Shape;686;p36"/>
          <p:cNvSpPr/>
          <p:nvPr/>
        </p:nvSpPr>
        <p:spPr>
          <a:xfrm>
            <a:off x="784550" y="4068800"/>
            <a:ext cx="831300" cy="19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36"/>
          <p:cNvSpPr/>
          <p:nvPr/>
        </p:nvSpPr>
        <p:spPr>
          <a:xfrm>
            <a:off x="2961219" y="3565522"/>
            <a:ext cx="1486500" cy="544800"/>
          </a:xfrm>
          <a:prstGeom prst="roundRect">
            <a:avLst>
              <a:gd name="adj" fmla="val 16667"/>
            </a:avLst>
          </a:prstGeom>
          <a:solidFill>
            <a:srgbClr val="FAA22A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Avec une connexion tierce</a:t>
            </a:r>
            <a:endParaRPr sz="1000"/>
          </a:p>
        </p:txBody>
      </p:sp>
      <p:sp>
        <p:nvSpPr>
          <p:cNvPr id="688" name="Google Shape;688;p36"/>
          <p:cNvSpPr/>
          <p:nvPr/>
        </p:nvSpPr>
        <p:spPr>
          <a:xfrm>
            <a:off x="2835825" y="3054825"/>
            <a:ext cx="1650900" cy="421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36"/>
          <p:cNvSpPr/>
          <p:nvPr/>
        </p:nvSpPr>
        <p:spPr>
          <a:xfrm>
            <a:off x="2835826" y="2714050"/>
            <a:ext cx="1032300" cy="196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8BB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36"/>
          <p:cNvSpPr/>
          <p:nvPr/>
        </p:nvSpPr>
        <p:spPr>
          <a:xfrm>
            <a:off x="3387483" y="1925825"/>
            <a:ext cx="998400" cy="544800"/>
          </a:xfrm>
          <a:prstGeom prst="roundRect">
            <a:avLst>
              <a:gd name="adj" fmla="val 16667"/>
            </a:avLst>
          </a:prstGeom>
          <a:solidFill>
            <a:srgbClr val="FAA22A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connexion anonyme</a:t>
            </a:r>
            <a:endParaRPr sz="1000"/>
          </a:p>
        </p:txBody>
      </p:sp>
      <p:sp>
        <p:nvSpPr>
          <p:cNvPr id="691" name="Google Shape;691;p36"/>
          <p:cNvSpPr txBox="1"/>
          <p:nvPr/>
        </p:nvSpPr>
        <p:spPr>
          <a:xfrm>
            <a:off x="707782" y="1062934"/>
            <a:ext cx="27444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397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Viga"/>
              <a:buChar char=" "/>
            </a:pPr>
            <a:r>
              <a:rPr lang="fr-CA" sz="2200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Types</a:t>
            </a:r>
            <a:endParaRPr sz="22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37"/>
          <p:cNvSpPr txBox="1">
            <a:spLocks noGrp="1"/>
          </p:cNvSpPr>
          <p:nvPr>
            <p:ph type="sldNum" idx="12"/>
          </p:nvPr>
        </p:nvSpPr>
        <p:spPr>
          <a:xfrm>
            <a:off x="4208725" y="4804974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6</a:t>
            </a:fld>
            <a:endParaRPr/>
          </a:p>
        </p:txBody>
      </p:sp>
      <p:sp>
        <p:nvSpPr>
          <p:cNvPr id="697" name="Google Shape;697;p37"/>
          <p:cNvSpPr txBox="1">
            <a:spLocks noGrp="1"/>
          </p:cNvSpPr>
          <p:nvPr>
            <p:ph type="title" idx="4294967295"/>
          </p:nvPr>
        </p:nvSpPr>
        <p:spPr>
          <a:xfrm>
            <a:off x="1855900" y="169750"/>
            <a:ext cx="5504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Connexion à Campus RÉCIT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98" name="Google Shape;698;p37"/>
          <p:cNvSpPr txBox="1"/>
          <p:nvPr/>
        </p:nvSpPr>
        <p:spPr>
          <a:xfrm>
            <a:off x="465675" y="1139125"/>
            <a:ext cx="4291800" cy="3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40000" lnSpcReduction="10000"/>
          </a:bodyPr>
          <a:lstStyle/>
          <a:p>
            <a:pPr marL="91440" lvl="0" indent="-10167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Viga"/>
              <a:buChar char=" "/>
            </a:pPr>
            <a:r>
              <a:rPr lang="fr-CA" sz="4002" b="1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</a:rPr>
              <a:t>À la suite de la création d’un nouveau compte</a:t>
            </a:r>
            <a:endParaRPr sz="4002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11564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Viga"/>
              <a:buChar char=" "/>
            </a:pPr>
            <a:endParaRPr sz="4552" b="1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-8897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Char char="▪"/>
            </a:pPr>
            <a:r>
              <a:rPr lang="fr-CA" sz="3502" b="1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Une fois le compte créé, il faut…</a:t>
            </a:r>
            <a:endParaRPr sz="3502" b="1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59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99923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Confirmer le compte en cliquant un lien reçu par courriel.</a:t>
            </a:r>
            <a:b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</a:b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(</a:t>
            </a:r>
            <a:r>
              <a:rPr lang="fr-CA" sz="31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Vérifiez au besoin les indésirables)</a:t>
            </a:r>
            <a:endParaRPr sz="31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67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Ajuster le champ </a:t>
            </a:r>
            <a:r>
              <a:rPr lang="fr-CA" sz="3752" i="1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Organisation</a:t>
            </a: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 et </a:t>
            </a:r>
            <a:r>
              <a:rPr lang="fr-CA" sz="3752" i="1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Établissement</a:t>
            </a: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 de son profil.</a:t>
            </a:r>
            <a:endParaRPr sz="37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67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Accepter les </a:t>
            </a:r>
            <a:r>
              <a:rPr lang="fr-CA" sz="3752" u="sng">
                <a:solidFill>
                  <a:srgbClr val="6EAC1C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conditions générales d’utilisation</a:t>
            </a:r>
            <a:endParaRPr sz="37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514350" lvl="0" indent="-24967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rgbClr val="1CADE4"/>
              </a:buClr>
              <a:buSzPct val="100000"/>
              <a:buFont typeface="Viga"/>
              <a:buAutoNum type="arabicPeriod"/>
            </a:pPr>
            <a:r>
              <a:rPr lang="fr-CA" sz="3752">
                <a:solidFill>
                  <a:srgbClr val="3F3F3F"/>
                </a:solidFill>
                <a:latin typeface="Viga"/>
                <a:ea typeface="Viga"/>
                <a:cs typeface="Viga"/>
                <a:sym typeface="Viga"/>
              </a:rPr>
              <a:t>Accepter la </a:t>
            </a:r>
            <a:r>
              <a:rPr lang="fr-CA" sz="3752" u="sng">
                <a:solidFill>
                  <a:srgbClr val="6EAC1C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politique de confidentialité</a:t>
            </a:r>
            <a:endParaRPr sz="3752">
              <a:solidFill>
                <a:srgbClr val="3F3F3F"/>
              </a:solidFill>
              <a:latin typeface="Viga"/>
              <a:ea typeface="Viga"/>
              <a:cs typeface="Viga"/>
              <a:sym typeface="Viga"/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3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9" name="Google Shape;699;p37" descr="Capture d'écran - confirmation du comp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03662" y="1463599"/>
            <a:ext cx="3773459" cy="203135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0" name="Google Shape;700;p37"/>
          <p:cNvSpPr/>
          <p:nvPr/>
        </p:nvSpPr>
        <p:spPr>
          <a:xfrm>
            <a:off x="5321444" y="2610160"/>
            <a:ext cx="2006400" cy="2274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1" name="Google Shape;701;p37"/>
          <p:cNvSpPr/>
          <p:nvPr/>
        </p:nvSpPr>
        <p:spPr>
          <a:xfrm>
            <a:off x="4954644" y="2368245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2" name="Google Shape;702;p37" descr="Capture d'écran - champ organisation scolair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0372" y="2111375"/>
            <a:ext cx="3646077" cy="197755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3" name="Google Shape;703;p37"/>
          <p:cNvSpPr/>
          <p:nvPr/>
        </p:nvSpPr>
        <p:spPr>
          <a:xfrm>
            <a:off x="6342259" y="3198434"/>
            <a:ext cx="1366800" cy="4131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37"/>
          <p:cNvSpPr/>
          <p:nvPr/>
        </p:nvSpPr>
        <p:spPr>
          <a:xfrm>
            <a:off x="5841764" y="2827117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pic>
        <p:nvPicPr>
          <p:cNvPr id="705" name="Google Shape;705;p37" descr="Capture d'écran - conditions générales d'utilisatio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19715" y="2778942"/>
            <a:ext cx="3710647" cy="12952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6" name="Google Shape;706;p37"/>
          <p:cNvSpPr/>
          <p:nvPr/>
        </p:nvSpPr>
        <p:spPr>
          <a:xfrm>
            <a:off x="5263551" y="3756038"/>
            <a:ext cx="2145300" cy="2274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37"/>
          <p:cNvSpPr/>
          <p:nvPr/>
        </p:nvSpPr>
        <p:spPr>
          <a:xfrm>
            <a:off x="7448880" y="3464311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8" name="Google Shape;708;p37" descr="Capture d'écran - politique de confidentialité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9885" y="3386625"/>
            <a:ext cx="3347376" cy="10376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sp>
        <p:nvSpPr>
          <p:cNvPr id="709" name="Google Shape;709;p37"/>
          <p:cNvSpPr/>
          <p:nvPr/>
        </p:nvSpPr>
        <p:spPr>
          <a:xfrm>
            <a:off x="4905672" y="3972401"/>
            <a:ext cx="1745100" cy="27210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37"/>
          <p:cNvSpPr/>
          <p:nvPr/>
        </p:nvSpPr>
        <p:spPr>
          <a:xfrm>
            <a:off x="6732786" y="3784967"/>
            <a:ext cx="368700" cy="334500"/>
          </a:xfrm>
          <a:prstGeom prst="star10">
            <a:avLst>
              <a:gd name="adj" fmla="val 42533"/>
              <a:gd name="hf" fmla="val 105146"/>
            </a:avLst>
          </a:prstGeom>
          <a:solidFill>
            <a:srgbClr val="C00000"/>
          </a:solidFill>
          <a:ln w="15875" cap="flat" cmpd="sng">
            <a:solidFill>
              <a:srgbClr val="147EA6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18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8"/>
          <p:cNvSpPr txBox="1">
            <a:spLocks noGrp="1"/>
          </p:cNvSpPr>
          <p:nvPr>
            <p:ph type="sldNum" idx="12"/>
          </p:nvPr>
        </p:nvSpPr>
        <p:spPr>
          <a:xfrm>
            <a:off x="3947100" y="473684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7</a:t>
            </a:fld>
            <a:endParaRPr/>
          </a:p>
        </p:txBody>
      </p:sp>
      <p:sp>
        <p:nvSpPr>
          <p:cNvPr id="716" name="Google Shape;716;p38"/>
          <p:cNvSpPr txBox="1">
            <a:spLocks noGrp="1"/>
          </p:cNvSpPr>
          <p:nvPr>
            <p:ph type="title" idx="4294967295"/>
          </p:nvPr>
        </p:nvSpPr>
        <p:spPr>
          <a:xfrm>
            <a:off x="2133000" y="169750"/>
            <a:ext cx="5249700" cy="6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32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de l’autoformation</a:t>
            </a:r>
            <a:endParaRPr sz="3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17" name="Google Shape;717;p38"/>
          <p:cNvSpPr txBox="1"/>
          <p:nvPr/>
        </p:nvSpPr>
        <p:spPr>
          <a:xfrm>
            <a:off x="3056900" y="4549150"/>
            <a:ext cx="26742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91440" marR="0" lvl="0" indent="-10795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Viga"/>
              <a:buChar char=" "/>
            </a:pPr>
            <a:r>
              <a:rPr lang="fr-CA" sz="17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Lien vers l’autoformation</a:t>
            </a:r>
            <a:endParaRPr sz="1700">
              <a:solidFill>
                <a:schemeClr val="accent1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718" name="Google Shape;71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7775" y="857350"/>
            <a:ext cx="7313793" cy="35703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Google Shape;72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975" y="305587"/>
            <a:ext cx="7894249" cy="4379925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39"/>
          <p:cNvSpPr txBox="1">
            <a:spLocks noGrp="1"/>
          </p:cNvSpPr>
          <p:nvPr>
            <p:ph type="sldNum" idx="12"/>
          </p:nvPr>
        </p:nvSpPr>
        <p:spPr>
          <a:xfrm>
            <a:off x="4098675" y="4791224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8</a:t>
            </a:fld>
            <a:endParaRPr/>
          </a:p>
        </p:txBody>
      </p:sp>
      <p:sp>
        <p:nvSpPr>
          <p:cNvPr id="725" name="Google Shape;725;p39"/>
          <p:cNvSpPr/>
          <p:nvPr/>
        </p:nvSpPr>
        <p:spPr>
          <a:xfrm>
            <a:off x="1829475" y="2093925"/>
            <a:ext cx="1978500" cy="10503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39"/>
          <p:cNvSpPr/>
          <p:nvPr/>
        </p:nvSpPr>
        <p:spPr>
          <a:xfrm>
            <a:off x="5092100" y="2086950"/>
            <a:ext cx="2040900" cy="11109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7" name="Google Shape;727;p3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66075" y="2260775"/>
            <a:ext cx="716500" cy="716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28" name="Google Shape;728;p3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92100" y="2667500"/>
            <a:ext cx="548700" cy="54855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29" name="Google Shape;729;p39"/>
          <p:cNvSpPr/>
          <p:nvPr/>
        </p:nvSpPr>
        <p:spPr>
          <a:xfrm>
            <a:off x="548975" y="239900"/>
            <a:ext cx="2811300" cy="587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>
            <a:spLocks noGrp="1"/>
          </p:cNvSpPr>
          <p:nvPr>
            <p:ph type="sldNum" idx="12"/>
          </p:nvPr>
        </p:nvSpPr>
        <p:spPr>
          <a:xfrm>
            <a:off x="4074842" y="4798205"/>
            <a:ext cx="6264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9</a:t>
            </a:fld>
            <a:endParaRPr/>
          </a:p>
        </p:txBody>
      </p:sp>
      <p:pic>
        <p:nvPicPr>
          <p:cNvPr id="735" name="Google Shape;735;p40"/>
          <p:cNvPicPr preferRelativeResize="0"/>
          <p:nvPr/>
        </p:nvPicPr>
        <p:blipFill rotWithShape="1">
          <a:blip r:embed="rId3">
            <a:alphaModFix/>
          </a:blip>
          <a:srcRect b="13051"/>
          <a:stretch/>
        </p:blipFill>
        <p:spPr>
          <a:xfrm>
            <a:off x="664625" y="227025"/>
            <a:ext cx="7781925" cy="4510874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40"/>
          <p:cNvSpPr/>
          <p:nvPr/>
        </p:nvSpPr>
        <p:spPr>
          <a:xfrm>
            <a:off x="1172925" y="1781425"/>
            <a:ext cx="2272200" cy="1382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7" name="Google Shape;737;p4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5819" t="20479" r="24267" b="18552"/>
          <a:stretch/>
        </p:blipFill>
        <p:spPr>
          <a:xfrm>
            <a:off x="1251803" y="1901610"/>
            <a:ext cx="481279" cy="6040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38" name="Google Shape;738;p40"/>
          <p:cNvSpPr/>
          <p:nvPr/>
        </p:nvSpPr>
        <p:spPr>
          <a:xfrm>
            <a:off x="4421616" y="3163467"/>
            <a:ext cx="2272200" cy="1429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40"/>
          <p:cNvSpPr/>
          <p:nvPr/>
        </p:nvSpPr>
        <p:spPr>
          <a:xfrm>
            <a:off x="3504725" y="1781425"/>
            <a:ext cx="4387200" cy="1382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0" name="Google Shape;740;p40"/>
          <p:cNvPicPr preferRelativeResize="0"/>
          <p:nvPr/>
        </p:nvPicPr>
        <p:blipFill rotWithShape="1">
          <a:blip r:embed="rId6">
            <a:alphaModFix/>
          </a:blip>
          <a:srcRect b="18012"/>
          <a:stretch/>
        </p:blipFill>
        <p:spPr>
          <a:xfrm>
            <a:off x="5327425" y="2171413"/>
            <a:ext cx="626400" cy="6220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1" name="Google Shape;741;p40"/>
          <p:cNvSpPr/>
          <p:nvPr/>
        </p:nvSpPr>
        <p:spPr>
          <a:xfrm>
            <a:off x="2149377" y="3163467"/>
            <a:ext cx="2272200" cy="14298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2" name="Google Shape;742;p40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r="73775"/>
          <a:stretch/>
        </p:blipFill>
        <p:spPr>
          <a:xfrm>
            <a:off x="2297370" y="3329913"/>
            <a:ext cx="438028" cy="45159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743" name="Google Shape;743;p40"/>
          <p:cNvSpPr/>
          <p:nvPr/>
        </p:nvSpPr>
        <p:spPr>
          <a:xfrm>
            <a:off x="3166350" y="182000"/>
            <a:ext cx="2811300" cy="587100"/>
          </a:xfrm>
          <a:prstGeom prst="roundRect">
            <a:avLst>
              <a:gd name="adj" fmla="val 16667"/>
            </a:avLst>
          </a:prstGeom>
          <a:noFill/>
          <a:ln w="76200" cap="flat" cmpd="sng">
            <a:solidFill>
              <a:srgbClr val="FAA2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4" name="Google Shape;744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52975" y="3230548"/>
            <a:ext cx="438025" cy="453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1186</Words>
  <Application>Microsoft Office PowerPoint</Application>
  <PresentationFormat>Affichage à l'écran (16:9)</PresentationFormat>
  <Paragraphs>184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22</vt:i4>
      </vt:variant>
    </vt:vector>
  </HeadingPairs>
  <TitlesOfParts>
    <vt:vector size="33" baseType="lpstr">
      <vt:lpstr>Ubuntu Medium</vt:lpstr>
      <vt:lpstr>Viga</vt:lpstr>
      <vt:lpstr>Dosis</vt:lpstr>
      <vt:lpstr>Ubuntu Light</vt:lpstr>
      <vt:lpstr>Ubuntu</vt:lpstr>
      <vt:lpstr>Open Sans</vt:lpstr>
      <vt:lpstr>Arial</vt:lpstr>
      <vt:lpstr>Calibri</vt:lpstr>
      <vt:lpstr>Sniglet</vt:lpstr>
      <vt:lpstr>Simple Light</vt:lpstr>
      <vt:lpstr>Friar template</vt:lpstr>
      <vt:lpstr>Présentation PowerPoint</vt:lpstr>
      <vt:lpstr>Présentation PowerPoint</vt:lpstr>
      <vt:lpstr>Plan de la rencontre</vt:lpstr>
      <vt:lpstr>Accéder à l’autoformation</vt:lpstr>
      <vt:lpstr>Connexion à Campus RÉCIT</vt:lpstr>
      <vt:lpstr>Connexion à Campus RÉCIT</vt:lpstr>
      <vt:lpstr>Survol de l’autoformation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Survol sections finales</vt:lpstr>
      <vt:lpstr>Période d’échanges </vt:lpstr>
      <vt:lpstr>Obtenez votre badge </vt:lpstr>
      <vt:lpstr>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Sonya Fiset</dc:creator>
  <cp:lastModifiedBy>Fiset Sonia</cp:lastModifiedBy>
  <cp:revision>1</cp:revision>
  <dcterms:modified xsi:type="dcterms:W3CDTF">2021-11-12T14:25:05Z</dcterms:modified>
</cp:coreProperties>
</file>