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0" r:id="rId1"/>
    <p:sldMasterId id="2147483671" r:id="rId2"/>
  </p:sldMasterIdLst>
  <p:notesMasterIdLst>
    <p:notesMasterId r:id="rId12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</p:sldIdLst>
  <p:sldSz cx="9144000" cy="5143500" type="screen16x9"/>
  <p:notesSz cx="6858000" cy="9144000"/>
  <p:embeddedFontLst>
    <p:embeddedFont>
      <p:font typeface="Oswald" panose="020B0604020202020204" charset="0"/>
      <p:regular r:id="rId13"/>
      <p:bold r:id="rId14"/>
    </p:embeddedFont>
    <p:embeddedFont>
      <p:font typeface="Ubuntu" panose="020B0604020202020204" charset="0"/>
      <p:regular r:id="rId15"/>
      <p:bold r:id="rId16"/>
      <p:italic r:id="rId17"/>
      <p:boldItalic r:id="rId18"/>
    </p:embeddedFont>
    <p:embeddedFont>
      <p:font typeface="Viga" panose="020B0604020202020204" charset="0"/>
      <p:regular r:id="rId1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42209A45-A07D-4E51-B4BD-71EB48538079}">
  <a:tblStyle styleId="{42209A45-A07D-4E51-B4BD-71EB48538079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4" d="100"/>
          <a:sy n="104" d="100"/>
        </p:scale>
        <p:origin x="778" y="5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notesMaster" Target="notesMasters/notesMaster1.xml"/><Relationship Id="rId17" Type="http://schemas.openxmlformats.org/officeDocument/2006/relationships/font" Target="fonts/font5.fntdata"/><Relationship Id="rId2" Type="http://schemas.openxmlformats.org/officeDocument/2006/relationships/slideMaster" Target="slideMasters/slideMaster2.xml"/><Relationship Id="rId16" Type="http://schemas.openxmlformats.org/officeDocument/2006/relationships/font" Target="fonts/font4.fntdata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font" Target="fonts/font3.fntdata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font" Target="fonts/font7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font" Target="fonts/font2.fntdata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monurl.ca/rdv20220914" TargetMode="External"/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monurl.ca/rdv20220914.qr" TargetMode="Externa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docs.google.com/document/d/1aSPy2cnT_ZqisvaBBus61E2YRI7NOwFnUkizIGwWBTc/edit?usp=sharing" TargetMode="External"/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g1513c8a2854_0_6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" name="Google Shape;97;g1513c8a2854_0_6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CA"/>
              <a:t>Lien de la présentation : </a:t>
            </a:r>
            <a:r>
              <a:rPr lang="fr-CA" u="sng">
                <a:solidFill>
                  <a:schemeClr val="hlink"/>
                </a:solidFill>
                <a:hlinkClick r:id="rId3"/>
              </a:rPr>
              <a:t>https://monurl.ca/rdv20220914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CA"/>
              <a:t>Code QR : </a:t>
            </a:r>
            <a:r>
              <a:rPr lang="fr-CA" u="sng">
                <a:solidFill>
                  <a:schemeClr val="hlink"/>
                </a:solidFill>
                <a:hlinkClick r:id="rId4"/>
              </a:rPr>
              <a:t>https://monurl.ca/rdv20220914.qr</a:t>
            </a:r>
            <a:r>
              <a:rPr lang="fr-CA"/>
              <a:t>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CA">
                <a:highlight>
                  <a:srgbClr val="FFFF00"/>
                </a:highlight>
              </a:rPr>
              <a:t>Article RÉCIT MST SF</a:t>
            </a:r>
            <a:endParaRPr>
              <a:highlight>
                <a:srgbClr val="FFFF00"/>
              </a:highlight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CA">
                <a:highlight>
                  <a:srgbClr val="FFFF00"/>
                </a:highlight>
              </a:rPr>
              <a:t>SF 1-2-3</a:t>
            </a:r>
            <a:endParaRPr>
              <a:highlight>
                <a:srgbClr val="FFFF00"/>
              </a:highlight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g1513c8a2854_0_1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2" name="Google Shape;112;g1513c8a2854_0_1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g1513c8a2854_0_15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9" name="Google Shape;119;g1513c8a2854_0_15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g1513c8a2854_0_1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5" name="Google Shape;125;g1513c8a2854_0_1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CA"/>
              <a:t>SL</a:t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g1513c8a2854_0_16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1" name="Google Shape;141;g1513c8a2854_0_16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CA">
                <a:highlight>
                  <a:srgbClr val="FFFF00"/>
                </a:highlight>
              </a:rPr>
              <a:t>SL</a:t>
            </a:r>
            <a:endParaRPr>
              <a:highlight>
                <a:srgbClr val="FFFF00"/>
              </a:highlight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highlight>
                <a:srgbClr val="FFFF00"/>
              </a:highlight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g1513c8a2854_0_1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7" name="Google Shape;147;g1513c8a2854_0_17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CA"/>
              <a:t>SF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g1390bcb1c7e_1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4" name="Google Shape;154;g1390bcb1c7e_1_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CA"/>
              <a:t>SF 1-3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CA"/>
              <a:t>SL 2-4</a:t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g1390bcb1c7e_1_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0" name="Google Shape;160;g1390bcb1c7e_1_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CA"/>
              <a:t>SF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CA"/>
              <a:t>Lien à partager : </a:t>
            </a:r>
            <a:r>
              <a:rPr lang="fr-CA" u="sng">
                <a:solidFill>
                  <a:schemeClr val="hlink"/>
                </a:solidFill>
                <a:hlinkClick r:id="rId3"/>
              </a:rPr>
              <a:t>https://docs.google.com/document/d/1aSPy2cnT_ZqisvaBBus61E2YRI7NOwFnUkizIGwWBTc/edit?usp=sharing</a:t>
            </a:r>
            <a:r>
              <a:rPr lang="fr-CA"/>
              <a:t> </a:t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g1513c8a2854_0_18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6" name="Google Shape;166;g1513c8a2854_0_18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CA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CA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CA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4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200"/>
              <a:buFont typeface="Viga"/>
              <a:buNone/>
              <a:defRPr sz="5200">
                <a:latin typeface="Viga"/>
                <a:ea typeface="Viga"/>
                <a:cs typeface="Viga"/>
                <a:sym typeface="Viga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56" name="Google Shape;56;p14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Ubuntu"/>
              <a:buNone/>
              <a:defRPr sz="2800">
                <a:latin typeface="Ubuntu"/>
                <a:ea typeface="Ubuntu"/>
                <a:cs typeface="Ubuntu"/>
                <a:sym typeface="Ubuntu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57" name="Google Shape;57;p1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CA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5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60" name="Google Shape;60;p1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CA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6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64" name="Google Shape;64;p1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CA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68" name="Google Shape;68;p17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69" name="Google Shape;69;p1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CA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CA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9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75" name="Google Shape;75;p19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76" name="Google Shape;76;p1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CA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20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79" name="Google Shape;79;p2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CA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21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21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83" name="Google Shape;83;p21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84" name="Google Shape;84;p21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85" name="Google Shape;85;p2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CA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CA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22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88" name="Google Shape;88;p2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CA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23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91" name="Google Shape;91;p23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92" name="Google Shape;92;p2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CA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CA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CA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CA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CA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CA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CA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CA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CA"/>
              <a:t>‹N°›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CA"/>
              <a:t>‹N°›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Viga"/>
              <a:buNone/>
              <a:defRPr sz="2800">
                <a:solidFill>
                  <a:schemeClr val="dk1"/>
                </a:solidFill>
                <a:latin typeface="Viga"/>
                <a:ea typeface="Viga"/>
                <a:cs typeface="Viga"/>
                <a:sym typeface="Viga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52" name="Google Shape;52;p13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Font typeface="Ubuntu"/>
              <a:buChar char="●"/>
              <a:defRPr sz="1800">
                <a:solidFill>
                  <a:srgbClr val="434343"/>
                </a:solidFill>
                <a:latin typeface="Ubuntu"/>
                <a:ea typeface="Ubuntu"/>
                <a:cs typeface="Ubuntu"/>
                <a:sym typeface="Ubuntu"/>
              </a:defRPr>
            </a:lvl1pPr>
            <a:lvl2pPr marL="914400" lvl="1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Ubuntu"/>
              <a:buChar char="○"/>
              <a:defRPr>
                <a:solidFill>
                  <a:srgbClr val="434343"/>
                </a:solidFill>
                <a:latin typeface="Ubuntu"/>
                <a:ea typeface="Ubuntu"/>
                <a:cs typeface="Ubuntu"/>
                <a:sym typeface="Ubuntu"/>
              </a:defRPr>
            </a:lvl2pPr>
            <a:lvl3pPr marL="1371600" lvl="2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Ubuntu"/>
              <a:buChar char="■"/>
              <a:defRPr>
                <a:solidFill>
                  <a:srgbClr val="434343"/>
                </a:solidFill>
                <a:latin typeface="Ubuntu"/>
                <a:ea typeface="Ubuntu"/>
                <a:cs typeface="Ubuntu"/>
                <a:sym typeface="Ubuntu"/>
              </a:defRPr>
            </a:lvl3pPr>
            <a:lvl4pPr marL="1828800" lvl="3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Ubuntu"/>
              <a:buChar char="●"/>
              <a:defRPr>
                <a:solidFill>
                  <a:srgbClr val="434343"/>
                </a:solidFill>
                <a:latin typeface="Ubuntu"/>
                <a:ea typeface="Ubuntu"/>
                <a:cs typeface="Ubuntu"/>
                <a:sym typeface="Ubuntu"/>
              </a:defRPr>
            </a:lvl4pPr>
            <a:lvl5pPr marL="2286000" lvl="4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Ubuntu"/>
              <a:buChar char="○"/>
              <a:defRPr>
                <a:solidFill>
                  <a:srgbClr val="434343"/>
                </a:solidFill>
                <a:latin typeface="Ubuntu"/>
                <a:ea typeface="Ubuntu"/>
                <a:cs typeface="Ubuntu"/>
                <a:sym typeface="Ubuntu"/>
              </a:defRPr>
            </a:lvl5pPr>
            <a:lvl6pPr marL="2743200" lvl="5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Ubuntu"/>
              <a:buChar char="■"/>
              <a:defRPr>
                <a:solidFill>
                  <a:srgbClr val="434343"/>
                </a:solidFill>
                <a:latin typeface="Ubuntu"/>
                <a:ea typeface="Ubuntu"/>
                <a:cs typeface="Ubuntu"/>
                <a:sym typeface="Ubuntu"/>
              </a:defRPr>
            </a:lvl6pPr>
            <a:lvl7pPr marL="3200400" lvl="6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Ubuntu"/>
              <a:buChar char="●"/>
              <a:defRPr>
                <a:solidFill>
                  <a:srgbClr val="434343"/>
                </a:solidFill>
                <a:latin typeface="Ubuntu"/>
                <a:ea typeface="Ubuntu"/>
                <a:cs typeface="Ubuntu"/>
                <a:sym typeface="Ubuntu"/>
              </a:defRPr>
            </a:lvl7pPr>
            <a:lvl8pPr marL="3657600" lvl="7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Ubuntu"/>
              <a:buChar char="○"/>
              <a:defRPr>
                <a:solidFill>
                  <a:srgbClr val="434343"/>
                </a:solidFill>
                <a:latin typeface="Ubuntu"/>
                <a:ea typeface="Ubuntu"/>
                <a:cs typeface="Ubuntu"/>
                <a:sym typeface="Ubuntu"/>
              </a:defRPr>
            </a:lvl8pPr>
            <a:lvl9pPr marL="4114800" lvl="8" indent="-3175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rgbClr val="434343"/>
              </a:buClr>
              <a:buSzPts val="1400"/>
              <a:buFont typeface="Ubuntu"/>
              <a:buChar char="■"/>
              <a:defRPr>
                <a:solidFill>
                  <a:srgbClr val="434343"/>
                </a:solidFill>
                <a:latin typeface="Ubuntu"/>
                <a:ea typeface="Ubuntu"/>
                <a:cs typeface="Ubuntu"/>
                <a:sym typeface="Ubuntu"/>
              </a:defRPr>
            </a:lvl9pPr>
          </a:lstStyle>
          <a:p>
            <a:endParaRPr/>
          </a:p>
        </p:txBody>
      </p:sp>
      <p:sp>
        <p:nvSpPr>
          <p:cNvPr id="53" name="Google Shape;53;p1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buNone/>
              <a:defRPr sz="1000">
                <a:solidFill>
                  <a:schemeClr val="dk2"/>
                </a:solidFill>
              </a:defRPr>
            </a:lvl1pPr>
            <a:lvl2pPr lvl="1" algn="r" rtl="0">
              <a:buNone/>
              <a:defRPr sz="1000">
                <a:solidFill>
                  <a:schemeClr val="dk2"/>
                </a:solidFill>
              </a:defRPr>
            </a:lvl2pPr>
            <a:lvl3pPr lvl="2" algn="r" rtl="0">
              <a:buNone/>
              <a:defRPr sz="1000">
                <a:solidFill>
                  <a:schemeClr val="dk2"/>
                </a:solidFill>
              </a:defRPr>
            </a:lvl3pPr>
            <a:lvl4pPr lvl="3" algn="r" rtl="0">
              <a:buNone/>
              <a:defRPr sz="1000">
                <a:solidFill>
                  <a:schemeClr val="dk2"/>
                </a:solidFill>
              </a:defRPr>
            </a:lvl4pPr>
            <a:lvl5pPr lvl="4" algn="r" rtl="0">
              <a:buNone/>
              <a:defRPr sz="1000">
                <a:solidFill>
                  <a:schemeClr val="dk2"/>
                </a:solidFill>
              </a:defRPr>
            </a:lvl5pPr>
            <a:lvl6pPr lvl="5" algn="r" rtl="0">
              <a:buNone/>
              <a:defRPr sz="1000">
                <a:solidFill>
                  <a:schemeClr val="dk2"/>
                </a:solidFill>
              </a:defRPr>
            </a:lvl6pPr>
            <a:lvl7pPr lvl="6" algn="r" rtl="0">
              <a:buNone/>
              <a:defRPr sz="1000">
                <a:solidFill>
                  <a:schemeClr val="dk2"/>
                </a:solidFill>
              </a:defRPr>
            </a:lvl7pPr>
            <a:lvl8pPr lvl="7" algn="r" rtl="0">
              <a:buNone/>
              <a:defRPr sz="1000">
                <a:solidFill>
                  <a:schemeClr val="dk2"/>
                </a:solidFill>
              </a:defRPr>
            </a:lvl8pPr>
            <a:lvl9pPr lvl="8" algn="r" rtl="0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CA"/>
              <a:t>‹N°›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1.png"/><Relationship Id="rId7" Type="http://schemas.openxmlformats.org/officeDocument/2006/relationships/hyperlink" Target="https://monurl.ca/rdv20220914" TargetMode="External"/><Relationship Id="rId12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.png"/><Relationship Id="rId11" Type="http://schemas.openxmlformats.org/officeDocument/2006/relationships/hyperlink" Target="https://creativecommons.org/licenses/by-nc-sa/4.0/deed.fr" TargetMode="External"/><Relationship Id="rId5" Type="http://schemas.openxmlformats.org/officeDocument/2006/relationships/image" Target="../media/image3.png"/><Relationship Id="rId10" Type="http://schemas.openxmlformats.org/officeDocument/2006/relationships/hyperlink" Target="mailto:info-recit@recit.qc.ca" TargetMode="External"/><Relationship Id="rId4" Type="http://schemas.openxmlformats.org/officeDocument/2006/relationships/image" Target="../media/image2.png"/><Relationship Id="rId9" Type="http://schemas.openxmlformats.org/officeDocument/2006/relationships/hyperlink" Target="https://bit.ly/recit-cc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creativecommons.org/choose/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7.png"/><Relationship Id="rId4" Type="http://schemas.openxmlformats.org/officeDocument/2006/relationships/hyperlink" Target="https://monurl.ca/recitcc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17.png"/><Relationship Id="rId3" Type="http://schemas.openxmlformats.org/officeDocument/2006/relationships/hyperlink" Target="https://creativecommons.org/choose/" TargetMode="External"/><Relationship Id="rId7" Type="http://schemas.openxmlformats.org/officeDocument/2006/relationships/image" Target="../media/image11.png"/><Relationship Id="rId12" Type="http://schemas.openxmlformats.org/officeDocument/2006/relationships/image" Target="../media/image1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0.png"/><Relationship Id="rId11" Type="http://schemas.openxmlformats.org/officeDocument/2006/relationships/image" Target="../media/image15.png"/><Relationship Id="rId5" Type="http://schemas.openxmlformats.org/officeDocument/2006/relationships/image" Target="../media/image9.png"/><Relationship Id="rId10" Type="http://schemas.openxmlformats.org/officeDocument/2006/relationships/image" Target="../media/image14.png"/><Relationship Id="rId4" Type="http://schemas.openxmlformats.org/officeDocument/2006/relationships/image" Target="../media/image8.png"/><Relationship Id="rId9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monurl.ca/recitcc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bit.ly/rspchange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4.xml"/><Relationship Id="rId6" Type="http://schemas.openxmlformats.org/officeDocument/2006/relationships/hyperlink" Target="https://sites.google.com/cssmi.qc.ca/elfaqifga/qui?authuser=0" TargetMode="External"/><Relationship Id="rId5" Type="http://schemas.openxmlformats.org/officeDocument/2006/relationships/hyperlink" Target="https://sites.google.com/ggl.csmb.qc.ca/algocsmb/r%C3%A9pertoire-dactivit%C3%A9s" TargetMode="External"/><Relationship Id="rId4" Type="http://schemas.openxmlformats.org/officeDocument/2006/relationships/hyperlink" Target="http://recit.csvdc.qc.ca/wp-content/uploads/sites/3/2019/05/Ateliers_AQUOPS19_Sommet19_Campus_RECIT.pdf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docs.google.com/document/d/1aSPy2cnT_ZqisvaBBus61E2YRI7NOwFnUkizIGwWBTc/edit?usp=sharing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hyperlink" Target="mailto:Sonya.Fiset@recitmst.qc.ca" TargetMode="External"/><Relationship Id="rId7" Type="http://schemas.openxmlformats.org/officeDocument/2006/relationships/hyperlink" Target="https://creativecommons.org/licenses/by-nc-sa/4.0/deed.fr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4.xml"/><Relationship Id="rId6" Type="http://schemas.openxmlformats.org/officeDocument/2006/relationships/hyperlink" Target="mailto:info-recit@recit.qc.ca" TargetMode="External"/><Relationship Id="rId5" Type="http://schemas.openxmlformats.org/officeDocument/2006/relationships/hyperlink" Target="https://monurl.ca/rdv20220914" TargetMode="External"/><Relationship Id="rId4" Type="http://schemas.openxmlformats.org/officeDocument/2006/relationships/hyperlink" Target="mailto:stephane.lavoie@recit.qc.ca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9" name="Google Shape;99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33325" y="0"/>
            <a:ext cx="9177324" cy="5143499"/>
          </a:xfrm>
          <a:prstGeom prst="rect">
            <a:avLst/>
          </a:prstGeom>
          <a:noFill/>
          <a:ln>
            <a:noFill/>
          </a:ln>
        </p:spPr>
      </p:pic>
      <p:sp>
        <p:nvSpPr>
          <p:cNvPr id="100" name="Google Shape;100;p25"/>
          <p:cNvSpPr txBox="1">
            <a:spLocks noGrp="1"/>
          </p:cNvSpPr>
          <p:nvPr>
            <p:ph type="ctrTitle"/>
          </p:nvPr>
        </p:nvSpPr>
        <p:spPr>
          <a:xfrm>
            <a:off x="2044725" y="903000"/>
            <a:ext cx="54144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7200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CA" sz="3400">
                <a:solidFill>
                  <a:srgbClr val="FFFFFF"/>
                </a:solidFill>
              </a:rPr>
              <a:t>Accoler une licence Creative Commons</a:t>
            </a:r>
            <a:endParaRPr sz="3400">
              <a:solidFill>
                <a:srgbClr val="FFFFFF"/>
              </a:solidFill>
            </a:endParaRPr>
          </a:p>
        </p:txBody>
      </p:sp>
      <p:sp>
        <p:nvSpPr>
          <p:cNvPr id="101" name="Google Shape;101;p25"/>
          <p:cNvSpPr txBox="1"/>
          <p:nvPr/>
        </p:nvSpPr>
        <p:spPr>
          <a:xfrm>
            <a:off x="1952775" y="2135975"/>
            <a:ext cx="6700200" cy="105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07999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CA" sz="2000" b="1">
                <a:solidFill>
                  <a:srgbClr val="FFFFFF"/>
                </a:solidFill>
                <a:latin typeface="Ubuntu"/>
                <a:ea typeface="Ubuntu"/>
                <a:cs typeface="Ubuntu"/>
                <a:sym typeface="Ubuntu"/>
              </a:rPr>
              <a:t>Sonya Fiset ● RÉCIT MST </a:t>
            </a:r>
            <a:endParaRPr sz="2000" b="1">
              <a:solidFill>
                <a:srgbClr val="FFFFFF"/>
              </a:solidFill>
              <a:latin typeface="Ubuntu"/>
              <a:ea typeface="Ubuntu"/>
              <a:cs typeface="Ubuntu"/>
              <a:sym typeface="Ubuntu"/>
            </a:endParaRPr>
          </a:p>
          <a:p>
            <a:pPr marL="107999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CA" sz="2000" b="1">
                <a:solidFill>
                  <a:srgbClr val="FFFFFF"/>
                </a:solidFill>
                <a:latin typeface="Ubuntu"/>
                <a:ea typeface="Ubuntu"/>
                <a:cs typeface="Ubuntu"/>
                <a:sym typeface="Ubuntu"/>
              </a:rPr>
              <a:t>Stéphane Lavoie ● Service montérégien FGA FP </a:t>
            </a:r>
            <a:endParaRPr sz="2000" b="1">
              <a:solidFill>
                <a:srgbClr val="FFFFFF"/>
              </a:solidFill>
              <a:latin typeface="Ubuntu"/>
              <a:ea typeface="Ubuntu"/>
              <a:cs typeface="Ubuntu"/>
              <a:sym typeface="Ubuntu"/>
            </a:endParaRPr>
          </a:p>
        </p:txBody>
      </p:sp>
      <p:pic>
        <p:nvPicPr>
          <p:cNvPr id="102" name="Google Shape;102;p2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607501" y="210487"/>
            <a:ext cx="1393423" cy="931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3" name="Google Shape;103;p2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38700" y="2176550"/>
            <a:ext cx="1446176" cy="1750200"/>
          </a:xfrm>
          <a:prstGeom prst="rect">
            <a:avLst/>
          </a:prstGeom>
          <a:noFill/>
          <a:ln>
            <a:noFill/>
          </a:ln>
        </p:spPr>
      </p:pic>
      <p:sp>
        <p:nvSpPr>
          <p:cNvPr id="104" name="Google Shape;104;p25"/>
          <p:cNvSpPr/>
          <p:nvPr/>
        </p:nvSpPr>
        <p:spPr>
          <a:xfrm>
            <a:off x="0" y="3866500"/>
            <a:ext cx="1446300" cy="998400"/>
          </a:xfrm>
          <a:prstGeom prst="round2DiagRect">
            <a:avLst>
              <a:gd name="adj1" fmla="val 16667"/>
              <a:gd name="adj2" fmla="val 0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05" name="Google Shape;105;p25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56650" y="3648263"/>
            <a:ext cx="879283" cy="1419050"/>
          </a:xfrm>
          <a:prstGeom prst="rect">
            <a:avLst/>
          </a:prstGeom>
          <a:noFill/>
          <a:ln>
            <a:noFill/>
          </a:ln>
        </p:spPr>
      </p:pic>
      <p:sp>
        <p:nvSpPr>
          <p:cNvPr id="106" name="Google Shape;106;p25"/>
          <p:cNvSpPr txBox="1"/>
          <p:nvPr/>
        </p:nvSpPr>
        <p:spPr>
          <a:xfrm>
            <a:off x="3688125" y="3626050"/>
            <a:ext cx="3771000" cy="5787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CA" sz="2500" b="1" u="sng">
                <a:solidFill>
                  <a:schemeClr val="accent1"/>
                </a:solidFill>
                <a:latin typeface="Ubuntu"/>
                <a:ea typeface="Ubuntu"/>
                <a:cs typeface="Ubuntu"/>
                <a:sym typeface="Ubuntu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monurl.ca/rdv20220914</a:t>
            </a:r>
            <a:r>
              <a:rPr lang="fr-CA" sz="2500" b="1">
                <a:solidFill>
                  <a:schemeClr val="lt1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endParaRPr sz="1900" b="1">
              <a:solidFill>
                <a:schemeClr val="lt1"/>
              </a:solidFill>
              <a:latin typeface="Ubuntu"/>
              <a:ea typeface="Ubuntu"/>
              <a:cs typeface="Ubuntu"/>
              <a:sym typeface="Ubuntu"/>
            </a:endParaRPr>
          </a:p>
        </p:txBody>
      </p:sp>
      <p:pic>
        <p:nvPicPr>
          <p:cNvPr id="107" name="Google Shape;107;p25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 rot="-2230472">
            <a:off x="7422142" y="4145655"/>
            <a:ext cx="414011" cy="576662"/>
          </a:xfrm>
          <a:prstGeom prst="rect">
            <a:avLst/>
          </a:prstGeom>
          <a:noFill/>
          <a:ln>
            <a:noFill/>
          </a:ln>
        </p:spPr>
      </p:pic>
      <p:sp>
        <p:nvSpPr>
          <p:cNvPr id="108" name="Google Shape;108;p25"/>
          <p:cNvSpPr txBox="1"/>
          <p:nvPr/>
        </p:nvSpPr>
        <p:spPr>
          <a:xfrm>
            <a:off x="-166150" y="4788825"/>
            <a:ext cx="8325900" cy="41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CA" sz="800">
                <a:solidFill>
                  <a:srgbClr val="B7B7B7"/>
                </a:solidFill>
                <a:latin typeface="Oswald"/>
                <a:ea typeface="Oswald"/>
                <a:cs typeface="Oswald"/>
                <a:sym typeface="Oswald"/>
              </a:rPr>
              <a:t>        </a:t>
            </a:r>
            <a:r>
              <a:rPr lang="fr-CA" sz="700">
                <a:solidFill>
                  <a:srgbClr val="B7B7B7"/>
                </a:solidFill>
                <a:latin typeface="Oswald"/>
                <a:ea typeface="Oswald"/>
                <a:cs typeface="Oswald"/>
                <a:sym typeface="Oswald"/>
              </a:rPr>
              <a:t>Le contenu de cette présentation est insprié de </a:t>
            </a:r>
            <a:r>
              <a:rPr lang="fr-CA" sz="700" u="sng">
                <a:solidFill>
                  <a:schemeClr val="accent5"/>
                </a:solidFill>
                <a:latin typeface="Oswald"/>
                <a:ea typeface="Oswald"/>
                <a:cs typeface="Oswald"/>
                <a:sym typeface="Oswald"/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bit.ly/recit-cc</a:t>
            </a:r>
            <a:r>
              <a:rPr lang="fr-CA" sz="700">
                <a:solidFill>
                  <a:srgbClr val="B7B7B7"/>
                </a:solidFill>
                <a:latin typeface="Oswald"/>
                <a:ea typeface="Oswald"/>
                <a:cs typeface="Oswald"/>
                <a:sym typeface="Oswald"/>
              </a:rPr>
              <a:t>,  du </a:t>
            </a:r>
            <a:r>
              <a:rPr lang="fr-CA" sz="700" u="sng">
                <a:solidFill>
                  <a:schemeClr val="hlink"/>
                </a:solidFill>
                <a:latin typeface="Oswald"/>
                <a:ea typeface="Oswald"/>
                <a:cs typeface="Oswald"/>
                <a:sym typeface="Oswald"/>
                <a:hlinkClick r:id="rId10"/>
              </a:rPr>
              <a:t>RÉCIT,</a:t>
            </a:r>
            <a:r>
              <a:rPr lang="fr-CA" sz="700">
                <a:solidFill>
                  <a:srgbClr val="B7B7B7"/>
                </a:solidFill>
                <a:latin typeface="Oswald"/>
                <a:ea typeface="Oswald"/>
                <a:cs typeface="Oswald"/>
                <a:sym typeface="Oswald"/>
              </a:rPr>
              <a:t> sauf mention contraire, est mis à disposition selon les termes de la licence</a:t>
            </a:r>
            <a:r>
              <a:rPr lang="fr-CA" sz="700">
                <a:solidFill>
                  <a:schemeClr val="lt1"/>
                </a:solidFill>
                <a:uFill>
                  <a:noFill/>
                </a:uFill>
                <a:latin typeface="Oswald"/>
                <a:ea typeface="Oswald"/>
                <a:cs typeface="Oswald"/>
                <a:sym typeface="Oswald"/>
                <a:hlinkClick r:id="rId11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fr-CA" sz="700">
                <a:solidFill>
                  <a:schemeClr val="accent5"/>
                </a:solidFill>
                <a:uFill>
                  <a:noFill/>
                </a:uFill>
                <a:latin typeface="Oswald"/>
                <a:ea typeface="Oswald"/>
                <a:cs typeface="Oswald"/>
                <a:sym typeface="Oswald"/>
                <a:hlinkClick r:id="rId11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Creative Commons - Attribution - Pas d'Utilisation Commerciale - Partage des Conditions Initiales à l'Identique 4.0 International</a:t>
            </a:r>
            <a:endParaRPr sz="700">
              <a:solidFill>
                <a:schemeClr val="dk1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pic>
        <p:nvPicPr>
          <p:cNvPr id="109" name="Google Shape;109;p25"/>
          <p:cNvPicPr preferRelativeResize="0"/>
          <p:nvPr/>
        </p:nvPicPr>
        <p:blipFill>
          <a:blip r:embed="rId12">
            <a:alphaModFix/>
          </a:blip>
          <a:stretch>
            <a:fillRect/>
          </a:stretch>
        </p:blipFill>
        <p:spPr>
          <a:xfrm>
            <a:off x="8193502" y="4778800"/>
            <a:ext cx="904875" cy="3143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F4D8"/>
        </a:solidFill>
        <a:effectLst/>
      </p:bgPr>
    </p:bg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2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CA"/>
              <a:t>Au menu</a:t>
            </a:r>
            <a:endParaRPr/>
          </a:p>
        </p:txBody>
      </p:sp>
      <p:sp>
        <p:nvSpPr>
          <p:cNvPr id="115" name="Google Shape;115;p26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68300" algn="l" rtl="0">
              <a:spcBef>
                <a:spcPts val="0"/>
              </a:spcBef>
              <a:spcAft>
                <a:spcPts val="0"/>
              </a:spcAft>
              <a:buSzPts val="2200"/>
              <a:buAutoNum type="arabicPeriod"/>
            </a:pPr>
            <a:r>
              <a:rPr lang="fr-CA" sz="2200" u="sng">
                <a:solidFill>
                  <a:schemeClr val="hlink"/>
                </a:solidFill>
                <a:hlinkClick r:id="rId3"/>
              </a:rPr>
              <a:t>Les licences Creative Commons</a:t>
            </a:r>
            <a:endParaRPr sz="2200"/>
          </a:p>
          <a:p>
            <a:pPr marL="457200" lvl="0" indent="-368300" algn="l" rtl="0">
              <a:spcBef>
                <a:spcPts val="0"/>
              </a:spcBef>
              <a:spcAft>
                <a:spcPts val="0"/>
              </a:spcAft>
              <a:buSzPts val="2200"/>
              <a:buAutoNum type="arabicPeriod"/>
            </a:pPr>
            <a:r>
              <a:rPr lang="fr-CA" sz="2200"/>
              <a:t>ALOA!</a:t>
            </a:r>
            <a:endParaRPr sz="2200"/>
          </a:p>
          <a:p>
            <a:pPr marL="457200" lvl="0" indent="-368300" algn="l" rtl="0">
              <a:spcBef>
                <a:spcPts val="0"/>
              </a:spcBef>
              <a:spcAft>
                <a:spcPts val="0"/>
              </a:spcAft>
              <a:buSzPts val="2200"/>
              <a:buAutoNum type="arabicPeriod"/>
            </a:pPr>
            <a:r>
              <a:rPr lang="fr-CA" sz="2200" u="sng">
                <a:solidFill>
                  <a:schemeClr val="hlink"/>
                </a:solidFill>
                <a:hlinkClick r:id="rId4"/>
              </a:rPr>
              <a:t>Infographie</a:t>
            </a:r>
            <a:endParaRPr sz="2200"/>
          </a:p>
          <a:p>
            <a:pPr marL="457200" lvl="0" indent="-368300" algn="l" rtl="0">
              <a:spcBef>
                <a:spcPts val="0"/>
              </a:spcBef>
              <a:spcAft>
                <a:spcPts val="0"/>
              </a:spcAft>
              <a:buSzPts val="2200"/>
              <a:buAutoNum type="arabicPeriod"/>
            </a:pPr>
            <a:r>
              <a:rPr lang="fr-CA" sz="2200"/>
              <a:t>Expérimentation</a:t>
            </a:r>
            <a:endParaRPr sz="2200"/>
          </a:p>
        </p:txBody>
      </p:sp>
      <p:pic>
        <p:nvPicPr>
          <p:cNvPr id="116" name="Google Shape;116;p2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047050" y="1069175"/>
            <a:ext cx="3921925" cy="39219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F4D8"/>
        </a:solidFill>
        <a:effectLst/>
      </p:bgPr>
    </p:bg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2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406400" algn="l" rtl="0">
              <a:spcBef>
                <a:spcPts val="0"/>
              </a:spcBef>
              <a:spcAft>
                <a:spcPts val="0"/>
              </a:spcAft>
              <a:buSzPts val="2800"/>
              <a:buAutoNum type="arabicPeriod"/>
            </a:pPr>
            <a:r>
              <a:rPr lang="fr-CA"/>
              <a:t>Les licences Creative Commons (CC)</a:t>
            </a:r>
            <a:endParaRPr/>
          </a:p>
        </p:txBody>
      </p:sp>
      <p:sp>
        <p:nvSpPr>
          <p:cNvPr id="122" name="Google Shape;122;p27"/>
          <p:cNvSpPr txBox="1">
            <a:spLocks noGrp="1"/>
          </p:cNvSpPr>
          <p:nvPr>
            <p:ph type="body" idx="1"/>
          </p:nvPr>
        </p:nvSpPr>
        <p:spPr>
          <a:xfrm>
            <a:off x="953700" y="1152475"/>
            <a:ext cx="7878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CA"/>
              <a:t>C’est quoi?</a:t>
            </a:r>
            <a:endParaRPr/>
          </a:p>
          <a:p>
            <a:pPr marL="914400" lvl="1" indent="-381000" algn="l" rtl="0">
              <a:spcBef>
                <a:spcPts val="1600"/>
              </a:spcBef>
              <a:spcAft>
                <a:spcPts val="0"/>
              </a:spcAft>
              <a:buSzPts val="2400"/>
              <a:buChar char="○"/>
            </a:pPr>
            <a:r>
              <a:rPr lang="fr-CA" sz="2400">
                <a:solidFill>
                  <a:schemeClr val="dk1"/>
                </a:solidFill>
              </a:rPr>
              <a:t>Depuis 2001</a:t>
            </a:r>
            <a:endParaRPr sz="2400">
              <a:solidFill>
                <a:schemeClr val="dk1"/>
              </a:solidFill>
            </a:endParaRPr>
          </a:p>
          <a:p>
            <a:pPr marL="914400" lvl="1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○"/>
            </a:pPr>
            <a:r>
              <a:rPr lang="fr-CA" sz="2400">
                <a:solidFill>
                  <a:schemeClr val="dk1"/>
                </a:solidFill>
              </a:rPr>
              <a:t>Licence qui rend nos productions en </a:t>
            </a:r>
            <a:r>
              <a:rPr lang="fr-CA" sz="2400" b="1">
                <a:solidFill>
                  <a:schemeClr val="dk1"/>
                </a:solidFill>
              </a:rPr>
              <a:t>ressources éducatives libres, repérables et utilisables</a:t>
            </a:r>
            <a:endParaRPr sz="2400" b="1">
              <a:solidFill>
                <a:schemeClr val="dk1"/>
              </a:solidFill>
            </a:endParaRPr>
          </a:p>
          <a:p>
            <a:pPr marL="914400" lvl="1" indent="-3810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○"/>
            </a:pPr>
            <a:r>
              <a:rPr lang="fr-CA" sz="2400">
                <a:solidFill>
                  <a:schemeClr val="dk1"/>
                </a:solidFill>
              </a:rPr>
              <a:t>3 couch</a:t>
            </a:r>
            <a:r>
              <a:rPr lang="fr-CA" sz="2400">
                <a:solidFill>
                  <a:srgbClr val="000000"/>
                </a:solidFill>
              </a:rPr>
              <a:t>es : juridique, humaine et machine</a:t>
            </a:r>
            <a:endParaRPr sz="2400">
              <a:solidFill>
                <a:srgbClr val="000000"/>
              </a:solidFill>
            </a:endParaRPr>
          </a:p>
          <a:p>
            <a:pPr marL="914400" lvl="1" indent="-3810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Char char="○"/>
            </a:pPr>
            <a:r>
              <a:rPr lang="fr-CA" sz="2400">
                <a:solidFill>
                  <a:schemeClr val="dk1"/>
                </a:solidFill>
              </a:rPr>
              <a:t>Version 4.0</a:t>
            </a:r>
            <a:endParaRPr sz="2400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F4D8"/>
        </a:solidFill>
        <a:effectLst/>
      </p:bgPr>
    </p:bg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2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406400" algn="l" rtl="0">
              <a:spcBef>
                <a:spcPts val="0"/>
              </a:spcBef>
              <a:spcAft>
                <a:spcPts val="0"/>
              </a:spcAft>
              <a:buSzPts val="2800"/>
              <a:buAutoNum type="arabicPeriod"/>
            </a:pPr>
            <a:r>
              <a:rPr lang="fr-CA"/>
              <a:t>Les licences Creative Commons</a:t>
            </a:r>
            <a:endParaRPr/>
          </a:p>
        </p:txBody>
      </p:sp>
      <p:sp>
        <p:nvSpPr>
          <p:cNvPr id="128" name="Google Shape;128;p28"/>
          <p:cNvSpPr txBox="1">
            <a:spLocks noGrp="1"/>
          </p:cNvSpPr>
          <p:nvPr>
            <p:ph type="body" idx="1"/>
          </p:nvPr>
        </p:nvSpPr>
        <p:spPr>
          <a:xfrm>
            <a:off x="953700" y="1152475"/>
            <a:ext cx="7878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CA"/>
              <a:t>6</a:t>
            </a:r>
            <a:r>
              <a:rPr lang="fr-CA" u="sng">
                <a:solidFill>
                  <a:schemeClr val="hlink"/>
                </a:solidFill>
                <a:hlinkClick r:id="rId3"/>
              </a:rPr>
              <a:t> types de licences CC</a:t>
            </a:r>
            <a:endParaRPr/>
          </a:p>
          <a:p>
            <a:pPr marL="914400" lvl="1" indent="-317500" algn="l" rtl="0">
              <a:lnSpc>
                <a:spcPct val="200000"/>
              </a:lnSpc>
              <a:spcBef>
                <a:spcPts val="1600"/>
              </a:spcBef>
              <a:spcAft>
                <a:spcPts val="0"/>
              </a:spcAft>
              <a:buSzPts val="1400"/>
              <a:buAutoNum type="alphaLcPeriod"/>
            </a:pPr>
            <a:r>
              <a:rPr lang="fr-CA"/>
              <a:t>CC BY </a:t>
            </a:r>
            <a:endParaRPr/>
          </a:p>
          <a:p>
            <a:pPr marL="914400" lvl="1" indent="-31750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400"/>
              <a:buAutoNum type="alphaLcPeriod"/>
            </a:pPr>
            <a:r>
              <a:rPr lang="fr-CA"/>
              <a:t>CC BY-SA 	</a:t>
            </a:r>
            <a:endParaRPr/>
          </a:p>
          <a:p>
            <a:pPr marL="914400" lvl="1" indent="-31750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400"/>
              <a:buAutoNum type="alphaLcPeriod"/>
            </a:pPr>
            <a:r>
              <a:rPr lang="fr-CA"/>
              <a:t>CC BY-NC</a:t>
            </a:r>
            <a:endParaRPr/>
          </a:p>
          <a:p>
            <a:pPr marL="914400" lvl="1" indent="-31750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400"/>
              <a:buAutoNum type="alphaLcPeriod"/>
            </a:pPr>
            <a:r>
              <a:rPr lang="fr-CA"/>
              <a:t> CC BY-SA</a:t>
            </a:r>
            <a:endParaRPr/>
          </a:p>
          <a:p>
            <a:pPr marL="914400" lvl="1" indent="-31750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400"/>
              <a:buAutoNum type="alphaLcPeriod"/>
            </a:pPr>
            <a:r>
              <a:rPr lang="fr-CA"/>
              <a:t>CC BY-NC-SA</a:t>
            </a:r>
            <a:endParaRPr/>
          </a:p>
          <a:p>
            <a:pPr marL="914400" lvl="1" indent="-31750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400"/>
              <a:buAutoNum type="alphaLcPeriod"/>
            </a:pPr>
            <a:r>
              <a:rPr lang="fr-CA"/>
              <a:t>CC BY-ND </a:t>
            </a:r>
            <a:endParaRPr/>
          </a:p>
        </p:txBody>
      </p:sp>
      <p:pic>
        <p:nvPicPr>
          <p:cNvPr id="129" name="Google Shape;129;p28" descr="Le crédit doit être attribué au créateur.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814625" y="1577950"/>
            <a:ext cx="3743887" cy="360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0" name="Google Shape;130;p2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6225" y="1547037"/>
            <a:ext cx="1029936" cy="360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1" name="Google Shape;131;p28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76222" y="2026447"/>
            <a:ext cx="1030006" cy="360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2" name="Google Shape;132;p28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76223" y="2505873"/>
            <a:ext cx="1030023" cy="360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3" name="Google Shape;133;p28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76222" y="2985297"/>
            <a:ext cx="1030030" cy="360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4" name="Google Shape;134;p28" descr="SA - Les adaptations doivent être partagées dans les mêmes conditions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2809850" y="2032825"/>
            <a:ext cx="5876925" cy="405971"/>
          </a:xfrm>
          <a:prstGeom prst="rect">
            <a:avLst/>
          </a:prstGeom>
          <a:noFill/>
          <a:ln>
            <a:noFill/>
          </a:ln>
        </p:spPr>
      </p:pic>
      <p:pic>
        <p:nvPicPr>
          <p:cNvPr id="135" name="Google Shape;135;p28" descr="NC - Seules les utilisations non commerciales de l'oeuvre sont autorisées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2814625" y="2551150"/>
            <a:ext cx="5870310" cy="360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6" name="Google Shape;136;p28" descr="ND - Aucun dérivé ou adaptation de l'oeuvre n'est autorisé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2824025" y="3896175"/>
            <a:ext cx="4975168" cy="360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7" name="Google Shape;137;p28"/>
          <p:cNvPicPr preferRelativeResize="0"/>
          <p:nvPr/>
        </p:nvPicPr>
        <p:blipFill>
          <a:blip r:embed="rId12">
            <a:alphaModFix/>
          </a:blip>
          <a:stretch>
            <a:fillRect/>
          </a:stretch>
        </p:blipFill>
        <p:spPr>
          <a:xfrm>
            <a:off x="76223" y="3944148"/>
            <a:ext cx="1030004" cy="360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8" name="Google Shape;138;p28"/>
          <p:cNvPicPr preferRelativeResize="0"/>
          <p:nvPr/>
        </p:nvPicPr>
        <p:blipFill>
          <a:blip r:embed="rId13">
            <a:alphaModFix/>
          </a:blip>
          <a:stretch>
            <a:fillRect/>
          </a:stretch>
        </p:blipFill>
        <p:spPr>
          <a:xfrm>
            <a:off x="76216" y="3464716"/>
            <a:ext cx="1030025" cy="36038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F4D8"/>
        </a:solidFill>
        <a:effectLst/>
      </p:bgPr>
    </p:bg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2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CA"/>
              <a:t>2. ALOA! </a:t>
            </a:r>
            <a:endParaRPr/>
          </a:p>
        </p:txBody>
      </p:sp>
      <p:graphicFrame>
        <p:nvGraphicFramePr>
          <p:cNvPr id="144" name="Google Shape;144;p29"/>
          <p:cNvGraphicFramePr/>
          <p:nvPr/>
        </p:nvGraphicFramePr>
        <p:xfrm>
          <a:off x="460725" y="1209128"/>
          <a:ext cx="3000000" cy="3000000"/>
        </p:xfrm>
        <a:graphic>
          <a:graphicData uri="http://schemas.openxmlformats.org/drawingml/2006/table">
            <a:tbl>
              <a:tblPr>
                <a:noFill/>
                <a:tableStyleId>{42209A45-A07D-4E51-B4BD-71EB48538079}</a:tableStyleId>
              </a:tblPr>
              <a:tblGrid>
                <a:gridCol w="15953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6000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93425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CA" sz="1800" b="1">
                          <a:solidFill>
                            <a:srgbClr val="365F91"/>
                          </a:solidFill>
                          <a:highlight>
                            <a:srgbClr val="FFFF00"/>
                          </a:highlight>
                          <a:latin typeface="Ubuntu"/>
                          <a:ea typeface="Ubuntu"/>
                          <a:cs typeface="Ubuntu"/>
                          <a:sym typeface="Ubuntu"/>
                        </a:rPr>
                        <a:t>A</a:t>
                      </a:r>
                      <a:r>
                        <a:rPr lang="fr-CA" sz="1800">
                          <a:solidFill>
                            <a:srgbClr val="365F91"/>
                          </a:solidFill>
                          <a:latin typeface="Ubuntu"/>
                          <a:ea typeface="Ubuntu"/>
                          <a:cs typeface="Ubuntu"/>
                          <a:sym typeface="Ubuntu"/>
                        </a:rPr>
                        <a:t>uteur</a:t>
                      </a:r>
                      <a:endParaRPr sz="1800">
                        <a:latin typeface="Ubuntu"/>
                        <a:ea typeface="Ubuntu"/>
                        <a:cs typeface="Ubuntu"/>
                        <a:sym typeface="Ubuntu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fr-CA">
                          <a:solidFill>
                            <a:srgbClr val="365F91"/>
                          </a:solidFill>
                          <a:latin typeface="Ubuntu"/>
                          <a:ea typeface="Ubuntu"/>
                          <a:cs typeface="Ubuntu"/>
                          <a:sym typeface="Ubuntu"/>
                        </a:rPr>
                        <a:t>Est-ce que l’auteur est clairement indiqué avec un moyen pour le joindre?</a:t>
                      </a:r>
                      <a:endParaRPr>
                        <a:latin typeface="Ubuntu"/>
                        <a:ea typeface="Ubuntu"/>
                        <a:cs typeface="Ubuntu"/>
                        <a:sym typeface="Ubuntu"/>
                      </a:endParaRP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57250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fr-CA" sz="1800" b="1">
                          <a:solidFill>
                            <a:srgbClr val="365F91"/>
                          </a:solidFill>
                          <a:highlight>
                            <a:srgbClr val="FFFF00"/>
                          </a:highlight>
                          <a:latin typeface="Ubuntu"/>
                          <a:ea typeface="Ubuntu"/>
                          <a:cs typeface="Ubuntu"/>
                          <a:sym typeface="Ubuntu"/>
                        </a:rPr>
                        <a:t>L</a:t>
                      </a:r>
                      <a:r>
                        <a:rPr lang="fr-CA" sz="1800">
                          <a:solidFill>
                            <a:srgbClr val="365F91"/>
                          </a:solidFill>
                          <a:latin typeface="Ubuntu"/>
                          <a:ea typeface="Ubuntu"/>
                          <a:cs typeface="Ubuntu"/>
                          <a:sym typeface="Ubuntu"/>
                        </a:rPr>
                        <a:t>icence</a:t>
                      </a:r>
                      <a:endParaRPr sz="1800">
                        <a:latin typeface="Ubuntu"/>
                        <a:ea typeface="Ubuntu"/>
                        <a:cs typeface="Ubuntu"/>
                        <a:sym typeface="Ubuntu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fr-CA">
                          <a:solidFill>
                            <a:srgbClr val="365F91"/>
                          </a:solidFill>
                          <a:latin typeface="Ubuntu"/>
                          <a:ea typeface="Ubuntu"/>
                          <a:cs typeface="Ubuntu"/>
                          <a:sym typeface="Ubuntu"/>
                        </a:rPr>
                        <a:t>Est-ce que la licence est visible? Y a-t-il des icônes et textes sous-tendus par un hyperlien qui pointent vers le code juridique de la licence? Le code juridique est-il en français? Avez-vous inclus le numéro de version de la licence? </a:t>
                      </a:r>
                      <a:endParaRPr>
                        <a:latin typeface="Ubuntu"/>
                        <a:ea typeface="Ubuntu"/>
                        <a:cs typeface="Ubuntu"/>
                        <a:sym typeface="Ubuntu"/>
                      </a:endParaRP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88175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fr-CA" sz="1800" b="1">
                          <a:solidFill>
                            <a:srgbClr val="365F91"/>
                          </a:solidFill>
                          <a:highlight>
                            <a:srgbClr val="FFFF00"/>
                          </a:highlight>
                          <a:latin typeface="Ubuntu"/>
                          <a:ea typeface="Ubuntu"/>
                          <a:cs typeface="Ubuntu"/>
                          <a:sym typeface="Ubuntu"/>
                        </a:rPr>
                        <a:t>O</a:t>
                      </a:r>
                      <a:r>
                        <a:rPr lang="fr-CA" sz="1800">
                          <a:solidFill>
                            <a:srgbClr val="365F91"/>
                          </a:solidFill>
                          <a:latin typeface="Ubuntu"/>
                          <a:ea typeface="Ubuntu"/>
                          <a:cs typeface="Ubuntu"/>
                          <a:sym typeface="Ubuntu"/>
                        </a:rPr>
                        <a:t>rdinolingue</a:t>
                      </a:r>
                      <a:endParaRPr sz="1800">
                        <a:latin typeface="Ubuntu"/>
                        <a:ea typeface="Ubuntu"/>
                        <a:cs typeface="Ubuntu"/>
                        <a:sym typeface="Ubuntu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fr-CA">
                          <a:solidFill>
                            <a:srgbClr val="365F91"/>
                          </a:solidFill>
                          <a:latin typeface="Ubuntu"/>
                          <a:ea typeface="Ubuntu"/>
                          <a:cs typeface="Ubuntu"/>
                          <a:sym typeface="Ubuntu"/>
                        </a:rPr>
                        <a:t>Lors de l’indexation de votre œuvre, le moteur sera-t-il en mesure de détecter la licence appliquée? Y a-t-il des métadonnées? Y a-t-il un hyperlien vers le code juridique?</a:t>
                      </a:r>
                      <a:endParaRPr>
                        <a:latin typeface="Ubuntu"/>
                        <a:ea typeface="Ubuntu"/>
                        <a:cs typeface="Ubuntu"/>
                        <a:sym typeface="Ubuntu"/>
                      </a:endParaRP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118450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fr-CA" sz="1800" b="1">
                          <a:solidFill>
                            <a:srgbClr val="365F91"/>
                          </a:solidFill>
                          <a:highlight>
                            <a:srgbClr val="FFFF00"/>
                          </a:highlight>
                          <a:latin typeface="Ubuntu"/>
                          <a:ea typeface="Ubuntu"/>
                          <a:cs typeface="Ubuntu"/>
                          <a:sym typeface="Ubuntu"/>
                        </a:rPr>
                        <a:t>A</a:t>
                      </a:r>
                      <a:r>
                        <a:rPr lang="fr-CA" sz="1800">
                          <a:solidFill>
                            <a:srgbClr val="365F91"/>
                          </a:solidFill>
                          <a:latin typeface="Ubuntu"/>
                          <a:ea typeface="Ubuntu"/>
                          <a:cs typeface="Ubuntu"/>
                          <a:sym typeface="Ubuntu"/>
                        </a:rPr>
                        <a:t>utres informations</a:t>
                      </a:r>
                      <a:endParaRPr sz="1800">
                        <a:latin typeface="Ubuntu"/>
                        <a:ea typeface="Ubuntu"/>
                        <a:cs typeface="Ubuntu"/>
                        <a:sym typeface="Ubuntu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fr-CA">
                          <a:solidFill>
                            <a:srgbClr val="365F91"/>
                          </a:solidFill>
                          <a:latin typeface="Ubuntu"/>
                          <a:ea typeface="Ubuntu"/>
                          <a:cs typeface="Ubuntu"/>
                          <a:sym typeface="Ubuntu"/>
                        </a:rPr>
                        <a:t>L'œuvre possède-t-elle une URL? Dans l’affirmative, l’URL est-elle visible?</a:t>
                      </a:r>
                      <a:endParaRPr>
                        <a:solidFill>
                          <a:srgbClr val="365F91"/>
                        </a:solidFill>
                        <a:latin typeface="Ubuntu"/>
                        <a:ea typeface="Ubuntu"/>
                        <a:cs typeface="Ubuntu"/>
                        <a:sym typeface="Ubuntu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fr-CA">
                          <a:solidFill>
                            <a:srgbClr val="365F91"/>
                          </a:solidFill>
                          <a:latin typeface="Ubuntu"/>
                          <a:ea typeface="Ubuntu"/>
                          <a:cs typeface="Ubuntu"/>
                          <a:sym typeface="Ubuntu"/>
                        </a:rPr>
                        <a:t>Y a-t-il des portions de votre œuvre qui sont sous une autre licence (images, par exemple)? Dans ce cas, indiquez-vous leur licence et un « sauf avis contraire » dans le libellé de la licence de votre œuvre?</a:t>
                      </a:r>
                      <a:endParaRPr>
                        <a:latin typeface="Ubuntu"/>
                        <a:ea typeface="Ubuntu"/>
                        <a:cs typeface="Ubuntu"/>
                        <a:sym typeface="Ubuntu"/>
                      </a:endParaRP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F4D8"/>
        </a:solidFill>
        <a:effectLst/>
      </p:bgPr>
    </p:bg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3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CA"/>
              <a:t>3. Infographie : </a:t>
            </a:r>
            <a:r>
              <a:rPr lang="fr-CA" u="sng">
                <a:solidFill>
                  <a:schemeClr val="hlink"/>
                </a:solidFill>
                <a:hlinkClick r:id="rId3"/>
              </a:rPr>
              <a:t>monurl.ca/recitcc</a:t>
            </a:r>
            <a:r>
              <a:rPr lang="fr-CA"/>
              <a:t> </a:t>
            </a:r>
            <a:endParaRPr/>
          </a:p>
        </p:txBody>
      </p:sp>
      <p:sp>
        <p:nvSpPr>
          <p:cNvPr id="150" name="Google Shape;150;p30"/>
          <p:cNvSpPr txBox="1">
            <a:spLocks noGrp="1"/>
          </p:cNvSpPr>
          <p:nvPr>
            <p:ph type="body" idx="1"/>
          </p:nvPr>
        </p:nvSpPr>
        <p:spPr>
          <a:xfrm>
            <a:off x="953700" y="1152475"/>
            <a:ext cx="5175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914400" lvl="1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○"/>
            </a:pPr>
            <a:r>
              <a:rPr lang="fr-CA" sz="2400"/>
              <a:t>Document</a:t>
            </a:r>
            <a:endParaRPr sz="2400"/>
          </a:p>
          <a:p>
            <a:pPr marL="914400" lvl="1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○"/>
            </a:pPr>
            <a:r>
              <a:rPr lang="fr-CA" sz="2400"/>
              <a:t>Présentation</a:t>
            </a:r>
            <a:endParaRPr sz="2400"/>
          </a:p>
          <a:p>
            <a:pPr marL="914400" lvl="1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○"/>
            </a:pPr>
            <a:r>
              <a:rPr lang="fr-CA" sz="2400"/>
              <a:t>Site Web</a:t>
            </a:r>
            <a:endParaRPr sz="2400"/>
          </a:p>
          <a:p>
            <a:pPr marL="914400" lvl="1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○"/>
            </a:pPr>
            <a:r>
              <a:rPr lang="fr-CA" sz="2400"/>
              <a:t>YouTube</a:t>
            </a:r>
            <a:endParaRPr sz="2400"/>
          </a:p>
        </p:txBody>
      </p:sp>
      <p:pic>
        <p:nvPicPr>
          <p:cNvPr id="151" name="Google Shape;151;p3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065050" y="190225"/>
            <a:ext cx="2829625" cy="4696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F4D8"/>
        </a:solidFill>
        <a:effectLst/>
      </p:bgPr>
    </p:bg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3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CA"/>
              <a:t>4. Expérimentation collective</a:t>
            </a:r>
            <a:endParaRPr/>
          </a:p>
        </p:txBody>
      </p:sp>
      <p:sp>
        <p:nvSpPr>
          <p:cNvPr id="157" name="Google Shape;157;p31"/>
          <p:cNvSpPr txBox="1">
            <a:spLocks noGrp="1"/>
          </p:cNvSpPr>
          <p:nvPr>
            <p:ph type="body" idx="1"/>
          </p:nvPr>
        </p:nvSpPr>
        <p:spPr>
          <a:xfrm>
            <a:off x="953700" y="1152475"/>
            <a:ext cx="7878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914400" lvl="1" indent="-3810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○"/>
            </a:pPr>
            <a:r>
              <a:rPr lang="fr-CA" sz="2400" u="sng">
                <a:solidFill>
                  <a:srgbClr val="1155CC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Exemple présentation</a:t>
            </a:r>
            <a:endParaRPr sz="2400">
              <a:solidFill>
                <a:schemeClr val="dk1"/>
              </a:solidFill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dk1"/>
              </a:solidFill>
            </a:endParaRPr>
          </a:p>
          <a:p>
            <a:pPr marL="914400" lvl="1" indent="-3810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○"/>
            </a:pPr>
            <a:r>
              <a:rPr lang="fr-CA" sz="2400" u="sng">
                <a:solidFill>
                  <a:srgbClr val="1155CC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Exemple texte</a:t>
            </a:r>
            <a:endParaRPr sz="2400">
              <a:solidFill>
                <a:schemeClr val="dk1"/>
              </a:solidFill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dk1"/>
              </a:solidFill>
            </a:endParaRPr>
          </a:p>
          <a:p>
            <a:pPr marL="914400" lvl="1" indent="-3810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○"/>
            </a:pPr>
            <a:r>
              <a:rPr lang="fr-CA" sz="2400" u="sng">
                <a:solidFill>
                  <a:srgbClr val="1155CC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Exemple site</a:t>
            </a:r>
            <a:r>
              <a:rPr lang="fr-CA" sz="2400">
                <a:solidFill>
                  <a:schemeClr val="dk1"/>
                </a:solidFill>
              </a:rPr>
              <a:t> 1</a:t>
            </a:r>
            <a:endParaRPr sz="240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dk1"/>
              </a:solidFill>
            </a:endParaRPr>
          </a:p>
          <a:p>
            <a:pPr marL="914400" lvl="1" indent="-3810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○"/>
            </a:pPr>
            <a:r>
              <a:rPr lang="fr-CA" sz="2400" u="sng">
                <a:solidFill>
                  <a:srgbClr val="1155CC"/>
                </a:solidFill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Exemple site</a:t>
            </a:r>
            <a:r>
              <a:rPr lang="fr-CA" sz="2400"/>
              <a:t> 2</a:t>
            </a:r>
            <a:endParaRPr sz="240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F4D8"/>
        </a:solidFill>
        <a:effectLst/>
      </p:bgPr>
    </p:bg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32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CA"/>
              <a:t>4. Expérimentation</a:t>
            </a:r>
            <a:endParaRPr/>
          </a:p>
        </p:txBody>
      </p:sp>
      <p:sp>
        <p:nvSpPr>
          <p:cNvPr id="163" name="Google Shape;163;p32"/>
          <p:cNvSpPr txBox="1">
            <a:spLocks noGrp="1"/>
          </p:cNvSpPr>
          <p:nvPr>
            <p:ph type="body" idx="1"/>
          </p:nvPr>
        </p:nvSpPr>
        <p:spPr>
          <a:xfrm>
            <a:off x="953700" y="1076275"/>
            <a:ext cx="7878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914400" lvl="1" indent="-381000" algn="l" rtl="0">
              <a:spcBef>
                <a:spcPts val="0"/>
              </a:spcBef>
              <a:spcAft>
                <a:spcPts val="0"/>
              </a:spcAft>
              <a:buSzPts val="2400"/>
              <a:buAutoNum type="alphaLcPeriod"/>
            </a:pPr>
            <a:r>
              <a:rPr lang="fr-CA" sz="2400"/>
              <a:t>Sélectionnez une de vos oeuvres portant une licence CC.</a:t>
            </a:r>
            <a:endParaRPr sz="2400"/>
          </a:p>
          <a:p>
            <a:pPr marL="914400" lvl="1" indent="-381000" algn="l" rtl="0">
              <a:spcBef>
                <a:spcPts val="0"/>
              </a:spcBef>
              <a:spcAft>
                <a:spcPts val="0"/>
              </a:spcAft>
              <a:buSzPts val="2400"/>
              <a:buAutoNum type="alphaLcPeriod"/>
            </a:pPr>
            <a:r>
              <a:rPr lang="fr-CA" sz="2400"/>
              <a:t>Ajoutez-la à ce </a:t>
            </a:r>
            <a:r>
              <a:rPr lang="fr-CA" sz="2400" u="sng">
                <a:solidFill>
                  <a:schemeClr val="hlink"/>
                </a:solidFill>
                <a:hlinkClick r:id="rId3"/>
              </a:rPr>
              <a:t>document collaboratif</a:t>
            </a:r>
            <a:r>
              <a:rPr lang="fr-CA" sz="2400"/>
              <a:t>.</a:t>
            </a:r>
            <a:endParaRPr sz="2400"/>
          </a:p>
          <a:p>
            <a:pPr marL="914400" lvl="1" indent="-381000" algn="l" rtl="0">
              <a:spcBef>
                <a:spcPts val="0"/>
              </a:spcBef>
              <a:spcAft>
                <a:spcPts val="0"/>
              </a:spcAft>
              <a:buSzPts val="2400"/>
              <a:buAutoNum type="alphaLcPeriod"/>
            </a:pPr>
            <a:r>
              <a:rPr lang="fr-CA" sz="2400"/>
              <a:t>Visitez les oeuvres de vos collègues et commentez.</a:t>
            </a:r>
            <a:endParaRPr sz="2400"/>
          </a:p>
          <a:p>
            <a:pPr marL="9144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F4D8"/>
        </a:solidFill>
        <a:effectLst/>
      </p:bgPr>
    </p:bg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33"/>
          <p:cNvSpPr txBox="1">
            <a:spLocks noGrp="1"/>
          </p:cNvSpPr>
          <p:nvPr>
            <p:ph type="ctrTitle" idx="4294967295"/>
          </p:nvPr>
        </p:nvSpPr>
        <p:spPr>
          <a:xfrm>
            <a:off x="1761750" y="1598975"/>
            <a:ext cx="5620500" cy="704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CA" sz="10000" b="1"/>
              <a:t>Merci</a:t>
            </a:r>
            <a:r>
              <a:rPr lang="fr-CA" sz="10000" b="1">
                <a:latin typeface="Viga"/>
                <a:ea typeface="Viga"/>
                <a:cs typeface="Viga"/>
                <a:sym typeface="Viga"/>
              </a:rPr>
              <a:t>!</a:t>
            </a:r>
            <a:endParaRPr sz="10000" b="1">
              <a:latin typeface="Viga"/>
              <a:ea typeface="Viga"/>
              <a:cs typeface="Viga"/>
              <a:sym typeface="Viga"/>
            </a:endParaRPr>
          </a:p>
        </p:txBody>
      </p:sp>
      <p:sp>
        <p:nvSpPr>
          <p:cNvPr id="169" name="Google Shape;169;p33"/>
          <p:cNvSpPr txBox="1"/>
          <p:nvPr/>
        </p:nvSpPr>
        <p:spPr>
          <a:xfrm>
            <a:off x="4142800" y="2643500"/>
            <a:ext cx="5128800" cy="181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fr-CA" sz="2500" u="sng">
                <a:solidFill>
                  <a:schemeClr val="hlink"/>
                </a:solidFill>
                <a:latin typeface="Ubuntu"/>
                <a:ea typeface="Ubuntu"/>
                <a:cs typeface="Ubuntu"/>
                <a:sym typeface="Ubuntu"/>
                <a:hlinkClick r:id="rId3"/>
              </a:rPr>
              <a:t>Sonya.Fiset@recitmst.qc.ca</a:t>
            </a:r>
            <a:endParaRPr sz="2500">
              <a:solidFill>
                <a:schemeClr val="dk2"/>
              </a:solidFill>
              <a:latin typeface="Ubuntu"/>
              <a:ea typeface="Ubuntu"/>
              <a:cs typeface="Ubuntu"/>
              <a:sym typeface="Ubuntu"/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fr-CA" sz="2500" u="sng">
                <a:solidFill>
                  <a:schemeClr val="hlink"/>
                </a:solidFill>
                <a:latin typeface="Ubuntu"/>
                <a:ea typeface="Ubuntu"/>
                <a:cs typeface="Ubuntu"/>
                <a:sym typeface="Ubuntu"/>
                <a:hlinkClick r:id="rId4"/>
              </a:rPr>
              <a:t>Stephane.Lavoie@recit.qc.ca</a:t>
            </a:r>
            <a:r>
              <a:rPr lang="fr-CA" sz="2500">
                <a:solidFill>
                  <a:schemeClr val="dk2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endParaRPr sz="2500">
              <a:solidFill>
                <a:schemeClr val="dk2"/>
              </a:solidFill>
              <a:latin typeface="Ubuntu"/>
              <a:ea typeface="Ubuntu"/>
              <a:cs typeface="Ubuntu"/>
              <a:sym typeface="Ubuntu"/>
            </a:endParaRPr>
          </a:p>
          <a:p>
            <a:pPr marL="45720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 sz="900">
              <a:solidFill>
                <a:schemeClr val="dk2"/>
              </a:solidFill>
            </a:endParaRPr>
          </a:p>
        </p:txBody>
      </p:sp>
      <p:sp>
        <p:nvSpPr>
          <p:cNvPr id="170" name="Google Shape;170;p33"/>
          <p:cNvSpPr txBox="1"/>
          <p:nvPr/>
        </p:nvSpPr>
        <p:spPr>
          <a:xfrm>
            <a:off x="443038" y="2719700"/>
            <a:ext cx="3321300" cy="78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fr-CA" sz="4300">
                <a:solidFill>
                  <a:srgbClr val="FAA22A"/>
                </a:solidFill>
                <a:latin typeface="Ubuntu"/>
                <a:ea typeface="Ubuntu"/>
                <a:cs typeface="Ubuntu"/>
                <a:sym typeface="Ubuntu"/>
              </a:rPr>
              <a:t>Questions?</a:t>
            </a:r>
            <a:endParaRPr sz="4300">
              <a:solidFill>
                <a:srgbClr val="FAA22A"/>
              </a:solidFill>
              <a:latin typeface="Ubuntu"/>
              <a:ea typeface="Ubuntu"/>
              <a:cs typeface="Ubuntu"/>
              <a:sym typeface="Ubuntu"/>
            </a:endParaRPr>
          </a:p>
        </p:txBody>
      </p:sp>
      <p:sp>
        <p:nvSpPr>
          <p:cNvPr id="171" name="Google Shape;171;p33"/>
          <p:cNvSpPr txBox="1"/>
          <p:nvPr/>
        </p:nvSpPr>
        <p:spPr>
          <a:xfrm>
            <a:off x="2451875" y="4528300"/>
            <a:ext cx="5392500" cy="36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CA" sz="800">
                <a:solidFill>
                  <a:srgbClr val="B7B7B7"/>
                </a:solidFill>
                <a:latin typeface="Oswald"/>
                <a:ea typeface="Oswald"/>
                <a:cs typeface="Oswald"/>
                <a:sym typeface="Oswald"/>
              </a:rPr>
              <a:t>L</a:t>
            </a:r>
            <a:r>
              <a:rPr lang="fr-CA" sz="700">
                <a:solidFill>
                  <a:srgbClr val="B7B7B7"/>
                </a:solidFill>
                <a:latin typeface="Oswald"/>
                <a:ea typeface="Oswald"/>
                <a:cs typeface="Oswald"/>
                <a:sym typeface="Oswald"/>
              </a:rPr>
              <a:t>e contenu de cette présentation, </a:t>
            </a:r>
            <a:r>
              <a:rPr lang="fr-CA" sz="700" u="sng">
                <a:solidFill>
                  <a:schemeClr val="accent5"/>
                </a:solidFill>
                <a:latin typeface="Oswald"/>
                <a:ea typeface="Oswald"/>
                <a:cs typeface="Oswald"/>
                <a:sym typeface="Oswald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monurl.ca/rdv20220914</a:t>
            </a:r>
            <a:r>
              <a:rPr lang="fr-CA" sz="700">
                <a:solidFill>
                  <a:srgbClr val="B7B7B7"/>
                </a:solidFill>
                <a:latin typeface="Oswald"/>
                <a:ea typeface="Oswald"/>
                <a:cs typeface="Oswald"/>
                <a:sym typeface="Oswald"/>
              </a:rPr>
              <a:t>  du </a:t>
            </a:r>
            <a:r>
              <a:rPr lang="fr-CA" sz="700" u="sng">
                <a:solidFill>
                  <a:schemeClr val="accent5"/>
                </a:solidFill>
                <a:latin typeface="Oswald"/>
                <a:ea typeface="Oswald"/>
                <a:cs typeface="Oswald"/>
                <a:sym typeface="Oswald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RÉCIT,</a:t>
            </a:r>
            <a:r>
              <a:rPr lang="fr-CA" sz="700">
                <a:solidFill>
                  <a:srgbClr val="B7B7B7"/>
                </a:solidFill>
                <a:latin typeface="Oswald"/>
                <a:ea typeface="Oswald"/>
                <a:cs typeface="Oswald"/>
                <a:sym typeface="Oswald"/>
              </a:rPr>
              <a:t> sauf mention contraire, est mis à disposition selon les termes de la licence</a:t>
            </a:r>
            <a:r>
              <a:rPr lang="fr-CA" sz="700">
                <a:solidFill>
                  <a:schemeClr val="lt1"/>
                </a:solidFill>
                <a:uFill>
                  <a:noFill/>
                </a:uFill>
                <a:latin typeface="Oswald"/>
                <a:ea typeface="Oswald"/>
                <a:cs typeface="Oswald"/>
                <a:sym typeface="Oswald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fr-CA" sz="700">
                <a:solidFill>
                  <a:schemeClr val="accent5"/>
                </a:solidFill>
                <a:uFill>
                  <a:noFill/>
                </a:uFill>
                <a:latin typeface="Oswald"/>
                <a:ea typeface="Oswald"/>
                <a:cs typeface="Oswald"/>
                <a:sym typeface="Oswald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Creative Commons - Attribution - Pas d'Utilisation Commerciale - Partage des Conditions Initiales à l'Identique 4.0 International</a:t>
            </a:r>
            <a:endParaRPr sz="1200">
              <a:solidFill>
                <a:schemeClr val="dk1"/>
              </a:solidFill>
            </a:endParaRPr>
          </a:p>
        </p:txBody>
      </p:sp>
      <p:pic>
        <p:nvPicPr>
          <p:cNvPr id="172" name="Google Shape;172;p33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1699475" y="4552425"/>
            <a:ext cx="808425" cy="286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478</Words>
  <Application>Microsoft Office PowerPoint</Application>
  <PresentationFormat>Affichage à l'écran (16:9)</PresentationFormat>
  <Paragraphs>67</Paragraphs>
  <Slides>9</Slides>
  <Notes>9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2</vt:i4>
      </vt:variant>
      <vt:variant>
        <vt:lpstr>Titres des diapositives</vt:lpstr>
      </vt:variant>
      <vt:variant>
        <vt:i4>9</vt:i4>
      </vt:variant>
    </vt:vector>
  </HeadingPairs>
  <TitlesOfParts>
    <vt:vector size="15" baseType="lpstr">
      <vt:lpstr>Oswald</vt:lpstr>
      <vt:lpstr>Viga</vt:lpstr>
      <vt:lpstr>Ubuntu</vt:lpstr>
      <vt:lpstr>Arial</vt:lpstr>
      <vt:lpstr>Simple Light</vt:lpstr>
      <vt:lpstr>Simple Light</vt:lpstr>
      <vt:lpstr>Accoler une licence Creative Commons</vt:lpstr>
      <vt:lpstr>Au menu</vt:lpstr>
      <vt:lpstr>Les licences Creative Commons (CC)</vt:lpstr>
      <vt:lpstr>Les licences Creative Commons</vt:lpstr>
      <vt:lpstr>2. ALOA! </vt:lpstr>
      <vt:lpstr>3. Infographie : monurl.ca/recitcc </vt:lpstr>
      <vt:lpstr>4. Expérimentation collective</vt:lpstr>
      <vt:lpstr>4. Expérimentation</vt:lpstr>
      <vt:lpstr>Merci!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Accoler une licence Creative Commons</dc:title>
  <dc:creator>Sonya Fiset</dc:creator>
  <cp:lastModifiedBy>Fiset Sonia</cp:lastModifiedBy>
  <cp:revision>1</cp:revision>
  <dcterms:modified xsi:type="dcterms:W3CDTF">2022-09-13T11:41:22Z</dcterms:modified>
</cp:coreProperties>
</file>