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5143500" cx="9144000"/>
  <p:notesSz cx="6858000" cy="9144000"/>
  <p:embeddedFontLst>
    <p:embeddedFont>
      <p:font typeface="Happy Monkey"/>
      <p:regular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appyMonkey-regular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8a18a0275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8a18a0275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8a18a0275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8a18a0275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8a18a0275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8a18a0275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8a18a0275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8a18a0275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8a18a0275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8a18a0275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8a18a0275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8a18a0275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8a18a0275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8a18a0275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a18a027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8a18a02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8a18a0275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8a18a0275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8a18a027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8a18a027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8a18a027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8a18a027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8a18a0275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8a18a027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8a18a027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8a18a027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8a18a0275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8a18a0275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10175" y="4963700"/>
            <a:ext cx="9144000" cy="179700"/>
          </a:xfrm>
          <a:prstGeom prst="rect">
            <a:avLst/>
          </a:prstGeom>
          <a:solidFill>
            <a:srgbClr val="0069B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  <p:pic>
        <p:nvPicPr>
          <p:cNvPr descr="computer-1941945_960_720.png"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 flipH="1">
            <a:off x="8172761" y="4159125"/>
            <a:ext cx="922625" cy="8977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0SVn4vjQEI3d3dRMkpVY0otcHc" TargetMode="External"/><Relationship Id="rId4" Type="http://schemas.openxmlformats.org/officeDocument/2006/relationships/hyperlink" Target="https://scratch.mit.edu/projects/editor/?tip_bar=home" TargetMode="External"/><Relationship Id="rId5" Type="http://schemas.openxmlformats.org/officeDocument/2006/relationships/hyperlink" Target="http://recitmst.qc.ca/arduino/radar-distance/" TargetMode="External"/><Relationship Id="rId6" Type="http://schemas.openxmlformats.org/officeDocument/2006/relationships/hyperlink" Target="https://www.geogebra.org/m/DfprQFzA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10175" y="4963700"/>
            <a:ext cx="9144000" cy="179700"/>
          </a:xfrm>
          <a:prstGeom prst="rect">
            <a:avLst/>
          </a:prstGeom>
          <a:solidFill>
            <a:srgbClr val="0069B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600">
                <a:solidFill>
                  <a:srgbClr val="1C4587"/>
                </a:solidFill>
                <a:latin typeface="Happy Monkey"/>
                <a:ea typeface="Happy Monkey"/>
                <a:cs typeface="Happy Monkey"/>
                <a:sym typeface="Happy Monkey"/>
              </a:rPr>
              <a:t>Robotique/programmation</a:t>
            </a:r>
            <a:endParaRPr sz="3600">
              <a:solidFill>
                <a:srgbClr val="1C4587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600">
                <a:solidFill>
                  <a:srgbClr val="1C4587"/>
                </a:solidFill>
                <a:latin typeface="Happy Monkey"/>
                <a:ea typeface="Happy Monkey"/>
                <a:cs typeface="Happy Monkey"/>
                <a:sym typeface="Happy Monkey"/>
              </a:rPr>
              <a:t>et progression des apprentissages </a:t>
            </a:r>
            <a:endParaRPr sz="3600">
              <a:solidFill>
                <a:srgbClr val="1C4587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600">
                <a:solidFill>
                  <a:srgbClr val="1C4587"/>
                </a:solidFill>
                <a:latin typeface="Happy Monkey"/>
                <a:ea typeface="Happy Monkey"/>
                <a:cs typeface="Happy Monkey"/>
                <a:sym typeface="Happy Monkey"/>
              </a:rPr>
              <a:t>au secondaire</a:t>
            </a:r>
            <a:endParaRPr sz="3600">
              <a:solidFill>
                <a:srgbClr val="1C4587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>
                <a:latin typeface="Happy Monkey"/>
                <a:ea typeface="Happy Monkey"/>
                <a:cs typeface="Happy Monkey"/>
                <a:sym typeface="Happy Monkey"/>
              </a:rPr>
              <a:t>Jean-François Garneau et Pierre Lachance</a:t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creative.png"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600" y="3663675"/>
            <a:ext cx="1211975" cy="121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= ça se construit (ou des parties)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8.png" id="113" name="Google Shape;11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0525" y="128575"/>
            <a:ext cx="6629400" cy="460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= contient des machines simples, produit des forces, ...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9.png" id="119" name="Google Shape;11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9575" y="0"/>
            <a:ext cx="6061476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= contexte univers technologique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10.png" id="125" name="Google Shape;12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3925" y="100025"/>
            <a:ext cx="5330250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= contexte univers technologique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11.png" id="131" name="Google Shape;13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7650" y="342900"/>
            <a:ext cx="6610350" cy="41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= système électrique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12.png" id="137" name="Google Shape;13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3350" y="0"/>
            <a:ext cx="6312921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= contexte où on peut créer, construire, fabriquer(une ou des pièces)...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13.png" id="143" name="Google Shape;14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5825" y="0"/>
            <a:ext cx="584154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>
                <a:solidFill>
                  <a:srgbClr val="1C4587"/>
                </a:solidFill>
                <a:latin typeface="Happy Monkey"/>
                <a:ea typeface="Happy Monkey"/>
                <a:cs typeface="Happy Monkey"/>
                <a:sym typeface="Happy Monkey"/>
              </a:rPr>
              <a:t>Programmer sur un élément du programme</a:t>
            </a:r>
            <a:endParaRPr>
              <a:solidFill>
                <a:srgbClr val="1C4587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CA">
                <a:latin typeface="Happy Monkey"/>
                <a:ea typeface="Happy Monkey"/>
                <a:cs typeface="Happy Monkey"/>
                <a:sym typeface="Happy Monkey"/>
              </a:rPr>
              <a:t>Illustrer (mouvement) des concepts :</a:t>
            </a:r>
            <a:r>
              <a:rPr lang="fr-CA">
                <a:latin typeface="Happy Monkey"/>
                <a:ea typeface="Happy Monkey"/>
                <a:cs typeface="Happy Monkey"/>
                <a:sym typeface="Happy Monkey"/>
              </a:rPr>
              <a:t> échelle de pH, ions, modèle atomique, transformation de la matière, univers vivant, système solaire, balancer des équations chimiques…</a:t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-CA">
                <a:latin typeface="Happy Monkey"/>
                <a:ea typeface="Happy Monkey"/>
                <a:cs typeface="Happy Monkey"/>
                <a:sym typeface="Happy Monkey"/>
              </a:rPr>
              <a:t>Exemple de mouvement programmé, ouvrir </a:t>
            </a:r>
            <a:r>
              <a:rPr lang="fr-CA" u="sng">
                <a:solidFill>
                  <a:schemeClr val="hlink"/>
                </a:solidFill>
                <a:latin typeface="Happy Monkey"/>
                <a:ea typeface="Happy Monkey"/>
                <a:cs typeface="Happy Monkey"/>
                <a:sym typeface="Happy Monkey"/>
                <a:hlinkClick r:id="rId3"/>
              </a:rPr>
              <a:t>ce fichier</a:t>
            </a:r>
            <a:r>
              <a:rPr lang="fr-CA">
                <a:latin typeface="Happy Monkey"/>
                <a:ea typeface="Happy Monkey"/>
                <a:cs typeface="Happy Monkey"/>
                <a:sym typeface="Happy Monkey"/>
              </a:rPr>
              <a:t> avec </a:t>
            </a:r>
            <a:r>
              <a:rPr lang="fr-CA" u="sng">
                <a:solidFill>
                  <a:schemeClr val="hlink"/>
                </a:solidFill>
                <a:latin typeface="Happy Monkey"/>
                <a:ea typeface="Happy Monkey"/>
                <a:cs typeface="Happy Monkey"/>
                <a:sym typeface="Happy Monkey"/>
                <a:hlinkClick r:id="rId4"/>
              </a:rPr>
              <a:t>Scratch</a:t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CA">
                <a:latin typeface="Happy Monkey"/>
                <a:ea typeface="Happy Monkey"/>
                <a:cs typeface="Happy Monkey"/>
                <a:sym typeface="Happy Monkey"/>
              </a:rPr>
              <a:t>Programmer la </a:t>
            </a:r>
            <a:r>
              <a:rPr lang="fr-CA" u="sng">
                <a:solidFill>
                  <a:schemeClr val="hlink"/>
                </a:solidFill>
                <a:latin typeface="Happy Monkey"/>
                <a:ea typeface="Happy Monkey"/>
                <a:cs typeface="Happy Monkey"/>
                <a:sym typeface="Happy Monkey"/>
                <a:hlinkClick r:id="rId5"/>
              </a:rPr>
              <a:t>saisie</a:t>
            </a:r>
            <a:r>
              <a:rPr lang="fr-CA">
                <a:latin typeface="Happy Monkey"/>
                <a:ea typeface="Happy Monkey"/>
                <a:cs typeface="Happy Monkey"/>
                <a:sym typeface="Happy Monkey"/>
              </a:rPr>
              <a:t> et l’</a:t>
            </a:r>
            <a:r>
              <a:rPr lang="fr-CA" u="sng">
                <a:solidFill>
                  <a:schemeClr val="hlink"/>
                </a:solidFill>
                <a:latin typeface="Happy Monkey"/>
                <a:ea typeface="Happy Monkey"/>
                <a:cs typeface="Happy Monkey"/>
                <a:sym typeface="Happy Monkey"/>
                <a:hlinkClick r:id="rId6"/>
              </a:rPr>
              <a:t>analyse de données</a:t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-CA">
                <a:latin typeface="Happy Monkey"/>
                <a:ea typeface="Happy Monkey"/>
                <a:cs typeface="Happy Monkey"/>
                <a:sym typeface="Happy Monkey"/>
              </a:rPr>
              <a:t>Des idées???</a:t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ogression_1.png"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6400" y="0"/>
            <a:ext cx="6191193" cy="4938726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léger pour efficacité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= léger, durable… 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Intéressant avec imprimante 3D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sion_2.png"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8600" y="461950"/>
            <a:ext cx="6686550" cy="381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idx="1" type="body"/>
          </p:nvPr>
        </p:nvSpPr>
        <p:spPr>
          <a:xfrm rot="-5400000">
            <a:off x="-1243150" y="2326325"/>
            <a:ext cx="4331700" cy="8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et pile… un problème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Énergie solaire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3.png"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4800" y="0"/>
            <a:ext cx="6367187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bolide = contexte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Capteurs = intéressant aussi!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4.png"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4375" y="0"/>
            <a:ext cx="580644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= système électrique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5.png"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2400" y="378625"/>
            <a:ext cx="6696075" cy="416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idx="1" type="body"/>
          </p:nvPr>
        </p:nvSpPr>
        <p:spPr>
          <a:xfrm rot="-5400000">
            <a:off x="-1331350" y="2414525"/>
            <a:ext cx="4331700" cy="71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= système électrique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6.png"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0075" y="0"/>
            <a:ext cx="6024571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idx="1" type="body"/>
          </p:nvPr>
        </p:nvSpPr>
        <p:spPr>
          <a:xfrm rot="-5400000">
            <a:off x="-1028800" y="2111975"/>
            <a:ext cx="4331700" cy="13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>
                <a:solidFill>
                  <a:srgbClr val="980000"/>
                </a:solidFill>
                <a:latin typeface="Happy Monkey"/>
                <a:ea typeface="Happy Monkey"/>
                <a:cs typeface="Happy Monkey"/>
                <a:sym typeface="Happy Monkey"/>
              </a:rPr>
              <a:t>Robot gère un habitat (serre, aquaponie…), capteurs ++, saisie et analyse de données scientifiques</a:t>
            </a:r>
            <a:endParaRPr>
              <a:solidFill>
                <a:srgbClr val="980000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progression_7.png" id="107" name="Google Shape;10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6275" y="402425"/>
            <a:ext cx="6677025" cy="417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