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Ubuntu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Ubuntu-regular.fntdata"/><Relationship Id="rId14" Type="http://schemas.openxmlformats.org/officeDocument/2006/relationships/slide" Target="slides/slide9.xml"/><Relationship Id="rId17" Type="http://schemas.openxmlformats.org/officeDocument/2006/relationships/font" Target="fonts/Ubuntu-italic.fntdata"/><Relationship Id="rId16" Type="http://schemas.openxmlformats.org/officeDocument/2006/relationships/font" Target="fonts/Ubuntu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Ubuntu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2be6636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2be6636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2be66365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2be66365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2be66365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2be66365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2be66365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2be66365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2be66365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2be66365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f175d2e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f175d2e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2be66365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2be66365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2be66365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2be66365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nTrflsQJh-WFcUwHOOL5goqLuQDclSby3GX6VIZPvic/edit?usp=sharing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nTrflsQJh-WFcUwHOOL5goqLuQDclSby3GX6VIZPvic/edit?usp=sharing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orEbxRQyISGPei8hpUTYx9nAOaA8usIX_v69TYCliX4/edit?usp=sharing" TargetMode="External"/><Relationship Id="rId4" Type="http://schemas.openxmlformats.org/officeDocument/2006/relationships/hyperlink" Target="https://drive.google.com/file/d/1K65Izd3fvwnu-nju1OGl318mdtek6Axw/view?usp=sharing" TargetMode="External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3A1E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94425" y="365550"/>
            <a:ext cx="8155200" cy="441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25" y="2264225"/>
            <a:ext cx="8520600" cy="119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latin typeface="Ubuntu"/>
                <a:ea typeface="Ubuntu"/>
                <a:cs typeface="Ubuntu"/>
                <a:sym typeface="Ubuntu"/>
              </a:rPr>
              <a:t>Scratch en mathématique</a:t>
            </a:r>
            <a:endParaRPr sz="3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Ubuntu"/>
                <a:ea typeface="Ubuntu"/>
                <a:cs typeface="Ubuntu"/>
                <a:sym typeface="Ubuntu"/>
              </a:rPr>
              <a:t>Des pistes pour évaluer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850" y="597325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413" y="3615625"/>
            <a:ext cx="254317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29450" y="928425"/>
            <a:ext cx="3976200" cy="2002800"/>
          </a:xfrm>
          <a:prstGeom prst="rect">
            <a:avLst/>
          </a:prstGeom>
          <a:solidFill>
            <a:srgbClr val="23A1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3976200" cy="4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/>
              <a:t>Décris avec précision la composante du cercle ou du cylindre qui est calculée dans les variables a, b, c et d.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*Dans un Google Form, sur papier, au tableau, à l’oral, question à l’examen, dans un devoir Classroom, etc. </a:t>
            </a:r>
            <a:endParaRPr b="1" sz="12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8" y="190690"/>
            <a:ext cx="4443874" cy="4756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596450" y="272375"/>
            <a:ext cx="5951100" cy="1007400"/>
          </a:xfrm>
          <a:prstGeom prst="rect">
            <a:avLst/>
          </a:prstGeom>
          <a:solidFill>
            <a:srgbClr val="23A1EB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/>
              <a:t>Lequel de ces programmes ne permet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/>
              <a:t>pas de dessiner un losange?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188" y="1279775"/>
            <a:ext cx="7841624" cy="366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99325" y="4032375"/>
            <a:ext cx="27357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</a:rPr>
              <a:t>*Dans un Google Form, sur papier, au tableau, à l’oral, question à l’examen, dans un devoir Classroom, etc.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4110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title"/>
          </p:nvPr>
        </p:nvSpPr>
        <p:spPr>
          <a:xfrm>
            <a:off x="425400" y="201650"/>
            <a:ext cx="8293200" cy="901500"/>
          </a:xfrm>
          <a:prstGeom prst="rect">
            <a:avLst/>
          </a:prstGeom>
          <a:solidFill>
            <a:srgbClr val="23A1EB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/>
              <a:t>Lequel de ces programmes ne permet pas de calculer un montant après un rabais de 25%?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1361550" y="210475"/>
            <a:ext cx="6420900" cy="901500"/>
          </a:xfrm>
          <a:prstGeom prst="rect">
            <a:avLst/>
          </a:prstGeom>
          <a:solidFill>
            <a:srgbClr val="23A1EB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/>
              <a:t>Encercle et corrige les erreurs dans le programme suivant: </a:t>
            </a:r>
            <a:r>
              <a:rPr b="1" lang="fr" sz="2500"/>
              <a:t>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838" y="1158500"/>
            <a:ext cx="6774314" cy="37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1370850" y="206825"/>
            <a:ext cx="6402300" cy="572700"/>
          </a:xfrm>
          <a:prstGeom prst="rect">
            <a:avLst/>
          </a:prstGeom>
          <a:solidFill>
            <a:srgbClr val="23A1EB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/>
              <a:t>Pour une correction plus élaborée (C1)</a:t>
            </a:r>
            <a:endParaRPr b="1" sz="2500"/>
          </a:p>
        </p:txBody>
      </p:sp>
      <p:sp>
        <p:nvSpPr>
          <p:cNvPr id="89" name="Google Shape;89;p18"/>
          <p:cNvSpPr txBox="1"/>
          <p:nvPr/>
        </p:nvSpPr>
        <p:spPr>
          <a:xfrm>
            <a:off x="6694100" y="4533900"/>
            <a:ext cx="23574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23A1EB"/>
                </a:solidFill>
                <a:hlinkClick r:id="rId3"/>
              </a:rPr>
              <a:t>Lien vers la leçon complète</a:t>
            </a:r>
            <a:endParaRPr>
              <a:solidFill>
                <a:srgbClr val="23A1EB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713" y="869300"/>
            <a:ext cx="6544565" cy="36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1370850" y="206825"/>
            <a:ext cx="6402300" cy="572700"/>
          </a:xfrm>
          <a:prstGeom prst="rect">
            <a:avLst/>
          </a:prstGeom>
          <a:solidFill>
            <a:srgbClr val="23A1EB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/>
              <a:t>Pour une correction plus élaborée (C1)</a:t>
            </a:r>
            <a:endParaRPr b="1" sz="2500"/>
          </a:p>
        </p:txBody>
      </p:sp>
      <p:sp>
        <p:nvSpPr>
          <p:cNvPr id="96" name="Google Shape;96;p19"/>
          <p:cNvSpPr txBox="1"/>
          <p:nvPr/>
        </p:nvSpPr>
        <p:spPr>
          <a:xfrm>
            <a:off x="6694100" y="4533900"/>
            <a:ext cx="23574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23A1EB"/>
                </a:solidFill>
                <a:hlinkClick r:id="rId3"/>
              </a:rPr>
              <a:t>Lien vers la leçon complète</a:t>
            </a:r>
            <a:endParaRPr>
              <a:solidFill>
                <a:srgbClr val="23A1EB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450" y="931925"/>
            <a:ext cx="3242570" cy="405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4395" y="931925"/>
            <a:ext cx="2891232" cy="405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18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Propositions de grilles pour la C1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1911900" y="1152475"/>
            <a:ext cx="151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23A1EB"/>
                </a:solidFill>
                <a:hlinkClick r:id="rId3"/>
              </a:rPr>
              <a:t>Grille 1</a:t>
            </a:r>
            <a:endParaRPr>
              <a:solidFill>
                <a:srgbClr val="23A1EB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A1EB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 u="sng">
                <a:solidFill>
                  <a:srgbClr val="23A1EB"/>
                </a:solidFill>
                <a:hlinkClick r:id="rId4"/>
              </a:rPr>
              <a:t>Grille 2</a:t>
            </a:r>
            <a:endParaRPr>
              <a:solidFill>
                <a:srgbClr val="23A1EB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000" y="1350950"/>
            <a:ext cx="3657600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38" y="71900"/>
            <a:ext cx="483292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