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Dosis" panose="020B0604020202020204" charset="0"/>
      <p:regular r:id="rId29"/>
      <p:bold r:id="rId30"/>
    </p:embeddedFont>
    <p:embeddedFont>
      <p:font typeface="Merriweather" panose="020B0604020202020204" charset="0"/>
      <p:regular r:id="rId31"/>
      <p:bold r:id="rId32"/>
      <p:italic r:id="rId33"/>
      <p:boldItalic r:id="rId34"/>
    </p:embeddedFont>
    <p:embeddedFont>
      <p:font typeface="Roboto" panose="020B0604020202020204" charset="0"/>
      <p:regular r:id="rId35"/>
      <p:bold r:id="rId36"/>
      <p:italic r:id="rId37"/>
      <p:boldItalic r:id="rId38"/>
    </p:embeddedFont>
    <p:embeddedFont>
      <p:font typeface="Trebuchet MS" panose="020B0603020202020204" pitchFamily="34" charset="0"/>
      <p:regular r:id="rId39"/>
      <p:bold r:id="rId40"/>
      <p:italic r:id="rId41"/>
      <p:boldItalic r:id="rId42"/>
    </p:embeddedFont>
    <p:embeddedFont>
      <p:font typeface="Ubuntu" panose="020B0604020202020204" charset="0"/>
      <p:regular r:id="rId43"/>
      <p:bold r:id="rId44"/>
      <p:italic r:id="rId45"/>
      <p:boldItalic r:id="rId46"/>
    </p:embeddedFont>
    <p:embeddedFont>
      <p:font typeface="Viga" panose="020B060402020202020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mW519HBWDfSfQCG0POj_CJAXfPl3OkaW?usp=sharing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onurl.ca/lienscratch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ecv-zoom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equipe@recitmst.qc.ca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onurl.ca/jne4nov22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cadre-de-reference-de-la-competence-numerique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3f4d447d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3f4d447d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4a81a67ef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4a81a67ef1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SF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app.wooclap.com/JNE22 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25162bc5e0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125162bc5e0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4275ab1f1e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14275ab1f1e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ea561e3bb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ea561e3bb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 besoin: </a:t>
            </a:r>
            <a:r>
              <a:rPr lang="en" sz="1200" u="sng">
                <a:solidFill>
                  <a:srgbClr val="0097A7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référentiels par types de blocs</a:t>
            </a:r>
            <a:endParaRPr sz="2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4a81a67ef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4a81a67ef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https://monurl.ca/lienscratch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3f4d447d3f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3f4d447d3f_0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3f4d447d3f_0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3f4d447d3f_0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66e22785e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66e22785e0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3f4d447d3f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3f4d447d3f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3f4d447d3f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3f4d447d3f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Salle de vidéoconférence : </a:t>
            </a:r>
            <a:r>
              <a:rPr lang="en" sz="105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https://recitmst.qc.ca/ecv-zoom</a:t>
            </a:r>
            <a:r>
              <a:rPr lang="en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5d80f5a02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5d80f5a02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Nancy coanime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Sébastien et Nadine à distance : clavardage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Martin présence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4a81a67ef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4a81a67ef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75c60a13a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75c60a13a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Obtenir votre badge de participation JNÉ 2022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3f4d447d3f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3f4d447d3f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Message à l’équipe : equipe</a:t>
            </a:r>
            <a:r>
              <a:rPr lang="en">
                <a:solidFill>
                  <a:srgbClr val="666666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@recitmst.qc.c</a:t>
            </a:r>
            <a:r>
              <a:rPr lang="en"/>
              <a:t>a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3f4d447d3f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3f4d447d3f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Lien de la présentation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https://monurl.ca/jne4nov22</a:t>
            </a:r>
            <a:r>
              <a:rPr lang="en">
                <a:solidFill>
                  <a:schemeClr val="dk1"/>
                </a:solidFill>
              </a:rPr>
              <a:t> 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f4d447d3f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f4d447d3f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Badge </a:t>
            </a:r>
            <a:r>
              <a:rPr lang="en">
                <a:highlight>
                  <a:srgbClr val="FFFF00"/>
                </a:highlight>
              </a:rPr>
              <a:t>(à enlever s’il n’y a pas de badge)</a:t>
            </a:r>
            <a:endParaRPr>
              <a:highlight>
                <a:srgbClr val="FFFF00"/>
              </a:highlight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5bc4b440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5bc4b440c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SF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5bc4b440c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5bc4b440c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SF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3f57abac4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3f57abac4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3f4d447d3f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3f4d447d3f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http://www.education.gouv.qc.ca/dossiers-thematiques/plan-daction-numerique/cadre-de-reference-de-la-competence-numerique/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5d80f5a02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5d80f5a02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SF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app.wooclap.com/JNE22 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 background">
  <p:cSld name="BLANK_1">
    <p:bg>
      <p:bgPr>
        <a:gradFill>
          <a:gsLst>
            <a:gs pos="0">
              <a:schemeClr val="accent5"/>
            </a:gs>
            <a:gs pos="100000">
              <a:schemeClr val="accent4"/>
            </a:gs>
          </a:gsLst>
          <a:lin ang="18900044" scaled="0"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 rot="5400000">
            <a:off x="163900" y="2091300"/>
            <a:ext cx="633300" cy="960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9825" y="4630250"/>
            <a:ext cx="5241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508001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 sz="27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508000" y="1620450"/>
            <a:ext cx="72735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►"/>
              <a:defRPr sz="1600"/>
            </a:lvl1pPr>
            <a:lvl2pPr marL="91440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►"/>
              <a:defRPr sz="1600"/>
            </a:lvl2pPr>
            <a:lvl3pPr marL="137160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►"/>
              <a:defRPr sz="1600"/>
            </a:lvl3pPr>
            <a:lvl4pPr marL="1828800" lvl="3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►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►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►"/>
              <a:defRPr sz="1600"/>
            </a:lvl6pPr>
            <a:lvl7pPr marL="3200400" lvl="6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►"/>
              <a:defRPr sz="1600"/>
            </a:lvl7pPr>
            <a:lvl8pPr marL="3657600" lvl="7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►"/>
              <a:defRPr sz="1600"/>
            </a:lvl8pPr>
            <a:lvl9pPr marL="4114800" lvl="8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►"/>
              <a:defRPr sz="16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6442998" y="4531022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Trebuchet MS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cratch.mit.edu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scratch.mit.edu/projects/734370516" TargetMode="External"/><Relationship Id="rId5" Type="http://schemas.openxmlformats.org/officeDocument/2006/relationships/hyperlink" Target="https://youtu.be/kqifDXEkPGY" TargetMode="External"/><Relationship Id="rId4" Type="http://schemas.openxmlformats.org/officeDocument/2006/relationships/hyperlink" Target="https://scratch.mit.edu/projects/29802955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hyperlink" Target="https://monurl.ca/lienscratch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60068540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hyperlink" Target="https://docs.google.com/document/d/17wdLBcLA2q1tKUMmqoj3MNZqqZHTSQi_Qpy2TFdAZZ0/edit?usp=sharing" TargetMode="External"/><Relationship Id="rId4" Type="http://schemas.openxmlformats.org/officeDocument/2006/relationships/hyperlink" Target="https://docs.google.com/document/d/1MjMpll6r1tF9bo9DQhxKAMDrOZTuTjnFijtXoIcmaS8/edit?usp=shari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55841160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gif"/><Relationship Id="rId4" Type="http://schemas.openxmlformats.org/officeDocument/2006/relationships/hyperlink" Target="https://scratch.mit.edu/projects/254220533/editor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60299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citus.qc.ca/ressources/primaire/publications/categorie/primaire/technologie/programmation" TargetMode="External"/><Relationship Id="rId13" Type="http://schemas.openxmlformats.org/officeDocument/2006/relationships/image" Target="../media/image7.png"/><Relationship Id="rId3" Type="http://schemas.openxmlformats.org/officeDocument/2006/relationships/hyperlink" Target="https://campus.recit.qc.ca/course/view.php?id=177" TargetMode="External"/><Relationship Id="rId7" Type="http://schemas.openxmlformats.org/officeDocument/2006/relationships/hyperlink" Target="https://docs.google.com/presentation/d/1eVV2eBylr6VswTbku4dkxNOgRtYeJ6AR1UtIFSqJ1Lg/edit?usp=sharing" TargetMode="External"/><Relationship Id="rId12" Type="http://schemas.openxmlformats.org/officeDocument/2006/relationships/hyperlink" Target="https://drive.google.com/drive/folders/1mW519HBWDfSfQCG0POj_CJAXfPl3OkaW?usp=sharin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adlet.com/rioux_stephanie/scratch" TargetMode="External"/><Relationship Id="rId11" Type="http://schemas.openxmlformats.org/officeDocument/2006/relationships/hyperlink" Target="https://docs.google.com/document/d/1WirA-AReBRLJX5fP11XwF0DT7EJVQDicNqLLLPqH6dU/edit?usp=sharing" TargetMode="External"/><Relationship Id="rId5" Type="http://schemas.openxmlformats.org/officeDocument/2006/relationships/hyperlink" Target="https://padlet.com/sonya_fiset/kml29hq5sgsx" TargetMode="External"/><Relationship Id="rId10" Type="http://schemas.openxmlformats.org/officeDocument/2006/relationships/hyperlink" Target="https://resources.scratch.mit.edu/www/cards/en/scratch-cards-all.pdf" TargetMode="External"/><Relationship Id="rId4" Type="http://schemas.openxmlformats.org/officeDocument/2006/relationships/hyperlink" Target="https://campus.recit.qc.ca/course/view.php?id=178" TargetMode="External"/><Relationship Id="rId9" Type="http://schemas.openxmlformats.org/officeDocument/2006/relationships/hyperlink" Target="https://resources.scratch.mit.edu/www/cards/fr/scratch-cards-all.pdf" TargetMode="External"/><Relationship Id="rId1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hyperlink" Target="http://www.recitmst.qc.ca/ecv" TargetMode="External"/><Relationship Id="rId4" Type="http://schemas.openxmlformats.org/officeDocument/2006/relationships/hyperlink" Target="http://recitmst.qc.ca/ecv-zo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kreocode.ca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7IcadI_rZFwso9N81PYqFg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twitter.com/recitms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facebook.com/RECITMST2020/" TargetMode="External"/><Relationship Id="rId5" Type="http://schemas.openxmlformats.org/officeDocument/2006/relationships/hyperlink" Target="mailto:equipe@recitmst.qc.ca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hyperlink" Target="http://creativecommons.org/licenses/by-nc-sa/4.0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eativecommons.org/licenses/by-nc-sa/4.0/deed.fr" TargetMode="External"/><Relationship Id="rId5" Type="http://schemas.openxmlformats.org/officeDocument/2006/relationships/hyperlink" Target="mailto:equipe@recitmst.qc.ca" TargetMode="External"/><Relationship Id="rId4" Type="http://schemas.openxmlformats.org/officeDocument/2006/relationships/hyperlink" Target="https://monurl.ca/jne4nov22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creativecommons.org/licenses/by-nc-sa/4.0/" TargetMode="External"/><Relationship Id="rId5" Type="http://schemas.openxmlformats.org/officeDocument/2006/relationships/hyperlink" Target="mailto:equipe@recitmst.qc.ca" TargetMode="External"/><Relationship Id="rId4" Type="http://schemas.openxmlformats.org/officeDocument/2006/relationships/hyperlink" Target="https://monurl.ca/mst4nov202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://www.education.gouv.qc.ca/dossiers-thematiques/plan-daction-numerique/cadre-de-reference-de-la-competence-numerique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63" name="Google Shape;6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135B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title"/>
          </p:nvPr>
        </p:nvSpPr>
        <p:spPr>
          <a:xfrm>
            <a:off x="311740" y="277200"/>
            <a:ext cx="674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💡 Wooclap (nuage de mots)</a:t>
            </a:r>
            <a:endParaRPr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655325" y="379950"/>
            <a:ext cx="73569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S’initier à la programmation Scratch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Scratch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SzPts val="2500"/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59" name="Google Shape;15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2248" y="204576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2928"/>
            <a:ext cx="9144002" cy="509764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/>
          <p:nvPr/>
        </p:nvSpPr>
        <p:spPr>
          <a:xfrm>
            <a:off x="7507075" y="4595250"/>
            <a:ext cx="591000" cy="51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AA22A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2" name="Google Shape;162;p25"/>
          <p:cNvCxnSpPr>
            <a:stCxn id="163" idx="3"/>
          </p:cNvCxnSpPr>
          <p:nvPr/>
        </p:nvCxnSpPr>
        <p:spPr>
          <a:xfrm>
            <a:off x="8474025" y="3678350"/>
            <a:ext cx="600" cy="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4" name="Google Shape;164;p25"/>
          <p:cNvGrpSpPr/>
          <p:nvPr/>
        </p:nvGrpSpPr>
        <p:grpSpPr>
          <a:xfrm>
            <a:off x="7157925" y="3478250"/>
            <a:ext cx="1986000" cy="1642618"/>
            <a:chOff x="7157925" y="3478250"/>
            <a:chExt cx="1986000" cy="1642618"/>
          </a:xfrm>
        </p:grpSpPr>
        <p:sp>
          <p:nvSpPr>
            <p:cNvPr id="165" name="Google Shape;165;p25"/>
            <p:cNvSpPr/>
            <p:nvPr/>
          </p:nvSpPr>
          <p:spPr>
            <a:xfrm>
              <a:off x="8702325" y="4691268"/>
              <a:ext cx="441600" cy="4296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5"/>
            <p:cNvSpPr txBox="1"/>
            <p:nvPr/>
          </p:nvSpPr>
          <p:spPr>
            <a:xfrm>
              <a:off x="7157925" y="3478250"/>
              <a:ext cx="1316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Ubuntu"/>
                  <a:ea typeface="Ubuntu"/>
                  <a:cs typeface="Ubuntu"/>
                  <a:sym typeface="Ubuntu"/>
                </a:rPr>
                <a:t>Arrière-plan</a:t>
              </a:r>
              <a:endParaRPr b="1"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166" name="Google Shape;166;p25"/>
            <p:cNvCxnSpPr>
              <a:stCxn id="163" idx="3"/>
              <a:endCxn id="165" idx="0"/>
            </p:cNvCxnSpPr>
            <p:nvPr/>
          </p:nvCxnSpPr>
          <p:spPr>
            <a:xfrm>
              <a:off x="8474025" y="3678350"/>
              <a:ext cx="449100" cy="10128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67" name="Google Shape;167;p25"/>
          <p:cNvGrpSpPr/>
          <p:nvPr/>
        </p:nvGrpSpPr>
        <p:grpSpPr>
          <a:xfrm>
            <a:off x="6745075" y="3878450"/>
            <a:ext cx="1941650" cy="1242418"/>
            <a:chOff x="6745075" y="3878450"/>
            <a:chExt cx="1941650" cy="1242418"/>
          </a:xfrm>
        </p:grpSpPr>
        <p:sp>
          <p:nvSpPr>
            <p:cNvPr id="168" name="Google Shape;168;p25"/>
            <p:cNvSpPr/>
            <p:nvPr/>
          </p:nvSpPr>
          <p:spPr>
            <a:xfrm>
              <a:off x="8245125" y="4691268"/>
              <a:ext cx="441600" cy="4296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5"/>
            <p:cNvSpPr txBox="1"/>
            <p:nvPr/>
          </p:nvSpPr>
          <p:spPr>
            <a:xfrm>
              <a:off x="6745075" y="3878450"/>
              <a:ext cx="1316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Ubuntu"/>
                  <a:ea typeface="Ubuntu"/>
                  <a:cs typeface="Ubuntu"/>
                  <a:sym typeface="Ubuntu"/>
                </a:rPr>
                <a:t>Sprite</a:t>
              </a:r>
              <a:endParaRPr b="1"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170" name="Google Shape;170;p25"/>
            <p:cNvCxnSpPr>
              <a:stCxn id="169" idx="3"/>
            </p:cNvCxnSpPr>
            <p:nvPr/>
          </p:nvCxnSpPr>
          <p:spPr>
            <a:xfrm>
              <a:off x="8061175" y="4078550"/>
              <a:ext cx="404700" cy="6126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71" name="Google Shape;171;p25"/>
          <p:cNvGrpSpPr/>
          <p:nvPr/>
        </p:nvGrpSpPr>
        <p:grpSpPr>
          <a:xfrm>
            <a:off x="6499875" y="484225"/>
            <a:ext cx="2644200" cy="1973250"/>
            <a:chOff x="6499875" y="484225"/>
            <a:chExt cx="2644200" cy="1973250"/>
          </a:xfrm>
        </p:grpSpPr>
        <p:sp>
          <p:nvSpPr>
            <p:cNvPr id="172" name="Google Shape;172;p25"/>
            <p:cNvSpPr/>
            <p:nvPr/>
          </p:nvSpPr>
          <p:spPr>
            <a:xfrm>
              <a:off x="6499875" y="711775"/>
              <a:ext cx="2644200" cy="17457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6687986" y="484225"/>
              <a:ext cx="2301000" cy="4164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Scène d’animation</a:t>
              </a:r>
              <a:endParaRPr sz="1600"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grpSp>
        <p:nvGrpSpPr>
          <p:cNvPr id="174" name="Google Shape;174;p25"/>
          <p:cNvGrpSpPr/>
          <p:nvPr/>
        </p:nvGrpSpPr>
        <p:grpSpPr>
          <a:xfrm>
            <a:off x="-600" y="128875"/>
            <a:ext cx="1773900" cy="4907250"/>
            <a:chOff x="-600" y="128875"/>
            <a:chExt cx="1773900" cy="4907250"/>
          </a:xfrm>
        </p:grpSpPr>
        <p:sp>
          <p:nvSpPr>
            <p:cNvPr id="175" name="Google Shape;175;p25"/>
            <p:cNvSpPr/>
            <p:nvPr/>
          </p:nvSpPr>
          <p:spPr>
            <a:xfrm>
              <a:off x="14100" y="484225"/>
              <a:ext cx="1759200" cy="45519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-600" y="128875"/>
              <a:ext cx="1759200" cy="582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Blocs de programmation</a:t>
              </a:r>
              <a:endParaRPr sz="1600"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sp>
        <p:nvSpPr>
          <p:cNvPr id="177" name="Google Shape;177;p25"/>
          <p:cNvSpPr/>
          <p:nvPr/>
        </p:nvSpPr>
        <p:spPr>
          <a:xfrm>
            <a:off x="1920425" y="3209625"/>
            <a:ext cx="4190100" cy="1329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u="sng">
                <a:solidFill>
                  <a:srgbClr val="FAA22A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www.scratch.mit.edu</a:t>
            </a:r>
            <a:endParaRPr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" name="Google Shape;178;p25"/>
          <p:cNvGrpSpPr/>
          <p:nvPr/>
        </p:nvGrpSpPr>
        <p:grpSpPr>
          <a:xfrm>
            <a:off x="1920425" y="329213"/>
            <a:ext cx="4452300" cy="4438113"/>
            <a:chOff x="1920425" y="329213"/>
            <a:chExt cx="4452300" cy="4438113"/>
          </a:xfrm>
        </p:grpSpPr>
        <p:sp>
          <p:nvSpPr>
            <p:cNvPr id="179" name="Google Shape;179;p25"/>
            <p:cNvSpPr/>
            <p:nvPr/>
          </p:nvSpPr>
          <p:spPr>
            <a:xfrm>
              <a:off x="1920425" y="560425"/>
              <a:ext cx="4452300" cy="42069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5"/>
            <p:cNvSpPr/>
            <p:nvPr/>
          </p:nvSpPr>
          <p:spPr>
            <a:xfrm>
              <a:off x="2994875" y="329213"/>
              <a:ext cx="2041200" cy="4164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" sz="1600" b="1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Script</a:t>
              </a:r>
              <a:endParaRPr sz="1600"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>
            <a:spLocks noGrp="1"/>
          </p:cNvSpPr>
          <p:nvPr>
            <p:ph type="title"/>
          </p:nvPr>
        </p:nvSpPr>
        <p:spPr>
          <a:xfrm>
            <a:off x="655325" y="379950"/>
            <a:ext cx="73569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S’initier à la programmation Scratch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86" name="Google Shape;186;p26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Scratch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SzPts val="2500"/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87" name="Google Shape;18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2248" y="204576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2928"/>
            <a:ext cx="9144002" cy="509764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6"/>
          <p:cNvSpPr/>
          <p:nvPr/>
        </p:nvSpPr>
        <p:spPr>
          <a:xfrm>
            <a:off x="1289225" y="1052650"/>
            <a:ext cx="591000" cy="51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AA22A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" name="Google Shape;190;p26"/>
          <p:cNvGrpSpPr/>
          <p:nvPr/>
        </p:nvGrpSpPr>
        <p:grpSpPr>
          <a:xfrm>
            <a:off x="6177575" y="3478250"/>
            <a:ext cx="2966350" cy="1642618"/>
            <a:chOff x="6177575" y="3478250"/>
            <a:chExt cx="2966350" cy="1642618"/>
          </a:xfrm>
        </p:grpSpPr>
        <p:sp>
          <p:nvSpPr>
            <p:cNvPr id="191" name="Google Shape;191;p26"/>
            <p:cNvSpPr/>
            <p:nvPr/>
          </p:nvSpPr>
          <p:spPr>
            <a:xfrm>
              <a:off x="8702325" y="4691268"/>
              <a:ext cx="441600" cy="4296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6"/>
            <p:cNvSpPr txBox="1"/>
            <p:nvPr/>
          </p:nvSpPr>
          <p:spPr>
            <a:xfrm>
              <a:off x="6177575" y="3478250"/>
              <a:ext cx="2296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Ubuntu"/>
                  <a:ea typeface="Ubuntu"/>
                  <a:cs typeface="Ubuntu"/>
                  <a:sym typeface="Ubuntu"/>
                </a:rPr>
                <a:t>2. Choisir l’arrière-plan.</a:t>
              </a:r>
              <a:endParaRPr b="1"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193" name="Google Shape;193;p26"/>
            <p:cNvCxnSpPr>
              <a:stCxn id="192" idx="3"/>
              <a:endCxn id="191" idx="0"/>
            </p:cNvCxnSpPr>
            <p:nvPr/>
          </p:nvCxnSpPr>
          <p:spPr>
            <a:xfrm>
              <a:off x="8474075" y="3678350"/>
              <a:ext cx="449100" cy="10128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94" name="Google Shape;194;p26"/>
          <p:cNvGrpSpPr/>
          <p:nvPr/>
        </p:nvGrpSpPr>
        <p:grpSpPr>
          <a:xfrm>
            <a:off x="5304650" y="3878450"/>
            <a:ext cx="3382075" cy="1242418"/>
            <a:chOff x="5304650" y="3878450"/>
            <a:chExt cx="3382075" cy="1242418"/>
          </a:xfrm>
        </p:grpSpPr>
        <p:sp>
          <p:nvSpPr>
            <p:cNvPr id="195" name="Google Shape;195;p26"/>
            <p:cNvSpPr/>
            <p:nvPr/>
          </p:nvSpPr>
          <p:spPr>
            <a:xfrm>
              <a:off x="8245125" y="4691268"/>
              <a:ext cx="441600" cy="4296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6"/>
            <p:cNvSpPr txBox="1"/>
            <p:nvPr/>
          </p:nvSpPr>
          <p:spPr>
            <a:xfrm>
              <a:off x="5304650" y="3878450"/>
              <a:ext cx="2756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Ubuntu"/>
                  <a:ea typeface="Ubuntu"/>
                  <a:cs typeface="Ubuntu"/>
                  <a:sym typeface="Ubuntu"/>
                </a:rPr>
                <a:t>1. Choisir le ou les sprite(s).</a:t>
              </a:r>
              <a:endParaRPr b="1"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197" name="Google Shape;197;p26"/>
            <p:cNvCxnSpPr>
              <a:stCxn id="196" idx="3"/>
            </p:cNvCxnSpPr>
            <p:nvPr/>
          </p:nvCxnSpPr>
          <p:spPr>
            <a:xfrm>
              <a:off x="8061350" y="4078550"/>
              <a:ext cx="404700" cy="6126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98" name="Google Shape;198;p26"/>
          <p:cNvGrpSpPr/>
          <p:nvPr/>
        </p:nvGrpSpPr>
        <p:grpSpPr>
          <a:xfrm>
            <a:off x="1504100" y="9050"/>
            <a:ext cx="2927575" cy="5013676"/>
            <a:chOff x="1504100" y="9050"/>
            <a:chExt cx="2927575" cy="5013676"/>
          </a:xfrm>
        </p:grpSpPr>
        <p:sp>
          <p:nvSpPr>
            <p:cNvPr id="199" name="Google Shape;199;p26"/>
            <p:cNvSpPr/>
            <p:nvPr/>
          </p:nvSpPr>
          <p:spPr>
            <a:xfrm>
              <a:off x="1504100" y="9050"/>
              <a:ext cx="595800" cy="2811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6"/>
            <p:cNvSpPr/>
            <p:nvPr/>
          </p:nvSpPr>
          <p:spPr>
            <a:xfrm>
              <a:off x="1683375" y="3062226"/>
              <a:ext cx="2748300" cy="19605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6"/>
            <p:cNvSpPr txBox="1"/>
            <p:nvPr/>
          </p:nvSpPr>
          <p:spPr>
            <a:xfrm>
              <a:off x="3265875" y="2662025"/>
              <a:ext cx="1165800" cy="4002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0. Tutoriels</a:t>
              </a:r>
              <a:endParaRPr/>
            </a:p>
          </p:txBody>
        </p:sp>
        <p:sp>
          <p:nvSpPr>
            <p:cNvPr id="202" name="Google Shape;202;p26"/>
            <p:cNvSpPr txBox="1"/>
            <p:nvPr/>
          </p:nvSpPr>
          <p:spPr>
            <a:xfrm>
              <a:off x="1683375" y="204575"/>
              <a:ext cx="1165800" cy="4002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0. Tutoriels</a:t>
              </a:r>
              <a:endParaRPr/>
            </a:p>
          </p:txBody>
        </p:sp>
      </p:grpSp>
      <p:sp>
        <p:nvSpPr>
          <p:cNvPr id="203" name="Google Shape;203;p26"/>
          <p:cNvSpPr txBox="1"/>
          <p:nvPr/>
        </p:nvSpPr>
        <p:spPr>
          <a:xfrm>
            <a:off x="1951950" y="1106368"/>
            <a:ext cx="224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3. Déplacer les blocs ici.</a:t>
            </a:r>
            <a:endParaRPr/>
          </a:p>
        </p:txBody>
      </p:sp>
      <p:grpSp>
        <p:nvGrpSpPr>
          <p:cNvPr id="204" name="Google Shape;204;p26"/>
          <p:cNvGrpSpPr/>
          <p:nvPr/>
        </p:nvGrpSpPr>
        <p:grpSpPr>
          <a:xfrm>
            <a:off x="6343400" y="264125"/>
            <a:ext cx="2904541" cy="972475"/>
            <a:chOff x="6343400" y="264125"/>
            <a:chExt cx="2904541" cy="972475"/>
          </a:xfrm>
        </p:grpSpPr>
        <p:sp>
          <p:nvSpPr>
            <p:cNvPr id="205" name="Google Shape;205;p26"/>
            <p:cNvSpPr txBox="1"/>
            <p:nvPr/>
          </p:nvSpPr>
          <p:spPr>
            <a:xfrm>
              <a:off x="6819441" y="621000"/>
              <a:ext cx="2428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b="1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4. Démarrer le programme avec le drapeau vert.</a:t>
              </a: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206" name="Google Shape;206;p26"/>
            <p:cNvSpPr/>
            <p:nvPr/>
          </p:nvSpPr>
          <p:spPr>
            <a:xfrm>
              <a:off x="6343400" y="264125"/>
              <a:ext cx="411600" cy="2811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07" name="Google Shape;207;p26"/>
            <p:cNvCxnSpPr/>
            <p:nvPr/>
          </p:nvCxnSpPr>
          <p:spPr>
            <a:xfrm rot="5400000" flipH="1">
              <a:off x="6556053" y="562775"/>
              <a:ext cx="307800" cy="272700"/>
            </a:xfrm>
            <a:prstGeom prst="bentConnector3">
              <a:avLst>
                <a:gd name="adj1" fmla="val -2104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7325" y="914575"/>
            <a:ext cx="3143250" cy="41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7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135B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7"/>
          <p:cNvSpPr txBox="1"/>
          <p:nvPr/>
        </p:nvSpPr>
        <p:spPr>
          <a:xfrm>
            <a:off x="373025" y="1805875"/>
            <a:ext cx="5311800" cy="3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0.    Débuter avec un bloc drapeau.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Choisir un personnage (Sprite).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Choisir un arrière-plan.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Choisir le costume du Sprite.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Écrire un dialogue.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Utiliser un « Déplacement ».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Ajouter un « Son ». 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Animer le changement de costume.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Répéter.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5" name="Google Shape;215;p27"/>
          <p:cNvSpPr txBox="1"/>
          <p:nvPr/>
        </p:nvSpPr>
        <p:spPr>
          <a:xfrm>
            <a:off x="170850" y="1127100"/>
            <a:ext cx="5720100" cy="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🔗 </a:t>
            </a:r>
            <a:r>
              <a:rPr lang="en" sz="12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Programme Scratch</a:t>
            </a:r>
            <a:r>
              <a:rPr lang="en" sz="12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     </a:t>
            </a:r>
            <a:r>
              <a:rPr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🔗</a:t>
            </a:r>
            <a:r>
              <a:rPr lang="en" sz="12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Tutoriel sur vidéo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 	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🔗 </a:t>
            </a:r>
            <a:r>
              <a:rPr lang="en" sz="12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6"/>
              </a:rPr>
              <a:t>Programme avec dialogue</a:t>
            </a:r>
            <a:r>
              <a:rPr lang="en" sz="1200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</a:rPr>
              <a:t> (évènement Kreocode)</a:t>
            </a:r>
            <a:endParaRPr sz="1200">
              <a:solidFill>
                <a:schemeClr val="hlink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16" name="Google Shape;216;p27"/>
          <p:cNvSpPr txBox="1">
            <a:spLocks noGrp="1"/>
          </p:cNvSpPr>
          <p:nvPr>
            <p:ph type="title" idx="4294967295"/>
          </p:nvPr>
        </p:nvSpPr>
        <p:spPr>
          <a:xfrm>
            <a:off x="157900" y="127350"/>
            <a:ext cx="59526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📑 Défi : Créer avec Scratch (langue)</a:t>
            </a:r>
            <a:endParaRPr sz="25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925" y="0"/>
            <a:ext cx="90922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5"/>
                </a:solidFill>
                <a:latin typeface="Viga"/>
                <a:ea typeface="Viga"/>
                <a:cs typeface="Viga"/>
                <a:sym typeface="Viga"/>
              </a:rPr>
              <a:t>Expérimentation</a:t>
            </a:r>
            <a:endParaRPr sz="3000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23" name="Google Shape;223;p28"/>
          <p:cNvSpPr txBox="1">
            <a:spLocks noGrp="1"/>
          </p:cNvSpPr>
          <p:nvPr>
            <p:ph type="body" idx="1"/>
          </p:nvPr>
        </p:nvSpPr>
        <p:spPr>
          <a:xfrm>
            <a:off x="747925" y="1302825"/>
            <a:ext cx="3885300" cy="29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Char char="●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Partager le lien de votre programme à l’aide de</a:t>
            </a:r>
            <a:r>
              <a:rPr lang="en" sz="22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2200" u="sng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 formulaire</a:t>
            </a: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24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25" name="Google Shape;22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5725" y="122925"/>
            <a:ext cx="994650" cy="83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7450" y="1536750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8"/>
          <p:cNvPicPr preferRelativeResize="0"/>
          <p:nvPr/>
        </p:nvPicPr>
        <p:blipFill rotWithShape="1">
          <a:blip r:embed="rId7">
            <a:alphaModFix/>
          </a:blip>
          <a:srcRect b="38397"/>
          <a:stretch/>
        </p:blipFill>
        <p:spPr>
          <a:xfrm>
            <a:off x="311700" y="2939325"/>
            <a:ext cx="4752975" cy="19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8"/>
          <p:cNvSpPr/>
          <p:nvPr/>
        </p:nvSpPr>
        <p:spPr>
          <a:xfrm>
            <a:off x="2960300" y="2909475"/>
            <a:ext cx="1132200" cy="393600"/>
          </a:xfrm>
          <a:prstGeom prst="rect">
            <a:avLst/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8"/>
          <p:cNvSpPr/>
          <p:nvPr/>
        </p:nvSpPr>
        <p:spPr>
          <a:xfrm>
            <a:off x="2224920" y="2849175"/>
            <a:ext cx="591000" cy="51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AA22A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8"/>
          <p:cNvSpPr/>
          <p:nvPr/>
        </p:nvSpPr>
        <p:spPr>
          <a:xfrm>
            <a:off x="450670" y="2829239"/>
            <a:ext cx="1635300" cy="514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Ubuntu"/>
                <a:ea typeface="Ubuntu"/>
                <a:cs typeface="Ubuntu"/>
                <a:sym typeface="Ubuntu"/>
              </a:rPr>
              <a:t>Créer votre compte Scratch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135B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9"/>
          <p:cNvSpPr txBox="1"/>
          <p:nvPr/>
        </p:nvSpPr>
        <p:spPr>
          <a:xfrm>
            <a:off x="373025" y="1882075"/>
            <a:ext cx="5311800" cy="25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0.   Démarrer avec un bloc de départ.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Choisir un personnage (Sprite).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Répéter 4 fois.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Avancer.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Tourner.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Ajouter les blocs « stylo ».</a:t>
            </a:r>
            <a:endParaRPr sz="22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7" name="Google Shape;237;p29"/>
          <p:cNvSpPr txBox="1"/>
          <p:nvPr/>
        </p:nvSpPr>
        <p:spPr>
          <a:xfrm>
            <a:off x="170850" y="1127100"/>
            <a:ext cx="5086200" cy="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🔗 </a:t>
            </a:r>
            <a:r>
              <a:rPr lang="en" sz="12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Programme Scratch</a:t>
            </a:r>
            <a:r>
              <a:rPr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  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🔗 </a:t>
            </a:r>
            <a:r>
              <a:rPr lang="en" sz="12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Fiche élève (Frise)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      </a:t>
            </a:r>
            <a:r>
              <a:rPr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🔗</a:t>
            </a:r>
            <a:r>
              <a:rPr lang="en" sz="1600">
                <a:solidFill>
                  <a:schemeClr val="hlink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5"/>
              </a:rPr>
              <a:t> </a:t>
            </a:r>
            <a:r>
              <a:rPr lang="en" sz="12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Guide enseignant (Frise)</a:t>
            </a:r>
            <a:endParaRPr sz="1200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38" name="Google Shape;238;p29"/>
          <p:cNvSpPr txBox="1">
            <a:spLocks noGrp="1"/>
          </p:cNvSpPr>
          <p:nvPr>
            <p:ph type="title" idx="4294967295"/>
          </p:nvPr>
        </p:nvSpPr>
        <p:spPr>
          <a:xfrm>
            <a:off x="170850" y="127350"/>
            <a:ext cx="77391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📑 Dessiner avec l’outil « stylo » (mathématique)</a:t>
            </a:r>
            <a:endParaRPr sz="25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39" name="Google Shape;23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5125" y="1223376"/>
            <a:ext cx="2104375" cy="368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135B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0"/>
          <p:cNvSpPr txBox="1"/>
          <p:nvPr/>
        </p:nvSpPr>
        <p:spPr>
          <a:xfrm>
            <a:off x="373025" y="1805875"/>
            <a:ext cx="5311800" cy="3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0097A7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6" name="Google Shape;246;p30"/>
          <p:cNvSpPr txBox="1"/>
          <p:nvPr/>
        </p:nvSpPr>
        <p:spPr>
          <a:xfrm>
            <a:off x="428850" y="1528800"/>
            <a:ext cx="3045900" cy="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🔗 </a:t>
            </a:r>
            <a:r>
              <a:rPr lang="en" sz="12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Programme Scratch</a:t>
            </a:r>
            <a:r>
              <a:rPr lang="en" sz="12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12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r>
              <a:rPr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🔗</a:t>
            </a:r>
            <a:r>
              <a:rPr lang="en" sz="12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Pour démarrer (cliquer et remixer)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7" name="Google Shape;247;p30"/>
          <p:cNvSpPr txBox="1">
            <a:spLocks noGrp="1"/>
          </p:cNvSpPr>
          <p:nvPr>
            <p:ph type="title" idx="4294967295"/>
          </p:nvPr>
        </p:nvSpPr>
        <p:spPr>
          <a:xfrm>
            <a:off x="157900" y="127350"/>
            <a:ext cx="56973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📑 Carte du Canada (univers social)</a:t>
            </a:r>
            <a:endParaRPr sz="25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48" name="Google Shape;24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5151" y="1528797"/>
            <a:ext cx="4231068" cy="3173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1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135B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1"/>
          <p:cNvSpPr txBox="1"/>
          <p:nvPr/>
        </p:nvSpPr>
        <p:spPr>
          <a:xfrm>
            <a:off x="428850" y="1528800"/>
            <a:ext cx="3045900" cy="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🔗 </a:t>
            </a:r>
            <a:r>
              <a:rPr lang="en" sz="12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Programme Scratch</a:t>
            </a:r>
            <a:r>
              <a:rPr lang="en" sz="12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12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55" name="Google Shape;255;p31"/>
          <p:cNvSpPr txBox="1">
            <a:spLocks noGrp="1"/>
          </p:cNvSpPr>
          <p:nvPr>
            <p:ph type="title" idx="4294967295"/>
          </p:nvPr>
        </p:nvSpPr>
        <p:spPr>
          <a:xfrm>
            <a:off x="157900" y="127350"/>
            <a:ext cx="83967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📑 Les parties de la plante (science et technologie)</a:t>
            </a:r>
            <a:endParaRPr sz="25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56" name="Google Shape;25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6700" y="1760550"/>
            <a:ext cx="3154375" cy="2427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135B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2"/>
          <p:cNvSpPr txBox="1">
            <a:spLocks noGrp="1"/>
          </p:cNvSpPr>
          <p:nvPr>
            <p:ph type="body" idx="1"/>
          </p:nvPr>
        </p:nvSpPr>
        <p:spPr>
          <a:xfrm>
            <a:off x="370850" y="1302650"/>
            <a:ext cx="8572200" cy="3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Ubuntu"/>
              <a:buChar char="●"/>
            </a:pP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Autoformations sur Campus RÉCIT :</a:t>
            </a:r>
            <a:r>
              <a:rPr lang="en" sz="21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1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pour tous</a:t>
            </a: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et</a:t>
            </a:r>
            <a:r>
              <a:rPr lang="en" sz="21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2100" u="sng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en mathématique</a:t>
            </a:r>
            <a:endParaRPr sz="21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Ubuntu"/>
              <a:buChar char="●"/>
            </a:pP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Padlet de ressources </a:t>
            </a:r>
            <a:r>
              <a:rPr lang="en" sz="2100" u="sng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au primaire</a:t>
            </a: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et</a:t>
            </a:r>
            <a:r>
              <a:rPr lang="en" sz="21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2100" u="sng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au secondaire</a:t>
            </a:r>
            <a:endParaRPr sz="21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Ubuntu"/>
              <a:buChar char="●"/>
            </a:pP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Guide et défis en</a:t>
            </a:r>
            <a:r>
              <a:rPr lang="en" sz="21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2100" u="sng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 social</a:t>
            </a: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</a:t>
            </a:r>
            <a:r>
              <a:rPr lang="en" sz="2100" u="sng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programmation RÉCITUS</a:t>
            </a:r>
            <a:endParaRPr sz="21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Ubuntu"/>
              <a:buChar char="●"/>
            </a:pP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Cartes tutoriels Scratch (</a:t>
            </a:r>
            <a:r>
              <a:rPr lang="en" sz="21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9"/>
              </a:rPr>
              <a:t>français</a:t>
            </a: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</a:t>
            </a:r>
            <a:r>
              <a:rPr lang="en" sz="21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0"/>
              </a:rPr>
              <a:t>english</a:t>
            </a: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)</a:t>
            </a:r>
            <a:endParaRPr sz="21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100"/>
              <a:buFont typeface="Ubuntu"/>
              <a:buChar char="●"/>
            </a:pPr>
            <a:r>
              <a:rPr lang="en" sz="21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1"/>
              </a:rPr>
              <a:t>Ressources Scratch</a:t>
            </a: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dont </a:t>
            </a:r>
            <a:r>
              <a:rPr lang="en" sz="21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2"/>
              </a:rPr>
              <a:t>référentiels par types de blocs</a:t>
            </a:r>
            <a:endParaRPr sz="21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3" name="Google Shape;263;p32"/>
          <p:cNvSpPr txBox="1">
            <a:spLocks noGrp="1"/>
          </p:cNvSpPr>
          <p:nvPr>
            <p:ph type="title"/>
          </p:nvPr>
        </p:nvSpPr>
        <p:spPr>
          <a:xfrm>
            <a:off x="157425" y="127350"/>
            <a:ext cx="34686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📑 </a:t>
            </a:r>
            <a:r>
              <a:rPr lang="en" sz="25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Ressources</a:t>
            </a:r>
            <a:endParaRPr sz="25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64" name="Google Shape;264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806435" y="4016399"/>
            <a:ext cx="1347852" cy="11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017598" y="116533"/>
            <a:ext cx="925524" cy="894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37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272" name="Google Shape;272;p33"/>
          <p:cNvSpPr txBox="1">
            <a:spLocks noGrp="1"/>
          </p:cNvSpPr>
          <p:nvPr>
            <p:ph type="title" idx="4294967295"/>
          </p:nvPr>
        </p:nvSpPr>
        <p:spPr>
          <a:xfrm>
            <a:off x="290225" y="346650"/>
            <a:ext cx="6473700" cy="11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11">
                <a:solidFill>
                  <a:schemeClr val="accent5"/>
                </a:solidFill>
                <a:latin typeface="Viga"/>
                <a:ea typeface="Viga"/>
                <a:cs typeface="Viga"/>
                <a:sym typeface="Viga"/>
              </a:rPr>
              <a:t>L’équipe du RÉCIT MST est disponible </a:t>
            </a:r>
            <a:endParaRPr sz="3111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11">
                <a:solidFill>
                  <a:schemeClr val="accent5"/>
                </a:solidFill>
                <a:latin typeface="Viga"/>
                <a:ea typeface="Viga"/>
                <a:cs typeface="Viga"/>
                <a:sym typeface="Viga"/>
              </a:rPr>
              <a:t>les mercredis matins de 9 h à 11 h 30.</a:t>
            </a:r>
            <a:r>
              <a:rPr lang="en" sz="3000">
                <a:solidFill>
                  <a:schemeClr val="accent5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73" name="Google Shape;273;p33"/>
          <p:cNvSpPr/>
          <p:nvPr/>
        </p:nvSpPr>
        <p:spPr>
          <a:xfrm>
            <a:off x="1738448" y="1724603"/>
            <a:ext cx="3228699" cy="217328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74" name="Google Shape;274;p33"/>
          <p:cNvSpPr txBox="1"/>
          <p:nvPr/>
        </p:nvSpPr>
        <p:spPr>
          <a:xfrm>
            <a:off x="571375" y="3976525"/>
            <a:ext cx="59265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Lien vers notre salle de vidéoconférence :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ighlight>
                  <a:srgbClr val="FFFFFF"/>
                </a:highlight>
                <a:latin typeface="Viga"/>
                <a:ea typeface="Viga"/>
                <a:cs typeface="Viga"/>
                <a:sym typeface="Viga"/>
                <a:hlinkClick r:id="rId4"/>
              </a:rPr>
              <a:t>http://recitmst.qc.ca/ecv-zoom</a:t>
            </a:r>
            <a:endParaRPr sz="2400">
              <a:highlight>
                <a:srgbClr val="FFFFFF"/>
              </a:highlight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Toutes les informations: </a:t>
            </a:r>
            <a:r>
              <a:rPr lang="en" u="sng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recitmst.qc.ca/ecv</a:t>
            </a:r>
            <a:r>
              <a:rPr lang="en" sz="2600">
                <a:highlight>
                  <a:srgbClr val="FFFFFF"/>
                </a:highlight>
                <a:latin typeface="Viga"/>
                <a:ea typeface="Viga"/>
                <a:cs typeface="Viga"/>
                <a:sym typeface="Viga"/>
              </a:rPr>
              <a:t> </a:t>
            </a:r>
            <a:endParaRPr sz="2600" b="1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75" name="Google Shape;27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73550" y="1835825"/>
            <a:ext cx="2958601" cy="163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2015" y="0"/>
            <a:ext cx="943601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281" name="Google Shape;281;p3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287" name="Google Shape;28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8761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5"/>
          <p:cNvSpPr txBox="1"/>
          <p:nvPr/>
        </p:nvSpPr>
        <p:spPr>
          <a:xfrm>
            <a:off x="165620" y="170618"/>
            <a:ext cx="3260400" cy="3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89" name="Google Shape;289;p35"/>
          <p:cNvSpPr/>
          <p:nvPr/>
        </p:nvSpPr>
        <p:spPr>
          <a:xfrm>
            <a:off x="-6462" y="0"/>
            <a:ext cx="9156900" cy="733500"/>
          </a:xfrm>
          <a:prstGeom prst="rect">
            <a:avLst/>
          </a:prstGeom>
          <a:solidFill>
            <a:srgbClr val="135B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5"/>
          <p:cNvSpPr txBox="1"/>
          <p:nvPr/>
        </p:nvSpPr>
        <p:spPr>
          <a:xfrm>
            <a:off x="201550" y="137050"/>
            <a:ext cx="8819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Obtenir votre badge de participation JNÉ 2022</a:t>
            </a:r>
            <a:endParaRPr sz="2500" b="1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37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6"/>
          <p:cNvSpPr txBox="1">
            <a:spLocks noGrp="1"/>
          </p:cNvSpPr>
          <p:nvPr>
            <p:ph type="ctrTitle" idx="4294967295"/>
          </p:nvPr>
        </p:nvSpPr>
        <p:spPr>
          <a:xfrm>
            <a:off x="4279350" y="1952825"/>
            <a:ext cx="44277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solidFill>
                  <a:schemeClr val="accent5"/>
                </a:solidFill>
                <a:latin typeface="Viga"/>
                <a:ea typeface="Viga"/>
                <a:cs typeface="Viga"/>
                <a:sym typeface="Viga"/>
              </a:rPr>
              <a:t>MERCI !</a:t>
            </a:r>
            <a:endParaRPr sz="10000" b="1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97" name="Google Shape;29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498" y="178450"/>
            <a:ext cx="2940700" cy="844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6"/>
          <p:cNvSpPr txBox="1"/>
          <p:nvPr/>
        </p:nvSpPr>
        <p:spPr>
          <a:xfrm>
            <a:off x="4256050" y="2818100"/>
            <a:ext cx="42582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equipe@recitmst.qc.ca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299" name="Google Shape;299;p36"/>
          <p:cNvSpPr txBox="1"/>
          <p:nvPr/>
        </p:nvSpPr>
        <p:spPr>
          <a:xfrm>
            <a:off x="2451875" y="4528300"/>
            <a:ext cx="60624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</a:t>
            </a:r>
            <a:r>
              <a:rPr lang="en" sz="800" u="sng">
                <a:solidFill>
                  <a:srgbClr val="4A86E8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RÉCITMST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 sont mises à disposition, sauf exception,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rgbClr val="4A86E8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International.</a:t>
            </a:r>
            <a:r>
              <a:rPr lang="en" sz="800">
                <a:solidFill>
                  <a:srgbClr val="4A86E8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rgbClr val="4A86E8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00" name="Google Shape;300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6"/>
          <p:cNvSpPr/>
          <p:nvPr/>
        </p:nvSpPr>
        <p:spPr>
          <a:xfrm>
            <a:off x="-389475" y="1154925"/>
            <a:ext cx="4190100" cy="3062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Ubuntu"/>
                <a:ea typeface="Ubuntu"/>
                <a:cs typeface="Ubuntu"/>
                <a:sym typeface="Ubuntu"/>
              </a:rPr>
              <a:t>Des questions?</a:t>
            </a:r>
            <a:endParaRPr sz="36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75" y="3700"/>
            <a:ext cx="90922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3868350" y="1848775"/>
            <a:ext cx="4449600" cy="13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5"/>
                </a:solidFill>
                <a:latin typeface="Viga"/>
                <a:ea typeface="Viga"/>
                <a:cs typeface="Viga"/>
                <a:sym typeface="Viga"/>
              </a:rPr>
              <a:t>Présentation :</a:t>
            </a:r>
            <a:endParaRPr sz="3000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monurl.ca/jne4nov22</a:t>
            </a:r>
            <a:r>
              <a:rPr lang="en" sz="3000">
                <a:solidFill>
                  <a:schemeClr val="accent5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7" name="Google Shape;77;p17"/>
          <p:cNvSpPr txBox="1"/>
          <p:nvPr/>
        </p:nvSpPr>
        <p:spPr>
          <a:xfrm>
            <a:off x="919050" y="4780725"/>
            <a:ext cx="7913400" cy="2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Cette présentation, </a:t>
            </a:r>
            <a:r>
              <a:rPr lang="en" sz="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monurl.ca/jne4nov22</a:t>
            </a:r>
            <a:r>
              <a:rPr lang="en" sz="9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du </a:t>
            </a:r>
            <a:r>
              <a:rPr lang="en" sz="900" u="sng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RÉCITMST</a:t>
            </a:r>
            <a:r>
              <a:rPr lang="en" sz="9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, est mise à disposition, sauf exception, selon les termes de la </a:t>
            </a:r>
            <a:r>
              <a:rPr lang="en" sz="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Licence Creative Common</a:t>
            </a:r>
            <a:r>
              <a:rPr lang="en" sz="9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/>
          </a:p>
        </p:txBody>
      </p:sp>
      <p:pic>
        <p:nvPicPr>
          <p:cNvPr id="78" name="Google Shape;7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7075" y="4712275"/>
            <a:ext cx="834791" cy="2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2575" y="750775"/>
            <a:ext cx="3325775" cy="33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75" y="3700"/>
            <a:ext cx="90922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5"/>
                </a:solidFill>
                <a:latin typeface="Viga"/>
                <a:ea typeface="Viga"/>
                <a:cs typeface="Viga"/>
                <a:sym typeface="Viga"/>
              </a:rPr>
              <a:t>Plan de l’atelier</a:t>
            </a:r>
            <a:endParaRPr sz="3000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747925" y="1302825"/>
            <a:ext cx="7199700" cy="29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Char char="●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Bienvenue!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Char char="●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Cadre de référence de la compétence numérique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Char char="●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Interface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Char char="●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Quelques exemples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Char char="●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Ressources 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Char char="●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Badge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7" name="Google Shape;8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88" name="Google Shape;88;p18"/>
          <p:cNvSpPr txBox="1"/>
          <p:nvPr/>
        </p:nvSpPr>
        <p:spPr>
          <a:xfrm>
            <a:off x="919050" y="4780725"/>
            <a:ext cx="7913400" cy="2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Cette présentation, </a:t>
            </a:r>
            <a:r>
              <a:rPr lang="en" sz="900" u="sng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monurl.ca/mst4nov2022</a:t>
            </a:r>
            <a:r>
              <a:rPr lang="en" sz="9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du </a:t>
            </a:r>
            <a:r>
              <a:rPr lang="en" sz="900" u="sng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RÉCITMST, </a:t>
            </a:r>
            <a:r>
              <a:rPr lang="en" sz="9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est mise à disposition, sauf exception, selon les termes de la </a:t>
            </a:r>
            <a:r>
              <a:rPr lang="en" sz="900" u="sng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</a:t>
            </a:r>
            <a:r>
              <a:rPr lang="en" sz="9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/>
          </a:p>
        </p:txBody>
      </p:sp>
      <p:pic>
        <p:nvPicPr>
          <p:cNvPr id="89" name="Google Shape;89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7075" y="4712275"/>
            <a:ext cx="834791" cy="2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39325" y="2544775"/>
            <a:ext cx="2433124" cy="203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747925" y="1775400"/>
            <a:ext cx="5049300" cy="21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Micro dans la salle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Clavardage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Période de questions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Interactivité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6" name="Google Shape;96;p19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135B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19" y="277200"/>
            <a:ext cx="4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💡 Règles pour la comodalité</a:t>
            </a:r>
            <a:endParaRPr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9575" y="1127100"/>
            <a:ext cx="3124850" cy="31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135B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2808075" y="3190250"/>
            <a:ext cx="3722100" cy="17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052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35"/>
              <a:buFont typeface="Ubuntu"/>
              <a:buAutoNum type="arabicPeriod"/>
            </a:pPr>
            <a:r>
              <a:rPr lang="en" sz="2235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Fermer votre micro.</a:t>
            </a:r>
            <a:endParaRPr sz="2235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052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35"/>
              <a:buFont typeface="Ubuntu"/>
              <a:buAutoNum type="arabicPeriod"/>
            </a:pPr>
            <a:r>
              <a:rPr lang="en" sz="2235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Ouvrir votre caméra.</a:t>
            </a:r>
            <a:endParaRPr sz="2235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052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35"/>
              <a:buFont typeface="Ubuntu"/>
              <a:buAutoNum type="arabicPeriod"/>
            </a:pPr>
            <a:r>
              <a:rPr lang="en" sz="2235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Utiliser le clavardage.</a:t>
            </a:r>
            <a:endParaRPr sz="2235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052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35"/>
              <a:buFont typeface="Ubuntu"/>
              <a:buAutoNum type="arabicPeriod"/>
            </a:pPr>
            <a:r>
              <a:rPr lang="en" sz="2235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Partager votre écran.</a:t>
            </a:r>
            <a:endParaRPr sz="2235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052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35"/>
              <a:buFont typeface="Ubuntu"/>
              <a:buAutoNum type="arabicPeriod"/>
            </a:pPr>
            <a:r>
              <a:rPr lang="en" sz="2235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Lever la main.</a:t>
            </a:r>
            <a:endParaRPr sz="2235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311716" y="277200"/>
            <a:ext cx="234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💡 À distance</a:t>
            </a:r>
            <a:endParaRPr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05400"/>
            <a:ext cx="8839198" cy="3422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20"/>
          <p:cNvCxnSpPr/>
          <p:nvPr/>
        </p:nvCxnSpPr>
        <p:spPr>
          <a:xfrm rot="10800000">
            <a:off x="377575" y="1739200"/>
            <a:ext cx="325500" cy="1272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8" name="Google Shape;108;p20"/>
          <p:cNvCxnSpPr/>
          <p:nvPr/>
        </p:nvCxnSpPr>
        <p:spPr>
          <a:xfrm rot="10800000">
            <a:off x="1368175" y="1739200"/>
            <a:ext cx="325500" cy="1272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9" name="Google Shape;109;p20"/>
          <p:cNvCxnSpPr/>
          <p:nvPr/>
        </p:nvCxnSpPr>
        <p:spPr>
          <a:xfrm rot="10800000">
            <a:off x="4622575" y="1739200"/>
            <a:ext cx="325500" cy="1272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0" name="Google Shape;110;p20"/>
          <p:cNvCxnSpPr/>
          <p:nvPr/>
        </p:nvCxnSpPr>
        <p:spPr>
          <a:xfrm rot="10800000">
            <a:off x="5232175" y="1739200"/>
            <a:ext cx="325500" cy="1272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1" name="Google Shape;111;p20"/>
          <p:cNvSpPr txBox="1"/>
          <p:nvPr/>
        </p:nvSpPr>
        <p:spPr>
          <a:xfrm>
            <a:off x="723975" y="2593950"/>
            <a:ext cx="378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2" name="Google Shape;112;p20"/>
          <p:cNvSpPr txBox="1"/>
          <p:nvPr/>
        </p:nvSpPr>
        <p:spPr>
          <a:xfrm>
            <a:off x="1693675" y="2593950"/>
            <a:ext cx="378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4951075" y="2593950"/>
            <a:ext cx="429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5557675" y="2593950"/>
            <a:ext cx="548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15" name="Google Shape;115;p20"/>
          <p:cNvCxnSpPr/>
          <p:nvPr/>
        </p:nvCxnSpPr>
        <p:spPr>
          <a:xfrm rot="10800000">
            <a:off x="7213375" y="1739200"/>
            <a:ext cx="325500" cy="1272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6" name="Google Shape;116;p20"/>
          <p:cNvSpPr txBox="1"/>
          <p:nvPr/>
        </p:nvSpPr>
        <p:spPr>
          <a:xfrm>
            <a:off x="7538875" y="2593950"/>
            <a:ext cx="548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5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B7B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21"/>
          <p:cNvGrpSpPr/>
          <p:nvPr/>
        </p:nvGrpSpPr>
        <p:grpSpPr>
          <a:xfrm>
            <a:off x="338875" y="580925"/>
            <a:ext cx="8386800" cy="4021550"/>
            <a:chOff x="338875" y="580925"/>
            <a:chExt cx="8386800" cy="4021550"/>
          </a:xfrm>
        </p:grpSpPr>
        <p:sp>
          <p:nvSpPr>
            <p:cNvPr id="122" name="Google Shape;122;p21"/>
            <p:cNvSpPr/>
            <p:nvPr/>
          </p:nvSpPr>
          <p:spPr>
            <a:xfrm>
              <a:off x="338875" y="580925"/>
              <a:ext cx="8386800" cy="37518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1"/>
            <p:cNvSpPr txBox="1"/>
            <p:nvPr/>
          </p:nvSpPr>
          <p:spPr>
            <a:xfrm>
              <a:off x="767475" y="1645925"/>
              <a:ext cx="7730100" cy="107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lt1"/>
                  </a:solidFill>
                  <a:latin typeface="Viga"/>
                  <a:ea typeface="Viga"/>
                  <a:cs typeface="Viga"/>
                  <a:sym typeface="Viga"/>
                </a:rPr>
                <a:t>Favoriser la réflexion des élèves tout en stimulant leur </a:t>
              </a:r>
              <a:r>
                <a:rPr lang="en" sz="2400">
                  <a:solidFill>
                    <a:srgbClr val="F1C232"/>
                  </a:solidFill>
                  <a:latin typeface="Viga"/>
                  <a:ea typeface="Viga"/>
                  <a:cs typeface="Viga"/>
                  <a:sym typeface="Viga"/>
                </a:rPr>
                <a:t>créativité</a:t>
              </a:r>
              <a:r>
                <a:rPr lang="en" sz="2400">
                  <a:solidFill>
                    <a:schemeClr val="lt1"/>
                  </a:solidFill>
                  <a:latin typeface="Viga"/>
                  <a:ea typeface="Viga"/>
                  <a:cs typeface="Viga"/>
                  <a:sym typeface="Viga"/>
                </a:rPr>
                <a:t>!</a:t>
              </a:r>
              <a:endParaRPr sz="24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endParaRPr>
            </a:p>
          </p:txBody>
        </p:sp>
        <p:pic>
          <p:nvPicPr>
            <p:cNvPr id="124" name="Google Shape;124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43375" y="2789875"/>
              <a:ext cx="1812600" cy="181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5" name="Google Shape;125;p21"/>
          <p:cNvSpPr txBox="1"/>
          <p:nvPr/>
        </p:nvSpPr>
        <p:spPr>
          <a:xfrm>
            <a:off x="6856175" y="2419350"/>
            <a:ext cx="1812600" cy="12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1C232"/>
                </a:solidFill>
                <a:latin typeface="Ubuntu"/>
                <a:ea typeface="Ubuntu"/>
                <a:cs typeface="Ubuntu"/>
                <a:sym typeface="Ubuntu"/>
              </a:rPr>
              <a:t>Programmation pédagogique</a:t>
            </a:r>
            <a:endParaRPr sz="1600" b="1">
              <a:solidFill>
                <a:srgbClr val="F1C23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❤️ signifiance </a:t>
            </a:r>
            <a:endParaRPr sz="16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❤️ collaboration</a:t>
            </a:r>
            <a:endParaRPr sz="16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6" name="Google Shape;126;p21"/>
          <p:cNvSpPr/>
          <p:nvPr/>
        </p:nvSpPr>
        <p:spPr>
          <a:xfrm>
            <a:off x="4136275" y="204650"/>
            <a:ext cx="4418100" cy="764100"/>
          </a:xfrm>
          <a:prstGeom prst="roundRect">
            <a:avLst>
              <a:gd name="adj" fmla="val 16667"/>
            </a:avLst>
          </a:prstGeom>
          <a:solidFill>
            <a:srgbClr val="FAA22A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Pourquoi programmer?</a:t>
            </a:r>
            <a:endParaRPr sz="28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135B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title"/>
          </p:nvPr>
        </p:nvSpPr>
        <p:spPr>
          <a:xfrm>
            <a:off x="170850" y="270775"/>
            <a:ext cx="88023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📑 </a:t>
            </a:r>
            <a:r>
              <a:rPr lang="en" sz="25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Cadre de référence de la compétence numérique</a:t>
            </a:r>
            <a:endParaRPr sz="25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207" y="1131775"/>
            <a:ext cx="4274061" cy="393737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134" name="Google Shape;134;p22"/>
          <p:cNvGrpSpPr/>
          <p:nvPr/>
        </p:nvGrpSpPr>
        <p:grpSpPr>
          <a:xfrm>
            <a:off x="5193100" y="1488250"/>
            <a:ext cx="3324300" cy="3213000"/>
            <a:chOff x="4742875" y="1166475"/>
            <a:chExt cx="3324300" cy="3213000"/>
          </a:xfrm>
        </p:grpSpPr>
        <p:sp>
          <p:nvSpPr>
            <p:cNvPr id="135" name="Google Shape;135;p22"/>
            <p:cNvSpPr/>
            <p:nvPr/>
          </p:nvSpPr>
          <p:spPr>
            <a:xfrm>
              <a:off x="4742875" y="1166475"/>
              <a:ext cx="3324300" cy="3213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6" name="Google Shape;136;p22"/>
            <p:cNvPicPr preferRelativeResize="0"/>
            <p:nvPr/>
          </p:nvPicPr>
          <p:blipFill rotWithShape="1">
            <a:blip r:embed="rId4">
              <a:alphaModFix/>
            </a:blip>
            <a:srcRect r="24161" b="74378"/>
            <a:stretch/>
          </p:blipFill>
          <p:spPr>
            <a:xfrm>
              <a:off x="4864875" y="1220850"/>
              <a:ext cx="2583203" cy="708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22"/>
            <p:cNvPicPr preferRelativeResize="0"/>
            <p:nvPr/>
          </p:nvPicPr>
          <p:blipFill rotWithShape="1">
            <a:blip r:embed="rId5">
              <a:alphaModFix/>
            </a:blip>
            <a:srcRect r="6576" b="61836"/>
            <a:stretch/>
          </p:blipFill>
          <p:spPr>
            <a:xfrm>
              <a:off x="4864875" y="3478812"/>
              <a:ext cx="3023007" cy="659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22"/>
            <p:cNvPicPr preferRelativeResize="0"/>
            <p:nvPr/>
          </p:nvPicPr>
          <p:blipFill rotWithShape="1">
            <a:blip r:embed="rId6">
              <a:alphaModFix/>
            </a:blip>
            <a:srcRect t="1354" r="9624" b="58573"/>
            <a:stretch/>
          </p:blipFill>
          <p:spPr>
            <a:xfrm>
              <a:off x="4871738" y="2339342"/>
              <a:ext cx="3009278" cy="6595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9" name="Google Shape;139;p22"/>
          <p:cNvSpPr txBox="1"/>
          <p:nvPr/>
        </p:nvSpPr>
        <p:spPr>
          <a:xfrm>
            <a:off x="4096000" y="4693775"/>
            <a:ext cx="44979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🔗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Cadre de référence de la compétence numérique</a:t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135B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/>
          </p:nvPr>
        </p:nvSpPr>
        <p:spPr>
          <a:xfrm>
            <a:off x="311716" y="277200"/>
            <a:ext cx="2481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💡 Wooclap</a:t>
            </a:r>
            <a:endParaRPr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279500"/>
            <a:ext cx="7721173" cy="371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722</Words>
  <Application>Microsoft Office PowerPoint</Application>
  <PresentationFormat>Affichage à l'écran (16:9)</PresentationFormat>
  <Paragraphs>136</Paragraphs>
  <Slides>22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1" baseType="lpstr">
      <vt:lpstr>Dosis</vt:lpstr>
      <vt:lpstr>Viga</vt:lpstr>
      <vt:lpstr>Trebuchet MS</vt:lpstr>
      <vt:lpstr>Century Gothic</vt:lpstr>
      <vt:lpstr>Roboto</vt:lpstr>
      <vt:lpstr>Ubuntu</vt:lpstr>
      <vt:lpstr>Merriweather</vt:lpstr>
      <vt:lpstr>Arial</vt:lpstr>
      <vt:lpstr>Simple Light</vt:lpstr>
      <vt:lpstr>Présentation PowerPoint</vt:lpstr>
      <vt:lpstr>Présentation PowerPoint</vt:lpstr>
      <vt:lpstr>Présentation : monurl.ca/jne4nov22   </vt:lpstr>
      <vt:lpstr>Plan de l’atelier</vt:lpstr>
      <vt:lpstr>💡 Règles pour la comodalité</vt:lpstr>
      <vt:lpstr>💡 À distance</vt:lpstr>
      <vt:lpstr>Présentation PowerPoint</vt:lpstr>
      <vt:lpstr>📑 Cadre de référence de la compétence numérique</vt:lpstr>
      <vt:lpstr>💡 Wooclap</vt:lpstr>
      <vt:lpstr>💡 Wooclap (nuage de mots)</vt:lpstr>
      <vt:lpstr>S’initier à la programmation Scratch</vt:lpstr>
      <vt:lpstr>S’initier à la programmation Scratch</vt:lpstr>
      <vt:lpstr>📑 Défi : Créer avec Scratch (langue)</vt:lpstr>
      <vt:lpstr>Expérimentation</vt:lpstr>
      <vt:lpstr>📑 Dessiner avec l’outil « stylo » (mathématique)</vt:lpstr>
      <vt:lpstr>📑 Carte du Canada (univers social)</vt:lpstr>
      <vt:lpstr>📑 Les parties de la plante (science et technologie)</vt:lpstr>
      <vt:lpstr>📑 Ressources</vt:lpstr>
      <vt:lpstr>L’équipe du RÉCIT MST est disponible  les mercredis matins de 9 h à 11 h 30. </vt:lpstr>
      <vt:lpstr>Présentation PowerPoint</vt:lpstr>
      <vt:lpstr>Présentation PowerPoint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Fiset Sonia</cp:lastModifiedBy>
  <cp:revision>1</cp:revision>
  <dcterms:modified xsi:type="dcterms:W3CDTF">2022-10-27T14:25:16Z</dcterms:modified>
</cp:coreProperties>
</file>