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7" r:id="rId1"/>
    <p:sldMasterId id="2147483688" r:id="rId2"/>
    <p:sldMasterId id="2147483689"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Dosis" panose="020B0604020202020204" charset="0"/>
      <p:regular r:id="rId28"/>
      <p:bold r:id="rId29"/>
    </p:embeddedFont>
    <p:embeddedFont>
      <p:font typeface="Dosis Medium" panose="020B0604020202020204" charset="0"/>
      <p:regular r:id="rId30"/>
      <p:bold r:id="rId31"/>
    </p:embeddedFont>
    <p:embeddedFont>
      <p:font typeface="Dosis SemiBold" panose="020B0604020202020204" charset="0"/>
      <p:regular r:id="rId32"/>
      <p:bold r:id="rId33"/>
    </p:embeddedFont>
    <p:embeddedFont>
      <p:font typeface="Merriweather" panose="020B0604020202020204" charset="0"/>
      <p:regular r:id="rId34"/>
      <p:bold r:id="rId35"/>
      <p:italic r:id="rId36"/>
      <p:boldItalic r:id="rId37"/>
    </p:embeddedFont>
    <p:embeddedFont>
      <p:font typeface="Roboto" panose="020B0604020202020204" charset="0"/>
      <p:regular r:id="rId38"/>
      <p:bold r:id="rId39"/>
      <p:italic r:id="rId40"/>
      <p:boldItalic r:id="rId41"/>
    </p:embeddedFont>
    <p:embeddedFont>
      <p:font typeface="Source Sans Pro SemiBold" panose="020B0603030403020204" pitchFamily="34" charset="0"/>
      <p:regular r:id="rId42"/>
      <p:bold r:id="rId43"/>
      <p:italic r:id="rId44"/>
      <p:boldItalic r:id="rId45"/>
    </p:embeddedFont>
    <p:embeddedFont>
      <p:font typeface="Trebuchet MS" panose="020B0603020202020204" pitchFamily="34" charset="0"/>
      <p:regular r:id="rId46"/>
      <p:bold r:id="rId47"/>
      <p:italic r:id="rId48"/>
      <p:boldItalic r:id="rId49"/>
    </p:embeddedFont>
    <p:embeddedFont>
      <p:font typeface="Ubuntu" panose="020B0604020202020204" charset="0"/>
      <p:regular r:id="rId50"/>
      <p:bold r:id="rId51"/>
      <p:italic r:id="rId52"/>
      <p:boldItalic r:id="rId53"/>
    </p:embeddedFont>
    <p:embeddedFont>
      <p:font typeface="Ubuntu Medium" panose="020B0604020202020204" charset="0"/>
      <p:regular r:id="rId54"/>
      <p:bold r:id="rId55"/>
      <p:italic r:id="rId56"/>
      <p:boldItalic r:id="rId57"/>
    </p:embeddedFont>
    <p:embeddedFont>
      <p:font typeface="Viga"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D39384-F056-49D1-9B59-6CBEC9B91289}">
  <a:tblStyle styleId="{32D39384-F056-49D1-9B59-6CBEC9B9128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5.xml"/><Relationship Id="rId51"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onurl.ca/mstscratch22"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recitmst.qc.ca/Webinaire-Scratch-apprendre-a-programmer"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drive/folders/1mW519HBWDfSfQCG0POj_CJAXfPl3OkaW?usp=shar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onurl.ca/lienscratc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rive.google.com/drive/folders/1mW519HBWDfSfQCG0POj_CJAXfPl3OkaW?usp=sharin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rive.google.com/file/d/1CEDMpxGhX20uSTu_a_aBOOJaLwFQQx8f/view"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rive.google.com/drive/folders/1mW519HBWDfSfQCG0POj_CJAXfPl3OkaW?usp=shar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equipe@recitmst.qc.c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onurl.ca/lienscratc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7b76e0f5e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7b76e0f5e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Lien de la présentation : </a:t>
            </a:r>
            <a:r>
              <a:rPr lang="en" u="sng">
                <a:solidFill>
                  <a:schemeClr val="hlink"/>
                </a:solidFill>
                <a:hlinkClick r:id="rId3"/>
              </a:rPr>
              <a:t>https://monurl.ca/mstscratch22</a:t>
            </a:r>
            <a:r>
              <a:rPr lang="en">
                <a:solidFill>
                  <a:schemeClr val="dk1"/>
                </a:solidFill>
              </a:rPr>
              <a:t> </a:t>
            </a:r>
            <a:endParaRPr sz="1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Lien de l’article : </a:t>
            </a:r>
            <a:r>
              <a:rPr lang="en" u="sng">
                <a:solidFill>
                  <a:schemeClr val="hlink"/>
                </a:solidFill>
                <a:hlinkClick r:id="rId4"/>
              </a:rPr>
              <a:t>https://www.recitmst.qc.ca/Webinaire-Scratch-apprendre-a-programmer</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4275ab1f1e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14275ab1f1e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u="sng">
                <a:solidFill>
                  <a:schemeClr val="hlink"/>
                </a:solidFill>
                <a:hlinkClick r:id="rId3"/>
              </a:rPr>
              <a:t>https://scratch.mit.edu/</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a561e3bb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ea561e3bb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Au besoin: </a:t>
            </a:r>
            <a:r>
              <a:rPr lang="en" sz="1200" u="sng">
                <a:solidFill>
                  <a:srgbClr val="0097A7"/>
                </a:solidFill>
                <a:latin typeface="Ubuntu"/>
                <a:ea typeface="Ubuntu"/>
                <a:cs typeface="Ubuntu"/>
                <a:sym typeface="Ubuntu"/>
                <a:hlinkClick r:id="rId3">
                  <a:extLst>
                    <a:ext uri="{A12FA001-AC4F-418D-AE19-62706E023703}">
                      <ahyp:hlinkClr xmlns:ahyp="http://schemas.microsoft.com/office/drawing/2018/hyperlinkcolor" val="tx"/>
                    </a:ext>
                  </a:extLst>
                </a:hlinkClick>
              </a:rPr>
              <a:t>référentiels par types de blocs</a:t>
            </a:r>
            <a:endParaRPr sz="200"/>
          </a:p>
          <a:p>
            <a:pPr marL="0" lvl="0" indent="0" algn="l" rtl="0">
              <a:spcBef>
                <a:spcPts val="10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869070d1c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869070d1c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https://monurl.ca/lienscratch</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7b76e0f5e6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7b76e0f5e6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Ubuntu"/>
                <a:ea typeface="Ubuntu"/>
                <a:cs typeface="Ubuntu"/>
                <a:sym typeface="Ubuntu"/>
              </a:rPr>
              <a:t>Au besoin: </a:t>
            </a:r>
            <a:r>
              <a:rPr lang="en" sz="1200" u="sng">
                <a:solidFill>
                  <a:srgbClr val="0097A7"/>
                </a:solidFill>
                <a:latin typeface="Ubuntu"/>
                <a:ea typeface="Ubuntu"/>
                <a:cs typeface="Ubuntu"/>
                <a:sym typeface="Ubuntu"/>
                <a:hlinkClick r:id="rId3">
                  <a:extLst>
                    <a:ext uri="{A12FA001-AC4F-418D-AE19-62706E023703}">
                      <ahyp:hlinkClr xmlns:ahyp="http://schemas.microsoft.com/office/drawing/2018/hyperlinkcolor" val="tx"/>
                    </a:ext>
                  </a:extLst>
                </a:hlinkClick>
              </a:rPr>
              <a:t>référentiels par types de blocs</a:t>
            </a:r>
            <a:endParaRPr sz="1200">
              <a:latin typeface="Ubuntu"/>
              <a:ea typeface="Ubuntu"/>
              <a:cs typeface="Ubuntu"/>
              <a:sym typeface="Ubuntu"/>
            </a:endParaRPr>
          </a:p>
          <a:p>
            <a:pPr marL="0" lvl="0" indent="0" algn="l" rtl="0">
              <a:lnSpc>
                <a:spcPct val="115000"/>
              </a:lnSpc>
              <a:spcBef>
                <a:spcPts val="1000"/>
              </a:spcBef>
              <a:spcAft>
                <a:spcPts val="0"/>
              </a:spcAft>
              <a:buNone/>
            </a:pPr>
            <a:r>
              <a:rPr lang="en" sz="1200">
                <a:latin typeface="Ubuntu"/>
                <a:ea typeface="Ubuntu"/>
                <a:cs typeface="Ubuntu"/>
                <a:sym typeface="Ubuntu"/>
              </a:rPr>
              <a:t>Trousse de dépannage : </a:t>
            </a:r>
            <a:r>
              <a:rPr lang="en" sz="1200" u="sng">
                <a:solidFill>
                  <a:schemeClr val="hlink"/>
                </a:solidFill>
                <a:latin typeface="Ubuntu"/>
                <a:ea typeface="Ubuntu"/>
                <a:cs typeface="Ubuntu"/>
                <a:sym typeface="Ubuntu"/>
                <a:hlinkClick r:id="rId4"/>
              </a:rPr>
              <a:t>https://drive.google.com/file/d/1CEDMpxGhX20uSTu_a_aBOOJaLwFQQx8f/view</a:t>
            </a:r>
            <a:r>
              <a:rPr lang="en" sz="1200">
                <a:latin typeface="Ubuntu"/>
                <a:ea typeface="Ubuntu"/>
                <a:cs typeface="Ubuntu"/>
                <a:sym typeface="Ubuntu"/>
              </a:rPr>
              <a:t> </a:t>
            </a:r>
            <a:endParaRPr sz="1200">
              <a:latin typeface="Ubuntu"/>
              <a:ea typeface="Ubuntu"/>
              <a:cs typeface="Ubuntu"/>
              <a:sym typeface="Ubuntu"/>
            </a:endParaRPr>
          </a:p>
          <a:p>
            <a:pPr marL="0" lvl="0" indent="0" algn="l" rtl="0">
              <a:spcBef>
                <a:spcPts val="1000"/>
              </a:spcBef>
              <a:spcAft>
                <a:spcPts val="0"/>
              </a:spcAft>
              <a:buNone/>
            </a:pPr>
            <a:endParaRPr sz="1200">
              <a:latin typeface="Ubuntu"/>
              <a:ea typeface="Ubuntu"/>
              <a:cs typeface="Ubuntu"/>
              <a:sym typeface="Ubuntu"/>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54b2caf9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54b2caf9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Ubuntu"/>
                <a:ea typeface="Ubuntu"/>
                <a:cs typeface="Ubuntu"/>
                <a:sym typeface="Ubuntu"/>
              </a:rPr>
              <a:t>Au besoin: </a:t>
            </a:r>
            <a:r>
              <a:rPr lang="en" sz="1200" u="sng">
                <a:solidFill>
                  <a:srgbClr val="0097A7"/>
                </a:solidFill>
                <a:latin typeface="Ubuntu"/>
                <a:ea typeface="Ubuntu"/>
                <a:cs typeface="Ubuntu"/>
                <a:sym typeface="Ubuntu"/>
                <a:hlinkClick r:id="rId3">
                  <a:extLst>
                    <a:ext uri="{A12FA001-AC4F-418D-AE19-62706E023703}">
                      <ahyp:hlinkClr xmlns:ahyp="http://schemas.microsoft.com/office/drawing/2018/hyperlinkcolor" val="tx"/>
                    </a:ext>
                  </a:extLst>
                </a:hlinkClick>
              </a:rPr>
              <a:t>référentiels par types de blocs</a:t>
            </a:r>
            <a:endParaRPr sz="1200">
              <a:latin typeface="Ubuntu"/>
              <a:ea typeface="Ubuntu"/>
              <a:cs typeface="Ubuntu"/>
              <a:sym typeface="Ubuntu"/>
            </a:endParaRPr>
          </a:p>
          <a:p>
            <a:pPr marL="0" lvl="0" indent="0" algn="l" rtl="0">
              <a:spcBef>
                <a:spcPts val="1000"/>
              </a:spcBef>
              <a:spcAft>
                <a:spcPts val="0"/>
              </a:spcAft>
              <a:buNone/>
            </a:pPr>
            <a:endParaRPr sz="1200">
              <a:latin typeface="Ubuntu"/>
              <a:ea typeface="Ubuntu"/>
              <a:cs typeface="Ubuntu"/>
              <a:sym typeface="Ubuntu"/>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3f4d447d3f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3f4d447d3f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B5394"/>
              </a:solidFill>
              <a:latin typeface="Ubuntu"/>
              <a:ea typeface="Ubuntu"/>
              <a:cs typeface="Ubuntu"/>
              <a:sym typeface="Ubuntu"/>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6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3f4d447d3f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3f4d447d3f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Salle de vidéoconférence : </a:t>
            </a:r>
            <a:r>
              <a:rPr lang="en" sz="1050" u="sng">
                <a:solidFill>
                  <a:schemeClr val="hlink"/>
                </a:solidFill>
                <a:highlight>
                  <a:srgbClr val="FFFFFF"/>
                </a:highlight>
                <a:latin typeface="Roboto"/>
                <a:ea typeface="Roboto"/>
                <a:cs typeface="Roboto"/>
                <a:sym typeface="Roboto"/>
                <a:hlinkClick r:id="rId3"/>
              </a:rPr>
              <a:t>https://recitmst.qc.ca/ecv-zoom</a:t>
            </a:r>
            <a:r>
              <a:rPr lang="en" sz="1050">
                <a:highlight>
                  <a:srgbClr val="FFFFFF"/>
                </a:highlight>
                <a:latin typeface="Roboto"/>
                <a:ea typeface="Roboto"/>
                <a:cs typeface="Roboto"/>
                <a:sym typeface="Roboto"/>
              </a:rPr>
              <a:t> </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4a81a67ef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4a81a67ef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7b76e0f5e6_0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7b76e0f5e6_0_3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g17b76e0f5e6_0_3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3f4d447d3f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3f4d447d3f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666666"/>
                </a:solidFill>
                <a:latin typeface="Ubuntu"/>
                <a:ea typeface="Ubuntu"/>
                <a:cs typeface="Ubuntu"/>
                <a:sym typeface="Ubuntu"/>
              </a:rPr>
              <a:t>Message à l’équipe : equipe</a:t>
            </a:r>
            <a:r>
              <a:rPr lang="en">
                <a:solidFill>
                  <a:srgbClr val="666666"/>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@recitmst.qc.c</a:t>
            </a:r>
            <a:r>
              <a:rPr lang="en"/>
              <a:t>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7b76e0f5e6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7b76e0f5e6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7b76e0f5e6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7b76e0f5e6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f4d447d3f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3f4d447d3f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Badge </a:t>
            </a:r>
            <a:r>
              <a:rPr lang="en">
                <a:highlight>
                  <a:srgbClr val="FFFF00"/>
                </a:highlight>
              </a:rPr>
              <a:t>(à enlever s’il n’y a pas de badge)</a:t>
            </a:r>
            <a:endParaRPr>
              <a:highlight>
                <a:srgbClr val="FFFF00"/>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3f57abac4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3f57abac4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3f4d447d3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3f4d447d3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http://www.education.gouv.qc.ca/dossiers-thematiques/plan-daction-numerique/cadre-de-reference-de-la-competence-numerique/</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7b76e0f5e6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7b76e0f5e6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http://www.education.gouv.qc.ca/dossiers-thematiques/plan-daction-numerique/cadre-de-reference-de-la-competence-numerique/</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4a81a67ef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4a81a67ef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https://monurl.ca/lienscratch</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25162bc5e0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125162bc5e0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u="sng">
                <a:solidFill>
                  <a:schemeClr val="hlink"/>
                </a:solidFill>
                <a:hlinkClick r:id="rId3"/>
              </a:rPr>
              <a:t>https://scratch.mit.edu/</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Dark background">
  <p:cSld name="BLANK_1">
    <p:bg>
      <p:bgPr>
        <a:gradFill>
          <a:gsLst>
            <a:gs pos="0">
              <a:schemeClr val="accent5"/>
            </a:gs>
            <a:gs pos="100000">
              <a:schemeClr val="accent4"/>
            </a:gs>
          </a:gsLst>
          <a:lin ang="18900044" scaled="0"/>
        </a:gradFill>
        <a:effectLst/>
      </p:bgPr>
    </p:bg>
    <p:spTree>
      <p:nvGrpSpPr>
        <p:cNvPr id="1" name="Shape 50"/>
        <p:cNvGrpSpPr/>
        <p:nvPr/>
      </p:nvGrpSpPr>
      <p:grpSpPr>
        <a:xfrm>
          <a:off x="0" y="0"/>
          <a:ext cx="0" cy="0"/>
          <a:chOff x="0" y="0"/>
          <a:chExt cx="0" cy="0"/>
        </a:xfrm>
      </p:grpSpPr>
      <p:sp>
        <p:nvSpPr>
          <p:cNvPr id="51" name="Google Shape;51;p13"/>
          <p:cNvSpPr/>
          <p:nvPr/>
        </p:nvSpPr>
        <p:spPr>
          <a:xfrm rot="5400000">
            <a:off x="163900" y="2091300"/>
            <a:ext cx="633300" cy="960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Google Shape;52;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3" name="Google Shape;53;p13"/>
          <p:cNvSpPr txBox="1">
            <a:spLocks noGrp="1"/>
          </p:cNvSpPr>
          <p:nvPr>
            <p:ph type="sldNum" idx="12"/>
          </p:nvPr>
        </p:nvSpPr>
        <p:spPr>
          <a:xfrm>
            <a:off x="8619825" y="4630250"/>
            <a:ext cx="524100" cy="5133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2700"/>
              <a:buFont typeface="Trebuchet MS"/>
              <a:buNone/>
              <a:defRPr sz="27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08000" y="1620450"/>
            <a:ext cx="7273500" cy="29106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800"/>
              </a:spcBef>
              <a:spcAft>
                <a:spcPts val="0"/>
              </a:spcAft>
              <a:buSzPts val="1600"/>
              <a:buChar char="►"/>
              <a:defRPr sz="1600"/>
            </a:lvl1pPr>
            <a:lvl2pPr marL="914400" lvl="1" indent="-330200" algn="l" rtl="0">
              <a:lnSpc>
                <a:spcPct val="100000"/>
              </a:lnSpc>
              <a:spcBef>
                <a:spcPts val="800"/>
              </a:spcBef>
              <a:spcAft>
                <a:spcPts val="0"/>
              </a:spcAft>
              <a:buSzPts val="1600"/>
              <a:buChar char="►"/>
              <a:defRPr sz="1600"/>
            </a:lvl2pPr>
            <a:lvl3pPr marL="1371600" lvl="2" indent="-330200" algn="l" rtl="0">
              <a:lnSpc>
                <a:spcPct val="100000"/>
              </a:lnSpc>
              <a:spcBef>
                <a:spcPts val="800"/>
              </a:spcBef>
              <a:spcAft>
                <a:spcPts val="0"/>
              </a:spcAft>
              <a:buSzPts val="1600"/>
              <a:buChar char="►"/>
              <a:defRPr sz="1600"/>
            </a:lvl3pPr>
            <a:lvl4pPr marL="1828800" lvl="3" indent="-330200" algn="l" rtl="0">
              <a:lnSpc>
                <a:spcPct val="100000"/>
              </a:lnSpc>
              <a:spcBef>
                <a:spcPts val="800"/>
              </a:spcBef>
              <a:spcAft>
                <a:spcPts val="0"/>
              </a:spcAft>
              <a:buSzPts val="1600"/>
              <a:buChar char="►"/>
              <a:defRPr sz="1600"/>
            </a:lvl4pPr>
            <a:lvl5pPr marL="2286000" lvl="4" indent="-330200" algn="l" rtl="0">
              <a:lnSpc>
                <a:spcPct val="100000"/>
              </a:lnSpc>
              <a:spcBef>
                <a:spcPts val="800"/>
              </a:spcBef>
              <a:spcAft>
                <a:spcPts val="0"/>
              </a:spcAft>
              <a:buSzPts val="1600"/>
              <a:buChar char="►"/>
              <a:defRPr sz="1600"/>
            </a:lvl5pPr>
            <a:lvl6pPr marL="2743200" lvl="5" indent="-330200" algn="l" rtl="0">
              <a:lnSpc>
                <a:spcPct val="100000"/>
              </a:lnSpc>
              <a:spcBef>
                <a:spcPts val="800"/>
              </a:spcBef>
              <a:spcAft>
                <a:spcPts val="0"/>
              </a:spcAft>
              <a:buSzPts val="1600"/>
              <a:buChar char="►"/>
              <a:defRPr sz="1600"/>
            </a:lvl6pPr>
            <a:lvl7pPr marL="3200400" lvl="6" indent="-330200" algn="l" rtl="0">
              <a:lnSpc>
                <a:spcPct val="100000"/>
              </a:lnSpc>
              <a:spcBef>
                <a:spcPts val="800"/>
              </a:spcBef>
              <a:spcAft>
                <a:spcPts val="0"/>
              </a:spcAft>
              <a:buSzPts val="1600"/>
              <a:buChar char="►"/>
              <a:defRPr sz="1600"/>
            </a:lvl7pPr>
            <a:lvl8pPr marL="3657600" lvl="7" indent="-330200" algn="l" rtl="0">
              <a:lnSpc>
                <a:spcPct val="100000"/>
              </a:lnSpc>
              <a:spcBef>
                <a:spcPts val="800"/>
              </a:spcBef>
              <a:spcAft>
                <a:spcPts val="0"/>
              </a:spcAft>
              <a:buSzPts val="1600"/>
              <a:buChar char="►"/>
              <a:defRPr sz="1600"/>
            </a:lvl8pPr>
            <a:lvl9pPr marL="4114800" lvl="8" indent="-330200" algn="l" rtl="0">
              <a:lnSpc>
                <a:spcPct val="100000"/>
              </a:lnSpc>
              <a:spcBef>
                <a:spcPts val="800"/>
              </a:spcBef>
              <a:spcAft>
                <a:spcPts val="0"/>
              </a:spcAft>
              <a:buSzPts val="1600"/>
              <a:buChar char="►"/>
              <a:defRPr sz="1600"/>
            </a:lvl9pPr>
          </a:lstStyle>
          <a:p>
            <a:endParaRPr/>
          </a:p>
        </p:txBody>
      </p:sp>
      <p:sp>
        <p:nvSpPr>
          <p:cNvPr id="57" name="Google Shape;57;p14"/>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iapositive de titre 1">
  <p:cSld name="TITLE_2">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Viga"/>
              <a:buNone/>
              <a:defRPr sz="5200">
                <a:latin typeface="Viga"/>
                <a:ea typeface="Viga"/>
                <a:cs typeface="Viga"/>
                <a:sym typeface="Vig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6" name="Google Shape;66;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Ubuntu"/>
              <a:buNone/>
              <a:defRPr sz="2800">
                <a:latin typeface="Ubuntu"/>
                <a:ea typeface="Ubuntu"/>
                <a:cs typeface="Ubuntu"/>
                <a:sym typeface="Ubuntu"/>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 name="Google Shape;6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4" name="Google Shape;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8" name="Google Shape;78;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Google Shape;8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6" name="Google Shape;8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9" name="Google Shape;8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3" name="Google Shape;93;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4" name="Google Shape;94;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6"/>
        <p:cNvGrpSpPr/>
        <p:nvPr/>
      </p:nvGrpSpPr>
      <p:grpSpPr>
        <a:xfrm>
          <a:off x="0" y="0"/>
          <a:ext cx="0" cy="0"/>
          <a:chOff x="0" y="0"/>
          <a:chExt cx="0" cy="0"/>
        </a:xfrm>
      </p:grpSpPr>
      <p:sp>
        <p:nvSpPr>
          <p:cNvPr id="97" name="Google Shape;9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8" name="Google Shape;9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
        <p:cNvGrpSpPr/>
        <p:nvPr/>
      </p:nvGrpSpPr>
      <p:grpSpPr>
        <a:xfrm>
          <a:off x="0" y="0"/>
          <a:ext cx="0" cy="0"/>
          <a:chOff x="0" y="0"/>
          <a:chExt cx="0" cy="0"/>
        </a:xfrm>
      </p:grpSpPr>
      <p:sp>
        <p:nvSpPr>
          <p:cNvPr id="100" name="Google Shape;100;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1" name="Google Shape;101;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2" name="Google Shape;10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9"/>
        <p:cNvGrpSpPr/>
        <p:nvPr/>
      </p:nvGrpSpPr>
      <p:grpSpPr>
        <a:xfrm>
          <a:off x="0" y="0"/>
          <a:ext cx="0" cy="0"/>
          <a:chOff x="0" y="0"/>
          <a:chExt cx="0" cy="0"/>
        </a:xfrm>
      </p:grpSpPr>
      <p:sp>
        <p:nvSpPr>
          <p:cNvPr id="110" name="Google Shape;110;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1" name="Google Shape;111;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30"/>
          <p:cNvSpPr txBox="1">
            <a:spLocks noGrp="1"/>
          </p:cNvSpPr>
          <p:nvPr>
            <p:ph type="title"/>
          </p:nvPr>
        </p:nvSpPr>
        <p:spPr>
          <a:xfrm>
            <a:off x="809625" y="2150850"/>
            <a:ext cx="80226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rmAutofit/>
          </a:bodyPr>
          <a:lstStyle>
            <a:lvl1pPr lvl="0" algn="ctr" rtl="0">
              <a:spcBef>
                <a:spcPts val="0"/>
              </a:spcBef>
              <a:spcAft>
                <a:spcPts val="0"/>
              </a:spcAft>
              <a:buClr>
                <a:srgbClr val="0069BF"/>
              </a:buClr>
              <a:buSzPts val="3600"/>
              <a:buNone/>
              <a:defRPr sz="3600">
                <a:solidFill>
                  <a:srgbClr val="0069B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5" name="Google Shape;11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116" name="Google Shape;116;p30"/>
          <p:cNvSpPr/>
          <p:nvPr/>
        </p:nvSpPr>
        <p:spPr>
          <a:xfrm rot="5400000">
            <a:off x="-303375" y="2166905"/>
            <a:ext cx="1416300" cy="809700"/>
          </a:xfrm>
          <a:prstGeom prst="triangle">
            <a:avLst>
              <a:gd name="adj" fmla="val 50000"/>
            </a:avLst>
          </a:prstGeom>
          <a:solidFill>
            <a:srgbClr val="0069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7"/>
        <p:cNvGrpSpPr/>
        <p:nvPr/>
      </p:nvGrpSpPr>
      <p:grpSpPr>
        <a:xfrm>
          <a:off x="0" y="0"/>
          <a:ext cx="0" cy="0"/>
          <a:chOff x="0" y="0"/>
          <a:chExt cx="0" cy="0"/>
        </a:xfrm>
      </p:grpSpPr>
      <p:sp>
        <p:nvSpPr>
          <p:cNvPr id="118" name="Google Shape;118;p31"/>
          <p:cNvSpPr txBox="1">
            <a:spLocks noGrp="1"/>
          </p:cNvSpPr>
          <p:nvPr>
            <p:ph type="title"/>
          </p:nvPr>
        </p:nvSpPr>
        <p:spPr>
          <a:xfrm>
            <a:off x="311700" y="184894"/>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lvl="0" rtl="0">
              <a:spcBef>
                <a:spcPts val="0"/>
              </a:spcBef>
              <a:spcAft>
                <a:spcPts val="0"/>
              </a:spcAft>
              <a:buClr>
                <a:srgbClr val="0069BF"/>
              </a:buClr>
              <a:buSzPts val="2800"/>
              <a:buNone/>
              <a:defRPr>
                <a:solidFill>
                  <a:srgbClr val="0069B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31"/>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0" name="Google Shape;12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121" name="Google Shape;121;p31"/>
          <p:cNvSpPr/>
          <p:nvPr/>
        </p:nvSpPr>
        <p:spPr>
          <a:xfrm rot="5400000">
            <a:off x="-100350" y="343485"/>
            <a:ext cx="468600" cy="267900"/>
          </a:xfrm>
          <a:prstGeom prst="triangle">
            <a:avLst>
              <a:gd name="adj" fmla="val 50000"/>
            </a:avLst>
          </a:prstGeom>
          <a:solidFill>
            <a:srgbClr val="0069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
        <p:cNvGrpSpPr/>
        <p:nvPr/>
      </p:nvGrpSpPr>
      <p:grpSpPr>
        <a:xfrm>
          <a:off x="0" y="0"/>
          <a:ext cx="0" cy="0"/>
          <a:chOff x="0" y="0"/>
          <a:chExt cx="0" cy="0"/>
        </a:xfrm>
      </p:grpSpPr>
      <p:sp>
        <p:nvSpPr>
          <p:cNvPr id="123" name="Google Shape;123;p32"/>
          <p:cNvSpPr txBox="1">
            <a:spLocks noGrp="1"/>
          </p:cNvSpPr>
          <p:nvPr>
            <p:ph type="title"/>
          </p:nvPr>
        </p:nvSpPr>
        <p:spPr>
          <a:xfrm>
            <a:off x="311700" y="140225"/>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lvl="0" rtl="0">
              <a:spcBef>
                <a:spcPts val="0"/>
              </a:spcBef>
              <a:spcAft>
                <a:spcPts val="0"/>
              </a:spcAft>
              <a:buClr>
                <a:srgbClr val="0069BF"/>
              </a:buClr>
              <a:buSzPts val="2800"/>
              <a:buNone/>
              <a:defRPr>
                <a:solidFill>
                  <a:srgbClr val="0069B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3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5" name="Google Shape;125;p3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6" name="Google Shape;12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127" name="Google Shape;127;p32"/>
          <p:cNvSpPr/>
          <p:nvPr/>
        </p:nvSpPr>
        <p:spPr>
          <a:xfrm rot="5400000">
            <a:off x="-100350" y="343485"/>
            <a:ext cx="468600" cy="267900"/>
          </a:xfrm>
          <a:prstGeom prst="triangle">
            <a:avLst>
              <a:gd name="adj" fmla="val 50000"/>
            </a:avLst>
          </a:prstGeom>
          <a:solidFill>
            <a:srgbClr val="0069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 name="Google Shape;13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
        <p:cNvGrpSpPr/>
        <p:nvPr/>
      </p:nvGrpSpPr>
      <p:grpSpPr>
        <a:xfrm>
          <a:off x="0" y="0"/>
          <a:ext cx="0" cy="0"/>
          <a:chOff x="0" y="0"/>
          <a:chExt cx="0" cy="0"/>
        </a:xfrm>
      </p:grpSpPr>
      <p:sp>
        <p:nvSpPr>
          <p:cNvPr id="132" name="Google Shape;132;p3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3" name="Google Shape;133;p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4" name="Google Shape;134;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35"/>
          <p:cNvSpPr txBox="1">
            <a:spLocks noGrp="1"/>
          </p:cNvSpPr>
          <p:nvPr>
            <p:ph type="title"/>
          </p:nvPr>
        </p:nvSpPr>
        <p:spPr>
          <a:xfrm>
            <a:off x="947450" y="450150"/>
            <a:ext cx="6367800" cy="4090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rmAutofit/>
          </a:bodyPr>
          <a:lstStyle>
            <a:lvl1pPr lvl="0" rtl="0">
              <a:spcBef>
                <a:spcPts val="0"/>
              </a:spcBef>
              <a:spcAft>
                <a:spcPts val="0"/>
              </a:spcAft>
              <a:buClr>
                <a:srgbClr val="0069BF"/>
              </a:buClr>
              <a:buSzPts val="4800"/>
              <a:buNone/>
              <a:defRPr sz="4800">
                <a:solidFill>
                  <a:srgbClr val="0069B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7" name="Google Shape;13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138" name="Google Shape;138;p35"/>
          <p:cNvSpPr/>
          <p:nvPr/>
        </p:nvSpPr>
        <p:spPr>
          <a:xfrm rot="5400000">
            <a:off x="-303375" y="2166905"/>
            <a:ext cx="1416300" cy="809700"/>
          </a:xfrm>
          <a:prstGeom prst="triangle">
            <a:avLst>
              <a:gd name="adj" fmla="val 50000"/>
            </a:avLst>
          </a:prstGeom>
          <a:solidFill>
            <a:srgbClr val="0069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9"/>
        <p:cNvGrpSpPr/>
        <p:nvPr/>
      </p:nvGrpSpPr>
      <p:grpSpPr>
        <a:xfrm>
          <a:off x="0" y="0"/>
          <a:ext cx="0" cy="0"/>
          <a:chOff x="0" y="0"/>
          <a:chExt cx="0" cy="0"/>
        </a:xfrm>
      </p:grpSpPr>
      <p:sp>
        <p:nvSpPr>
          <p:cNvPr id="140" name="Google Shape;140;p36"/>
          <p:cNvSpPr/>
          <p:nvPr/>
        </p:nvSpPr>
        <p:spPr>
          <a:xfrm>
            <a:off x="4572000" y="-125"/>
            <a:ext cx="4572000" cy="51435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6"/>
          <p:cNvSpPr txBox="1">
            <a:spLocks noGrp="1"/>
          </p:cNvSpPr>
          <p:nvPr>
            <p:ph type="title"/>
          </p:nvPr>
        </p:nvSpPr>
        <p:spPr>
          <a:xfrm>
            <a:off x="265500" y="1233175"/>
            <a:ext cx="4045200" cy="1482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lvl1pPr lvl="0" algn="ctr" rtl="0">
              <a:spcBef>
                <a:spcPts val="0"/>
              </a:spcBef>
              <a:spcAft>
                <a:spcPts val="0"/>
              </a:spcAft>
              <a:buClr>
                <a:srgbClr val="0069BF"/>
              </a:buClr>
              <a:buSzPts val="4200"/>
              <a:buNone/>
              <a:defRPr sz="4200">
                <a:solidFill>
                  <a:srgbClr val="0069BF"/>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2" name="Google Shape;142;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 name="Google Shape;143;p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144" name="Google Shape;14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5"/>
        <p:cNvGrpSpPr/>
        <p:nvPr/>
      </p:nvGrpSpPr>
      <p:grpSpPr>
        <a:xfrm>
          <a:off x="0" y="0"/>
          <a:ext cx="0" cy="0"/>
          <a:chOff x="0" y="0"/>
          <a:chExt cx="0" cy="0"/>
        </a:xfrm>
      </p:grpSpPr>
      <p:sp>
        <p:nvSpPr>
          <p:cNvPr id="146" name="Google Shape;146;p3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47" name="Google Shape;14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8"/>
        <p:cNvGrpSpPr/>
        <p:nvPr/>
      </p:nvGrpSpPr>
      <p:grpSpPr>
        <a:xfrm>
          <a:off x="0" y="0"/>
          <a:ext cx="0" cy="0"/>
          <a:chOff x="0" y="0"/>
          <a:chExt cx="0" cy="0"/>
        </a:xfrm>
      </p:grpSpPr>
      <p:sp>
        <p:nvSpPr>
          <p:cNvPr id="149" name="Google Shape;149;p3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0" name="Google Shape;150;p3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51" name="Google Shape;15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154"/>
        <p:cNvGrpSpPr/>
        <p:nvPr/>
      </p:nvGrpSpPr>
      <p:grpSpPr>
        <a:xfrm>
          <a:off x="0" y="0"/>
          <a:ext cx="0" cy="0"/>
          <a:chOff x="0" y="0"/>
          <a:chExt cx="0" cy="0"/>
        </a:xfrm>
      </p:grpSpPr>
      <p:sp>
        <p:nvSpPr>
          <p:cNvPr id="155" name="Google Shape;155;p4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rmAutofit fontScale="85000" lnSpcReduction="20000"/>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Diapositive de titre 1">
  <p:cSld name="TITLE_2">
    <p:spTree>
      <p:nvGrpSpPr>
        <p:cNvPr id="1" name="Shape 156"/>
        <p:cNvGrpSpPr/>
        <p:nvPr/>
      </p:nvGrpSpPr>
      <p:grpSpPr>
        <a:xfrm>
          <a:off x="0" y="0"/>
          <a:ext cx="0" cy="0"/>
          <a:chOff x="0" y="0"/>
          <a:chExt cx="0" cy="0"/>
        </a:xfrm>
      </p:grpSpPr>
      <p:sp>
        <p:nvSpPr>
          <p:cNvPr id="157" name="Google Shape;157;p41"/>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58"/>
        <p:cNvGrpSpPr/>
        <p:nvPr/>
      </p:nvGrpSpPr>
      <p:grpSpPr>
        <a:xfrm>
          <a:off x="0" y="0"/>
          <a:ext cx="0" cy="0"/>
          <a:chOff x="0" y="0"/>
          <a:chExt cx="0" cy="0"/>
        </a:xfrm>
      </p:grpSpPr>
      <p:sp>
        <p:nvSpPr>
          <p:cNvPr id="159" name="Google Shape;159;p42"/>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2700"/>
              <a:buFont typeface="Trebuchet MS"/>
              <a:buNone/>
              <a:defRPr sz="27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p42"/>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61" name="Google Shape;161;p42"/>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162" name="Google Shape;162;p42"/>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163" name="Google Shape;163;p42"/>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Viga"/>
              <a:buNone/>
              <a:defRPr sz="2800">
                <a:solidFill>
                  <a:schemeClr val="dk1"/>
                </a:solidFill>
                <a:latin typeface="Viga"/>
                <a:ea typeface="Viga"/>
                <a:cs typeface="Viga"/>
                <a:sym typeface="Vig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2" name="Google Shape;62;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Ubuntu"/>
              <a:buChar char="●"/>
              <a:defRPr sz="1800">
                <a:solidFill>
                  <a:srgbClr val="434343"/>
                </a:solidFill>
                <a:latin typeface="Ubuntu"/>
                <a:ea typeface="Ubuntu"/>
                <a:cs typeface="Ubuntu"/>
                <a:sym typeface="Ubuntu"/>
              </a:defRPr>
            </a:lvl1pPr>
            <a:lvl2pPr marL="914400" lvl="1"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2pPr>
            <a:lvl3pPr marL="1371600" lvl="2"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3pPr>
            <a:lvl4pPr marL="1828800" lvl="3"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4pPr>
            <a:lvl5pPr marL="2286000" lvl="4"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5pPr>
            <a:lvl6pPr marL="2743200" lvl="5"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6pPr>
            <a:lvl7pPr marL="3200400" lvl="6"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7pPr>
            <a:lvl8pPr marL="3657600" lvl="7"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8pPr>
            <a:lvl9pPr marL="4114800" lvl="8" indent="-317500" rtl="0">
              <a:lnSpc>
                <a:spcPct val="115000"/>
              </a:lnSpc>
              <a:spcBef>
                <a:spcPts val="1600"/>
              </a:spcBef>
              <a:spcAft>
                <a:spcPts val="1600"/>
              </a:spcAft>
              <a:buClr>
                <a:srgbClr val="434343"/>
              </a:buClr>
              <a:buSzPts val="1400"/>
              <a:buFont typeface="Ubuntu"/>
              <a:buChar char="■"/>
              <a:defRPr>
                <a:solidFill>
                  <a:srgbClr val="434343"/>
                </a:solidFill>
                <a:latin typeface="Ubuntu"/>
                <a:ea typeface="Ubuntu"/>
                <a:cs typeface="Ubuntu"/>
                <a:sym typeface="Ubuntu"/>
              </a:defRPr>
            </a:lvl9pPr>
          </a:lstStyle>
          <a:p>
            <a:endParaRPr/>
          </a:p>
        </p:txBody>
      </p:sp>
      <p:sp>
        <p:nvSpPr>
          <p:cNvPr id="63" name="Google Shape;6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5"/>
        <p:cNvGrpSpPr/>
        <p:nvPr/>
      </p:nvGrpSpPr>
      <p:grpSpPr>
        <a:xfrm>
          <a:off x="0" y="0"/>
          <a:ext cx="0" cy="0"/>
          <a:chOff x="0" y="0"/>
          <a:chExt cx="0" cy="0"/>
        </a:xfrm>
      </p:grpSpPr>
      <p:sp>
        <p:nvSpPr>
          <p:cNvPr id="106" name="Google Shape;10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Source Sans Pro SemiBold"/>
              <a:buNone/>
              <a:defRPr sz="2800">
                <a:solidFill>
                  <a:schemeClr val="dk1"/>
                </a:solidFill>
                <a:latin typeface="Source Sans Pro SemiBold"/>
                <a:ea typeface="Source Sans Pro SemiBold"/>
                <a:cs typeface="Source Sans Pro SemiBold"/>
                <a:sym typeface="Source Sans Pro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7" name="Google Shape;107;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Dosis SemiBold"/>
              <a:buChar char="●"/>
              <a:defRPr sz="1800">
                <a:solidFill>
                  <a:schemeClr val="dk2"/>
                </a:solidFill>
                <a:latin typeface="Dosis SemiBold"/>
                <a:ea typeface="Dosis SemiBold"/>
                <a:cs typeface="Dosis SemiBold"/>
                <a:sym typeface="Dosis SemiBold"/>
              </a:defRPr>
            </a:lvl1pPr>
            <a:lvl2pPr marL="914400" lvl="1"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2pPr>
            <a:lvl3pPr marL="1371600" lvl="2"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3pPr>
            <a:lvl4pPr marL="1828800" lvl="3"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4pPr>
            <a:lvl5pPr marL="2286000" lvl="4"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5pPr>
            <a:lvl6pPr marL="2743200" lvl="5"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6pPr>
            <a:lvl7pPr marL="3200400" lvl="6"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7pPr>
            <a:lvl8pPr marL="3657600" lvl="7"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8pPr>
            <a:lvl9pPr marL="4114800" lvl="8"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9pPr>
          </a:lstStyle>
          <a:p>
            <a:endParaRPr/>
          </a:p>
        </p:txBody>
      </p:sp>
      <p:sp>
        <p:nvSpPr>
          <p:cNvPr id="108" name="Google Shape;10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equipe@recitmst.qc.ca"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hyperlink" Target="https://recitmst.qc.ca/" TargetMode="External"/><Relationship Id="rId10" Type="http://schemas.openxmlformats.org/officeDocument/2006/relationships/image" Target="../media/image5.png"/><Relationship Id="rId4" Type="http://schemas.openxmlformats.org/officeDocument/2006/relationships/hyperlink" Target="https://monurl.ca/mst11nov22" TargetMode="External"/><Relationship Id="rId9" Type="http://schemas.openxmlformats.org/officeDocument/2006/relationships/hyperlink" Target="https://docs.google.com/presentation/d/1wiSbxz9VIvo8ZIhtMWImhZBBebvkSJ3jm3gj-cxozW8/edit?usp=sharin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scratch.mit.edu/projects/734370516" TargetMode="External"/><Relationship Id="rId5" Type="http://schemas.openxmlformats.org/officeDocument/2006/relationships/hyperlink" Target="https://youtu.be/kqifDXEkPGY" TargetMode="External"/><Relationship Id="rId4" Type="http://schemas.openxmlformats.org/officeDocument/2006/relationships/hyperlink" Target="https://scratch.mit.edu/projects/298029557"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onurl.ca/lienscratch"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digipad.app/p/144269/45ee865f5bbc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CEDMpxGhX20uSTu_a_aBOOJaLwFQQx8f/view"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wQCYjeW-Ua5gMquM7Cx2RyEBIIcSvhiZ/view?usp=share_link"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www.reseaupedagonumerique.ca/fr/planification/preparation/explorer-s-exercer-et-planifier-son-travail/article/la-litterature-jeunesse-et-la-robotique-programmer-les-trajets-des-differents-personnage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resources.scratch.mit.edu/www/cards/fr/scratch-cards-all.pdf" TargetMode="External"/><Relationship Id="rId13" Type="http://schemas.openxmlformats.org/officeDocument/2006/relationships/image" Target="../media/image18.png"/><Relationship Id="rId3" Type="http://schemas.openxmlformats.org/officeDocument/2006/relationships/hyperlink" Target="https://campus.recit.qc.ca/course/view.php?id=177" TargetMode="External"/><Relationship Id="rId7" Type="http://schemas.openxmlformats.org/officeDocument/2006/relationships/hyperlink" Target="https://www.recitus.qc.ca/ressources/primaire/publications/categorie/primaire/technologie/programmation" TargetMode="External"/><Relationship Id="rId12"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docs.google.com/presentation/d/1eVV2eBylr6VswTbku4dkxNOgRtYeJ6AR1UtIFSqJ1Lg/edit?usp=sharing" TargetMode="External"/><Relationship Id="rId11" Type="http://schemas.openxmlformats.org/officeDocument/2006/relationships/hyperlink" Target="https://drive.google.com/drive/folders/1mW519HBWDfSfQCG0POj_CJAXfPl3OkaW?usp=sharing" TargetMode="External"/><Relationship Id="rId5" Type="http://schemas.openxmlformats.org/officeDocument/2006/relationships/hyperlink" Target="https://padlet.com/sonya_fiset/kml29hq5sgsx" TargetMode="External"/><Relationship Id="rId10" Type="http://schemas.openxmlformats.org/officeDocument/2006/relationships/hyperlink" Target="https://docs.google.com/document/d/1WirA-AReBRLJX5fP11XwF0DT7EJVQDicNqLLLPqH6dU/edit?usp=sharing" TargetMode="External"/><Relationship Id="rId4" Type="http://schemas.openxmlformats.org/officeDocument/2006/relationships/hyperlink" Target="https://campus.recit.qc.ca/course/view.php?id=178" TargetMode="External"/><Relationship Id="rId9" Type="http://schemas.openxmlformats.org/officeDocument/2006/relationships/hyperlink" Target="https://resources.scratch.mit.edu/www/cards/en/scratch-cards-all.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hyperlink" Target="http://www.recitmst.qc.ca/ec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kreocode.ca/"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hyperlink" Target="https://campus.recit.qc.ca/mod/page/view.php?id=16883" TargetMode="External"/><Relationship Id="rId3" Type="http://schemas.openxmlformats.org/officeDocument/2006/relationships/hyperlink" Target="https://campus.recit.qc.ca/login/index.php" TargetMode="External"/><Relationship Id="rId7" Type="http://schemas.openxmlformats.org/officeDocument/2006/relationships/hyperlink" Target="https://campus.recit.qc.ca/mod/page/view.php?id=16803"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hyperlink" Target="https://campus.recit.qc.ca/enrol/index.php?id=177" TargetMode="Externa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hyperlink" Target="http://creativecommons.org/licenses/by-nc-sa/4.0/" TargetMode="External"/><Relationship Id="rId3" Type="http://schemas.openxmlformats.org/officeDocument/2006/relationships/image" Target="../media/image6.png"/><Relationship Id="rId7" Type="http://schemas.openxmlformats.org/officeDocument/2006/relationships/hyperlink" Target="https://www.youtube.com/channel/UC7IcadI_rZFwso9N81PYqFg"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s://twitter.com/recitmst" TargetMode="External"/><Relationship Id="rId5" Type="http://schemas.openxmlformats.org/officeDocument/2006/relationships/hyperlink" Target="https://www.facebook.com/RECITMST2020/" TargetMode="External"/><Relationship Id="rId4" Type="http://schemas.openxmlformats.org/officeDocument/2006/relationships/hyperlink" Target="mailto:equipe@recitmst.qc.ca" TargetMode="Externa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equipe@recitmst.qc.ca" TargetMode="External"/><Relationship Id="rId7" Type="http://schemas.openxmlformats.org/officeDocument/2006/relationships/hyperlink" Target="https://monurl.ca/mst11nov22"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creativecommons.org/licenses/by-nc-sa/4.0/deed.fr"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sonya.fiset@recitmst.qc.ca" TargetMode="Externa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hyperlink" Target="https://monurl.ca/mst11nov2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monurl.ca/mst11nov22" TargetMode="Externa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creativecommons.org/licenses/by-nc-sa/4.0/" TargetMode="External"/><Relationship Id="rId4" Type="http://schemas.openxmlformats.org/officeDocument/2006/relationships/hyperlink" Target="mailto:equipe@recitmst.qc.c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scratch.mit.edu/educator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scratch.mit.edu" TargetMode="Externa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43"/>
          <p:cNvPicPr preferRelativeResize="0"/>
          <p:nvPr/>
        </p:nvPicPr>
        <p:blipFill>
          <a:blip r:embed="rId3">
            <a:alphaModFix/>
          </a:blip>
          <a:stretch>
            <a:fillRect/>
          </a:stretch>
        </p:blipFill>
        <p:spPr>
          <a:xfrm>
            <a:off x="0" y="1"/>
            <a:ext cx="9144003" cy="5143484"/>
          </a:xfrm>
          <a:prstGeom prst="rect">
            <a:avLst/>
          </a:prstGeom>
          <a:noFill/>
          <a:ln>
            <a:noFill/>
          </a:ln>
        </p:spPr>
      </p:pic>
      <p:sp>
        <p:nvSpPr>
          <p:cNvPr id="169" name="Google Shape;169;p43"/>
          <p:cNvSpPr txBox="1"/>
          <p:nvPr/>
        </p:nvSpPr>
        <p:spPr>
          <a:xfrm>
            <a:off x="5506125" y="3346175"/>
            <a:ext cx="3638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b="1" u="sng">
                <a:solidFill>
                  <a:srgbClr val="FAA22A"/>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monurl.ca/mst11nov22</a:t>
            </a:r>
            <a:r>
              <a:rPr lang="en" sz="2600" b="1">
                <a:solidFill>
                  <a:schemeClr val="accent1"/>
                </a:solidFill>
                <a:latin typeface="Ubuntu"/>
                <a:ea typeface="Ubuntu"/>
                <a:cs typeface="Ubuntu"/>
                <a:sym typeface="Ubuntu"/>
              </a:rPr>
              <a:t>   </a:t>
            </a:r>
            <a:r>
              <a:rPr lang="en" sz="3000" b="1">
                <a:solidFill>
                  <a:schemeClr val="accent1"/>
                </a:solidFill>
                <a:latin typeface="Ubuntu"/>
                <a:ea typeface="Ubuntu"/>
                <a:cs typeface="Ubuntu"/>
                <a:sym typeface="Ubuntu"/>
              </a:rPr>
              <a:t> </a:t>
            </a:r>
            <a:r>
              <a:rPr lang="en" sz="3000">
                <a:solidFill>
                  <a:srgbClr val="0069BF"/>
                </a:solidFill>
                <a:latin typeface="Ubuntu"/>
                <a:ea typeface="Ubuntu"/>
                <a:cs typeface="Ubuntu"/>
                <a:sym typeface="Ubuntu"/>
              </a:rPr>
              <a:t> </a:t>
            </a:r>
            <a:endParaRPr>
              <a:solidFill>
                <a:schemeClr val="lt1"/>
              </a:solidFill>
              <a:latin typeface="Ubuntu"/>
              <a:ea typeface="Ubuntu"/>
              <a:cs typeface="Ubuntu"/>
              <a:sym typeface="Ubuntu"/>
            </a:endParaRPr>
          </a:p>
          <a:p>
            <a:pPr marL="0" lvl="0" indent="0" algn="l" rtl="0">
              <a:spcBef>
                <a:spcPts val="0"/>
              </a:spcBef>
              <a:spcAft>
                <a:spcPts val="0"/>
              </a:spcAft>
              <a:buNone/>
            </a:pPr>
            <a:endParaRPr sz="1800">
              <a:solidFill>
                <a:schemeClr val="lt1"/>
              </a:solidFill>
              <a:latin typeface="Ubuntu"/>
              <a:ea typeface="Ubuntu"/>
              <a:cs typeface="Ubuntu"/>
              <a:sym typeface="Ubuntu"/>
            </a:endParaRPr>
          </a:p>
          <a:p>
            <a:pPr marL="0" lvl="0" indent="0" algn="l" rtl="0">
              <a:spcBef>
                <a:spcPts val="0"/>
              </a:spcBef>
              <a:spcAft>
                <a:spcPts val="0"/>
              </a:spcAft>
              <a:buNone/>
            </a:pPr>
            <a:endParaRPr sz="1200"/>
          </a:p>
        </p:txBody>
      </p:sp>
      <p:sp>
        <p:nvSpPr>
          <p:cNvPr id="170" name="Google Shape;170;p43"/>
          <p:cNvSpPr txBox="1"/>
          <p:nvPr/>
        </p:nvSpPr>
        <p:spPr>
          <a:xfrm>
            <a:off x="159925" y="4783825"/>
            <a:ext cx="3009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Pour plus de détails : </a:t>
            </a:r>
            <a:r>
              <a:rPr lang="en" sz="1200" u="sng">
                <a:solidFill>
                  <a:schemeClr val="accent1"/>
                </a:solidFill>
                <a:latin typeface="Ubuntu"/>
                <a:ea typeface="Ubuntu"/>
                <a:cs typeface="Ubuntu"/>
                <a:sym typeface="Ubuntu"/>
                <a:hlinkClick r:id="rId5">
                  <a:extLst>
                    <a:ext uri="{A12FA001-AC4F-418D-AE19-62706E023703}">
                      <ahyp:hlinkClr xmlns:ahyp="http://schemas.microsoft.com/office/drawing/2018/hyperlinkcolor" val="tx"/>
                    </a:ext>
                  </a:extLst>
                </a:hlinkClick>
              </a:rPr>
              <a:t>recitmst.qc.ca</a:t>
            </a:r>
            <a:endParaRPr sz="1200">
              <a:solidFill>
                <a:schemeClr val="accent1"/>
              </a:solidFill>
              <a:latin typeface="Ubuntu"/>
              <a:ea typeface="Ubuntu"/>
              <a:cs typeface="Ubuntu"/>
              <a:sym typeface="Ubuntu"/>
            </a:endParaRPr>
          </a:p>
        </p:txBody>
      </p:sp>
      <p:pic>
        <p:nvPicPr>
          <p:cNvPr id="171" name="Google Shape;171;p43"/>
          <p:cNvPicPr preferRelativeResize="0"/>
          <p:nvPr/>
        </p:nvPicPr>
        <p:blipFill>
          <a:blip r:embed="rId6">
            <a:alphaModFix/>
          </a:blip>
          <a:stretch>
            <a:fillRect/>
          </a:stretch>
        </p:blipFill>
        <p:spPr>
          <a:xfrm>
            <a:off x="314950" y="76200"/>
            <a:ext cx="1415300" cy="1183525"/>
          </a:xfrm>
          <a:prstGeom prst="rect">
            <a:avLst/>
          </a:prstGeom>
          <a:noFill/>
          <a:ln>
            <a:noFill/>
          </a:ln>
        </p:spPr>
      </p:pic>
      <p:pic>
        <p:nvPicPr>
          <p:cNvPr id="172" name="Google Shape;172;p43"/>
          <p:cNvPicPr preferRelativeResize="0"/>
          <p:nvPr/>
        </p:nvPicPr>
        <p:blipFill rotWithShape="1">
          <a:blip r:embed="rId7">
            <a:alphaModFix/>
          </a:blip>
          <a:srcRect/>
          <a:stretch/>
        </p:blipFill>
        <p:spPr>
          <a:xfrm>
            <a:off x="7957038" y="4726170"/>
            <a:ext cx="1108530" cy="392400"/>
          </a:xfrm>
          <a:prstGeom prst="rect">
            <a:avLst/>
          </a:prstGeom>
          <a:noFill/>
          <a:ln>
            <a:noFill/>
          </a:ln>
        </p:spPr>
      </p:pic>
      <p:sp>
        <p:nvSpPr>
          <p:cNvPr id="173" name="Google Shape;173;p43"/>
          <p:cNvSpPr txBox="1"/>
          <p:nvPr/>
        </p:nvSpPr>
        <p:spPr>
          <a:xfrm>
            <a:off x="3405025" y="4731575"/>
            <a:ext cx="4605300" cy="381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Clr>
                <a:schemeClr val="dk1"/>
              </a:buClr>
              <a:buSzPts val="1100"/>
              <a:buFont typeface="Arial"/>
              <a:buNone/>
            </a:pPr>
            <a:r>
              <a:rPr lang="en" sz="800">
                <a:solidFill>
                  <a:schemeClr val="lt1"/>
                </a:solidFill>
                <a:latin typeface="Ubuntu"/>
                <a:ea typeface="Ubuntu"/>
                <a:cs typeface="Ubuntu"/>
                <a:sym typeface="Ubuntu"/>
              </a:rPr>
              <a:t>Cette présentation, </a:t>
            </a:r>
            <a:r>
              <a:rPr lang="en" sz="800" u="sng">
                <a:solidFill>
                  <a:srgbClr val="FAA22A"/>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monurl.ca/mst11nov22</a:t>
            </a:r>
            <a:r>
              <a:rPr lang="en" sz="800">
                <a:solidFill>
                  <a:schemeClr val="lt1"/>
                </a:solidFill>
                <a:latin typeface="Ubuntu"/>
                <a:ea typeface="Ubuntu"/>
                <a:cs typeface="Ubuntu"/>
                <a:sym typeface="Ubuntu"/>
              </a:rPr>
              <a:t> du </a:t>
            </a:r>
            <a:r>
              <a:rPr lang="en" sz="800" u="sng">
                <a:solidFill>
                  <a:schemeClr val="accent1"/>
                </a:solidFill>
                <a:latin typeface="Ubuntu"/>
                <a:ea typeface="Ubuntu"/>
                <a:cs typeface="Ubuntu"/>
                <a:sym typeface="Ubuntu"/>
                <a:hlinkClick r:id="rId8">
                  <a:extLst>
                    <a:ext uri="{A12FA001-AC4F-418D-AE19-62706E023703}">
                      <ahyp:hlinkClr xmlns:ahyp="http://schemas.microsoft.com/office/drawing/2018/hyperlinkcolor" val="tx"/>
                    </a:ext>
                  </a:extLst>
                </a:hlinkClick>
              </a:rPr>
              <a:t>RÉCIT MST</a:t>
            </a:r>
            <a:r>
              <a:rPr lang="en" sz="800">
                <a:solidFill>
                  <a:schemeClr val="accent1"/>
                </a:solidFill>
                <a:latin typeface="Ubuntu"/>
                <a:ea typeface="Ubuntu"/>
                <a:cs typeface="Ubuntu"/>
                <a:sym typeface="Ubuntu"/>
              </a:rPr>
              <a:t> </a:t>
            </a:r>
            <a:r>
              <a:rPr lang="en" sz="800">
                <a:solidFill>
                  <a:schemeClr val="lt1"/>
                </a:solidFill>
                <a:latin typeface="Ubuntu"/>
                <a:ea typeface="Ubuntu"/>
                <a:cs typeface="Ubuntu"/>
                <a:sym typeface="Ubuntu"/>
              </a:rPr>
              <a:t>est mise à disposition, sauf exception, selon les termes de la </a:t>
            </a:r>
            <a:r>
              <a:rPr lang="en" sz="800" u="sng">
                <a:solidFill>
                  <a:schemeClr val="accent1"/>
                </a:solidFill>
                <a:hlinkClick r:id="rId9">
                  <a:extLst>
                    <a:ext uri="{A12FA001-AC4F-418D-AE19-62706E023703}">
                      <ahyp:hlinkClr xmlns:ahyp="http://schemas.microsoft.com/office/drawing/2018/hyperlinkcolor" val="tx"/>
                    </a:ext>
                  </a:extLst>
                </a:hlinkClick>
              </a:rPr>
              <a:t>Licence CC</a:t>
            </a:r>
            <a:r>
              <a:rPr lang="en" sz="800">
                <a:solidFill>
                  <a:schemeClr val="accent1"/>
                </a:solidFill>
              </a:rPr>
              <a:t>.</a:t>
            </a:r>
            <a:endParaRPr>
              <a:solidFill>
                <a:schemeClr val="accent1"/>
              </a:solidFill>
              <a:latin typeface="Ubuntu"/>
              <a:ea typeface="Ubuntu"/>
              <a:cs typeface="Ubuntu"/>
              <a:sym typeface="Ubuntu"/>
            </a:endParaRPr>
          </a:p>
        </p:txBody>
      </p:sp>
      <p:sp>
        <p:nvSpPr>
          <p:cNvPr id="174" name="Google Shape;174;p43"/>
          <p:cNvSpPr txBox="1"/>
          <p:nvPr/>
        </p:nvSpPr>
        <p:spPr>
          <a:xfrm>
            <a:off x="159925" y="1495625"/>
            <a:ext cx="66480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lt1"/>
                </a:solidFill>
                <a:latin typeface="Viga"/>
                <a:ea typeface="Viga"/>
                <a:cs typeface="Viga"/>
                <a:sym typeface="Viga"/>
              </a:rPr>
              <a:t>Animer une histoire grâce à la programmation Scratch</a:t>
            </a:r>
            <a:endParaRPr sz="3600">
              <a:solidFill>
                <a:schemeClr val="lt1"/>
              </a:solidFill>
              <a:latin typeface="Viga"/>
              <a:ea typeface="Viga"/>
              <a:cs typeface="Viga"/>
              <a:sym typeface="Viga"/>
            </a:endParaRPr>
          </a:p>
          <a:p>
            <a:pPr marL="0" lvl="0" indent="0" algn="l" rtl="0">
              <a:spcBef>
                <a:spcPts val="0"/>
              </a:spcBef>
              <a:spcAft>
                <a:spcPts val="0"/>
              </a:spcAft>
              <a:buNone/>
            </a:pPr>
            <a:r>
              <a:rPr lang="en" sz="3600">
                <a:solidFill>
                  <a:schemeClr val="lt1"/>
                </a:solidFill>
                <a:latin typeface="Viga"/>
                <a:ea typeface="Viga"/>
                <a:cs typeface="Viga"/>
                <a:sym typeface="Viga"/>
              </a:rPr>
              <a:t>Atelier 652</a:t>
            </a:r>
            <a:endParaRPr sz="3600">
              <a:solidFill>
                <a:schemeClr val="lt1"/>
              </a:solidFill>
              <a:latin typeface="Viga"/>
              <a:ea typeface="Viga"/>
              <a:cs typeface="Viga"/>
              <a:sym typeface="Viga"/>
            </a:endParaRPr>
          </a:p>
          <a:p>
            <a:pPr marL="0" lvl="0" indent="0" algn="l" rtl="0">
              <a:spcBef>
                <a:spcPts val="0"/>
              </a:spcBef>
              <a:spcAft>
                <a:spcPts val="0"/>
              </a:spcAft>
              <a:buNone/>
            </a:pPr>
            <a:endParaRPr sz="2000">
              <a:solidFill>
                <a:schemeClr val="lt1"/>
              </a:solidFill>
              <a:latin typeface="Viga"/>
              <a:ea typeface="Viga"/>
              <a:cs typeface="Viga"/>
              <a:sym typeface="Viga"/>
            </a:endParaRPr>
          </a:p>
        </p:txBody>
      </p:sp>
      <p:pic>
        <p:nvPicPr>
          <p:cNvPr id="175" name="Google Shape;175;p43"/>
          <p:cNvPicPr preferRelativeResize="0"/>
          <p:nvPr/>
        </p:nvPicPr>
        <p:blipFill>
          <a:blip r:embed="rId10">
            <a:alphaModFix/>
          </a:blip>
          <a:stretch>
            <a:fillRect/>
          </a:stretch>
        </p:blipFill>
        <p:spPr>
          <a:xfrm>
            <a:off x="6670068" y="0"/>
            <a:ext cx="2492283" cy="1495625"/>
          </a:xfrm>
          <a:prstGeom prst="rect">
            <a:avLst/>
          </a:prstGeom>
          <a:noFill/>
          <a:ln>
            <a:noFill/>
          </a:ln>
        </p:spPr>
      </p:pic>
      <p:pic>
        <p:nvPicPr>
          <p:cNvPr id="176" name="Google Shape;176;p43"/>
          <p:cNvPicPr preferRelativeResize="0"/>
          <p:nvPr/>
        </p:nvPicPr>
        <p:blipFill>
          <a:blip r:embed="rId11">
            <a:alphaModFix/>
          </a:blip>
          <a:stretch>
            <a:fillRect/>
          </a:stretch>
        </p:blipFill>
        <p:spPr>
          <a:xfrm>
            <a:off x="211498" y="4064650"/>
            <a:ext cx="2940700" cy="844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2"/>
          <p:cNvSpPr txBox="1">
            <a:spLocks noGrp="1"/>
          </p:cNvSpPr>
          <p:nvPr>
            <p:ph type="title"/>
          </p:nvPr>
        </p:nvSpPr>
        <p:spPr>
          <a:xfrm>
            <a:off x="655325" y="379950"/>
            <a:ext cx="7356900" cy="582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 sz="2400">
                <a:latin typeface="Viga"/>
                <a:ea typeface="Viga"/>
                <a:cs typeface="Viga"/>
                <a:sym typeface="Viga"/>
              </a:rPr>
              <a:t>S’initier à la programmation Scratch</a:t>
            </a:r>
            <a:endParaRPr sz="2400">
              <a:latin typeface="Viga"/>
              <a:ea typeface="Viga"/>
              <a:cs typeface="Viga"/>
              <a:sym typeface="Viga"/>
            </a:endParaRPr>
          </a:p>
        </p:txBody>
      </p:sp>
      <p:sp>
        <p:nvSpPr>
          <p:cNvPr id="287" name="Google Shape;287;p52"/>
          <p:cNvSpPr txBox="1">
            <a:spLocks noGrp="1"/>
          </p:cNvSpPr>
          <p:nvPr>
            <p:ph type="body" idx="1"/>
          </p:nvPr>
        </p:nvSpPr>
        <p:spPr>
          <a:xfrm>
            <a:off x="270900" y="1312800"/>
            <a:ext cx="8725800" cy="3646800"/>
          </a:xfrm>
          <a:prstGeom prst="rect">
            <a:avLst/>
          </a:prstGeom>
          <a:noFill/>
          <a:ln>
            <a:noFill/>
          </a:ln>
        </p:spPr>
        <p:txBody>
          <a:bodyPr spcFirstLastPara="1" wrap="square" lIns="91425" tIns="91425" rIns="91425" bIns="91425" anchor="t" anchorCtr="0">
            <a:noAutofit/>
          </a:bodyPr>
          <a:lstStyle/>
          <a:p>
            <a:pPr marL="673100" lvl="0" indent="-355600" algn="l" rtl="0">
              <a:lnSpc>
                <a:spcPct val="115000"/>
              </a:lnSpc>
              <a:spcBef>
                <a:spcPts val="0"/>
              </a:spcBef>
              <a:spcAft>
                <a:spcPts val="0"/>
              </a:spcAft>
              <a:buClr>
                <a:srgbClr val="0069BF"/>
              </a:buClr>
              <a:buSzPts val="2000"/>
              <a:buFont typeface="Ubuntu"/>
              <a:buAutoNum type="arabicPeriod"/>
            </a:pPr>
            <a:r>
              <a:rPr lang="en" sz="2000">
                <a:solidFill>
                  <a:srgbClr val="0069BF"/>
                </a:solidFill>
                <a:latin typeface="Ubuntu"/>
                <a:ea typeface="Ubuntu"/>
                <a:cs typeface="Ubuntu"/>
                <a:sym typeface="Ubuntu"/>
              </a:rPr>
              <a:t>Scratch : </a:t>
            </a:r>
            <a:r>
              <a:rPr lang="en"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https://scratch.mit.edu/</a:t>
            </a:r>
            <a:endParaRPr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endParaRPr>
          </a:p>
          <a:p>
            <a:pPr marL="914400" lvl="0" indent="0" algn="l" rtl="0">
              <a:lnSpc>
                <a:spcPct val="115000"/>
              </a:lnSpc>
              <a:spcBef>
                <a:spcPts val="6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914400" lvl="0" indent="0" algn="l" rtl="0">
              <a:lnSpc>
                <a:spcPct val="115000"/>
              </a:lnSpc>
              <a:spcBef>
                <a:spcPts val="11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457200" lvl="0" indent="0" algn="l" rtl="0">
              <a:lnSpc>
                <a:spcPct val="115000"/>
              </a:lnSpc>
              <a:spcBef>
                <a:spcPts val="1100"/>
              </a:spcBef>
              <a:spcAft>
                <a:spcPts val="600"/>
              </a:spcAft>
              <a:buSzPts val="2500"/>
              <a:buNone/>
            </a:pPr>
            <a:endParaRPr sz="1800">
              <a:latin typeface="Ubuntu"/>
              <a:ea typeface="Ubuntu"/>
              <a:cs typeface="Ubuntu"/>
              <a:sym typeface="Ubuntu"/>
            </a:endParaRPr>
          </a:p>
        </p:txBody>
      </p:sp>
      <p:pic>
        <p:nvPicPr>
          <p:cNvPr id="288" name="Google Shape;288;p52"/>
          <p:cNvPicPr preferRelativeResize="0"/>
          <p:nvPr/>
        </p:nvPicPr>
        <p:blipFill rotWithShape="1">
          <a:blip r:embed="rId4">
            <a:alphaModFix/>
          </a:blip>
          <a:srcRect/>
          <a:stretch/>
        </p:blipFill>
        <p:spPr>
          <a:xfrm>
            <a:off x="8012248" y="204576"/>
            <a:ext cx="689156" cy="665686"/>
          </a:xfrm>
          <a:prstGeom prst="rect">
            <a:avLst/>
          </a:prstGeom>
          <a:noFill/>
          <a:ln>
            <a:noFill/>
          </a:ln>
        </p:spPr>
      </p:pic>
      <p:pic>
        <p:nvPicPr>
          <p:cNvPr id="289" name="Google Shape;289;p52"/>
          <p:cNvPicPr preferRelativeResize="0"/>
          <p:nvPr/>
        </p:nvPicPr>
        <p:blipFill rotWithShape="1">
          <a:blip r:embed="rId5">
            <a:alphaModFix/>
          </a:blip>
          <a:srcRect/>
          <a:stretch/>
        </p:blipFill>
        <p:spPr>
          <a:xfrm>
            <a:off x="0" y="22928"/>
            <a:ext cx="9144002" cy="5097644"/>
          </a:xfrm>
          <a:prstGeom prst="rect">
            <a:avLst/>
          </a:prstGeom>
          <a:noFill/>
          <a:ln>
            <a:noFill/>
          </a:ln>
        </p:spPr>
      </p:pic>
      <p:sp>
        <p:nvSpPr>
          <p:cNvPr id="290" name="Google Shape;290;p52"/>
          <p:cNvSpPr/>
          <p:nvPr/>
        </p:nvSpPr>
        <p:spPr>
          <a:xfrm>
            <a:off x="1289225" y="1052650"/>
            <a:ext cx="591000" cy="514200"/>
          </a:xfrm>
          <a:prstGeom prst="rightArrow">
            <a:avLst>
              <a:gd name="adj1" fmla="val 50000"/>
              <a:gd name="adj2" fmla="val 50000"/>
            </a:avLst>
          </a:prstGeom>
          <a:solidFill>
            <a:srgbClr val="FAA22A"/>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52"/>
          <p:cNvGrpSpPr/>
          <p:nvPr/>
        </p:nvGrpSpPr>
        <p:grpSpPr>
          <a:xfrm>
            <a:off x="6177575" y="3478250"/>
            <a:ext cx="2966350" cy="1642618"/>
            <a:chOff x="6177575" y="3478250"/>
            <a:chExt cx="2966350" cy="1642618"/>
          </a:xfrm>
        </p:grpSpPr>
        <p:sp>
          <p:nvSpPr>
            <p:cNvPr id="292" name="Google Shape;292;p52"/>
            <p:cNvSpPr/>
            <p:nvPr/>
          </p:nvSpPr>
          <p:spPr>
            <a:xfrm>
              <a:off x="8702325" y="4691268"/>
              <a:ext cx="441600" cy="4296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2"/>
            <p:cNvSpPr txBox="1"/>
            <p:nvPr/>
          </p:nvSpPr>
          <p:spPr>
            <a:xfrm>
              <a:off x="6177575" y="3478250"/>
              <a:ext cx="22965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latin typeface="Ubuntu"/>
                  <a:ea typeface="Ubuntu"/>
                  <a:cs typeface="Ubuntu"/>
                  <a:sym typeface="Ubuntu"/>
                </a:rPr>
                <a:t>2. Choisir l’arrière-plan.</a:t>
              </a:r>
              <a:endParaRPr b="1">
                <a:latin typeface="Ubuntu"/>
                <a:ea typeface="Ubuntu"/>
                <a:cs typeface="Ubuntu"/>
                <a:sym typeface="Ubuntu"/>
              </a:endParaRPr>
            </a:p>
          </p:txBody>
        </p:sp>
        <p:cxnSp>
          <p:nvCxnSpPr>
            <p:cNvPr id="294" name="Google Shape;294;p52"/>
            <p:cNvCxnSpPr>
              <a:stCxn id="293" idx="3"/>
              <a:endCxn id="292" idx="0"/>
            </p:cNvCxnSpPr>
            <p:nvPr/>
          </p:nvCxnSpPr>
          <p:spPr>
            <a:xfrm>
              <a:off x="8474075" y="3678350"/>
              <a:ext cx="449100" cy="1012800"/>
            </a:xfrm>
            <a:prstGeom prst="bentConnector2">
              <a:avLst/>
            </a:prstGeom>
            <a:noFill/>
            <a:ln w="19050" cap="flat" cmpd="sng">
              <a:solidFill>
                <a:schemeClr val="dk1"/>
              </a:solidFill>
              <a:prstDash val="solid"/>
              <a:round/>
              <a:headEnd type="none" w="med" len="med"/>
              <a:tailEnd type="triangle" w="med" len="med"/>
            </a:ln>
          </p:spPr>
        </p:cxnSp>
      </p:grpSp>
      <p:grpSp>
        <p:nvGrpSpPr>
          <p:cNvPr id="295" name="Google Shape;295;p52"/>
          <p:cNvGrpSpPr/>
          <p:nvPr/>
        </p:nvGrpSpPr>
        <p:grpSpPr>
          <a:xfrm>
            <a:off x="5304650" y="3878450"/>
            <a:ext cx="3382075" cy="1242418"/>
            <a:chOff x="5304650" y="3878450"/>
            <a:chExt cx="3382075" cy="1242418"/>
          </a:xfrm>
        </p:grpSpPr>
        <p:sp>
          <p:nvSpPr>
            <p:cNvPr id="296" name="Google Shape;296;p52"/>
            <p:cNvSpPr/>
            <p:nvPr/>
          </p:nvSpPr>
          <p:spPr>
            <a:xfrm>
              <a:off x="8245125" y="4691268"/>
              <a:ext cx="441600" cy="4296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2"/>
            <p:cNvSpPr txBox="1"/>
            <p:nvPr/>
          </p:nvSpPr>
          <p:spPr>
            <a:xfrm>
              <a:off x="5304650" y="3878450"/>
              <a:ext cx="27567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latin typeface="Ubuntu"/>
                  <a:ea typeface="Ubuntu"/>
                  <a:cs typeface="Ubuntu"/>
                  <a:sym typeface="Ubuntu"/>
                </a:rPr>
                <a:t>1. Choisir le ou les sprite(s).</a:t>
              </a:r>
              <a:endParaRPr b="1">
                <a:latin typeface="Ubuntu"/>
                <a:ea typeface="Ubuntu"/>
                <a:cs typeface="Ubuntu"/>
                <a:sym typeface="Ubuntu"/>
              </a:endParaRPr>
            </a:p>
          </p:txBody>
        </p:sp>
        <p:cxnSp>
          <p:nvCxnSpPr>
            <p:cNvPr id="298" name="Google Shape;298;p52"/>
            <p:cNvCxnSpPr>
              <a:stCxn id="297" idx="3"/>
            </p:cNvCxnSpPr>
            <p:nvPr/>
          </p:nvCxnSpPr>
          <p:spPr>
            <a:xfrm>
              <a:off x="8061350" y="4078550"/>
              <a:ext cx="404700" cy="612600"/>
            </a:xfrm>
            <a:prstGeom prst="bentConnector2">
              <a:avLst/>
            </a:prstGeom>
            <a:noFill/>
            <a:ln w="19050" cap="flat" cmpd="sng">
              <a:solidFill>
                <a:schemeClr val="dk1"/>
              </a:solidFill>
              <a:prstDash val="solid"/>
              <a:round/>
              <a:headEnd type="none" w="med" len="med"/>
              <a:tailEnd type="triangle" w="med" len="med"/>
            </a:ln>
          </p:spPr>
        </p:cxnSp>
      </p:grpSp>
      <p:grpSp>
        <p:nvGrpSpPr>
          <p:cNvPr id="299" name="Google Shape;299;p52"/>
          <p:cNvGrpSpPr/>
          <p:nvPr/>
        </p:nvGrpSpPr>
        <p:grpSpPr>
          <a:xfrm>
            <a:off x="1504100" y="9050"/>
            <a:ext cx="2927575" cy="5013676"/>
            <a:chOff x="1504100" y="9050"/>
            <a:chExt cx="2927575" cy="5013676"/>
          </a:xfrm>
        </p:grpSpPr>
        <p:sp>
          <p:nvSpPr>
            <p:cNvPr id="300" name="Google Shape;300;p52"/>
            <p:cNvSpPr/>
            <p:nvPr/>
          </p:nvSpPr>
          <p:spPr>
            <a:xfrm>
              <a:off x="1504100" y="9050"/>
              <a:ext cx="595800" cy="2811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2"/>
            <p:cNvSpPr/>
            <p:nvPr/>
          </p:nvSpPr>
          <p:spPr>
            <a:xfrm>
              <a:off x="1683375" y="3062226"/>
              <a:ext cx="2748300" cy="19605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2"/>
            <p:cNvSpPr txBox="1"/>
            <p:nvPr/>
          </p:nvSpPr>
          <p:spPr>
            <a:xfrm>
              <a:off x="3265875" y="2662025"/>
              <a:ext cx="1165800" cy="4002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dk1"/>
                  </a:solidFill>
                  <a:latin typeface="Ubuntu"/>
                  <a:ea typeface="Ubuntu"/>
                  <a:cs typeface="Ubuntu"/>
                  <a:sym typeface="Ubuntu"/>
                </a:rPr>
                <a:t>0. Tutoriels</a:t>
              </a:r>
              <a:endParaRPr/>
            </a:p>
          </p:txBody>
        </p:sp>
        <p:sp>
          <p:nvSpPr>
            <p:cNvPr id="303" name="Google Shape;303;p52"/>
            <p:cNvSpPr txBox="1"/>
            <p:nvPr/>
          </p:nvSpPr>
          <p:spPr>
            <a:xfrm>
              <a:off x="1683375" y="204575"/>
              <a:ext cx="1165800" cy="4002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dk1"/>
                  </a:solidFill>
                  <a:latin typeface="Ubuntu"/>
                  <a:ea typeface="Ubuntu"/>
                  <a:cs typeface="Ubuntu"/>
                  <a:sym typeface="Ubuntu"/>
                </a:rPr>
                <a:t>0. Tutoriels</a:t>
              </a:r>
              <a:endParaRPr/>
            </a:p>
          </p:txBody>
        </p:sp>
      </p:grpSp>
      <p:sp>
        <p:nvSpPr>
          <p:cNvPr id="304" name="Google Shape;304;p52"/>
          <p:cNvSpPr txBox="1"/>
          <p:nvPr/>
        </p:nvSpPr>
        <p:spPr>
          <a:xfrm>
            <a:off x="1951950" y="1106368"/>
            <a:ext cx="22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Ubuntu"/>
                <a:ea typeface="Ubuntu"/>
                <a:cs typeface="Ubuntu"/>
                <a:sym typeface="Ubuntu"/>
              </a:rPr>
              <a:t>3. Déplacer les blocs ici.</a:t>
            </a:r>
            <a:endParaRPr/>
          </a:p>
        </p:txBody>
      </p:sp>
      <p:grpSp>
        <p:nvGrpSpPr>
          <p:cNvPr id="305" name="Google Shape;305;p52"/>
          <p:cNvGrpSpPr/>
          <p:nvPr/>
        </p:nvGrpSpPr>
        <p:grpSpPr>
          <a:xfrm>
            <a:off x="6343400" y="264125"/>
            <a:ext cx="2904541" cy="972475"/>
            <a:chOff x="6343400" y="264125"/>
            <a:chExt cx="2904541" cy="972475"/>
          </a:xfrm>
        </p:grpSpPr>
        <p:sp>
          <p:nvSpPr>
            <p:cNvPr id="306" name="Google Shape;306;p52"/>
            <p:cNvSpPr txBox="1"/>
            <p:nvPr/>
          </p:nvSpPr>
          <p:spPr>
            <a:xfrm>
              <a:off x="6819441" y="621000"/>
              <a:ext cx="2428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solidFill>
                    <a:schemeClr val="dk1"/>
                  </a:solidFill>
                  <a:latin typeface="Ubuntu"/>
                  <a:ea typeface="Ubuntu"/>
                  <a:cs typeface="Ubuntu"/>
                  <a:sym typeface="Ubuntu"/>
                </a:rPr>
                <a:t>4. Démarrer le programme avec le drapeau vert.</a:t>
              </a:r>
              <a:endParaRPr sz="1400" b="0" i="0" u="none" strike="noStrike" cap="none">
                <a:solidFill>
                  <a:srgbClr val="000000"/>
                </a:solidFill>
                <a:latin typeface="Dosis"/>
                <a:ea typeface="Dosis"/>
                <a:cs typeface="Dosis"/>
                <a:sym typeface="Dosis"/>
              </a:endParaRPr>
            </a:p>
          </p:txBody>
        </p:sp>
        <p:sp>
          <p:nvSpPr>
            <p:cNvPr id="307" name="Google Shape;307;p52"/>
            <p:cNvSpPr/>
            <p:nvPr/>
          </p:nvSpPr>
          <p:spPr>
            <a:xfrm>
              <a:off x="6343400" y="264125"/>
              <a:ext cx="411600" cy="2811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8" name="Google Shape;308;p52"/>
            <p:cNvCxnSpPr/>
            <p:nvPr/>
          </p:nvCxnSpPr>
          <p:spPr>
            <a:xfrm rot="5400000" flipH="1">
              <a:off x="6556053" y="562775"/>
              <a:ext cx="307800" cy="272700"/>
            </a:xfrm>
            <a:prstGeom prst="bentConnector3">
              <a:avLst>
                <a:gd name="adj1" fmla="val -2104"/>
              </a:avLst>
            </a:prstGeom>
            <a:noFill/>
            <a:ln w="19050" cap="flat" cmpd="sng">
              <a:solidFill>
                <a:schemeClr val="dk1"/>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1000"/>
                                        <p:tgtEl>
                                          <p:spTgt spid="2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gtEl>
                                        <p:attrNameLst>
                                          <p:attrName>style.visibility</p:attrName>
                                        </p:attrNameLst>
                                      </p:cBhvr>
                                      <p:to>
                                        <p:strVal val="visible"/>
                                      </p:to>
                                    </p:set>
                                    <p:animEffect transition="in" filter="fade">
                                      <p:cBhvr>
                                        <p:cTn id="17" dur="1000"/>
                                        <p:tgtEl>
                                          <p:spTgt spid="2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1000"/>
                                        <p:tgtEl>
                                          <p:spTgt spid="290"/>
                                        </p:tgtEl>
                                      </p:cBhvr>
                                    </p:animEffect>
                                  </p:childTnLst>
                                </p:cTn>
                              </p:par>
                              <p:par>
                                <p:cTn id="23" presetID="10" presetClass="entr" presetSubtype="0" fill="hold" nodeType="withEffect">
                                  <p:stCondLst>
                                    <p:cond delay="0"/>
                                  </p:stCondLst>
                                  <p:childTnLst>
                                    <p:set>
                                      <p:cBhvr>
                                        <p:cTn id="24" dur="1" fill="hold">
                                          <p:stCondLst>
                                            <p:cond delay="0"/>
                                          </p:stCondLst>
                                        </p:cTn>
                                        <p:tgtEl>
                                          <p:spTgt spid="304"/>
                                        </p:tgtEl>
                                        <p:attrNameLst>
                                          <p:attrName>style.visibility</p:attrName>
                                        </p:attrNameLst>
                                      </p:cBhvr>
                                      <p:to>
                                        <p:strVal val="visible"/>
                                      </p:to>
                                    </p:set>
                                    <p:animEffect transition="in" filter="fade">
                                      <p:cBhvr>
                                        <p:cTn id="25" dur="1000"/>
                                        <p:tgtEl>
                                          <p:spTgt spid="3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5"/>
                                        </p:tgtEl>
                                        <p:attrNameLst>
                                          <p:attrName>style.visibility</p:attrName>
                                        </p:attrNameLst>
                                      </p:cBhvr>
                                      <p:to>
                                        <p:strVal val="visible"/>
                                      </p:to>
                                    </p:set>
                                    <p:animEffect transition="in" filter="fade">
                                      <p:cBhvr>
                                        <p:cTn id="30"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53"/>
          <p:cNvPicPr preferRelativeResize="0"/>
          <p:nvPr/>
        </p:nvPicPr>
        <p:blipFill>
          <a:blip r:embed="rId3">
            <a:alphaModFix/>
          </a:blip>
          <a:stretch>
            <a:fillRect/>
          </a:stretch>
        </p:blipFill>
        <p:spPr>
          <a:xfrm>
            <a:off x="5837325" y="914575"/>
            <a:ext cx="3143250" cy="4170675"/>
          </a:xfrm>
          <a:prstGeom prst="rect">
            <a:avLst/>
          </a:prstGeom>
          <a:noFill/>
          <a:ln>
            <a:noFill/>
          </a:ln>
        </p:spPr>
      </p:pic>
      <p:sp>
        <p:nvSpPr>
          <p:cNvPr id="314" name="Google Shape;314;p53"/>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3"/>
          <p:cNvSpPr txBox="1"/>
          <p:nvPr/>
        </p:nvSpPr>
        <p:spPr>
          <a:xfrm>
            <a:off x="373025" y="1805875"/>
            <a:ext cx="5311800" cy="32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solidFill>
                  <a:schemeClr val="dk1"/>
                </a:solidFill>
                <a:latin typeface="Ubuntu"/>
                <a:ea typeface="Ubuntu"/>
                <a:cs typeface="Ubuntu"/>
                <a:sym typeface="Ubuntu"/>
              </a:rPr>
              <a:t>0.    Débuter avec un bloc drapeau.</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Choisir un personnage (Sprite).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Choisir un arrière-plan.</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Choisir le costume du Sprite.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Écrire un dialogue.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Utiliser un « Déplacement ».</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Ajouter un « Son ». </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Animer le changement de costume.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Répéter.</a:t>
            </a:r>
            <a:endParaRPr sz="2200">
              <a:solidFill>
                <a:schemeClr val="dk1"/>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p:txBody>
      </p:sp>
      <p:sp>
        <p:nvSpPr>
          <p:cNvPr id="316" name="Google Shape;316;p53"/>
          <p:cNvSpPr txBox="1"/>
          <p:nvPr/>
        </p:nvSpPr>
        <p:spPr>
          <a:xfrm>
            <a:off x="170850" y="1127100"/>
            <a:ext cx="57201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accent5"/>
                </a:solidFill>
                <a:latin typeface="Ubuntu"/>
                <a:ea typeface="Ubuntu"/>
                <a:cs typeface="Ubuntu"/>
                <a:sym typeface="Ubuntu"/>
              </a:rPr>
              <a:t>🔗 </a:t>
            </a:r>
            <a:r>
              <a:rPr lang="en" sz="1200" u="sng">
                <a:solidFill>
                  <a:schemeClr val="hlink"/>
                </a:solidFill>
                <a:latin typeface="Viga"/>
                <a:ea typeface="Viga"/>
                <a:cs typeface="Viga"/>
                <a:sym typeface="Viga"/>
                <a:hlinkClick r:id="rId4"/>
              </a:rPr>
              <a:t>Programme Scratch</a:t>
            </a:r>
            <a:r>
              <a:rPr lang="en" sz="1200">
                <a:solidFill>
                  <a:schemeClr val="dk1"/>
                </a:solidFill>
                <a:latin typeface="Viga"/>
                <a:ea typeface="Viga"/>
                <a:cs typeface="Viga"/>
                <a:sym typeface="Viga"/>
              </a:rPr>
              <a:t>     </a:t>
            </a:r>
            <a:r>
              <a:rPr lang="en" sz="1600">
                <a:solidFill>
                  <a:schemeClr val="accent5"/>
                </a:solidFill>
                <a:latin typeface="Ubuntu"/>
                <a:ea typeface="Ubuntu"/>
                <a:cs typeface="Ubuntu"/>
                <a:sym typeface="Ubuntu"/>
              </a:rPr>
              <a:t>🔗</a:t>
            </a:r>
            <a:r>
              <a:rPr lang="en" sz="1200" u="sng">
                <a:solidFill>
                  <a:schemeClr val="hlink"/>
                </a:solidFill>
                <a:latin typeface="Viga"/>
                <a:ea typeface="Viga"/>
                <a:cs typeface="Viga"/>
                <a:sym typeface="Viga"/>
                <a:hlinkClick r:id="rId5"/>
              </a:rPr>
              <a:t>Tutoriel sur vidéo</a:t>
            </a:r>
            <a:r>
              <a:rPr lang="en">
                <a:latin typeface="Merriweather"/>
                <a:ea typeface="Merriweather"/>
                <a:cs typeface="Merriweather"/>
                <a:sym typeface="Merriweather"/>
              </a:rPr>
              <a:t> 	</a:t>
            </a:r>
            <a:endParaRPr>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r>
              <a:rPr lang="en" sz="1600">
                <a:solidFill>
                  <a:schemeClr val="accent5"/>
                </a:solidFill>
                <a:latin typeface="Ubuntu"/>
                <a:ea typeface="Ubuntu"/>
                <a:cs typeface="Ubuntu"/>
                <a:sym typeface="Ubuntu"/>
              </a:rPr>
              <a:t>🔗 </a:t>
            </a:r>
            <a:r>
              <a:rPr lang="en" sz="1200" u="sng">
                <a:solidFill>
                  <a:schemeClr val="hlink"/>
                </a:solidFill>
                <a:latin typeface="Viga"/>
                <a:ea typeface="Viga"/>
                <a:cs typeface="Viga"/>
                <a:sym typeface="Viga"/>
                <a:hlinkClick r:id="rId6"/>
              </a:rPr>
              <a:t>Programme avec dialogue</a:t>
            </a:r>
            <a:r>
              <a:rPr lang="en" sz="1200">
                <a:solidFill>
                  <a:schemeClr val="hlink"/>
                </a:solidFill>
                <a:latin typeface="Viga"/>
                <a:ea typeface="Viga"/>
                <a:cs typeface="Viga"/>
                <a:sym typeface="Viga"/>
              </a:rPr>
              <a:t> (évènement Kreocode)</a:t>
            </a:r>
            <a:endParaRPr sz="1200">
              <a:solidFill>
                <a:schemeClr val="hlink"/>
              </a:solidFill>
              <a:latin typeface="Viga"/>
              <a:ea typeface="Viga"/>
              <a:cs typeface="Viga"/>
              <a:sym typeface="Viga"/>
            </a:endParaRPr>
          </a:p>
        </p:txBody>
      </p:sp>
      <p:sp>
        <p:nvSpPr>
          <p:cNvPr id="317" name="Google Shape;317;p53"/>
          <p:cNvSpPr txBox="1">
            <a:spLocks noGrp="1"/>
          </p:cNvSpPr>
          <p:nvPr>
            <p:ph type="title" idx="4294967295"/>
          </p:nvPr>
        </p:nvSpPr>
        <p:spPr>
          <a:xfrm>
            <a:off x="157900" y="127350"/>
            <a:ext cx="59526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Défi 1 : Débuter avec Scratch </a:t>
            </a:r>
            <a:endParaRPr sz="2500">
              <a:solidFill>
                <a:schemeClr val="lt1"/>
              </a:solidFill>
              <a:latin typeface="Viga"/>
              <a:ea typeface="Viga"/>
              <a:cs typeface="Viga"/>
              <a:sym typeface="Vig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chemeClr val="accent5"/>
              </a:solidFill>
              <a:latin typeface="Viga"/>
              <a:ea typeface="Viga"/>
              <a:cs typeface="Viga"/>
              <a:sym typeface="Viga"/>
            </a:endParaRPr>
          </a:p>
        </p:txBody>
      </p:sp>
      <p:sp>
        <p:nvSpPr>
          <p:cNvPr id="323" name="Google Shape;323;p54"/>
          <p:cNvSpPr txBox="1">
            <a:spLocks noGrp="1"/>
          </p:cNvSpPr>
          <p:nvPr>
            <p:ph type="body" idx="1"/>
          </p:nvPr>
        </p:nvSpPr>
        <p:spPr>
          <a:xfrm>
            <a:off x="747925" y="1302825"/>
            <a:ext cx="7201200" cy="290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200">
                <a:solidFill>
                  <a:schemeClr val="dk1"/>
                </a:solidFill>
                <a:latin typeface="Ubuntu"/>
                <a:ea typeface="Ubuntu"/>
                <a:cs typeface="Ubuntu"/>
                <a:sym typeface="Ubuntu"/>
              </a:rPr>
              <a:t>Partager le lien de votre programme à l’aide d’un</a:t>
            </a:r>
            <a:r>
              <a:rPr lang="en" sz="2200" u="sng">
                <a:solidFill>
                  <a:schemeClr val="accent5"/>
                </a:solidFill>
                <a:latin typeface="Ubuntu"/>
                <a:ea typeface="Ubuntu"/>
                <a:cs typeface="Ubuntu"/>
                <a:sym typeface="Ubuntu"/>
                <a:hlinkClick r:id="rId3">
                  <a:extLst>
                    <a:ext uri="{A12FA001-AC4F-418D-AE19-62706E023703}">
                      <ahyp:hlinkClr xmlns:ahyp="http://schemas.microsoft.com/office/drawing/2018/hyperlinkcolor" val="tx"/>
                    </a:ext>
                  </a:extLst>
                </a:hlinkClick>
              </a:rPr>
              <a:t> </a:t>
            </a:r>
            <a:r>
              <a:rPr lang="en" sz="2200" u="sng">
                <a:solidFill>
                  <a:srgbClr val="1155CC"/>
                </a:solidFill>
                <a:latin typeface="Ubuntu"/>
                <a:ea typeface="Ubuntu"/>
                <a:cs typeface="Ubuntu"/>
                <a:sym typeface="Ubuntu"/>
                <a:hlinkClick r:id="rId3">
                  <a:extLst>
                    <a:ext uri="{A12FA001-AC4F-418D-AE19-62706E023703}">
                      <ahyp:hlinkClr xmlns:ahyp="http://schemas.microsoft.com/office/drawing/2018/hyperlinkcolor" val="tx"/>
                    </a:ext>
                  </a:extLst>
                </a:hlinkClick>
              </a:rPr>
              <a:t>formulaire</a:t>
            </a:r>
            <a:r>
              <a:rPr lang="en" sz="2200">
                <a:solidFill>
                  <a:schemeClr val="dk1"/>
                </a:solidFill>
                <a:latin typeface="Ubuntu"/>
                <a:ea typeface="Ubuntu"/>
                <a:cs typeface="Ubuntu"/>
                <a:sym typeface="Ubuntu"/>
              </a:rPr>
              <a:t> ou sur un </a:t>
            </a:r>
            <a:r>
              <a:rPr lang="en" sz="2200" u="sng">
                <a:solidFill>
                  <a:srgbClr val="1155CC"/>
                </a:solidFill>
                <a:latin typeface="Ubuntu"/>
                <a:ea typeface="Ubuntu"/>
                <a:cs typeface="Ubuntu"/>
                <a:sym typeface="Ubuntu"/>
                <a:hlinkClick r:id="rId4">
                  <a:extLst>
                    <a:ext uri="{A12FA001-AC4F-418D-AE19-62706E023703}">
                      <ahyp:hlinkClr xmlns:ahyp="http://schemas.microsoft.com/office/drawing/2018/hyperlinkcolor" val="tx"/>
                    </a:ext>
                  </a:extLst>
                </a:hlinkClick>
              </a:rPr>
              <a:t>DigiPad</a:t>
            </a:r>
            <a:endParaRPr sz="2200">
              <a:solidFill>
                <a:srgbClr val="1155CC"/>
              </a:solidFill>
              <a:latin typeface="Ubuntu"/>
              <a:ea typeface="Ubuntu"/>
              <a:cs typeface="Ubuntu"/>
              <a:sym typeface="Ubuntu"/>
            </a:endParaRPr>
          </a:p>
        </p:txBody>
      </p:sp>
      <p:sp>
        <p:nvSpPr>
          <p:cNvPr id="324" name="Google Shape;32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325" name="Google Shape;325;p54"/>
          <p:cNvPicPr preferRelativeResize="0"/>
          <p:nvPr/>
        </p:nvPicPr>
        <p:blipFill>
          <a:blip r:embed="rId5">
            <a:alphaModFix/>
          </a:blip>
          <a:stretch>
            <a:fillRect/>
          </a:stretch>
        </p:blipFill>
        <p:spPr>
          <a:xfrm>
            <a:off x="1019500" y="2351025"/>
            <a:ext cx="2857500" cy="2857500"/>
          </a:xfrm>
          <a:prstGeom prst="rect">
            <a:avLst/>
          </a:prstGeom>
          <a:noFill/>
          <a:ln>
            <a:noFill/>
          </a:ln>
        </p:spPr>
      </p:pic>
      <p:sp>
        <p:nvSpPr>
          <p:cNvPr id="326" name="Google Shape;326;p54"/>
          <p:cNvSpPr/>
          <p:nvPr/>
        </p:nvSpPr>
        <p:spPr>
          <a:xfrm>
            <a:off x="-32700" y="16375"/>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4"/>
          <p:cNvSpPr txBox="1">
            <a:spLocks noGrp="1"/>
          </p:cNvSpPr>
          <p:nvPr>
            <p:ph type="title"/>
          </p:nvPr>
        </p:nvSpPr>
        <p:spPr>
          <a:xfrm>
            <a:off x="138150" y="143725"/>
            <a:ext cx="59526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Se créer un compte </a:t>
            </a:r>
            <a:endParaRPr sz="2500">
              <a:solidFill>
                <a:schemeClr val="lt1"/>
              </a:solidFill>
              <a:latin typeface="Viga"/>
              <a:ea typeface="Viga"/>
              <a:cs typeface="Viga"/>
              <a:sym typeface="Viga"/>
            </a:endParaRPr>
          </a:p>
        </p:txBody>
      </p:sp>
      <p:pic>
        <p:nvPicPr>
          <p:cNvPr id="328" name="Google Shape;328;p54"/>
          <p:cNvPicPr preferRelativeResize="0"/>
          <p:nvPr/>
        </p:nvPicPr>
        <p:blipFill>
          <a:blip r:embed="rId6">
            <a:alphaModFix/>
          </a:blip>
          <a:stretch>
            <a:fillRect/>
          </a:stretch>
        </p:blipFill>
        <p:spPr>
          <a:xfrm>
            <a:off x="5573575" y="2594125"/>
            <a:ext cx="2254525" cy="2254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5"/>
          <p:cNvSpPr/>
          <p:nvPr/>
        </p:nvSpPr>
        <p:spPr>
          <a:xfrm>
            <a:off x="6416325" y="1554400"/>
            <a:ext cx="4190100" cy="30621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457200" algn="ctr" rtl="0">
              <a:spcBef>
                <a:spcPts val="0"/>
              </a:spcBef>
              <a:spcAft>
                <a:spcPts val="0"/>
              </a:spcAft>
              <a:buNone/>
            </a:pPr>
            <a:endParaRPr sz="3600">
              <a:latin typeface="Ubuntu"/>
              <a:ea typeface="Ubuntu"/>
              <a:cs typeface="Ubuntu"/>
              <a:sym typeface="Ubuntu"/>
            </a:endParaRPr>
          </a:p>
        </p:txBody>
      </p:sp>
      <p:sp>
        <p:nvSpPr>
          <p:cNvPr id="334" name="Google Shape;334;p55"/>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5"/>
          <p:cNvSpPr txBox="1"/>
          <p:nvPr/>
        </p:nvSpPr>
        <p:spPr>
          <a:xfrm>
            <a:off x="373025" y="1249600"/>
            <a:ext cx="6428100" cy="37731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Ajouter des personnages.</a:t>
            </a:r>
            <a:endParaRPr sz="2200">
              <a:solidFill>
                <a:schemeClr val="dk1"/>
              </a:solidFill>
              <a:latin typeface="Ubuntu"/>
              <a:ea typeface="Ubuntu"/>
              <a:cs typeface="Ubuntu"/>
              <a:sym typeface="Ubuntu"/>
            </a:endParaRPr>
          </a:p>
          <a:p>
            <a:pPr marL="914400" lvl="1" indent="-368300" algn="l" rtl="0">
              <a:spcBef>
                <a:spcPts val="0"/>
              </a:spcBef>
              <a:spcAft>
                <a:spcPts val="0"/>
              </a:spcAft>
              <a:buClr>
                <a:schemeClr val="dk1"/>
              </a:buClr>
              <a:buSzPts val="2200"/>
              <a:buFont typeface="Ubuntu"/>
              <a:buAutoNum type="alphaLcPeriod"/>
            </a:pPr>
            <a:r>
              <a:rPr lang="en" sz="2200">
                <a:solidFill>
                  <a:schemeClr val="dk1"/>
                </a:solidFill>
                <a:latin typeface="Ubuntu"/>
                <a:ea typeface="Ubuntu"/>
                <a:cs typeface="Ubuntu"/>
                <a:sym typeface="Ubuntu"/>
              </a:rPr>
              <a:t>Les faire apparaître ou disparaître.</a:t>
            </a:r>
            <a:endParaRPr sz="2200">
              <a:solidFill>
                <a:schemeClr val="dk1"/>
              </a:solidFill>
              <a:latin typeface="Ubuntu"/>
              <a:ea typeface="Ubuntu"/>
              <a:cs typeface="Ubuntu"/>
              <a:sym typeface="Ubuntu"/>
            </a:endParaRPr>
          </a:p>
          <a:p>
            <a:pPr marL="914400" lvl="1" indent="-368300" algn="l" rtl="0">
              <a:spcBef>
                <a:spcPts val="0"/>
              </a:spcBef>
              <a:spcAft>
                <a:spcPts val="0"/>
              </a:spcAft>
              <a:buClr>
                <a:schemeClr val="dk1"/>
              </a:buClr>
              <a:buSzPts val="2200"/>
              <a:buFont typeface="Ubuntu"/>
              <a:buAutoNum type="alphaLcPeriod"/>
            </a:pPr>
            <a:r>
              <a:rPr lang="en" sz="2200">
                <a:solidFill>
                  <a:schemeClr val="dk1"/>
                </a:solidFill>
                <a:latin typeface="Ubuntu"/>
                <a:ea typeface="Ubuntu"/>
                <a:cs typeface="Ubuntu"/>
                <a:sym typeface="Ubuntu"/>
              </a:rPr>
              <a:t>Changer de taille les personnages.</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Ajouter des arrière-plans.</a:t>
            </a:r>
            <a:endParaRPr sz="2200">
              <a:solidFill>
                <a:schemeClr val="dk1"/>
              </a:solidFill>
              <a:latin typeface="Ubuntu"/>
              <a:ea typeface="Ubuntu"/>
              <a:cs typeface="Ubuntu"/>
              <a:sym typeface="Ubuntu"/>
            </a:endParaRPr>
          </a:p>
          <a:p>
            <a:pPr marL="914400" lvl="1" indent="-368300" algn="l" rtl="0">
              <a:spcBef>
                <a:spcPts val="0"/>
              </a:spcBef>
              <a:spcAft>
                <a:spcPts val="0"/>
              </a:spcAft>
              <a:buClr>
                <a:schemeClr val="dk1"/>
              </a:buClr>
              <a:buSzPts val="2200"/>
              <a:buFont typeface="Ubuntu"/>
              <a:buAutoNum type="alphaLcPeriod"/>
            </a:pPr>
            <a:r>
              <a:rPr lang="en" sz="2200">
                <a:solidFill>
                  <a:schemeClr val="dk1"/>
                </a:solidFill>
                <a:latin typeface="Ubuntu"/>
                <a:ea typeface="Ubuntu"/>
                <a:cs typeface="Ubuntu"/>
                <a:sym typeface="Ubuntu"/>
              </a:rPr>
              <a:t>Basculer vers un autre arrière-plan.</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Écrire un dialogue entre 2 personnages.</a:t>
            </a:r>
            <a:endParaRPr sz="2200">
              <a:solidFill>
                <a:schemeClr val="dk1"/>
              </a:solidFill>
              <a:latin typeface="Ubuntu"/>
              <a:ea typeface="Ubuntu"/>
              <a:cs typeface="Ubuntu"/>
              <a:sym typeface="Ubuntu"/>
            </a:endParaRPr>
          </a:p>
          <a:p>
            <a:pPr marL="914400" lvl="1" indent="-368300" algn="l" rtl="0">
              <a:spcBef>
                <a:spcPts val="0"/>
              </a:spcBef>
              <a:spcAft>
                <a:spcPts val="0"/>
              </a:spcAft>
              <a:buClr>
                <a:schemeClr val="dk1"/>
              </a:buClr>
              <a:buSzPts val="2200"/>
              <a:buFont typeface="Ubuntu"/>
              <a:buAutoNum type="alphaLcPeriod"/>
            </a:pPr>
            <a:r>
              <a:rPr lang="en" sz="2200">
                <a:solidFill>
                  <a:schemeClr val="dk1"/>
                </a:solidFill>
                <a:latin typeface="Ubuntu"/>
                <a:ea typeface="Ubuntu"/>
                <a:cs typeface="Ubuntu"/>
                <a:sym typeface="Ubuntu"/>
              </a:rPr>
              <a:t>Utiliser un temps de pause.</a:t>
            </a:r>
            <a:endParaRPr sz="2200">
              <a:solidFill>
                <a:schemeClr val="dk1"/>
              </a:solidFill>
              <a:latin typeface="Ubuntu"/>
              <a:ea typeface="Ubuntu"/>
              <a:cs typeface="Ubuntu"/>
              <a:sym typeface="Ubuntu"/>
            </a:endParaRPr>
          </a:p>
          <a:p>
            <a:pPr marL="914400" lvl="1" indent="-368300" algn="l" rtl="0">
              <a:spcBef>
                <a:spcPts val="0"/>
              </a:spcBef>
              <a:spcAft>
                <a:spcPts val="0"/>
              </a:spcAft>
              <a:buClr>
                <a:schemeClr val="dk1"/>
              </a:buClr>
              <a:buSzPts val="2200"/>
              <a:buFont typeface="Ubuntu"/>
              <a:buAutoNum type="alphaLcPeriod"/>
            </a:pPr>
            <a:r>
              <a:rPr lang="en" sz="2200">
                <a:solidFill>
                  <a:schemeClr val="dk1"/>
                </a:solidFill>
                <a:latin typeface="Ubuntu"/>
                <a:ea typeface="Ubuntu"/>
                <a:cs typeface="Ubuntu"/>
                <a:sym typeface="Ubuntu"/>
              </a:rPr>
              <a:t>Utiliser les messages.</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Ajouter une question et utiliser la réponse.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Commencer un programme autrement.</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Utiliser des images libres de droit.</a:t>
            </a:r>
            <a:endParaRPr sz="2400">
              <a:solidFill>
                <a:srgbClr val="FAA22A"/>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p:txBody>
      </p:sp>
      <p:sp>
        <p:nvSpPr>
          <p:cNvPr id="336" name="Google Shape;336;p55"/>
          <p:cNvSpPr txBox="1">
            <a:spLocks noGrp="1"/>
          </p:cNvSpPr>
          <p:nvPr>
            <p:ph type="title" idx="4294967295"/>
          </p:nvPr>
        </p:nvSpPr>
        <p:spPr>
          <a:xfrm>
            <a:off x="157900" y="127350"/>
            <a:ext cx="59526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Défi 2 : Animer une histoire</a:t>
            </a:r>
            <a:endParaRPr sz="2500">
              <a:solidFill>
                <a:schemeClr val="lt1"/>
              </a:solidFill>
              <a:latin typeface="Viga"/>
              <a:ea typeface="Viga"/>
              <a:cs typeface="Viga"/>
              <a:sym typeface="Viga"/>
            </a:endParaRPr>
          </a:p>
        </p:txBody>
      </p:sp>
      <p:sp>
        <p:nvSpPr>
          <p:cNvPr id="337" name="Google Shape;337;p55"/>
          <p:cNvSpPr txBox="1"/>
          <p:nvPr/>
        </p:nvSpPr>
        <p:spPr>
          <a:xfrm>
            <a:off x="7158975" y="3562550"/>
            <a:ext cx="1942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Trousse de dépannage</a:t>
            </a:r>
            <a:endParaRPr sz="2400">
              <a:solidFill>
                <a:srgbClr val="0069BF"/>
              </a:solidFill>
              <a:latin typeface="Ubuntu"/>
              <a:ea typeface="Ubuntu"/>
              <a:cs typeface="Ubuntu"/>
              <a:sym typeface="Ubuntu"/>
            </a:endParaRPr>
          </a:p>
        </p:txBody>
      </p:sp>
      <p:pic>
        <p:nvPicPr>
          <p:cNvPr id="338" name="Google Shape;338;p55"/>
          <p:cNvPicPr preferRelativeResize="0"/>
          <p:nvPr/>
        </p:nvPicPr>
        <p:blipFill>
          <a:blip r:embed="rId4">
            <a:alphaModFix/>
          </a:blip>
          <a:stretch>
            <a:fillRect/>
          </a:stretch>
        </p:blipFill>
        <p:spPr>
          <a:xfrm>
            <a:off x="7215423" y="1833738"/>
            <a:ext cx="1476000" cy="1476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6"/>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6"/>
          <p:cNvSpPr txBox="1"/>
          <p:nvPr/>
        </p:nvSpPr>
        <p:spPr>
          <a:xfrm>
            <a:off x="373025" y="1249600"/>
            <a:ext cx="6428100" cy="37731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Lire un album et animer l’histoire pour démontrer sa compréhension.</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Lire le début d’un album et demander aux enfants d’imaginer la suite.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Écrire et illustrer une histoire, un poème…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Résumé d’une notion apprise.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Jeux interactifs.</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Histoire dont vous êtes le héros.</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Enregistrer sa présentation orale.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Autres…</a:t>
            </a:r>
            <a:endParaRPr sz="2200">
              <a:solidFill>
                <a:schemeClr val="dk1"/>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p:txBody>
      </p:sp>
      <p:sp>
        <p:nvSpPr>
          <p:cNvPr id="345" name="Google Shape;345;p56"/>
          <p:cNvSpPr txBox="1">
            <a:spLocks noGrp="1"/>
          </p:cNvSpPr>
          <p:nvPr>
            <p:ph type="title" idx="4294967295"/>
          </p:nvPr>
        </p:nvSpPr>
        <p:spPr>
          <a:xfrm>
            <a:off x="157900" y="127350"/>
            <a:ext cx="59526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Des idées pédagogiques</a:t>
            </a:r>
            <a:endParaRPr sz="2500">
              <a:solidFill>
                <a:schemeClr val="lt1"/>
              </a:solidFill>
              <a:latin typeface="Viga"/>
              <a:ea typeface="Viga"/>
              <a:cs typeface="Viga"/>
              <a:sym typeface="Viga"/>
            </a:endParaRPr>
          </a:p>
        </p:txBody>
      </p:sp>
      <p:sp>
        <p:nvSpPr>
          <p:cNvPr id="346" name="Google Shape;346;p56"/>
          <p:cNvSpPr/>
          <p:nvPr/>
        </p:nvSpPr>
        <p:spPr>
          <a:xfrm>
            <a:off x="6416325" y="1554400"/>
            <a:ext cx="4190100" cy="30621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457200" algn="ctr" rtl="0">
              <a:spcBef>
                <a:spcPts val="0"/>
              </a:spcBef>
              <a:spcAft>
                <a:spcPts val="0"/>
              </a:spcAft>
              <a:buNone/>
            </a:pPr>
            <a:endParaRPr sz="3600">
              <a:latin typeface="Ubuntu"/>
              <a:ea typeface="Ubuntu"/>
              <a:cs typeface="Ubuntu"/>
              <a:sym typeface="Ubuntu"/>
            </a:endParaRPr>
          </a:p>
        </p:txBody>
      </p:sp>
      <p:sp>
        <p:nvSpPr>
          <p:cNvPr id="347" name="Google Shape;347;p56"/>
          <p:cNvSpPr txBox="1"/>
          <p:nvPr/>
        </p:nvSpPr>
        <p:spPr>
          <a:xfrm>
            <a:off x="6665125" y="1950250"/>
            <a:ext cx="24789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u="sng">
                <a:solidFill>
                  <a:srgbClr val="1155CC"/>
                </a:solidFill>
                <a:latin typeface="Ubuntu"/>
                <a:ea typeface="Ubuntu"/>
                <a:cs typeface="Ubuntu"/>
                <a:sym typeface="Ubuntu"/>
                <a:hlinkClick r:id="rId3">
                  <a:extLst>
                    <a:ext uri="{A12FA001-AC4F-418D-AE19-62706E023703}">
                      <ahyp:hlinkClr xmlns:ahyp="http://schemas.microsoft.com/office/drawing/2018/hyperlinkcolor" val="tx"/>
                    </a:ext>
                  </a:extLst>
                </a:hlinkClick>
              </a:rPr>
              <a:t>Quelques défis avec des tutoriels</a:t>
            </a:r>
            <a:endParaRPr sz="2200">
              <a:latin typeface="Ubuntu"/>
              <a:ea typeface="Ubuntu"/>
              <a:cs typeface="Ubuntu"/>
              <a:sym typeface="Ubuntu"/>
            </a:endParaRPr>
          </a:p>
          <a:p>
            <a:pPr marL="0" lvl="0" indent="0" algn="l" rtl="0">
              <a:spcBef>
                <a:spcPts val="0"/>
              </a:spcBef>
              <a:spcAft>
                <a:spcPts val="0"/>
              </a:spcAft>
              <a:buNone/>
            </a:pPr>
            <a:endParaRPr sz="2200">
              <a:latin typeface="Ubuntu"/>
              <a:ea typeface="Ubuntu"/>
              <a:cs typeface="Ubuntu"/>
              <a:sym typeface="Ubuntu"/>
            </a:endParaRPr>
          </a:p>
          <a:p>
            <a:pPr marL="0" lvl="0" indent="0" algn="l" rtl="0">
              <a:spcBef>
                <a:spcPts val="0"/>
              </a:spcBef>
              <a:spcAft>
                <a:spcPts val="0"/>
              </a:spcAft>
              <a:buNone/>
            </a:pPr>
            <a:r>
              <a:rPr lang="en" sz="2200" u="sng">
                <a:solidFill>
                  <a:srgbClr val="1155CC"/>
                </a:solidFill>
                <a:latin typeface="Ubuntu"/>
                <a:ea typeface="Ubuntu"/>
                <a:cs typeface="Ubuntu"/>
                <a:sym typeface="Ubuntu"/>
                <a:hlinkClick r:id="rId4">
                  <a:extLst>
                    <a:ext uri="{A12FA001-AC4F-418D-AE19-62706E023703}">
                      <ahyp:hlinkClr xmlns:ahyp="http://schemas.microsoft.com/office/drawing/2018/hyperlinkcolor" val="tx"/>
                    </a:ext>
                  </a:extLst>
                </a:hlinkClick>
              </a:rPr>
              <a:t>Littérature et robots Ozobot et Dash</a:t>
            </a:r>
            <a:r>
              <a:rPr lang="en" sz="2200">
                <a:solidFill>
                  <a:srgbClr val="1155CC"/>
                </a:solidFill>
                <a:latin typeface="Ubuntu"/>
                <a:ea typeface="Ubuntu"/>
                <a:cs typeface="Ubuntu"/>
                <a:sym typeface="Ubuntu"/>
              </a:rPr>
              <a:t> </a:t>
            </a:r>
            <a:endParaRPr sz="2200">
              <a:solidFill>
                <a:srgbClr val="1155CC"/>
              </a:solidFill>
              <a:latin typeface="Ubuntu"/>
              <a:ea typeface="Ubuntu"/>
              <a:cs typeface="Ubuntu"/>
              <a:sym typeface="Ubuntu"/>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7"/>
          <p:cNvSpPr/>
          <p:nvPr/>
        </p:nvSpPr>
        <p:spPr>
          <a:xfrm>
            <a:off x="-64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7"/>
          <p:cNvSpPr txBox="1">
            <a:spLocks noGrp="1"/>
          </p:cNvSpPr>
          <p:nvPr>
            <p:ph type="body" idx="1"/>
          </p:nvPr>
        </p:nvSpPr>
        <p:spPr>
          <a:xfrm>
            <a:off x="370850" y="1302650"/>
            <a:ext cx="8572200" cy="34647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dk1"/>
              </a:buClr>
              <a:buSzPts val="2100"/>
              <a:buFont typeface="Ubuntu"/>
              <a:buChar char="●"/>
            </a:pPr>
            <a:r>
              <a:rPr lang="en" sz="2100">
                <a:solidFill>
                  <a:schemeClr val="dk1"/>
                </a:solidFill>
                <a:latin typeface="Ubuntu"/>
                <a:ea typeface="Ubuntu"/>
                <a:cs typeface="Ubuntu"/>
                <a:sym typeface="Ubuntu"/>
              </a:rPr>
              <a:t>Autoformations sur Campus RÉCIT :</a:t>
            </a:r>
            <a:r>
              <a:rPr lang="en" sz="2100">
                <a:solidFill>
                  <a:srgbClr val="0B5394"/>
                </a:solidFill>
                <a:latin typeface="Ubuntu"/>
                <a:ea typeface="Ubuntu"/>
                <a:cs typeface="Ubuntu"/>
                <a:sym typeface="Ubuntu"/>
              </a:rPr>
              <a:t> </a:t>
            </a:r>
            <a:endParaRPr sz="2100">
              <a:solidFill>
                <a:srgbClr val="0B5394"/>
              </a:solidFill>
              <a:latin typeface="Ubuntu"/>
              <a:ea typeface="Ubuntu"/>
              <a:cs typeface="Ubuntu"/>
              <a:sym typeface="Ubuntu"/>
            </a:endParaRPr>
          </a:p>
          <a:p>
            <a:pPr marL="457200" lvl="0" indent="0" algn="l" rtl="0">
              <a:lnSpc>
                <a:spcPct val="115000"/>
              </a:lnSpc>
              <a:spcBef>
                <a:spcPts val="0"/>
              </a:spcBef>
              <a:spcAft>
                <a:spcPts val="0"/>
              </a:spcAft>
              <a:buNone/>
            </a:pPr>
            <a:r>
              <a:rPr lang="en" sz="21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Scratch pour tous</a:t>
            </a:r>
            <a:r>
              <a:rPr lang="en" sz="2100">
                <a:solidFill>
                  <a:schemeClr val="dk1"/>
                </a:solidFill>
                <a:latin typeface="Ubuntu"/>
                <a:ea typeface="Ubuntu"/>
                <a:cs typeface="Ubuntu"/>
                <a:sym typeface="Ubuntu"/>
              </a:rPr>
              <a:t> et</a:t>
            </a:r>
            <a:r>
              <a:rPr lang="en" sz="2100">
                <a:solidFill>
                  <a:srgbClr val="0B5394"/>
                </a:solidFill>
                <a:latin typeface="Ubuntu"/>
                <a:ea typeface="Ubuntu"/>
                <a:cs typeface="Ubuntu"/>
                <a:sym typeface="Ubuntu"/>
              </a:rPr>
              <a:t> </a:t>
            </a:r>
            <a:r>
              <a:rPr lang="en" sz="210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 en mathématique</a:t>
            </a:r>
            <a:endParaRPr sz="2100">
              <a:solidFill>
                <a:srgbClr val="0069BF"/>
              </a:solidFill>
              <a:latin typeface="Ubuntu"/>
              <a:ea typeface="Ubuntu"/>
              <a:cs typeface="Ubuntu"/>
              <a:sym typeface="Ubuntu"/>
            </a:endParaRPr>
          </a:p>
          <a:p>
            <a:pPr marL="457200" lvl="0" indent="-361950" algn="l" rtl="0">
              <a:spcBef>
                <a:spcPts val="1000"/>
              </a:spcBef>
              <a:spcAft>
                <a:spcPts val="0"/>
              </a:spcAft>
              <a:buClr>
                <a:schemeClr val="dk1"/>
              </a:buClr>
              <a:buSzPts val="2100"/>
              <a:buFont typeface="Ubuntu"/>
              <a:buChar char="●"/>
            </a:pPr>
            <a:r>
              <a:rPr lang="en" sz="2100">
                <a:solidFill>
                  <a:schemeClr val="dk1"/>
                </a:solidFill>
                <a:latin typeface="Ubuntu"/>
                <a:ea typeface="Ubuntu"/>
                <a:cs typeface="Ubuntu"/>
                <a:sym typeface="Ubuntu"/>
              </a:rPr>
              <a:t>Padlet de ressources </a:t>
            </a:r>
            <a:r>
              <a:rPr lang="en" sz="2100" u="sng">
                <a:solidFill>
                  <a:srgbClr val="0069BF"/>
                </a:solidFill>
                <a:latin typeface="Ubuntu"/>
                <a:ea typeface="Ubuntu"/>
                <a:cs typeface="Ubuntu"/>
                <a:sym typeface="Ubuntu"/>
                <a:hlinkClick r:id="rId5">
                  <a:extLst>
                    <a:ext uri="{A12FA001-AC4F-418D-AE19-62706E023703}">
                      <ahyp:hlinkClr xmlns:ahyp="http://schemas.microsoft.com/office/drawing/2018/hyperlinkcolor" val="tx"/>
                    </a:ext>
                  </a:extLst>
                </a:hlinkClick>
              </a:rPr>
              <a:t>Scratch au primaire</a:t>
            </a:r>
            <a:r>
              <a:rPr lang="en" sz="2100">
                <a:solidFill>
                  <a:schemeClr val="dk1"/>
                </a:solidFill>
                <a:latin typeface="Ubuntu"/>
                <a:ea typeface="Ubuntu"/>
                <a:cs typeface="Ubuntu"/>
                <a:sym typeface="Ubuntu"/>
              </a:rPr>
              <a:t> </a:t>
            </a:r>
            <a:endParaRPr sz="2100">
              <a:solidFill>
                <a:schemeClr val="dk1"/>
              </a:solidFill>
              <a:latin typeface="Ubuntu"/>
              <a:ea typeface="Ubuntu"/>
              <a:cs typeface="Ubuntu"/>
              <a:sym typeface="Ubuntu"/>
            </a:endParaRPr>
          </a:p>
          <a:p>
            <a:pPr marL="457200" lvl="0" indent="-361950" algn="l" rtl="0">
              <a:spcBef>
                <a:spcPts val="1000"/>
              </a:spcBef>
              <a:spcAft>
                <a:spcPts val="0"/>
              </a:spcAft>
              <a:buClr>
                <a:schemeClr val="dk1"/>
              </a:buClr>
              <a:buSzPts val="2100"/>
              <a:buFont typeface="Ubuntu"/>
              <a:buChar char="●"/>
            </a:pPr>
            <a:r>
              <a:rPr lang="en" sz="2100">
                <a:solidFill>
                  <a:schemeClr val="dk1"/>
                </a:solidFill>
                <a:latin typeface="Ubuntu"/>
                <a:ea typeface="Ubuntu"/>
                <a:cs typeface="Ubuntu"/>
                <a:sym typeface="Ubuntu"/>
              </a:rPr>
              <a:t>Guide et défis en</a:t>
            </a:r>
            <a:r>
              <a:rPr lang="en" sz="2100">
                <a:latin typeface="Ubuntu"/>
                <a:ea typeface="Ubuntu"/>
                <a:cs typeface="Ubuntu"/>
                <a:sym typeface="Ubuntu"/>
              </a:rPr>
              <a:t> </a:t>
            </a:r>
            <a:r>
              <a:rPr lang="en" sz="2100" u="sng">
                <a:solidFill>
                  <a:srgbClr val="0069BF"/>
                </a:solidFill>
                <a:latin typeface="Ubuntu"/>
                <a:ea typeface="Ubuntu"/>
                <a:cs typeface="Ubuntu"/>
                <a:sym typeface="Ubuntu"/>
                <a:hlinkClick r:id="rId6">
                  <a:extLst>
                    <a:ext uri="{A12FA001-AC4F-418D-AE19-62706E023703}">
                      <ahyp:hlinkClr xmlns:ahyp="http://schemas.microsoft.com/office/drawing/2018/hyperlinkcolor" val="tx"/>
                    </a:ext>
                  </a:extLst>
                </a:hlinkClick>
              </a:rPr>
              <a:t>univers social</a:t>
            </a:r>
            <a:r>
              <a:rPr lang="en" sz="2100">
                <a:solidFill>
                  <a:srgbClr val="0069BF"/>
                </a:solidFill>
                <a:latin typeface="Ubuntu"/>
                <a:ea typeface="Ubuntu"/>
                <a:cs typeface="Ubuntu"/>
                <a:sym typeface="Ubuntu"/>
              </a:rPr>
              <a:t> - </a:t>
            </a:r>
            <a:r>
              <a:rPr lang="en" sz="2100" u="sng">
                <a:solidFill>
                  <a:srgbClr val="0069BF"/>
                </a:solidFill>
                <a:latin typeface="Ubuntu"/>
                <a:ea typeface="Ubuntu"/>
                <a:cs typeface="Ubuntu"/>
                <a:sym typeface="Ubuntu"/>
                <a:hlinkClick r:id="rId7">
                  <a:extLst>
                    <a:ext uri="{A12FA001-AC4F-418D-AE19-62706E023703}">
                      <ahyp:hlinkClr xmlns:ahyp="http://schemas.microsoft.com/office/drawing/2018/hyperlinkcolor" val="tx"/>
                    </a:ext>
                  </a:extLst>
                </a:hlinkClick>
              </a:rPr>
              <a:t>page programmation RÉCITUS</a:t>
            </a:r>
            <a:endParaRPr sz="2100">
              <a:solidFill>
                <a:srgbClr val="0069BF"/>
              </a:solidFill>
              <a:latin typeface="Ubuntu"/>
              <a:ea typeface="Ubuntu"/>
              <a:cs typeface="Ubuntu"/>
              <a:sym typeface="Ubuntu"/>
            </a:endParaRPr>
          </a:p>
          <a:p>
            <a:pPr marL="457200" lvl="0" indent="-361950" algn="l" rtl="0">
              <a:spcBef>
                <a:spcPts val="1000"/>
              </a:spcBef>
              <a:spcAft>
                <a:spcPts val="0"/>
              </a:spcAft>
              <a:buClr>
                <a:schemeClr val="dk1"/>
              </a:buClr>
              <a:buSzPts val="2100"/>
              <a:buFont typeface="Ubuntu"/>
              <a:buChar char="●"/>
            </a:pPr>
            <a:r>
              <a:rPr lang="en" sz="2100">
                <a:solidFill>
                  <a:schemeClr val="dk1"/>
                </a:solidFill>
                <a:latin typeface="Ubuntu"/>
                <a:ea typeface="Ubuntu"/>
                <a:cs typeface="Ubuntu"/>
                <a:sym typeface="Ubuntu"/>
              </a:rPr>
              <a:t>Cartes tutoriels Scratch (</a:t>
            </a:r>
            <a:r>
              <a:rPr lang="en" sz="2100" u="sng">
                <a:solidFill>
                  <a:srgbClr val="0069BF"/>
                </a:solidFill>
                <a:latin typeface="Ubuntu"/>
                <a:ea typeface="Ubuntu"/>
                <a:cs typeface="Ubuntu"/>
                <a:sym typeface="Ubuntu"/>
                <a:hlinkClick r:id="rId8">
                  <a:extLst>
                    <a:ext uri="{A12FA001-AC4F-418D-AE19-62706E023703}">
                      <ahyp:hlinkClr xmlns:ahyp="http://schemas.microsoft.com/office/drawing/2018/hyperlinkcolor" val="tx"/>
                    </a:ext>
                  </a:extLst>
                </a:hlinkClick>
              </a:rPr>
              <a:t>français</a:t>
            </a:r>
            <a:r>
              <a:rPr lang="en" sz="2100">
                <a:solidFill>
                  <a:srgbClr val="0069BF"/>
                </a:solidFill>
                <a:latin typeface="Ubuntu"/>
                <a:ea typeface="Ubuntu"/>
                <a:cs typeface="Ubuntu"/>
                <a:sym typeface="Ubuntu"/>
              </a:rPr>
              <a:t> - </a:t>
            </a:r>
            <a:r>
              <a:rPr lang="en" sz="2100" u="sng">
                <a:solidFill>
                  <a:srgbClr val="0069BF"/>
                </a:solidFill>
                <a:latin typeface="Ubuntu"/>
                <a:ea typeface="Ubuntu"/>
                <a:cs typeface="Ubuntu"/>
                <a:sym typeface="Ubuntu"/>
                <a:hlinkClick r:id="rId9">
                  <a:extLst>
                    <a:ext uri="{A12FA001-AC4F-418D-AE19-62706E023703}">
                      <ahyp:hlinkClr xmlns:ahyp="http://schemas.microsoft.com/office/drawing/2018/hyperlinkcolor" val="tx"/>
                    </a:ext>
                  </a:extLst>
                </a:hlinkClick>
              </a:rPr>
              <a:t>english</a:t>
            </a:r>
            <a:r>
              <a:rPr lang="en" sz="2100">
                <a:solidFill>
                  <a:schemeClr val="dk1"/>
                </a:solidFill>
                <a:latin typeface="Ubuntu"/>
                <a:ea typeface="Ubuntu"/>
                <a:cs typeface="Ubuntu"/>
                <a:sym typeface="Ubuntu"/>
              </a:rPr>
              <a:t>)</a:t>
            </a:r>
            <a:endParaRPr sz="2100">
              <a:solidFill>
                <a:schemeClr val="dk1"/>
              </a:solidFill>
              <a:latin typeface="Ubuntu"/>
              <a:ea typeface="Ubuntu"/>
              <a:cs typeface="Ubuntu"/>
              <a:sym typeface="Ubuntu"/>
            </a:endParaRPr>
          </a:p>
          <a:p>
            <a:pPr marL="457200" lvl="0" indent="-361950" algn="l" rtl="0">
              <a:spcBef>
                <a:spcPts val="1000"/>
              </a:spcBef>
              <a:spcAft>
                <a:spcPts val="1000"/>
              </a:spcAft>
              <a:buClr>
                <a:schemeClr val="dk1"/>
              </a:buClr>
              <a:buSzPts val="2100"/>
              <a:buFont typeface="Ubuntu"/>
              <a:buChar char="●"/>
            </a:pPr>
            <a:r>
              <a:rPr lang="en" sz="2100" u="sng">
                <a:solidFill>
                  <a:srgbClr val="1155CC"/>
                </a:solidFill>
                <a:latin typeface="Ubuntu"/>
                <a:ea typeface="Ubuntu"/>
                <a:cs typeface="Ubuntu"/>
                <a:sym typeface="Ubuntu"/>
                <a:hlinkClick r:id="rId10">
                  <a:extLst>
                    <a:ext uri="{A12FA001-AC4F-418D-AE19-62706E023703}">
                      <ahyp:hlinkClr xmlns:ahyp="http://schemas.microsoft.com/office/drawing/2018/hyperlinkcolor" val="tx"/>
                    </a:ext>
                  </a:extLst>
                </a:hlinkClick>
              </a:rPr>
              <a:t>Ressources Scratch</a:t>
            </a:r>
            <a:r>
              <a:rPr lang="en" sz="2100">
                <a:solidFill>
                  <a:schemeClr val="dk1"/>
                </a:solidFill>
                <a:latin typeface="Ubuntu"/>
                <a:ea typeface="Ubuntu"/>
                <a:cs typeface="Ubuntu"/>
                <a:sym typeface="Ubuntu"/>
              </a:rPr>
              <a:t> - dont </a:t>
            </a:r>
            <a:r>
              <a:rPr lang="en" sz="2100" u="sng">
                <a:solidFill>
                  <a:srgbClr val="1155CC"/>
                </a:solidFill>
                <a:latin typeface="Ubuntu"/>
                <a:ea typeface="Ubuntu"/>
                <a:cs typeface="Ubuntu"/>
                <a:sym typeface="Ubuntu"/>
                <a:hlinkClick r:id="rId11">
                  <a:extLst>
                    <a:ext uri="{A12FA001-AC4F-418D-AE19-62706E023703}">
                      <ahyp:hlinkClr xmlns:ahyp="http://schemas.microsoft.com/office/drawing/2018/hyperlinkcolor" val="tx"/>
                    </a:ext>
                  </a:extLst>
                </a:hlinkClick>
              </a:rPr>
              <a:t>référentiels par types de blocs</a:t>
            </a:r>
            <a:endParaRPr sz="2100">
              <a:solidFill>
                <a:srgbClr val="1155CC"/>
              </a:solidFill>
              <a:latin typeface="Ubuntu"/>
              <a:ea typeface="Ubuntu"/>
              <a:cs typeface="Ubuntu"/>
              <a:sym typeface="Ubuntu"/>
            </a:endParaRPr>
          </a:p>
        </p:txBody>
      </p:sp>
      <p:sp>
        <p:nvSpPr>
          <p:cNvPr id="354" name="Google Shape;354;p57"/>
          <p:cNvSpPr txBox="1">
            <a:spLocks noGrp="1"/>
          </p:cNvSpPr>
          <p:nvPr>
            <p:ph type="title"/>
          </p:nvPr>
        </p:nvSpPr>
        <p:spPr>
          <a:xfrm>
            <a:off x="157425" y="127350"/>
            <a:ext cx="3468600" cy="872400"/>
          </a:xfrm>
          <a:prstGeom prst="rect">
            <a:avLst/>
          </a:prstGeom>
          <a:solidFill>
            <a:srgbClr val="0069BF"/>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500">
                <a:solidFill>
                  <a:schemeClr val="lt1"/>
                </a:solidFill>
                <a:latin typeface="Viga"/>
                <a:ea typeface="Viga"/>
                <a:cs typeface="Viga"/>
                <a:sym typeface="Viga"/>
              </a:rPr>
              <a:t>Ressources</a:t>
            </a:r>
            <a:endParaRPr sz="2500">
              <a:solidFill>
                <a:schemeClr val="lt1"/>
              </a:solidFill>
              <a:latin typeface="Viga"/>
              <a:ea typeface="Viga"/>
              <a:cs typeface="Viga"/>
              <a:sym typeface="Viga"/>
            </a:endParaRPr>
          </a:p>
        </p:txBody>
      </p:sp>
      <p:pic>
        <p:nvPicPr>
          <p:cNvPr id="355" name="Google Shape;355;p57"/>
          <p:cNvPicPr preferRelativeResize="0"/>
          <p:nvPr/>
        </p:nvPicPr>
        <p:blipFill>
          <a:blip r:embed="rId12">
            <a:alphaModFix/>
          </a:blip>
          <a:stretch>
            <a:fillRect/>
          </a:stretch>
        </p:blipFill>
        <p:spPr>
          <a:xfrm>
            <a:off x="7806435" y="4016399"/>
            <a:ext cx="1347852" cy="1127100"/>
          </a:xfrm>
          <a:prstGeom prst="rect">
            <a:avLst/>
          </a:prstGeom>
          <a:noFill/>
          <a:ln>
            <a:noFill/>
          </a:ln>
        </p:spPr>
      </p:pic>
      <p:pic>
        <p:nvPicPr>
          <p:cNvPr id="356" name="Google Shape;356;p57"/>
          <p:cNvPicPr preferRelativeResize="0"/>
          <p:nvPr/>
        </p:nvPicPr>
        <p:blipFill>
          <a:blip r:embed="rId13">
            <a:alphaModFix/>
          </a:blip>
          <a:stretch>
            <a:fillRect/>
          </a:stretch>
        </p:blipFill>
        <p:spPr>
          <a:xfrm>
            <a:off x="8017598" y="116533"/>
            <a:ext cx="925524" cy="8940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8"/>
          <p:cNvSpPr/>
          <p:nvPr/>
        </p:nvSpPr>
        <p:spPr>
          <a:xfrm>
            <a:off x="-6450" y="0"/>
            <a:ext cx="9156900" cy="12765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363" name="Google Shape;363;p58"/>
          <p:cNvSpPr txBox="1">
            <a:spLocks noGrp="1"/>
          </p:cNvSpPr>
          <p:nvPr>
            <p:ph type="title" idx="4294967295"/>
          </p:nvPr>
        </p:nvSpPr>
        <p:spPr>
          <a:xfrm>
            <a:off x="1193125" y="51800"/>
            <a:ext cx="6473700" cy="12765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111">
                <a:solidFill>
                  <a:schemeClr val="lt1"/>
                </a:solidFill>
                <a:latin typeface="Viga"/>
                <a:ea typeface="Viga"/>
                <a:cs typeface="Viga"/>
                <a:sym typeface="Viga"/>
              </a:rPr>
              <a:t>L’équipe du RÉCIT MST est disponible </a:t>
            </a:r>
            <a:endParaRPr sz="3111">
              <a:solidFill>
                <a:schemeClr val="lt1"/>
              </a:solidFill>
              <a:latin typeface="Viga"/>
              <a:ea typeface="Viga"/>
              <a:cs typeface="Viga"/>
              <a:sym typeface="Viga"/>
            </a:endParaRPr>
          </a:p>
          <a:p>
            <a:pPr marL="0" lvl="0" indent="0" algn="ctr" rtl="0">
              <a:spcBef>
                <a:spcPts val="0"/>
              </a:spcBef>
              <a:spcAft>
                <a:spcPts val="0"/>
              </a:spcAft>
              <a:buNone/>
            </a:pPr>
            <a:r>
              <a:rPr lang="en" sz="3111">
                <a:solidFill>
                  <a:schemeClr val="lt1"/>
                </a:solidFill>
                <a:latin typeface="Viga"/>
                <a:ea typeface="Viga"/>
                <a:cs typeface="Viga"/>
                <a:sym typeface="Viga"/>
              </a:rPr>
              <a:t>les mercredis matins de 9 h à 11 h 30.</a:t>
            </a:r>
            <a:r>
              <a:rPr lang="en" sz="3000">
                <a:solidFill>
                  <a:schemeClr val="lt1"/>
                </a:solidFill>
                <a:latin typeface="Viga"/>
                <a:ea typeface="Viga"/>
                <a:cs typeface="Viga"/>
                <a:sym typeface="Viga"/>
              </a:rPr>
              <a:t> </a:t>
            </a:r>
            <a:endParaRPr sz="3000">
              <a:solidFill>
                <a:schemeClr val="lt1"/>
              </a:solidFill>
              <a:latin typeface="Viga"/>
              <a:ea typeface="Viga"/>
              <a:cs typeface="Viga"/>
              <a:sym typeface="Viga"/>
            </a:endParaRPr>
          </a:p>
        </p:txBody>
      </p:sp>
      <p:sp>
        <p:nvSpPr>
          <p:cNvPr id="364" name="Google Shape;364;p58"/>
          <p:cNvSpPr/>
          <p:nvPr/>
        </p:nvSpPr>
        <p:spPr>
          <a:xfrm>
            <a:off x="2881448" y="1724603"/>
            <a:ext cx="3228699" cy="217328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osis"/>
              <a:ea typeface="Dosis"/>
              <a:cs typeface="Dosis"/>
              <a:sym typeface="Dosis"/>
            </a:endParaRPr>
          </a:p>
        </p:txBody>
      </p:sp>
      <p:sp>
        <p:nvSpPr>
          <p:cNvPr id="365" name="Google Shape;365;p58"/>
          <p:cNvSpPr txBox="1"/>
          <p:nvPr/>
        </p:nvSpPr>
        <p:spPr>
          <a:xfrm>
            <a:off x="1714375" y="3976525"/>
            <a:ext cx="5926500" cy="7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Ubuntu"/>
                <a:ea typeface="Ubuntu"/>
                <a:cs typeface="Ubuntu"/>
                <a:sym typeface="Ubuntu"/>
              </a:rPr>
              <a:t>Lien vers notre salle de vidéoconférence : </a:t>
            </a:r>
            <a:endParaRPr sz="1600">
              <a:latin typeface="Ubuntu"/>
              <a:ea typeface="Ubuntu"/>
              <a:cs typeface="Ubuntu"/>
              <a:sym typeface="Ubuntu"/>
            </a:endParaRPr>
          </a:p>
          <a:p>
            <a:pPr marL="0" lvl="0" indent="0" algn="ctr" rtl="0">
              <a:spcBef>
                <a:spcPts val="0"/>
              </a:spcBef>
              <a:spcAft>
                <a:spcPts val="0"/>
              </a:spcAft>
              <a:buNone/>
            </a:pPr>
            <a:endParaRPr sz="400">
              <a:latin typeface="Ubuntu"/>
              <a:ea typeface="Ubuntu"/>
              <a:cs typeface="Ubuntu"/>
              <a:sym typeface="Ubuntu"/>
            </a:endParaRPr>
          </a:p>
          <a:p>
            <a:pPr marL="0" lvl="0" indent="0" algn="ctr" rtl="0">
              <a:spcBef>
                <a:spcPts val="0"/>
              </a:spcBef>
              <a:spcAft>
                <a:spcPts val="0"/>
              </a:spcAft>
              <a:buNone/>
            </a:pPr>
            <a:r>
              <a:rPr lang="en" sz="2400" u="sng">
                <a:solidFill>
                  <a:srgbClr val="0B5394"/>
                </a:solidFill>
                <a:highlight>
                  <a:srgbClr val="FFFFFF"/>
                </a:highlight>
                <a:latin typeface="Viga"/>
                <a:ea typeface="Viga"/>
                <a:cs typeface="Viga"/>
                <a:sym typeface="Viga"/>
                <a:hlinkClick r:id="rId3">
                  <a:extLst>
                    <a:ext uri="{A12FA001-AC4F-418D-AE19-62706E023703}">
                      <ahyp:hlinkClr xmlns:ahyp="http://schemas.microsoft.com/office/drawing/2018/hyperlinkcolor" val="tx"/>
                    </a:ext>
                  </a:extLst>
                </a:hlinkClick>
              </a:rPr>
              <a:t>recitmst.qc.ca/ecv-zoom</a:t>
            </a:r>
            <a:endParaRPr sz="2400">
              <a:solidFill>
                <a:srgbClr val="0B5394"/>
              </a:solidFill>
              <a:highlight>
                <a:srgbClr val="FFFFFF"/>
              </a:highlight>
              <a:latin typeface="Viga"/>
              <a:ea typeface="Viga"/>
              <a:cs typeface="Viga"/>
              <a:sym typeface="Viga"/>
            </a:endParaRPr>
          </a:p>
          <a:p>
            <a:pPr marL="0" lvl="0" indent="0" algn="ctr" rtl="0">
              <a:spcBef>
                <a:spcPts val="0"/>
              </a:spcBef>
              <a:spcAft>
                <a:spcPts val="0"/>
              </a:spcAft>
              <a:buNone/>
            </a:pPr>
            <a:r>
              <a:rPr lang="en">
                <a:solidFill>
                  <a:schemeClr val="dk1"/>
                </a:solidFill>
                <a:latin typeface="Ubuntu"/>
                <a:ea typeface="Ubuntu"/>
                <a:cs typeface="Ubuntu"/>
                <a:sym typeface="Ubuntu"/>
              </a:rPr>
              <a:t>Toutes les informations: </a:t>
            </a:r>
            <a:r>
              <a:rPr lang="en" u="sng">
                <a:solidFill>
                  <a:srgbClr val="0B5394"/>
                </a:solidFill>
                <a:latin typeface="Ubuntu"/>
                <a:ea typeface="Ubuntu"/>
                <a:cs typeface="Ubuntu"/>
                <a:sym typeface="Ubuntu"/>
                <a:hlinkClick r:id="rId4">
                  <a:extLst>
                    <a:ext uri="{A12FA001-AC4F-418D-AE19-62706E023703}">
                      <ahyp:hlinkClr xmlns:ahyp="http://schemas.microsoft.com/office/drawing/2018/hyperlinkcolor" val="tx"/>
                    </a:ext>
                  </a:extLst>
                </a:hlinkClick>
              </a:rPr>
              <a:t>recitmst.qc.ca/ecv</a:t>
            </a:r>
            <a:r>
              <a:rPr lang="en" sz="2600">
                <a:solidFill>
                  <a:srgbClr val="0B5394"/>
                </a:solidFill>
                <a:highlight>
                  <a:srgbClr val="FFFFFF"/>
                </a:highlight>
                <a:latin typeface="Viga"/>
                <a:ea typeface="Viga"/>
                <a:cs typeface="Viga"/>
                <a:sym typeface="Viga"/>
              </a:rPr>
              <a:t> </a:t>
            </a:r>
            <a:endParaRPr sz="2600" b="1">
              <a:solidFill>
                <a:srgbClr val="0B5394"/>
              </a:solidFill>
              <a:latin typeface="Viga"/>
              <a:ea typeface="Viga"/>
              <a:cs typeface="Viga"/>
              <a:sym typeface="Viga"/>
            </a:endParaRPr>
          </a:p>
          <a:p>
            <a:pPr marL="0" lvl="0" indent="0" algn="ctr" rtl="0">
              <a:spcBef>
                <a:spcPts val="0"/>
              </a:spcBef>
              <a:spcAft>
                <a:spcPts val="0"/>
              </a:spcAft>
              <a:buNone/>
            </a:pPr>
            <a:endParaRPr>
              <a:latin typeface="Ubuntu"/>
              <a:ea typeface="Ubuntu"/>
              <a:cs typeface="Ubuntu"/>
              <a:sym typeface="Ubuntu"/>
            </a:endParaRPr>
          </a:p>
        </p:txBody>
      </p:sp>
      <p:pic>
        <p:nvPicPr>
          <p:cNvPr id="366" name="Google Shape;366;p58"/>
          <p:cNvPicPr preferRelativeResize="0"/>
          <p:nvPr/>
        </p:nvPicPr>
        <p:blipFill>
          <a:blip r:embed="rId5">
            <a:alphaModFix/>
          </a:blip>
          <a:stretch>
            <a:fillRect/>
          </a:stretch>
        </p:blipFill>
        <p:spPr>
          <a:xfrm>
            <a:off x="3016550" y="1835825"/>
            <a:ext cx="2958601" cy="1633199"/>
          </a:xfrm>
          <a:prstGeom prst="rect">
            <a:avLst/>
          </a:prstGeom>
          <a:noFill/>
          <a:ln>
            <a:noFill/>
          </a:ln>
        </p:spPr>
      </p:pic>
      <p:pic>
        <p:nvPicPr>
          <p:cNvPr id="367" name="Google Shape;367;p58"/>
          <p:cNvPicPr preferRelativeResize="0"/>
          <p:nvPr/>
        </p:nvPicPr>
        <p:blipFill>
          <a:blip r:embed="rId6">
            <a:alphaModFix/>
          </a:blip>
          <a:stretch>
            <a:fillRect/>
          </a:stretch>
        </p:blipFill>
        <p:spPr>
          <a:xfrm>
            <a:off x="8017598" y="116533"/>
            <a:ext cx="925524" cy="8940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373" name="Google Shape;373;p59">
            <a:hlinkClick r:id="rId3"/>
          </p:cNvPr>
          <p:cNvPicPr preferRelativeResize="0"/>
          <p:nvPr/>
        </p:nvPicPr>
        <p:blipFill>
          <a:blip r:embed="rId4">
            <a:alphaModFix/>
          </a:blip>
          <a:stretch>
            <a:fillRect/>
          </a:stretch>
        </p:blipFill>
        <p:spPr>
          <a:xfrm>
            <a:off x="-25"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0">
            <a:hlinkClick r:id="rId3"/>
          </p:cNvPr>
          <p:cNvSpPr/>
          <p:nvPr/>
        </p:nvSpPr>
        <p:spPr>
          <a:xfrm>
            <a:off x="310840" y="2919788"/>
            <a:ext cx="1981500" cy="7359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0" name="Google Shape;380;p60"/>
          <p:cNvSpPr txBox="1"/>
          <p:nvPr/>
        </p:nvSpPr>
        <p:spPr>
          <a:xfrm>
            <a:off x="233063" y="2124431"/>
            <a:ext cx="2639400" cy="557100"/>
          </a:xfrm>
          <a:prstGeom prst="rect">
            <a:avLst/>
          </a:prstGeom>
          <a:noFill/>
          <a:ln>
            <a:noFill/>
          </a:ln>
        </p:spPr>
        <p:txBody>
          <a:bodyPr spcFirstLastPara="1" wrap="square" lIns="68575" tIns="68575" rIns="68575" bIns="68575" anchor="t" anchorCtr="0">
            <a:spAutoFit/>
          </a:bodyPr>
          <a:lstStyle/>
          <a:p>
            <a:pPr marL="0" lvl="0" indent="0" algn="l" rtl="0">
              <a:lnSpc>
                <a:spcPct val="80000"/>
              </a:lnSpc>
              <a:spcBef>
                <a:spcPts val="0"/>
              </a:spcBef>
              <a:spcAft>
                <a:spcPts val="0"/>
              </a:spcAft>
              <a:buNone/>
            </a:pPr>
            <a:r>
              <a:rPr lang="en" sz="1700">
                <a:latin typeface="Ubuntu Medium"/>
                <a:ea typeface="Ubuntu Medium"/>
                <a:cs typeface="Ubuntu Medium"/>
                <a:sym typeface="Ubuntu Medium"/>
              </a:rPr>
              <a:t>Création d’un compte gratuit ou se connecter</a:t>
            </a:r>
            <a:endParaRPr sz="1700">
              <a:latin typeface="Ubuntu"/>
              <a:ea typeface="Ubuntu"/>
              <a:cs typeface="Ubuntu"/>
              <a:sym typeface="Ubuntu"/>
            </a:endParaRPr>
          </a:p>
        </p:txBody>
      </p:sp>
      <p:sp>
        <p:nvSpPr>
          <p:cNvPr id="381" name="Google Shape;381;p60"/>
          <p:cNvSpPr txBox="1"/>
          <p:nvPr/>
        </p:nvSpPr>
        <p:spPr>
          <a:xfrm>
            <a:off x="306000" y="2606344"/>
            <a:ext cx="1889700" cy="360300"/>
          </a:xfrm>
          <a:prstGeom prst="rect">
            <a:avLst/>
          </a:prstGeom>
          <a:noFill/>
          <a:ln>
            <a:noFill/>
          </a:ln>
        </p:spPr>
        <p:txBody>
          <a:bodyPr spcFirstLastPara="1" wrap="square" lIns="68575" tIns="68575" rIns="68575" bIns="68575" anchor="t" anchorCtr="0">
            <a:spAutoFit/>
          </a:bodyPr>
          <a:lstStyle/>
          <a:p>
            <a:pPr marL="0" lvl="0" indent="0" algn="l" rtl="0">
              <a:lnSpc>
                <a:spcPct val="80000"/>
              </a:lnSpc>
              <a:spcBef>
                <a:spcPts val="0"/>
              </a:spcBef>
              <a:spcAft>
                <a:spcPts val="0"/>
              </a:spcAft>
              <a:buNone/>
            </a:pPr>
            <a:r>
              <a:rPr lang="en" sz="900" i="1">
                <a:latin typeface="Ubuntu Medium"/>
                <a:ea typeface="Ubuntu Medium"/>
                <a:cs typeface="Ubuntu Medium"/>
                <a:sym typeface="Ubuntu Medium"/>
              </a:rPr>
              <a:t>si nouveau compte → valider le courriel</a:t>
            </a:r>
            <a:endParaRPr sz="800">
              <a:latin typeface="Ubuntu Medium"/>
              <a:ea typeface="Ubuntu Medium"/>
              <a:cs typeface="Ubuntu Medium"/>
              <a:sym typeface="Ubuntu Medium"/>
            </a:endParaRPr>
          </a:p>
        </p:txBody>
      </p:sp>
      <p:pic>
        <p:nvPicPr>
          <p:cNvPr id="382" name="Google Shape;382;p60">
            <a:hlinkClick r:id="rId3"/>
          </p:cNvPr>
          <p:cNvPicPr preferRelativeResize="0"/>
          <p:nvPr/>
        </p:nvPicPr>
        <p:blipFill>
          <a:blip r:embed="rId4">
            <a:alphaModFix/>
          </a:blip>
          <a:stretch>
            <a:fillRect/>
          </a:stretch>
        </p:blipFill>
        <p:spPr>
          <a:xfrm>
            <a:off x="531364" y="2969888"/>
            <a:ext cx="1439048" cy="618750"/>
          </a:xfrm>
          <a:prstGeom prst="rect">
            <a:avLst/>
          </a:prstGeom>
          <a:noFill/>
          <a:ln>
            <a:noFill/>
          </a:ln>
        </p:spPr>
      </p:pic>
      <p:sp>
        <p:nvSpPr>
          <p:cNvPr id="383" name="Google Shape;383;p60"/>
          <p:cNvSpPr/>
          <p:nvPr/>
        </p:nvSpPr>
        <p:spPr>
          <a:xfrm>
            <a:off x="3338355" y="2896209"/>
            <a:ext cx="1981500" cy="7359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r>
              <a:rPr lang="en" u="sng">
                <a:solidFill>
                  <a:srgbClr val="0069BF"/>
                </a:solidFill>
                <a:latin typeface="Viga"/>
                <a:ea typeface="Viga"/>
                <a:cs typeface="Viga"/>
                <a:sym typeface="Viga"/>
                <a:hlinkClick r:id="rId5">
                  <a:extLst>
                    <a:ext uri="{A12FA001-AC4F-418D-AE19-62706E023703}">
                      <ahyp:hlinkClr xmlns:ahyp="http://schemas.microsoft.com/office/drawing/2018/hyperlinkcolor" val="tx"/>
                    </a:ext>
                  </a:extLst>
                </a:hlinkClick>
              </a:rPr>
              <a:t>Premiers pas avec Scratch pour tous</a:t>
            </a:r>
            <a:endParaRPr sz="1400">
              <a:solidFill>
                <a:srgbClr val="0069BF"/>
              </a:solidFill>
              <a:latin typeface="Viga"/>
              <a:ea typeface="Viga"/>
              <a:cs typeface="Viga"/>
              <a:sym typeface="Viga"/>
            </a:endParaRPr>
          </a:p>
        </p:txBody>
      </p:sp>
      <p:pic>
        <p:nvPicPr>
          <p:cNvPr id="384" name="Google Shape;384;p60"/>
          <p:cNvPicPr preferRelativeResize="0"/>
          <p:nvPr/>
        </p:nvPicPr>
        <p:blipFill>
          <a:blip r:embed="rId6">
            <a:alphaModFix/>
          </a:blip>
          <a:stretch>
            <a:fillRect/>
          </a:stretch>
        </p:blipFill>
        <p:spPr>
          <a:xfrm rot="-1286681">
            <a:off x="1983622" y="3267553"/>
            <a:ext cx="567505" cy="567505"/>
          </a:xfrm>
          <a:prstGeom prst="rect">
            <a:avLst/>
          </a:prstGeom>
          <a:noFill/>
          <a:ln>
            <a:noFill/>
          </a:ln>
        </p:spPr>
      </p:pic>
      <p:sp>
        <p:nvSpPr>
          <p:cNvPr id="385" name="Google Shape;385;p60"/>
          <p:cNvSpPr/>
          <p:nvPr/>
        </p:nvSpPr>
        <p:spPr>
          <a:xfrm>
            <a:off x="2362341" y="3455588"/>
            <a:ext cx="270000" cy="270000"/>
          </a:xfrm>
          <a:prstGeom prst="ellipse">
            <a:avLst/>
          </a:prstGeom>
          <a:solidFill>
            <a:srgbClr val="FF00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700" b="1">
                <a:latin typeface="Dosis"/>
                <a:ea typeface="Dosis"/>
                <a:cs typeface="Dosis"/>
                <a:sym typeface="Dosis"/>
              </a:rPr>
              <a:t>1</a:t>
            </a:r>
            <a:endParaRPr sz="1700" b="1">
              <a:latin typeface="Dosis"/>
              <a:ea typeface="Dosis"/>
              <a:cs typeface="Dosis"/>
              <a:sym typeface="Dosis"/>
            </a:endParaRPr>
          </a:p>
        </p:txBody>
      </p:sp>
      <p:sp>
        <p:nvSpPr>
          <p:cNvPr id="386" name="Google Shape;386;p60"/>
          <p:cNvSpPr txBox="1"/>
          <p:nvPr/>
        </p:nvSpPr>
        <p:spPr>
          <a:xfrm>
            <a:off x="231188" y="586406"/>
            <a:ext cx="3848100" cy="429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300">
                <a:solidFill>
                  <a:srgbClr val="000000"/>
                </a:solidFill>
                <a:latin typeface="Viga"/>
                <a:ea typeface="Viga"/>
                <a:cs typeface="Viga"/>
                <a:sym typeface="Viga"/>
              </a:rPr>
              <a:t>Badge « </a:t>
            </a:r>
            <a:r>
              <a:rPr lang="en" sz="2300">
                <a:latin typeface="Viga"/>
                <a:ea typeface="Viga"/>
                <a:cs typeface="Viga"/>
                <a:sym typeface="Viga"/>
              </a:rPr>
              <a:t>Appropriation</a:t>
            </a:r>
            <a:r>
              <a:rPr lang="en" sz="2300">
                <a:solidFill>
                  <a:srgbClr val="000000"/>
                </a:solidFill>
                <a:latin typeface="Viga"/>
                <a:ea typeface="Viga"/>
                <a:cs typeface="Viga"/>
                <a:sym typeface="Viga"/>
              </a:rPr>
              <a:t> »</a:t>
            </a:r>
            <a:endParaRPr sz="2300">
              <a:solidFill>
                <a:srgbClr val="000000"/>
              </a:solidFill>
              <a:latin typeface="Viga"/>
              <a:ea typeface="Viga"/>
              <a:cs typeface="Viga"/>
              <a:sym typeface="Viga"/>
            </a:endParaRPr>
          </a:p>
        </p:txBody>
      </p:sp>
      <p:cxnSp>
        <p:nvCxnSpPr>
          <p:cNvPr id="387" name="Google Shape;387;p60"/>
          <p:cNvCxnSpPr/>
          <p:nvPr/>
        </p:nvCxnSpPr>
        <p:spPr>
          <a:xfrm>
            <a:off x="308635" y="1121414"/>
            <a:ext cx="5757000" cy="0"/>
          </a:xfrm>
          <a:prstGeom prst="straightConnector1">
            <a:avLst/>
          </a:prstGeom>
          <a:noFill/>
          <a:ln w="19050" cap="flat" cmpd="sng">
            <a:solidFill>
              <a:srgbClr val="000000"/>
            </a:solidFill>
            <a:prstDash val="solid"/>
            <a:round/>
            <a:headEnd type="none" w="med" len="med"/>
            <a:tailEnd type="none" w="med" len="med"/>
          </a:ln>
        </p:spPr>
      </p:cxnSp>
      <p:pic>
        <p:nvPicPr>
          <p:cNvPr id="388" name="Google Shape;388;p60"/>
          <p:cNvPicPr preferRelativeResize="0"/>
          <p:nvPr/>
        </p:nvPicPr>
        <p:blipFill>
          <a:blip r:embed="rId6">
            <a:alphaModFix/>
          </a:blip>
          <a:stretch>
            <a:fillRect/>
          </a:stretch>
        </p:blipFill>
        <p:spPr>
          <a:xfrm rot="-1286681">
            <a:off x="5011213" y="3218119"/>
            <a:ext cx="567505" cy="567505"/>
          </a:xfrm>
          <a:prstGeom prst="rect">
            <a:avLst/>
          </a:prstGeom>
          <a:noFill/>
          <a:ln>
            <a:noFill/>
          </a:ln>
        </p:spPr>
      </p:pic>
      <p:sp>
        <p:nvSpPr>
          <p:cNvPr id="389" name="Google Shape;389;p60"/>
          <p:cNvSpPr/>
          <p:nvPr/>
        </p:nvSpPr>
        <p:spPr>
          <a:xfrm>
            <a:off x="5389931" y="3406153"/>
            <a:ext cx="270000" cy="270000"/>
          </a:xfrm>
          <a:prstGeom prst="ellipse">
            <a:avLst/>
          </a:prstGeom>
          <a:solidFill>
            <a:srgbClr val="FF00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700" b="1">
                <a:latin typeface="Dosis"/>
                <a:ea typeface="Dosis"/>
                <a:cs typeface="Dosis"/>
                <a:sym typeface="Dosis"/>
              </a:rPr>
              <a:t>2</a:t>
            </a:r>
            <a:endParaRPr sz="1700" b="1">
              <a:latin typeface="Dosis"/>
              <a:ea typeface="Dosis"/>
              <a:cs typeface="Dosis"/>
              <a:sym typeface="Dosis"/>
            </a:endParaRPr>
          </a:p>
        </p:txBody>
      </p:sp>
      <p:sp>
        <p:nvSpPr>
          <p:cNvPr id="390" name="Google Shape;390;p60">
            <a:hlinkClick r:id="rId7"/>
          </p:cNvPr>
          <p:cNvSpPr/>
          <p:nvPr/>
        </p:nvSpPr>
        <p:spPr>
          <a:xfrm>
            <a:off x="6368494" y="2855644"/>
            <a:ext cx="1981500" cy="7359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r>
              <a:rPr lang="en" sz="1400" u="sng">
                <a:solidFill>
                  <a:srgbClr val="0069BF"/>
                </a:solidFill>
                <a:latin typeface="Viga"/>
                <a:ea typeface="Viga"/>
                <a:cs typeface="Viga"/>
                <a:sym typeface="Viga"/>
                <a:hlinkClick r:id="rId8">
                  <a:extLst>
                    <a:ext uri="{A12FA001-AC4F-418D-AE19-62706E023703}">
                      <ahyp:hlinkClr xmlns:ahyp="http://schemas.microsoft.com/office/drawing/2018/hyperlinkcolor" val="tx"/>
                    </a:ext>
                  </a:extLst>
                </a:hlinkClick>
              </a:rPr>
              <a:t>Obtenir mon badge</a:t>
            </a:r>
            <a:endParaRPr sz="1400" u="sng">
              <a:solidFill>
                <a:srgbClr val="0069BF"/>
              </a:solidFill>
              <a:latin typeface="Viga"/>
              <a:ea typeface="Viga"/>
              <a:cs typeface="Viga"/>
              <a:sym typeface="Viga"/>
            </a:endParaRPr>
          </a:p>
          <a:p>
            <a:pPr marL="0" lvl="0" indent="0" algn="ctr" rtl="0">
              <a:spcBef>
                <a:spcPts val="0"/>
              </a:spcBef>
              <a:spcAft>
                <a:spcPts val="0"/>
              </a:spcAft>
              <a:buNone/>
            </a:pPr>
            <a:r>
              <a:rPr lang="en" u="sng">
                <a:solidFill>
                  <a:srgbClr val="0069BF"/>
                </a:solidFill>
                <a:latin typeface="Viga"/>
                <a:ea typeface="Viga"/>
                <a:cs typeface="Viga"/>
                <a:sym typeface="Viga"/>
                <a:hlinkClick r:id="rId8">
                  <a:extLst>
                    <a:ext uri="{A12FA001-AC4F-418D-AE19-62706E023703}">
                      <ahyp:hlinkClr xmlns:ahyp="http://schemas.microsoft.com/office/drawing/2018/hyperlinkcolor" val="tx"/>
                    </a:ext>
                  </a:extLst>
                </a:hlinkClick>
              </a:rPr>
              <a:t>Appropriation</a:t>
            </a:r>
            <a:endParaRPr sz="1400" u="sng">
              <a:solidFill>
                <a:srgbClr val="0069BF"/>
              </a:solidFill>
              <a:latin typeface="Viga"/>
              <a:ea typeface="Viga"/>
              <a:cs typeface="Viga"/>
              <a:sym typeface="Viga"/>
            </a:endParaRPr>
          </a:p>
        </p:txBody>
      </p:sp>
      <p:pic>
        <p:nvPicPr>
          <p:cNvPr id="391" name="Google Shape;391;p60"/>
          <p:cNvPicPr preferRelativeResize="0"/>
          <p:nvPr/>
        </p:nvPicPr>
        <p:blipFill>
          <a:blip r:embed="rId6">
            <a:alphaModFix/>
          </a:blip>
          <a:stretch>
            <a:fillRect/>
          </a:stretch>
        </p:blipFill>
        <p:spPr>
          <a:xfrm rot="-1286681">
            <a:off x="8031332" y="3236438"/>
            <a:ext cx="567505" cy="567505"/>
          </a:xfrm>
          <a:prstGeom prst="rect">
            <a:avLst/>
          </a:prstGeom>
          <a:noFill/>
          <a:ln>
            <a:noFill/>
          </a:ln>
        </p:spPr>
      </p:pic>
      <p:sp>
        <p:nvSpPr>
          <p:cNvPr id="392" name="Google Shape;392;p60"/>
          <p:cNvSpPr/>
          <p:nvPr/>
        </p:nvSpPr>
        <p:spPr>
          <a:xfrm>
            <a:off x="8410050" y="3424472"/>
            <a:ext cx="270000" cy="270000"/>
          </a:xfrm>
          <a:prstGeom prst="ellipse">
            <a:avLst/>
          </a:prstGeom>
          <a:solidFill>
            <a:srgbClr val="FF00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700" b="1">
                <a:latin typeface="Dosis"/>
                <a:ea typeface="Dosis"/>
                <a:cs typeface="Dosis"/>
                <a:sym typeface="Dosis"/>
              </a:rPr>
              <a:t>3</a:t>
            </a:r>
            <a:endParaRPr sz="1700" b="1">
              <a:latin typeface="Dosis"/>
              <a:ea typeface="Dosis"/>
              <a:cs typeface="Dosis"/>
              <a:sym typeface="Dosis"/>
            </a:endParaRPr>
          </a:p>
        </p:txBody>
      </p:sp>
      <p:sp>
        <p:nvSpPr>
          <p:cNvPr id="393" name="Google Shape;393;p60"/>
          <p:cNvSpPr txBox="1"/>
          <p:nvPr/>
        </p:nvSpPr>
        <p:spPr>
          <a:xfrm>
            <a:off x="6602288" y="3869719"/>
            <a:ext cx="1889700" cy="295500"/>
          </a:xfrm>
          <a:prstGeom prst="rect">
            <a:avLst/>
          </a:prstGeom>
          <a:noFill/>
          <a:ln>
            <a:noFill/>
          </a:ln>
        </p:spPr>
        <p:txBody>
          <a:bodyPr spcFirstLastPara="1" wrap="square" lIns="68575" tIns="68575" rIns="68575" bIns="68575" anchor="ctr" anchorCtr="0">
            <a:noAutofit/>
          </a:bodyPr>
          <a:lstStyle/>
          <a:p>
            <a:pPr marL="0" lvl="0" indent="0" algn="l" rtl="0">
              <a:lnSpc>
                <a:spcPct val="80000"/>
              </a:lnSpc>
              <a:spcBef>
                <a:spcPts val="0"/>
              </a:spcBef>
              <a:spcAft>
                <a:spcPts val="0"/>
              </a:spcAft>
              <a:buNone/>
            </a:pPr>
            <a:r>
              <a:rPr lang="en" sz="1100" i="1">
                <a:solidFill>
                  <a:srgbClr val="434343"/>
                </a:solidFill>
                <a:latin typeface="Dosis Medium"/>
                <a:ea typeface="Dosis Medium"/>
                <a:cs typeface="Dosis Medium"/>
                <a:sym typeface="Dosis Medium"/>
              </a:rPr>
              <a:t>Ce lien ne sera valide que pour  quelques heures.</a:t>
            </a:r>
            <a:endParaRPr sz="1400">
              <a:solidFill>
                <a:srgbClr val="595959"/>
              </a:solidFill>
              <a:latin typeface="Dosis Medium"/>
              <a:ea typeface="Dosis Medium"/>
              <a:cs typeface="Dosis Medium"/>
              <a:sym typeface="Dosis Medium"/>
            </a:endParaRPr>
          </a:p>
        </p:txBody>
      </p:sp>
      <p:pic>
        <p:nvPicPr>
          <p:cNvPr id="394" name="Google Shape;394;p60"/>
          <p:cNvPicPr preferRelativeResize="0"/>
          <p:nvPr/>
        </p:nvPicPr>
        <p:blipFill rotWithShape="1">
          <a:blip r:embed="rId9">
            <a:alphaModFix/>
          </a:blip>
          <a:srcRect l="15814" t="11195" r="8411" b="11164"/>
          <a:stretch/>
        </p:blipFill>
        <p:spPr>
          <a:xfrm>
            <a:off x="6368484" y="3879096"/>
            <a:ext cx="270000" cy="276672"/>
          </a:xfrm>
          <a:prstGeom prst="rect">
            <a:avLst/>
          </a:prstGeom>
          <a:noFill/>
          <a:ln>
            <a:noFill/>
          </a:ln>
        </p:spPr>
      </p:pic>
      <p:sp>
        <p:nvSpPr>
          <p:cNvPr id="395" name="Google Shape;395;p60"/>
          <p:cNvSpPr/>
          <p:nvPr/>
        </p:nvSpPr>
        <p:spPr>
          <a:xfrm>
            <a:off x="0" y="4898519"/>
            <a:ext cx="9144000" cy="249300"/>
          </a:xfrm>
          <a:prstGeom prst="rect">
            <a:avLst/>
          </a:prstGeom>
          <a:solidFill>
            <a:srgbClr val="0069BF"/>
          </a:solidFill>
          <a:ln w="9525" cap="flat" cmpd="sng">
            <a:solidFill>
              <a:srgbClr val="59595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6" name="Google Shape;396;p60"/>
          <p:cNvSpPr txBox="1"/>
          <p:nvPr/>
        </p:nvSpPr>
        <p:spPr>
          <a:xfrm>
            <a:off x="3290925" y="2124425"/>
            <a:ext cx="1981500" cy="557100"/>
          </a:xfrm>
          <a:prstGeom prst="rect">
            <a:avLst/>
          </a:prstGeom>
          <a:noFill/>
          <a:ln>
            <a:noFill/>
          </a:ln>
        </p:spPr>
        <p:txBody>
          <a:bodyPr spcFirstLastPara="1" wrap="square" lIns="68575" tIns="68575" rIns="68575" bIns="68575" anchor="t" anchorCtr="0">
            <a:spAutoFit/>
          </a:bodyPr>
          <a:lstStyle/>
          <a:p>
            <a:pPr marL="0" lvl="0" indent="0" algn="l" rtl="0">
              <a:lnSpc>
                <a:spcPct val="80000"/>
              </a:lnSpc>
              <a:spcBef>
                <a:spcPts val="0"/>
              </a:spcBef>
              <a:spcAft>
                <a:spcPts val="0"/>
              </a:spcAft>
              <a:buNone/>
            </a:pPr>
            <a:r>
              <a:rPr lang="en" sz="1700">
                <a:latin typeface="Ubuntu Medium"/>
                <a:ea typeface="Ubuntu Medium"/>
                <a:cs typeface="Ubuntu Medium"/>
                <a:sym typeface="Ubuntu Medium"/>
              </a:rPr>
              <a:t>Inscription à l’autoformation</a:t>
            </a:r>
            <a:endParaRPr sz="1700">
              <a:latin typeface="Ubuntu"/>
              <a:ea typeface="Ubuntu"/>
              <a:cs typeface="Ubuntu"/>
              <a:sym typeface="Ubuntu"/>
            </a:endParaRPr>
          </a:p>
        </p:txBody>
      </p:sp>
      <p:sp>
        <p:nvSpPr>
          <p:cNvPr id="397" name="Google Shape;397;p60"/>
          <p:cNvSpPr txBox="1"/>
          <p:nvPr/>
        </p:nvSpPr>
        <p:spPr>
          <a:xfrm>
            <a:off x="6368450" y="2226025"/>
            <a:ext cx="1981500" cy="348000"/>
          </a:xfrm>
          <a:prstGeom prst="rect">
            <a:avLst/>
          </a:prstGeom>
          <a:noFill/>
          <a:ln>
            <a:noFill/>
          </a:ln>
        </p:spPr>
        <p:txBody>
          <a:bodyPr spcFirstLastPara="1" wrap="square" lIns="68575" tIns="68575" rIns="68575" bIns="68575" anchor="t" anchorCtr="0">
            <a:spAutoFit/>
          </a:bodyPr>
          <a:lstStyle/>
          <a:p>
            <a:pPr marL="0" lvl="0" indent="0" algn="l" rtl="0">
              <a:lnSpc>
                <a:spcPct val="80000"/>
              </a:lnSpc>
              <a:spcBef>
                <a:spcPts val="0"/>
              </a:spcBef>
              <a:spcAft>
                <a:spcPts val="0"/>
              </a:spcAft>
              <a:buNone/>
            </a:pPr>
            <a:r>
              <a:rPr lang="en" sz="1700">
                <a:latin typeface="Ubuntu Medium"/>
                <a:ea typeface="Ubuntu Medium"/>
                <a:cs typeface="Ubuntu Medium"/>
                <a:sym typeface="Ubuntu Medium"/>
              </a:rPr>
              <a:t>Visiter cette page</a:t>
            </a:r>
            <a:endParaRPr sz="1700">
              <a:latin typeface="Ubuntu"/>
              <a:ea typeface="Ubuntu"/>
              <a:cs typeface="Ubuntu"/>
              <a:sym typeface="Ubuntu"/>
            </a:endParaRPr>
          </a:p>
        </p:txBody>
      </p:sp>
      <p:pic>
        <p:nvPicPr>
          <p:cNvPr id="398" name="Google Shape;398;p60"/>
          <p:cNvPicPr preferRelativeResize="0"/>
          <p:nvPr/>
        </p:nvPicPr>
        <p:blipFill>
          <a:blip r:embed="rId10">
            <a:alphaModFix/>
          </a:blip>
          <a:stretch>
            <a:fillRect/>
          </a:stretch>
        </p:blipFill>
        <p:spPr>
          <a:xfrm>
            <a:off x="6263025" y="152400"/>
            <a:ext cx="2218505" cy="1921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1"/>
          <p:cNvSpPr txBox="1">
            <a:spLocks noGrp="1"/>
          </p:cNvSpPr>
          <p:nvPr>
            <p:ph type="ctrTitle" idx="4294967295"/>
          </p:nvPr>
        </p:nvSpPr>
        <p:spPr>
          <a:xfrm>
            <a:off x="4279350" y="1952825"/>
            <a:ext cx="4427700" cy="704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10000" b="1">
                <a:solidFill>
                  <a:srgbClr val="0069BF"/>
                </a:solidFill>
                <a:latin typeface="Viga"/>
                <a:ea typeface="Viga"/>
                <a:cs typeface="Viga"/>
                <a:sym typeface="Viga"/>
              </a:rPr>
              <a:t>MERCI !</a:t>
            </a:r>
            <a:endParaRPr sz="10000" b="1">
              <a:solidFill>
                <a:srgbClr val="0069BF"/>
              </a:solidFill>
              <a:latin typeface="Viga"/>
              <a:ea typeface="Viga"/>
              <a:cs typeface="Viga"/>
              <a:sym typeface="Viga"/>
            </a:endParaRPr>
          </a:p>
        </p:txBody>
      </p:sp>
      <p:pic>
        <p:nvPicPr>
          <p:cNvPr id="404" name="Google Shape;404;p61"/>
          <p:cNvPicPr preferRelativeResize="0"/>
          <p:nvPr/>
        </p:nvPicPr>
        <p:blipFill>
          <a:blip r:embed="rId3">
            <a:alphaModFix/>
          </a:blip>
          <a:stretch>
            <a:fillRect/>
          </a:stretch>
        </p:blipFill>
        <p:spPr>
          <a:xfrm>
            <a:off x="211498" y="178450"/>
            <a:ext cx="2940700" cy="844225"/>
          </a:xfrm>
          <a:prstGeom prst="rect">
            <a:avLst/>
          </a:prstGeom>
          <a:noFill/>
          <a:ln>
            <a:noFill/>
          </a:ln>
        </p:spPr>
      </p:pic>
      <p:sp>
        <p:nvSpPr>
          <p:cNvPr id="405" name="Google Shape;405;p61"/>
          <p:cNvSpPr txBox="1"/>
          <p:nvPr/>
        </p:nvSpPr>
        <p:spPr>
          <a:xfrm>
            <a:off x="4256050" y="2818100"/>
            <a:ext cx="4258200" cy="1814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50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equipe@recitmst.qc.ca</a:t>
            </a:r>
            <a:r>
              <a:rPr lang="en" sz="2500" u="sng">
                <a:solidFill>
                  <a:schemeClr val="hlink"/>
                </a:solidFill>
                <a:latin typeface="Ubuntu"/>
                <a:ea typeface="Ubuntu"/>
                <a:cs typeface="Ubuntu"/>
                <a:sym typeface="Ubuntu"/>
                <a:hlinkClick r:id="rId4"/>
              </a:rPr>
              <a:t> </a:t>
            </a:r>
            <a:endParaRPr sz="2500">
              <a:solidFill>
                <a:schemeClr val="dk2"/>
              </a:solidFill>
              <a:latin typeface="Ubuntu"/>
              <a:ea typeface="Ubuntu"/>
              <a:cs typeface="Ubuntu"/>
              <a:sym typeface="Ubuntu"/>
            </a:endParaRPr>
          </a:p>
          <a:p>
            <a:pPr marL="457200" lvl="0" indent="-330200" algn="l" rtl="0">
              <a:spcBef>
                <a:spcPts val="60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Page Facebook</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6">
                  <a:extLst>
                    <a:ext uri="{A12FA001-AC4F-418D-AE19-62706E023703}">
                      <ahyp:hlinkClr xmlns:ahyp="http://schemas.microsoft.com/office/drawing/2018/hyperlinkcolor" val="tx"/>
                    </a:ext>
                  </a:extLst>
                </a:hlinkClick>
              </a:rPr>
              <a:t>Twitter</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7">
                  <a:extLst>
                    <a:ext uri="{A12FA001-AC4F-418D-AE19-62706E023703}">
                      <ahyp:hlinkClr xmlns:ahyp="http://schemas.microsoft.com/office/drawing/2018/hyperlinkcolor" val="tx"/>
                    </a:ext>
                  </a:extLst>
                </a:hlinkClick>
              </a:rPr>
              <a:t>Chaîne YouTube</a:t>
            </a:r>
            <a:endParaRPr sz="900">
              <a:solidFill>
                <a:schemeClr val="dk1"/>
              </a:solidFill>
            </a:endParaRPr>
          </a:p>
        </p:txBody>
      </p:sp>
      <p:sp>
        <p:nvSpPr>
          <p:cNvPr id="406" name="Google Shape;406;p61"/>
          <p:cNvSpPr txBox="1"/>
          <p:nvPr/>
        </p:nvSpPr>
        <p:spPr>
          <a:xfrm>
            <a:off x="2451875" y="4528300"/>
            <a:ext cx="6062400" cy="363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800">
                <a:latin typeface="Ubuntu"/>
                <a:ea typeface="Ubuntu"/>
                <a:cs typeface="Ubuntu"/>
                <a:sym typeface="Ubuntu"/>
              </a:rPr>
              <a:t>Ces formations du </a:t>
            </a:r>
            <a:r>
              <a:rPr lang="en" sz="800" u="sng">
                <a:solidFill>
                  <a:srgbClr val="4A86E8"/>
                </a:solidFill>
                <a:latin typeface="Ubuntu"/>
                <a:ea typeface="Ubuntu"/>
                <a:cs typeface="Ubuntu"/>
                <a:sym typeface="Ubuntu"/>
                <a:hlinkClick r:id="rId4">
                  <a:extLst>
                    <a:ext uri="{A12FA001-AC4F-418D-AE19-62706E023703}">
                      <ahyp:hlinkClr xmlns:ahyp="http://schemas.microsoft.com/office/drawing/2018/hyperlinkcolor" val="tx"/>
                    </a:ext>
                  </a:extLst>
                </a:hlinkClick>
              </a:rPr>
              <a:t>RÉCITMST</a:t>
            </a:r>
            <a:r>
              <a:rPr lang="en" sz="800">
                <a:latin typeface="Ubuntu"/>
                <a:ea typeface="Ubuntu"/>
                <a:cs typeface="Ubuntu"/>
                <a:sym typeface="Ubuntu"/>
              </a:rPr>
              <a:t> sont mises à disposition, sauf exception, selon les termes de la licence</a:t>
            </a:r>
            <a:r>
              <a:rPr lang="en" sz="800">
                <a:solidFill>
                  <a:schemeClr val="accent1"/>
                </a:solidFill>
                <a:latin typeface="Ubuntu"/>
                <a:ea typeface="Ubuntu"/>
                <a:cs typeface="Ubuntu"/>
                <a:sym typeface="Ubuntu"/>
              </a:rPr>
              <a:t> </a:t>
            </a:r>
            <a:r>
              <a:rPr lang="en" sz="800" u="sng">
                <a:solidFill>
                  <a:srgbClr val="4A86E8"/>
                </a:solidFill>
                <a:hlinkClick r:id="rId8">
                  <a:extLst>
                    <a:ext uri="{A12FA001-AC4F-418D-AE19-62706E023703}">
                      <ahyp:hlinkClr xmlns:ahyp="http://schemas.microsoft.com/office/drawing/2018/hyperlinkcolor" val="tx"/>
                    </a:ext>
                  </a:extLst>
                </a:hlinkClick>
              </a:rPr>
              <a:t>Licence Creative Commons Attribution - Pas d’Utilisation Commerciale - Partage dans les Mêmes Conditions 4.0 International.</a:t>
            </a:r>
            <a:r>
              <a:rPr lang="en" sz="800">
                <a:solidFill>
                  <a:srgbClr val="4A86E8"/>
                </a:solidFill>
                <a:highlight>
                  <a:srgbClr val="FFFF00"/>
                </a:highlight>
                <a:latin typeface="Ubuntu"/>
                <a:ea typeface="Ubuntu"/>
                <a:cs typeface="Ubuntu"/>
                <a:sym typeface="Ubuntu"/>
              </a:rPr>
              <a:t>  </a:t>
            </a:r>
            <a:endParaRPr sz="800">
              <a:solidFill>
                <a:srgbClr val="4A86E8"/>
              </a:solidFill>
              <a:highlight>
                <a:srgbClr val="FFFF00"/>
              </a:highlight>
              <a:latin typeface="Ubuntu"/>
              <a:ea typeface="Ubuntu"/>
              <a:cs typeface="Ubuntu"/>
              <a:sym typeface="Ubuntu"/>
            </a:endParaRPr>
          </a:p>
        </p:txBody>
      </p:sp>
      <p:pic>
        <p:nvPicPr>
          <p:cNvPr id="407" name="Google Shape;407;p61"/>
          <p:cNvPicPr preferRelativeResize="0"/>
          <p:nvPr/>
        </p:nvPicPr>
        <p:blipFill>
          <a:blip r:embed="rId9">
            <a:alphaModFix/>
          </a:blip>
          <a:stretch>
            <a:fillRect/>
          </a:stretch>
        </p:blipFill>
        <p:spPr>
          <a:xfrm>
            <a:off x="1699475" y="4552425"/>
            <a:ext cx="808425" cy="286175"/>
          </a:xfrm>
          <a:prstGeom prst="rect">
            <a:avLst/>
          </a:prstGeom>
          <a:noFill/>
          <a:ln>
            <a:noFill/>
          </a:ln>
        </p:spPr>
      </p:pic>
      <p:sp>
        <p:nvSpPr>
          <p:cNvPr id="408" name="Google Shape;408;p61"/>
          <p:cNvSpPr/>
          <p:nvPr/>
        </p:nvSpPr>
        <p:spPr>
          <a:xfrm>
            <a:off x="-389475" y="1154925"/>
            <a:ext cx="4190100" cy="30621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457200" algn="ctr" rtl="0">
              <a:spcBef>
                <a:spcPts val="0"/>
              </a:spcBef>
              <a:spcAft>
                <a:spcPts val="0"/>
              </a:spcAft>
              <a:buNone/>
            </a:pPr>
            <a:r>
              <a:rPr lang="en" sz="3600">
                <a:latin typeface="Ubuntu"/>
                <a:ea typeface="Ubuntu"/>
                <a:cs typeface="Ubuntu"/>
                <a:sym typeface="Ubuntu"/>
              </a:rPr>
              <a:t>Des questions?</a:t>
            </a:r>
            <a:endParaRPr sz="360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par>
                                <p:cTn id="8" presetID="10" presetClass="entr" presetSubtype="0" fill="hold" nodeType="withEffect">
                                  <p:stCondLst>
                                    <p:cond delay="0"/>
                                  </p:stCondLst>
                                  <p:childTnLst>
                                    <p:set>
                                      <p:cBhvr>
                                        <p:cTn id="9" dur="1" fill="hold">
                                          <p:stCondLst>
                                            <p:cond delay="0"/>
                                          </p:stCondLst>
                                        </p:cTn>
                                        <p:tgtEl>
                                          <p:spTgt spid="405"/>
                                        </p:tgtEl>
                                        <p:attrNameLst>
                                          <p:attrName>style.visibility</p:attrName>
                                        </p:attrNameLst>
                                      </p:cBhvr>
                                      <p:to>
                                        <p:strVal val="visible"/>
                                      </p:to>
                                    </p:set>
                                    <p:animEffect transition="in" filter="fade">
                                      <p:cBhvr>
                                        <p:cTn id="10"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4"/>
          <p:cNvSpPr txBox="1">
            <a:spLocks noGrp="1"/>
          </p:cNvSpPr>
          <p:nvPr>
            <p:ph type="title"/>
          </p:nvPr>
        </p:nvSpPr>
        <p:spPr>
          <a:xfrm>
            <a:off x="265500" y="560300"/>
            <a:ext cx="4045200" cy="188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Viga"/>
                <a:ea typeface="Viga"/>
                <a:cs typeface="Viga"/>
                <a:sym typeface="Viga"/>
              </a:rPr>
              <a:t>Animer une histoire grâce à la programmation avec Scratch</a:t>
            </a:r>
            <a:endParaRPr sz="3000">
              <a:latin typeface="Viga"/>
              <a:ea typeface="Viga"/>
              <a:cs typeface="Viga"/>
              <a:sym typeface="Viga"/>
            </a:endParaRPr>
          </a:p>
        </p:txBody>
      </p:sp>
      <p:sp>
        <p:nvSpPr>
          <p:cNvPr id="182" name="Google Shape;182;p44"/>
          <p:cNvSpPr txBox="1">
            <a:spLocks noGrp="1"/>
          </p:cNvSpPr>
          <p:nvPr>
            <p:ph type="body" idx="2"/>
          </p:nvPr>
        </p:nvSpPr>
        <p:spPr>
          <a:xfrm>
            <a:off x="4939500" y="468625"/>
            <a:ext cx="3837000" cy="4441200"/>
          </a:xfrm>
          <a:prstGeom prst="rect">
            <a:avLst/>
          </a:prstGeom>
        </p:spPr>
        <p:txBody>
          <a:bodyPr spcFirstLastPara="1" wrap="square" lIns="91425" tIns="91425" rIns="91425" bIns="91425" anchor="ctr" anchorCtr="0">
            <a:normAutofit lnSpcReduction="10000"/>
          </a:bodyPr>
          <a:lstStyle/>
          <a:p>
            <a:pPr marL="0" lvl="0" indent="0" algn="l" rtl="0">
              <a:spcBef>
                <a:spcPts val="0"/>
              </a:spcBef>
              <a:spcAft>
                <a:spcPts val="0"/>
              </a:spcAft>
              <a:buNone/>
            </a:pPr>
            <a:r>
              <a:rPr lang="en">
                <a:latin typeface="Ubuntu Medium"/>
                <a:ea typeface="Ubuntu Medium"/>
                <a:cs typeface="Ubuntu Medium"/>
                <a:sym typeface="Ubuntu Medium"/>
              </a:rPr>
              <a:t>Description (atelier 652)</a:t>
            </a:r>
            <a:endParaRPr>
              <a:latin typeface="Ubuntu Medium"/>
              <a:ea typeface="Ubuntu Medium"/>
              <a:cs typeface="Ubuntu Medium"/>
              <a:sym typeface="Ubuntu Medium"/>
            </a:endParaRPr>
          </a:p>
          <a:p>
            <a:pPr marL="0" lvl="0" indent="0" algn="l" rtl="0">
              <a:spcBef>
                <a:spcPts val="1200"/>
              </a:spcBef>
              <a:spcAft>
                <a:spcPts val="1200"/>
              </a:spcAft>
              <a:buNone/>
            </a:pPr>
            <a:r>
              <a:rPr lang="en" sz="1300">
                <a:latin typeface="Ubuntu"/>
                <a:ea typeface="Ubuntu"/>
                <a:cs typeface="Ubuntu"/>
                <a:sym typeface="Ubuntu"/>
              </a:rPr>
              <a:t>L’enseignement de la programmation est de plus en plus présent dans les classes. POURQUOI? Dans cet atelier, vous pourrez mieux comprendre le lien avec la mesure 2 du Plan d’action numérique, le développement de la compétence numérique et les liens avec le Programme de formation de l’école québécoise (PFEQ). Vous aurez l’occasion de programmer un dialogue et d’ajouter des personnages et des arrière-plans pour qu’une histoire prenne vie sous vos yeux grâce à la programmation par blocs. Venez découvrir le potentiel pédagogique de la programmation avec Scratch, découvrir plusieurs ressources et accroitre votre compétence numérique! Vous aurez besoin d’un appareil pour vous brancher à Scratch. Vous pouvez créer un compte, au préalable, pour enregistrer vos réalisations.</a:t>
            </a:r>
            <a:endParaRPr sz="1300">
              <a:latin typeface="Ubuntu"/>
              <a:ea typeface="Ubuntu"/>
              <a:cs typeface="Ubuntu"/>
              <a:sym typeface="Ubuntu"/>
            </a:endParaRPr>
          </a:p>
        </p:txBody>
      </p:sp>
      <p:sp>
        <p:nvSpPr>
          <p:cNvPr id="183" name="Google Shape;183;p44"/>
          <p:cNvSpPr txBox="1"/>
          <p:nvPr/>
        </p:nvSpPr>
        <p:spPr>
          <a:xfrm>
            <a:off x="1451150" y="4794725"/>
            <a:ext cx="27846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600"/>
              </a:spcAft>
              <a:buNone/>
            </a:pPr>
            <a:r>
              <a:rPr lang="en" sz="800">
                <a:latin typeface="Ubuntu"/>
                <a:ea typeface="Ubuntu"/>
                <a:cs typeface="Ubuntu"/>
                <a:sym typeface="Ubuntu"/>
              </a:rPr>
              <a:t>Cette présentation est mise à disposition par le  </a:t>
            </a:r>
            <a:r>
              <a:rPr lang="en" sz="800" u="sng">
                <a:latin typeface="Ubuntu"/>
                <a:ea typeface="Ubuntu"/>
                <a:cs typeface="Ubuntu"/>
                <a:sym typeface="Ubuntu"/>
                <a:hlinkClick r:id="rId3"/>
              </a:rPr>
              <a:t>RÉCIT MST</a:t>
            </a:r>
            <a:r>
              <a:rPr lang="en" sz="800">
                <a:latin typeface="Ubuntu"/>
                <a:ea typeface="Ubuntu"/>
                <a:cs typeface="Ubuntu"/>
                <a:sym typeface="Ubuntu"/>
              </a:rPr>
              <a:t>, sauf exception, selon les termes de la </a:t>
            </a:r>
            <a:r>
              <a:rPr lang="en" sz="800" u="sng">
                <a:latin typeface="Ubuntu"/>
                <a:ea typeface="Ubuntu"/>
                <a:cs typeface="Ubuntu"/>
                <a:sym typeface="Ubuntu"/>
                <a:hlinkClick r:id="rId4"/>
              </a:rPr>
              <a:t>Licence CC</a:t>
            </a:r>
            <a:r>
              <a:rPr lang="en" sz="800">
                <a:latin typeface="Ubuntu"/>
                <a:ea typeface="Ubuntu"/>
                <a:cs typeface="Ubuntu"/>
                <a:sym typeface="Ubuntu"/>
              </a:rPr>
              <a:t>, 2022.</a:t>
            </a:r>
            <a:endParaRPr sz="800">
              <a:latin typeface="Ubuntu"/>
              <a:ea typeface="Ubuntu"/>
              <a:cs typeface="Ubuntu"/>
              <a:sym typeface="Ubuntu"/>
            </a:endParaRPr>
          </a:p>
        </p:txBody>
      </p:sp>
      <p:pic>
        <p:nvPicPr>
          <p:cNvPr id="184" name="Google Shape;184;p44">
            <a:hlinkClick r:id="rId4"/>
          </p:cNvPr>
          <p:cNvPicPr preferRelativeResize="0"/>
          <p:nvPr/>
        </p:nvPicPr>
        <p:blipFill>
          <a:blip r:embed="rId5">
            <a:alphaModFix/>
          </a:blip>
          <a:stretch>
            <a:fillRect/>
          </a:stretch>
        </p:blipFill>
        <p:spPr>
          <a:xfrm>
            <a:off x="582654" y="4772723"/>
            <a:ext cx="829726" cy="290325"/>
          </a:xfrm>
          <a:prstGeom prst="rect">
            <a:avLst/>
          </a:prstGeom>
          <a:noFill/>
          <a:ln>
            <a:noFill/>
          </a:ln>
        </p:spPr>
      </p:pic>
      <p:pic>
        <p:nvPicPr>
          <p:cNvPr id="185" name="Google Shape;185;p44"/>
          <p:cNvPicPr preferRelativeResize="0"/>
          <p:nvPr/>
        </p:nvPicPr>
        <p:blipFill rotWithShape="1">
          <a:blip r:embed="rId6">
            <a:alphaModFix/>
          </a:blip>
          <a:srcRect l="15168" r="14641"/>
          <a:stretch/>
        </p:blipFill>
        <p:spPr>
          <a:xfrm>
            <a:off x="152400" y="101600"/>
            <a:ext cx="1706675" cy="367025"/>
          </a:xfrm>
          <a:prstGeom prst="rect">
            <a:avLst/>
          </a:prstGeom>
          <a:noFill/>
          <a:ln>
            <a:noFill/>
          </a:ln>
        </p:spPr>
      </p:pic>
      <p:sp>
        <p:nvSpPr>
          <p:cNvPr id="186" name="Google Shape;186;p44"/>
          <p:cNvSpPr txBox="1"/>
          <p:nvPr/>
        </p:nvSpPr>
        <p:spPr>
          <a:xfrm>
            <a:off x="582650" y="4103225"/>
            <a:ext cx="3653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u="sng">
                <a:solidFill>
                  <a:srgbClr val="0B5394"/>
                </a:solidFill>
                <a:latin typeface="Ubuntu Medium"/>
                <a:ea typeface="Ubuntu Medium"/>
                <a:cs typeface="Ubuntu Medium"/>
                <a:sym typeface="Ubuntu Medium"/>
                <a:hlinkClick r:id="rId7">
                  <a:extLst>
                    <a:ext uri="{A12FA001-AC4F-418D-AE19-62706E023703}">
                      <ahyp:hlinkClr xmlns:ahyp="http://schemas.microsoft.com/office/drawing/2018/hyperlinkcolor" val="tx"/>
                    </a:ext>
                  </a:extLst>
                </a:hlinkClick>
              </a:rPr>
              <a:t>monurl.ca/mst11nov22</a:t>
            </a:r>
            <a:r>
              <a:rPr lang="en" sz="2400">
                <a:latin typeface="Dosis SemiBold"/>
                <a:ea typeface="Dosis SemiBold"/>
                <a:cs typeface="Dosis SemiBold"/>
                <a:sym typeface="Dosis SemiBold"/>
              </a:rPr>
              <a:t>  </a:t>
            </a:r>
            <a:endParaRPr sz="2400">
              <a:latin typeface="Dosis SemiBold"/>
              <a:ea typeface="Dosis SemiBold"/>
              <a:cs typeface="Dosis SemiBold"/>
              <a:sym typeface="Dosis SemiBold"/>
            </a:endParaRPr>
          </a:p>
        </p:txBody>
      </p:sp>
      <p:pic>
        <p:nvPicPr>
          <p:cNvPr id="187" name="Google Shape;187;p44"/>
          <p:cNvPicPr preferRelativeResize="0"/>
          <p:nvPr/>
        </p:nvPicPr>
        <p:blipFill>
          <a:blip r:embed="rId8">
            <a:alphaModFix/>
          </a:blip>
          <a:stretch>
            <a:fillRect/>
          </a:stretch>
        </p:blipFill>
        <p:spPr>
          <a:xfrm>
            <a:off x="1406387" y="2407275"/>
            <a:ext cx="1763425" cy="1763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5"/>
          <p:cNvSpPr txBox="1">
            <a:spLocks noGrp="1"/>
          </p:cNvSpPr>
          <p:nvPr>
            <p:ph type="body" idx="2"/>
          </p:nvPr>
        </p:nvSpPr>
        <p:spPr>
          <a:xfrm>
            <a:off x="4165900" y="1702725"/>
            <a:ext cx="3999900" cy="1620300"/>
          </a:xfrm>
          <a:prstGeom prst="rect">
            <a:avLst/>
          </a:prstGeom>
        </p:spPr>
        <p:txBody>
          <a:bodyPr spcFirstLastPara="1" wrap="square" lIns="91425" tIns="91425" rIns="91425" bIns="91425" anchor="t" anchorCtr="0">
            <a:normAutofit fontScale="92500" lnSpcReduction="20000"/>
          </a:bodyPr>
          <a:lstStyle/>
          <a:p>
            <a:pPr marL="0" lvl="0" indent="0" algn="ctr" rtl="0">
              <a:lnSpc>
                <a:spcPct val="100000"/>
              </a:lnSpc>
              <a:spcBef>
                <a:spcPts val="800"/>
              </a:spcBef>
              <a:spcAft>
                <a:spcPts val="0"/>
              </a:spcAft>
              <a:buNone/>
            </a:pPr>
            <a:r>
              <a:rPr lang="en" sz="3800">
                <a:solidFill>
                  <a:srgbClr val="1C4587"/>
                </a:solidFill>
                <a:latin typeface="Viga"/>
                <a:ea typeface="Viga"/>
                <a:cs typeface="Viga"/>
                <a:sym typeface="Viga"/>
              </a:rPr>
              <a:t>Sonya Fiset</a:t>
            </a:r>
            <a:endParaRPr sz="3800">
              <a:solidFill>
                <a:srgbClr val="1C4587"/>
              </a:solidFill>
              <a:latin typeface="Viga"/>
              <a:ea typeface="Viga"/>
              <a:cs typeface="Viga"/>
              <a:sym typeface="Viga"/>
            </a:endParaRPr>
          </a:p>
          <a:p>
            <a:pPr marL="0" lvl="0" indent="0" algn="ctr" rtl="0">
              <a:lnSpc>
                <a:spcPct val="100000"/>
              </a:lnSpc>
              <a:spcBef>
                <a:spcPts val="800"/>
              </a:spcBef>
              <a:spcAft>
                <a:spcPts val="0"/>
              </a:spcAft>
              <a:buClr>
                <a:schemeClr val="dk1"/>
              </a:buClr>
              <a:buSzPct val="64705"/>
              <a:buFont typeface="Arial"/>
              <a:buNone/>
            </a:pPr>
            <a:r>
              <a:rPr lang="en" sz="1700" b="1" u="sng">
                <a:solidFill>
                  <a:srgbClr val="3C78D8"/>
                </a:solidFill>
                <a:latin typeface="Ubuntu"/>
                <a:ea typeface="Ubuntu"/>
                <a:cs typeface="Ubuntu"/>
                <a:sym typeface="Ubuntu"/>
                <a:hlinkClick r:id="rId3">
                  <a:extLst>
                    <a:ext uri="{A12FA001-AC4F-418D-AE19-62706E023703}">
                      <ahyp:hlinkClr xmlns:ahyp="http://schemas.microsoft.com/office/drawing/2018/hyperlinkcolor" val="tx"/>
                    </a:ext>
                  </a:extLst>
                </a:hlinkClick>
              </a:rPr>
              <a:t>sonya.fiset@recitmst.qc.ca</a:t>
            </a:r>
            <a:r>
              <a:rPr lang="en" sz="1700" b="1">
                <a:solidFill>
                  <a:srgbClr val="3C78D8"/>
                </a:solidFill>
                <a:latin typeface="Dosis"/>
                <a:ea typeface="Dosis"/>
                <a:cs typeface="Dosis"/>
                <a:sym typeface="Dosis"/>
              </a:rPr>
              <a:t> </a:t>
            </a:r>
            <a:endParaRPr sz="3800">
              <a:solidFill>
                <a:srgbClr val="1C4587"/>
              </a:solidFill>
              <a:latin typeface="Source Sans Pro SemiBold"/>
              <a:ea typeface="Source Sans Pro SemiBold"/>
              <a:cs typeface="Source Sans Pro SemiBold"/>
              <a:sym typeface="Source Sans Pro SemiBold"/>
            </a:endParaRPr>
          </a:p>
          <a:p>
            <a:pPr marL="0" lvl="0" indent="0" algn="ctr" rtl="0">
              <a:lnSpc>
                <a:spcPct val="100000"/>
              </a:lnSpc>
              <a:spcBef>
                <a:spcPts val="800"/>
              </a:spcBef>
              <a:spcAft>
                <a:spcPts val="0"/>
              </a:spcAft>
              <a:buClr>
                <a:schemeClr val="dk1"/>
              </a:buClr>
              <a:buSzPct val="64705"/>
              <a:buFont typeface="Arial"/>
              <a:buNone/>
            </a:pPr>
            <a:endParaRPr sz="1700">
              <a:solidFill>
                <a:srgbClr val="3D4965"/>
              </a:solidFill>
            </a:endParaRPr>
          </a:p>
          <a:p>
            <a:pPr marL="0" lvl="0" indent="0" algn="ctr" rtl="0">
              <a:spcBef>
                <a:spcPts val="0"/>
              </a:spcBef>
              <a:spcAft>
                <a:spcPts val="1200"/>
              </a:spcAft>
              <a:buNone/>
            </a:pPr>
            <a:endParaRPr/>
          </a:p>
        </p:txBody>
      </p:sp>
      <p:pic>
        <p:nvPicPr>
          <p:cNvPr id="193" name="Google Shape;193;p45"/>
          <p:cNvPicPr preferRelativeResize="0"/>
          <p:nvPr/>
        </p:nvPicPr>
        <p:blipFill rotWithShape="1">
          <a:blip r:embed="rId4">
            <a:alphaModFix/>
          </a:blip>
          <a:srcRect l="15168" r="14641"/>
          <a:stretch/>
        </p:blipFill>
        <p:spPr>
          <a:xfrm>
            <a:off x="2502725" y="3513025"/>
            <a:ext cx="4257000" cy="915475"/>
          </a:xfrm>
          <a:prstGeom prst="rect">
            <a:avLst/>
          </a:prstGeom>
          <a:noFill/>
          <a:ln>
            <a:noFill/>
          </a:ln>
        </p:spPr>
      </p:pic>
      <p:sp>
        <p:nvSpPr>
          <p:cNvPr id="194" name="Google Shape;194;p45"/>
          <p:cNvSpPr/>
          <p:nvPr/>
        </p:nvSpPr>
        <p:spPr>
          <a:xfrm>
            <a:off x="0" y="4749800"/>
            <a:ext cx="9144000" cy="3936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5"/>
          <p:cNvSpPr txBox="1">
            <a:spLocks noGrp="1"/>
          </p:cNvSpPr>
          <p:nvPr>
            <p:ph type="title"/>
          </p:nvPr>
        </p:nvSpPr>
        <p:spPr>
          <a:xfrm>
            <a:off x="350675" y="125525"/>
            <a:ext cx="3336000" cy="71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Viga"/>
                <a:ea typeface="Viga"/>
                <a:cs typeface="Viga"/>
                <a:sym typeface="Viga"/>
              </a:rPr>
              <a:t>Animation</a:t>
            </a:r>
            <a:endParaRPr>
              <a:latin typeface="Viga"/>
              <a:ea typeface="Viga"/>
              <a:cs typeface="Viga"/>
              <a:sym typeface="Viga"/>
            </a:endParaRPr>
          </a:p>
        </p:txBody>
      </p:sp>
      <p:sp>
        <p:nvSpPr>
          <p:cNvPr id="196" name="Google Shape;196;p45"/>
          <p:cNvSpPr txBox="1"/>
          <p:nvPr/>
        </p:nvSpPr>
        <p:spPr>
          <a:xfrm>
            <a:off x="5818188" y="4666400"/>
            <a:ext cx="3173400" cy="477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900" u="sng">
                <a:solidFill>
                  <a:schemeClr val="lt1"/>
                </a:solidFill>
                <a:latin typeface="Dosis SemiBold"/>
                <a:ea typeface="Dosis SemiBold"/>
                <a:cs typeface="Dosis SemiBold"/>
                <a:sym typeface="Dosis SemiBold"/>
                <a:hlinkClick r:id="rId5">
                  <a:extLst>
                    <a:ext uri="{A12FA001-AC4F-418D-AE19-62706E023703}">
                      <ahyp:hlinkClr xmlns:ahyp="http://schemas.microsoft.com/office/drawing/2018/hyperlinkcolor" val="tx"/>
                    </a:ext>
                  </a:extLst>
                </a:hlinkClick>
              </a:rPr>
              <a:t>monurl.ca/mst11nov22</a:t>
            </a:r>
            <a:r>
              <a:rPr lang="en" sz="1900">
                <a:solidFill>
                  <a:schemeClr val="lt1"/>
                </a:solidFill>
                <a:latin typeface="Dosis SemiBold"/>
                <a:ea typeface="Dosis SemiBold"/>
                <a:cs typeface="Dosis SemiBold"/>
                <a:sym typeface="Dosis SemiBold"/>
              </a:rPr>
              <a:t> </a:t>
            </a:r>
            <a:endParaRPr sz="1900">
              <a:solidFill>
                <a:schemeClr val="lt1"/>
              </a:solidFill>
              <a:latin typeface="Dosis SemiBold"/>
              <a:ea typeface="Dosis SemiBold"/>
              <a:cs typeface="Dosis SemiBold"/>
              <a:sym typeface="Dosis SemiBold"/>
            </a:endParaRPr>
          </a:p>
        </p:txBody>
      </p:sp>
      <p:pic>
        <p:nvPicPr>
          <p:cNvPr id="197" name="Google Shape;197;p45"/>
          <p:cNvPicPr preferRelativeResize="0"/>
          <p:nvPr/>
        </p:nvPicPr>
        <p:blipFill rotWithShape="1">
          <a:blip r:embed="rId6">
            <a:alphaModFix/>
          </a:blip>
          <a:srcRect l="3113" t="6884" r="3113" b="28657"/>
          <a:stretch/>
        </p:blipFill>
        <p:spPr>
          <a:xfrm>
            <a:off x="2396975" y="1501675"/>
            <a:ext cx="1608600" cy="14817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6"/>
          <p:cNvSpPr txBox="1">
            <a:spLocks noGrp="1"/>
          </p:cNvSpPr>
          <p:nvPr>
            <p:ph type="title"/>
          </p:nvPr>
        </p:nvSpPr>
        <p:spPr>
          <a:xfrm>
            <a:off x="311700" y="445025"/>
            <a:ext cx="3811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latin typeface="Viga"/>
                <a:ea typeface="Viga"/>
                <a:cs typeface="Viga"/>
                <a:sym typeface="Viga"/>
              </a:rPr>
              <a:t>Plan de l’atelier</a:t>
            </a:r>
            <a:endParaRPr sz="3000">
              <a:solidFill>
                <a:schemeClr val="accent5"/>
              </a:solidFill>
              <a:latin typeface="Viga"/>
              <a:ea typeface="Viga"/>
              <a:cs typeface="Viga"/>
              <a:sym typeface="Viga"/>
            </a:endParaRPr>
          </a:p>
        </p:txBody>
      </p:sp>
      <p:sp>
        <p:nvSpPr>
          <p:cNvPr id="203" name="Google Shape;203;p46"/>
          <p:cNvSpPr txBox="1">
            <a:spLocks noGrp="1"/>
          </p:cNvSpPr>
          <p:nvPr>
            <p:ph type="body" idx="1"/>
          </p:nvPr>
        </p:nvSpPr>
        <p:spPr>
          <a:xfrm>
            <a:off x="747925" y="1302825"/>
            <a:ext cx="7199700" cy="29064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Bienvenue!</a:t>
            </a:r>
            <a:endParaRPr sz="2200">
              <a:solidFill>
                <a:schemeClr val="dk1"/>
              </a:solidFill>
              <a:latin typeface="Ubuntu"/>
              <a:ea typeface="Ubuntu"/>
              <a:cs typeface="Ubuntu"/>
              <a:sym typeface="Ubuntu"/>
            </a:endParaRPr>
          </a:p>
          <a:p>
            <a:pPr marL="457200" lvl="0" indent="-368300" algn="l" rtl="0">
              <a:lnSpc>
                <a:spcPct val="115000"/>
              </a:lnSpc>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Cadre de référence de la compétence numérique</a:t>
            </a:r>
            <a:endParaRPr sz="2200">
              <a:solidFill>
                <a:schemeClr val="dk1"/>
              </a:solidFill>
              <a:latin typeface="Ubuntu"/>
              <a:ea typeface="Ubuntu"/>
              <a:cs typeface="Ubuntu"/>
              <a:sym typeface="Ubuntu"/>
            </a:endParaRPr>
          </a:p>
          <a:p>
            <a:pPr marL="457200" lvl="0" indent="-368300" algn="l" rtl="0">
              <a:lnSpc>
                <a:spcPct val="115000"/>
              </a:lnSpc>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Interface Scratch</a:t>
            </a:r>
            <a:endParaRPr sz="2200">
              <a:solidFill>
                <a:schemeClr val="dk1"/>
              </a:solidFill>
              <a:latin typeface="Ubuntu"/>
              <a:ea typeface="Ubuntu"/>
              <a:cs typeface="Ubuntu"/>
              <a:sym typeface="Ubuntu"/>
            </a:endParaRPr>
          </a:p>
          <a:p>
            <a:pPr marL="457200" lvl="0" indent="-368300" algn="l" rtl="0">
              <a:lnSpc>
                <a:spcPct val="115000"/>
              </a:lnSpc>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Mains sur les touches</a:t>
            </a:r>
            <a:endParaRPr sz="2200">
              <a:solidFill>
                <a:schemeClr val="dk1"/>
              </a:solidFill>
              <a:latin typeface="Ubuntu"/>
              <a:ea typeface="Ubuntu"/>
              <a:cs typeface="Ubuntu"/>
              <a:sym typeface="Ubuntu"/>
            </a:endParaRPr>
          </a:p>
          <a:p>
            <a:pPr marL="457200" lvl="0" indent="-368300" algn="l" rtl="0">
              <a:lnSpc>
                <a:spcPct val="115000"/>
              </a:lnSpc>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Quelques exemples</a:t>
            </a:r>
            <a:endParaRPr sz="2200">
              <a:solidFill>
                <a:schemeClr val="dk1"/>
              </a:solidFill>
              <a:latin typeface="Ubuntu"/>
              <a:ea typeface="Ubuntu"/>
              <a:cs typeface="Ubuntu"/>
              <a:sym typeface="Ubuntu"/>
            </a:endParaRPr>
          </a:p>
          <a:p>
            <a:pPr marL="457200" lvl="0" indent="-368300" algn="l" rtl="0">
              <a:lnSpc>
                <a:spcPct val="115000"/>
              </a:lnSpc>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Ressources </a:t>
            </a:r>
            <a:endParaRPr sz="2200">
              <a:solidFill>
                <a:schemeClr val="dk1"/>
              </a:solidFill>
              <a:latin typeface="Ubuntu"/>
              <a:ea typeface="Ubuntu"/>
              <a:cs typeface="Ubuntu"/>
              <a:sym typeface="Ubuntu"/>
            </a:endParaRPr>
          </a:p>
          <a:p>
            <a:pPr marL="457200" lvl="0" indent="-368300" algn="l" rtl="0">
              <a:lnSpc>
                <a:spcPct val="115000"/>
              </a:lnSpc>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Badge</a:t>
            </a:r>
            <a:endParaRPr sz="2200">
              <a:solidFill>
                <a:schemeClr val="dk1"/>
              </a:solidFill>
              <a:latin typeface="Ubuntu"/>
              <a:ea typeface="Ubuntu"/>
              <a:cs typeface="Ubuntu"/>
              <a:sym typeface="Ubuntu"/>
            </a:endParaRPr>
          </a:p>
        </p:txBody>
      </p:sp>
      <p:sp>
        <p:nvSpPr>
          <p:cNvPr id="204" name="Google Shape;20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205" name="Google Shape;205;p46"/>
          <p:cNvSpPr txBox="1"/>
          <p:nvPr/>
        </p:nvSpPr>
        <p:spPr>
          <a:xfrm>
            <a:off x="919050" y="4780725"/>
            <a:ext cx="7913400" cy="2955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900">
                <a:solidFill>
                  <a:schemeClr val="accent5"/>
                </a:solidFill>
                <a:latin typeface="Ubuntu"/>
                <a:ea typeface="Ubuntu"/>
                <a:cs typeface="Ubuntu"/>
                <a:sym typeface="Ubuntu"/>
              </a:rPr>
              <a:t>Cette présentation, </a:t>
            </a:r>
            <a:r>
              <a:rPr lang="en" sz="900" u="sng">
                <a:solidFill>
                  <a:schemeClr val="hlink"/>
                </a:solidFill>
                <a:latin typeface="Ubuntu"/>
                <a:ea typeface="Ubuntu"/>
                <a:cs typeface="Ubuntu"/>
                <a:sym typeface="Ubuntu"/>
                <a:hlinkClick r:id="rId3"/>
              </a:rPr>
              <a:t>monurl.ca/mst11nov2022</a:t>
            </a:r>
            <a:r>
              <a:rPr lang="en" sz="900">
                <a:solidFill>
                  <a:schemeClr val="accent5"/>
                </a:solidFill>
                <a:latin typeface="Ubuntu"/>
                <a:ea typeface="Ubuntu"/>
                <a:cs typeface="Ubuntu"/>
                <a:sym typeface="Ubuntu"/>
              </a:rPr>
              <a:t> du </a:t>
            </a:r>
            <a:r>
              <a:rPr lang="en" sz="900" u="sng">
                <a:solidFill>
                  <a:schemeClr val="accent5"/>
                </a:solidFill>
                <a:latin typeface="Ubuntu"/>
                <a:ea typeface="Ubuntu"/>
                <a:cs typeface="Ubuntu"/>
                <a:sym typeface="Ubuntu"/>
                <a:hlinkClick r:id="rId4">
                  <a:extLst>
                    <a:ext uri="{A12FA001-AC4F-418D-AE19-62706E023703}">
                      <ahyp:hlinkClr xmlns:ahyp="http://schemas.microsoft.com/office/drawing/2018/hyperlinkcolor" val="tx"/>
                    </a:ext>
                  </a:extLst>
                </a:hlinkClick>
              </a:rPr>
              <a:t>RÉCITMST, </a:t>
            </a:r>
            <a:r>
              <a:rPr lang="en" sz="900">
                <a:solidFill>
                  <a:schemeClr val="accent5"/>
                </a:solidFill>
                <a:latin typeface="Ubuntu"/>
                <a:ea typeface="Ubuntu"/>
                <a:cs typeface="Ubuntu"/>
                <a:sym typeface="Ubuntu"/>
              </a:rPr>
              <a:t>est mise à disposition, sauf exception, selon les termes de la </a:t>
            </a:r>
            <a:r>
              <a:rPr lang="en" sz="900" u="sng">
                <a:solidFill>
                  <a:schemeClr val="accent5"/>
                </a:solidFill>
                <a:latin typeface="Ubuntu"/>
                <a:ea typeface="Ubuntu"/>
                <a:cs typeface="Ubuntu"/>
                <a:sym typeface="Ubuntu"/>
                <a:hlinkClick r:id="rId5">
                  <a:extLst>
                    <a:ext uri="{A12FA001-AC4F-418D-AE19-62706E023703}">
                      <ahyp:hlinkClr xmlns:ahyp="http://schemas.microsoft.com/office/drawing/2018/hyperlinkcolor" val="tx"/>
                    </a:ext>
                  </a:extLst>
                </a:hlinkClick>
              </a:rPr>
              <a:t>Licence Creative Common</a:t>
            </a:r>
            <a:r>
              <a:rPr lang="en" sz="900">
                <a:solidFill>
                  <a:schemeClr val="accent5"/>
                </a:solidFill>
                <a:latin typeface="Ubuntu"/>
                <a:ea typeface="Ubuntu"/>
                <a:cs typeface="Ubuntu"/>
                <a:sym typeface="Ubuntu"/>
              </a:rPr>
              <a:t>.</a:t>
            </a:r>
            <a:endParaRPr/>
          </a:p>
        </p:txBody>
      </p:sp>
      <p:pic>
        <p:nvPicPr>
          <p:cNvPr id="206" name="Google Shape;206;p46"/>
          <p:cNvPicPr preferRelativeResize="0"/>
          <p:nvPr/>
        </p:nvPicPr>
        <p:blipFill rotWithShape="1">
          <a:blip r:embed="rId6">
            <a:alphaModFix/>
          </a:blip>
          <a:srcRect/>
          <a:stretch/>
        </p:blipFill>
        <p:spPr>
          <a:xfrm>
            <a:off x="137075" y="4712275"/>
            <a:ext cx="834791" cy="295500"/>
          </a:xfrm>
          <a:prstGeom prst="rect">
            <a:avLst/>
          </a:prstGeom>
          <a:noFill/>
          <a:ln>
            <a:noFill/>
          </a:ln>
        </p:spPr>
      </p:pic>
      <p:pic>
        <p:nvPicPr>
          <p:cNvPr id="207" name="Google Shape;207;p46"/>
          <p:cNvPicPr preferRelativeResize="0"/>
          <p:nvPr/>
        </p:nvPicPr>
        <p:blipFill>
          <a:blip r:embed="rId7">
            <a:alphaModFix/>
          </a:blip>
          <a:stretch>
            <a:fillRect/>
          </a:stretch>
        </p:blipFill>
        <p:spPr>
          <a:xfrm>
            <a:off x="6039325" y="2544775"/>
            <a:ext cx="2433124" cy="2034700"/>
          </a:xfrm>
          <a:prstGeom prst="rect">
            <a:avLst/>
          </a:prstGeom>
          <a:noFill/>
          <a:ln>
            <a:noFill/>
          </a:ln>
        </p:spPr>
      </p:pic>
      <p:sp>
        <p:nvSpPr>
          <p:cNvPr id="208" name="Google Shape;208;p46"/>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800">
                <a:solidFill>
                  <a:schemeClr val="lt1"/>
                </a:solidFill>
                <a:latin typeface="Viga"/>
                <a:ea typeface="Viga"/>
                <a:cs typeface="Viga"/>
                <a:sym typeface="Viga"/>
              </a:rPr>
              <a:t>💡 Plan de l’atelier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9BF"/>
        </a:solidFill>
        <a:effectLst/>
      </p:bgPr>
    </p:bg>
    <p:spTree>
      <p:nvGrpSpPr>
        <p:cNvPr id="1" name="Shape 212"/>
        <p:cNvGrpSpPr/>
        <p:nvPr/>
      </p:nvGrpSpPr>
      <p:grpSpPr>
        <a:xfrm>
          <a:off x="0" y="0"/>
          <a:ext cx="0" cy="0"/>
          <a:chOff x="0" y="0"/>
          <a:chExt cx="0" cy="0"/>
        </a:xfrm>
      </p:grpSpPr>
      <p:grpSp>
        <p:nvGrpSpPr>
          <p:cNvPr id="213" name="Google Shape;213;p47"/>
          <p:cNvGrpSpPr/>
          <p:nvPr/>
        </p:nvGrpSpPr>
        <p:grpSpPr>
          <a:xfrm>
            <a:off x="338875" y="580925"/>
            <a:ext cx="8386800" cy="4021550"/>
            <a:chOff x="338875" y="580925"/>
            <a:chExt cx="8386800" cy="4021550"/>
          </a:xfrm>
        </p:grpSpPr>
        <p:sp>
          <p:nvSpPr>
            <p:cNvPr id="214" name="Google Shape;214;p47"/>
            <p:cNvSpPr/>
            <p:nvPr/>
          </p:nvSpPr>
          <p:spPr>
            <a:xfrm>
              <a:off x="338875" y="580925"/>
              <a:ext cx="8386800" cy="37518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7"/>
            <p:cNvSpPr txBox="1"/>
            <p:nvPr/>
          </p:nvSpPr>
          <p:spPr>
            <a:xfrm>
              <a:off x="767475" y="1645925"/>
              <a:ext cx="7730100" cy="1077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400">
                  <a:solidFill>
                    <a:schemeClr val="lt1"/>
                  </a:solidFill>
                  <a:latin typeface="Viga"/>
                  <a:ea typeface="Viga"/>
                  <a:cs typeface="Viga"/>
                  <a:sym typeface="Viga"/>
                </a:rPr>
                <a:t>Favoriser la réflexion des élèves tout en stimulant leur </a:t>
              </a:r>
              <a:r>
                <a:rPr lang="en" sz="2400">
                  <a:solidFill>
                    <a:srgbClr val="F1C232"/>
                  </a:solidFill>
                  <a:latin typeface="Viga"/>
                  <a:ea typeface="Viga"/>
                  <a:cs typeface="Viga"/>
                  <a:sym typeface="Viga"/>
                </a:rPr>
                <a:t>créativité</a:t>
              </a:r>
              <a:r>
                <a:rPr lang="en" sz="2400">
                  <a:solidFill>
                    <a:schemeClr val="lt1"/>
                  </a:solidFill>
                  <a:latin typeface="Viga"/>
                  <a:ea typeface="Viga"/>
                  <a:cs typeface="Viga"/>
                  <a:sym typeface="Viga"/>
                </a:rPr>
                <a:t>!</a:t>
              </a:r>
              <a:endParaRPr sz="2400">
                <a:solidFill>
                  <a:schemeClr val="lt1"/>
                </a:solidFill>
                <a:latin typeface="Viga"/>
                <a:ea typeface="Viga"/>
                <a:cs typeface="Viga"/>
                <a:sym typeface="Viga"/>
              </a:endParaRPr>
            </a:p>
          </p:txBody>
        </p:sp>
        <p:pic>
          <p:nvPicPr>
            <p:cNvPr id="216" name="Google Shape;216;p47"/>
            <p:cNvPicPr preferRelativeResize="0"/>
            <p:nvPr/>
          </p:nvPicPr>
          <p:blipFill>
            <a:blip r:embed="rId3">
              <a:alphaModFix/>
            </a:blip>
            <a:stretch>
              <a:fillRect/>
            </a:stretch>
          </p:blipFill>
          <p:spPr>
            <a:xfrm>
              <a:off x="5443375" y="2789875"/>
              <a:ext cx="1812600" cy="1812600"/>
            </a:xfrm>
            <a:prstGeom prst="rect">
              <a:avLst/>
            </a:prstGeom>
            <a:noFill/>
            <a:ln>
              <a:noFill/>
            </a:ln>
          </p:spPr>
        </p:pic>
      </p:grpSp>
      <p:sp>
        <p:nvSpPr>
          <p:cNvPr id="217" name="Google Shape;217;p47"/>
          <p:cNvSpPr txBox="1"/>
          <p:nvPr/>
        </p:nvSpPr>
        <p:spPr>
          <a:xfrm>
            <a:off x="6856175" y="2419350"/>
            <a:ext cx="1812600" cy="1298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a:solidFill>
                  <a:srgbClr val="F1C232"/>
                </a:solidFill>
                <a:latin typeface="Ubuntu"/>
                <a:ea typeface="Ubuntu"/>
                <a:cs typeface="Ubuntu"/>
                <a:sym typeface="Ubuntu"/>
              </a:rPr>
              <a:t>Programmation pédagogique</a:t>
            </a:r>
            <a:endParaRPr sz="1600" b="1">
              <a:solidFill>
                <a:srgbClr val="F1C232"/>
              </a:solidFill>
              <a:latin typeface="Ubuntu"/>
              <a:ea typeface="Ubuntu"/>
              <a:cs typeface="Ubuntu"/>
              <a:sym typeface="Ubuntu"/>
            </a:endParaRPr>
          </a:p>
          <a:p>
            <a:pPr marL="0" lvl="0" indent="0" algn="l" rtl="0">
              <a:spcBef>
                <a:spcPts val="1000"/>
              </a:spcBef>
              <a:spcAft>
                <a:spcPts val="0"/>
              </a:spcAft>
              <a:buNone/>
            </a:pPr>
            <a:r>
              <a:rPr lang="en" sz="1600">
                <a:solidFill>
                  <a:schemeClr val="lt1"/>
                </a:solidFill>
                <a:latin typeface="Ubuntu"/>
                <a:ea typeface="Ubuntu"/>
                <a:cs typeface="Ubuntu"/>
                <a:sym typeface="Ubuntu"/>
              </a:rPr>
              <a:t>❤️ signifiance </a:t>
            </a:r>
            <a:endParaRPr sz="1600">
              <a:solidFill>
                <a:schemeClr val="lt1"/>
              </a:solidFill>
              <a:latin typeface="Ubuntu"/>
              <a:ea typeface="Ubuntu"/>
              <a:cs typeface="Ubuntu"/>
              <a:sym typeface="Ubuntu"/>
            </a:endParaRPr>
          </a:p>
          <a:p>
            <a:pPr marL="0" lvl="0" indent="0" algn="l" rtl="0">
              <a:spcBef>
                <a:spcPts val="0"/>
              </a:spcBef>
              <a:spcAft>
                <a:spcPts val="0"/>
              </a:spcAft>
              <a:buNone/>
            </a:pPr>
            <a:r>
              <a:rPr lang="en" sz="1600">
                <a:solidFill>
                  <a:schemeClr val="lt1"/>
                </a:solidFill>
                <a:latin typeface="Ubuntu"/>
                <a:ea typeface="Ubuntu"/>
                <a:cs typeface="Ubuntu"/>
                <a:sym typeface="Ubuntu"/>
              </a:rPr>
              <a:t>❤️ collaboration</a:t>
            </a:r>
            <a:endParaRPr sz="1600">
              <a:solidFill>
                <a:schemeClr val="lt1"/>
              </a:solidFill>
              <a:latin typeface="Ubuntu"/>
              <a:ea typeface="Ubuntu"/>
              <a:cs typeface="Ubuntu"/>
              <a:sym typeface="Ubuntu"/>
            </a:endParaRPr>
          </a:p>
        </p:txBody>
      </p:sp>
      <p:sp>
        <p:nvSpPr>
          <p:cNvPr id="218" name="Google Shape;218;p47"/>
          <p:cNvSpPr/>
          <p:nvPr/>
        </p:nvSpPr>
        <p:spPr>
          <a:xfrm>
            <a:off x="4136275" y="204650"/>
            <a:ext cx="4418100" cy="764100"/>
          </a:xfrm>
          <a:prstGeom prst="roundRect">
            <a:avLst>
              <a:gd name="adj" fmla="val 16667"/>
            </a:avLst>
          </a:prstGeom>
          <a:solidFill>
            <a:srgbClr val="FAA22A"/>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lt1"/>
                </a:solidFill>
                <a:latin typeface="Viga"/>
                <a:ea typeface="Viga"/>
                <a:cs typeface="Viga"/>
                <a:sym typeface="Viga"/>
              </a:rPr>
              <a:t>Pourquoi programmer?</a:t>
            </a:r>
            <a:endParaRPr sz="2800">
              <a:solidFill>
                <a:schemeClr val="lt1"/>
              </a:solidFill>
              <a:latin typeface="Viga"/>
              <a:ea typeface="Viga"/>
              <a:cs typeface="Viga"/>
              <a:sym typeface="Vig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7">
                                            <p:txEl>
                                              <p:pRg st="0" end="0"/>
                                            </p:txEl>
                                          </p:spTgt>
                                        </p:tgtEl>
                                        <p:attrNameLst>
                                          <p:attrName>style.visibility</p:attrName>
                                        </p:attrNameLst>
                                      </p:cBhvr>
                                      <p:to>
                                        <p:strVal val="visible"/>
                                      </p:to>
                                    </p:set>
                                    <p:animEffect transition="in" filter="fade">
                                      <p:cBhvr>
                                        <p:cTn id="12" dur="1000"/>
                                        <p:tgtEl>
                                          <p:spTgt spid="2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
                                            <p:txEl>
                                              <p:pRg st="1" end="1"/>
                                            </p:txEl>
                                          </p:spTgt>
                                        </p:tgtEl>
                                        <p:attrNameLst>
                                          <p:attrName>style.visibility</p:attrName>
                                        </p:attrNameLst>
                                      </p:cBhvr>
                                      <p:to>
                                        <p:strVal val="visible"/>
                                      </p:to>
                                    </p:set>
                                    <p:animEffect transition="in" filter="fade">
                                      <p:cBhvr>
                                        <p:cTn id="17" dur="1000"/>
                                        <p:tgtEl>
                                          <p:spTgt spid="2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7">
                                            <p:txEl>
                                              <p:pRg st="2" end="2"/>
                                            </p:txEl>
                                          </p:spTgt>
                                        </p:tgtEl>
                                        <p:attrNameLst>
                                          <p:attrName>style.visibility</p:attrName>
                                        </p:attrNameLst>
                                      </p:cBhvr>
                                      <p:to>
                                        <p:strVal val="visible"/>
                                      </p:to>
                                    </p:set>
                                    <p:animEffect transition="in" filter="fade">
                                      <p:cBhvr>
                                        <p:cTn id="22" dur="1000"/>
                                        <p:tgtEl>
                                          <p:spTgt spid="2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2"/>
        <p:cNvGrpSpPr/>
        <p:nvPr/>
      </p:nvGrpSpPr>
      <p:grpSpPr>
        <a:xfrm>
          <a:off x="0" y="0"/>
          <a:ext cx="0" cy="0"/>
          <a:chOff x="0" y="0"/>
          <a:chExt cx="0" cy="0"/>
        </a:xfrm>
      </p:grpSpPr>
      <p:sp>
        <p:nvSpPr>
          <p:cNvPr id="223" name="Google Shape;223;p48"/>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8"/>
          <p:cNvSpPr txBox="1">
            <a:spLocks noGrp="1"/>
          </p:cNvSpPr>
          <p:nvPr>
            <p:ph type="title"/>
          </p:nvPr>
        </p:nvSpPr>
        <p:spPr>
          <a:xfrm>
            <a:off x="170850" y="270775"/>
            <a:ext cx="8802300" cy="70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Viga"/>
                <a:ea typeface="Viga"/>
                <a:cs typeface="Viga"/>
                <a:sym typeface="Viga"/>
              </a:rPr>
              <a:t>📑 </a:t>
            </a:r>
            <a:r>
              <a:rPr lang="en" sz="2500">
                <a:solidFill>
                  <a:schemeClr val="lt1"/>
                </a:solidFill>
                <a:latin typeface="Viga"/>
                <a:ea typeface="Viga"/>
                <a:cs typeface="Viga"/>
                <a:sym typeface="Viga"/>
              </a:rPr>
              <a:t>Cadre de référence de la compétence numérique</a:t>
            </a:r>
            <a:endParaRPr sz="2500">
              <a:solidFill>
                <a:schemeClr val="lt1"/>
              </a:solidFill>
              <a:latin typeface="Viga"/>
              <a:ea typeface="Viga"/>
              <a:cs typeface="Viga"/>
              <a:sym typeface="Viga"/>
            </a:endParaRPr>
          </a:p>
        </p:txBody>
      </p:sp>
      <p:pic>
        <p:nvPicPr>
          <p:cNvPr id="225" name="Google Shape;225;p48"/>
          <p:cNvPicPr preferRelativeResize="0"/>
          <p:nvPr/>
        </p:nvPicPr>
        <p:blipFill>
          <a:blip r:embed="rId3">
            <a:alphaModFix/>
          </a:blip>
          <a:stretch>
            <a:fillRect/>
          </a:stretch>
        </p:blipFill>
        <p:spPr>
          <a:xfrm>
            <a:off x="157207" y="1131775"/>
            <a:ext cx="4274061" cy="3937373"/>
          </a:xfrm>
          <a:prstGeom prst="rect">
            <a:avLst/>
          </a:prstGeom>
          <a:noFill/>
          <a:ln>
            <a:noFill/>
          </a:ln>
          <a:effectLst>
            <a:outerShdw blurRad="57150" dist="19050" dir="5400000" algn="bl" rotWithShape="0">
              <a:srgbClr val="000000">
                <a:alpha val="50000"/>
              </a:srgbClr>
            </a:outerShdw>
          </a:effectLst>
        </p:spPr>
      </p:pic>
      <p:grpSp>
        <p:nvGrpSpPr>
          <p:cNvPr id="226" name="Google Shape;226;p48"/>
          <p:cNvGrpSpPr/>
          <p:nvPr/>
        </p:nvGrpSpPr>
        <p:grpSpPr>
          <a:xfrm>
            <a:off x="5225325" y="1493963"/>
            <a:ext cx="3324300" cy="3213000"/>
            <a:chOff x="4742875" y="1166475"/>
            <a:chExt cx="3324300" cy="3213000"/>
          </a:xfrm>
        </p:grpSpPr>
        <p:sp>
          <p:nvSpPr>
            <p:cNvPr id="227" name="Google Shape;227;p48"/>
            <p:cNvSpPr/>
            <p:nvPr/>
          </p:nvSpPr>
          <p:spPr>
            <a:xfrm>
              <a:off x="4742875" y="1166475"/>
              <a:ext cx="3324300" cy="321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 name="Google Shape;228;p48"/>
            <p:cNvPicPr preferRelativeResize="0"/>
            <p:nvPr/>
          </p:nvPicPr>
          <p:blipFill rotWithShape="1">
            <a:blip r:embed="rId4">
              <a:alphaModFix/>
            </a:blip>
            <a:srcRect r="24161" b="74378"/>
            <a:stretch/>
          </p:blipFill>
          <p:spPr>
            <a:xfrm>
              <a:off x="4864875" y="1220850"/>
              <a:ext cx="2583203" cy="708601"/>
            </a:xfrm>
            <a:prstGeom prst="rect">
              <a:avLst/>
            </a:prstGeom>
            <a:noFill/>
            <a:ln>
              <a:noFill/>
            </a:ln>
          </p:spPr>
        </p:pic>
        <p:pic>
          <p:nvPicPr>
            <p:cNvPr id="229" name="Google Shape;229;p48"/>
            <p:cNvPicPr preferRelativeResize="0"/>
            <p:nvPr/>
          </p:nvPicPr>
          <p:blipFill rotWithShape="1">
            <a:blip r:embed="rId5">
              <a:alphaModFix/>
            </a:blip>
            <a:srcRect r="6576" b="61836"/>
            <a:stretch/>
          </p:blipFill>
          <p:spPr>
            <a:xfrm>
              <a:off x="4864875" y="3631212"/>
              <a:ext cx="3023007" cy="659526"/>
            </a:xfrm>
            <a:prstGeom prst="rect">
              <a:avLst/>
            </a:prstGeom>
            <a:noFill/>
            <a:ln>
              <a:noFill/>
            </a:ln>
          </p:spPr>
        </p:pic>
        <p:pic>
          <p:nvPicPr>
            <p:cNvPr id="230" name="Google Shape;230;p48"/>
            <p:cNvPicPr preferRelativeResize="0"/>
            <p:nvPr/>
          </p:nvPicPr>
          <p:blipFill rotWithShape="1">
            <a:blip r:embed="rId6">
              <a:alphaModFix/>
            </a:blip>
            <a:srcRect t="1354" r="9624" b="58573"/>
            <a:stretch/>
          </p:blipFill>
          <p:spPr>
            <a:xfrm>
              <a:off x="4871738" y="2872742"/>
              <a:ext cx="3009278" cy="659548"/>
            </a:xfrm>
            <a:prstGeom prst="rect">
              <a:avLst/>
            </a:prstGeom>
            <a:noFill/>
            <a:ln>
              <a:noFill/>
            </a:ln>
          </p:spPr>
        </p:pic>
      </p:grpSp>
      <p:sp>
        <p:nvSpPr>
          <p:cNvPr id="231" name="Google Shape;231;p48"/>
          <p:cNvSpPr txBox="1"/>
          <p:nvPr/>
        </p:nvSpPr>
        <p:spPr>
          <a:xfrm>
            <a:off x="4096000" y="4693775"/>
            <a:ext cx="4497900" cy="33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5"/>
                </a:solidFill>
                <a:latin typeface="Ubuntu"/>
                <a:ea typeface="Ubuntu"/>
                <a:cs typeface="Ubuntu"/>
                <a:sym typeface="Ubuntu"/>
              </a:rPr>
              <a:t>🔗 </a:t>
            </a:r>
            <a:r>
              <a:rPr lang="en" u="sng">
                <a:solidFill>
                  <a:schemeClr val="hlink"/>
                </a:solidFill>
                <a:latin typeface="Ubuntu"/>
                <a:ea typeface="Ubuntu"/>
                <a:cs typeface="Ubuntu"/>
                <a:sym typeface="Ubuntu"/>
                <a:hlinkClick r:id="rId7"/>
              </a:rPr>
              <a:t>Cadre de référence de la compétence numérique</a:t>
            </a:r>
            <a:endParaRPr>
              <a:solidFill>
                <a:schemeClr val="dk1"/>
              </a:solidFill>
              <a:latin typeface="Ubuntu"/>
              <a:ea typeface="Ubuntu"/>
              <a:cs typeface="Ubuntu"/>
              <a:sym typeface="Ubuntu"/>
            </a:endParaRPr>
          </a:p>
        </p:txBody>
      </p:sp>
      <p:pic>
        <p:nvPicPr>
          <p:cNvPr id="232" name="Google Shape;232;p48"/>
          <p:cNvPicPr preferRelativeResize="0"/>
          <p:nvPr/>
        </p:nvPicPr>
        <p:blipFill>
          <a:blip r:embed="rId8">
            <a:alphaModFix/>
          </a:blip>
          <a:stretch>
            <a:fillRect/>
          </a:stretch>
        </p:blipFill>
        <p:spPr>
          <a:xfrm>
            <a:off x="5283900" y="2369875"/>
            <a:ext cx="2130794" cy="708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6"/>
        <p:cNvGrpSpPr/>
        <p:nvPr/>
      </p:nvGrpSpPr>
      <p:grpSpPr>
        <a:xfrm>
          <a:off x="0" y="0"/>
          <a:ext cx="0" cy="0"/>
          <a:chOff x="0" y="0"/>
          <a:chExt cx="0" cy="0"/>
        </a:xfrm>
      </p:grpSpPr>
      <p:sp>
        <p:nvSpPr>
          <p:cNvPr id="237" name="Google Shape;237;p49"/>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9"/>
          <p:cNvSpPr txBox="1">
            <a:spLocks noGrp="1"/>
          </p:cNvSpPr>
          <p:nvPr>
            <p:ph type="title"/>
          </p:nvPr>
        </p:nvSpPr>
        <p:spPr>
          <a:xfrm>
            <a:off x="170850" y="270775"/>
            <a:ext cx="8802300" cy="70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Viga"/>
                <a:ea typeface="Viga"/>
                <a:cs typeface="Viga"/>
                <a:sym typeface="Viga"/>
              </a:rPr>
              <a:t>📑 </a:t>
            </a:r>
            <a:r>
              <a:rPr lang="en" sz="2500">
                <a:solidFill>
                  <a:schemeClr val="lt1"/>
                </a:solidFill>
                <a:latin typeface="Viga"/>
                <a:ea typeface="Viga"/>
                <a:cs typeface="Viga"/>
                <a:sym typeface="Viga"/>
              </a:rPr>
              <a:t>Se créer un compte (personnel ou enseignant) </a:t>
            </a:r>
            <a:endParaRPr sz="2500">
              <a:solidFill>
                <a:schemeClr val="lt1"/>
              </a:solidFill>
              <a:latin typeface="Viga"/>
              <a:ea typeface="Viga"/>
              <a:cs typeface="Viga"/>
              <a:sym typeface="Viga"/>
            </a:endParaRPr>
          </a:p>
        </p:txBody>
      </p:sp>
      <p:graphicFrame>
        <p:nvGraphicFramePr>
          <p:cNvPr id="239" name="Google Shape;239;p49"/>
          <p:cNvGraphicFramePr/>
          <p:nvPr/>
        </p:nvGraphicFramePr>
        <p:xfrm>
          <a:off x="685250" y="1182550"/>
          <a:ext cx="3000000" cy="3000000"/>
        </p:xfrm>
        <a:graphic>
          <a:graphicData uri="http://schemas.openxmlformats.org/drawingml/2006/table">
            <a:tbl>
              <a:tblPr>
                <a:noFill/>
                <a:tableStyleId>{32D39384-F056-49D1-9B59-6CBEC9B91289}</a:tableStyleId>
              </a:tblPr>
              <a:tblGrid>
                <a:gridCol w="4868325">
                  <a:extLst>
                    <a:ext uri="{9D8B030D-6E8A-4147-A177-3AD203B41FA5}">
                      <a16:colId xmlns:a16="http://schemas.microsoft.com/office/drawing/2014/main" val="20000"/>
                    </a:ext>
                  </a:extLst>
                </a:gridCol>
                <a:gridCol w="1685750">
                  <a:extLst>
                    <a:ext uri="{9D8B030D-6E8A-4147-A177-3AD203B41FA5}">
                      <a16:colId xmlns:a16="http://schemas.microsoft.com/office/drawing/2014/main" val="20001"/>
                    </a:ext>
                  </a:extLst>
                </a:gridCol>
                <a:gridCol w="1585475">
                  <a:extLst>
                    <a:ext uri="{9D8B030D-6E8A-4147-A177-3AD203B41FA5}">
                      <a16:colId xmlns:a16="http://schemas.microsoft.com/office/drawing/2014/main" val="20002"/>
                    </a:ext>
                  </a:extLst>
                </a:gridCol>
              </a:tblGrid>
              <a:tr h="792450">
                <a:tc>
                  <a:txBody>
                    <a:bodyPr/>
                    <a:lstStyle/>
                    <a:p>
                      <a:pPr marL="0" lvl="0" indent="0" algn="l" rtl="0">
                        <a:spcBef>
                          <a:spcPts val="0"/>
                        </a:spcBef>
                        <a:spcAft>
                          <a:spcPts val="0"/>
                        </a:spcAft>
                        <a:buNone/>
                      </a:pPr>
                      <a:endParaRPr sz="2000">
                        <a:latin typeface="Viga"/>
                        <a:ea typeface="Viga"/>
                        <a:cs typeface="Viga"/>
                        <a:sym typeface="Viga"/>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000" u="sng">
                          <a:solidFill>
                            <a:srgbClr val="3C78D8"/>
                          </a:solidFill>
                          <a:latin typeface="Viga"/>
                          <a:ea typeface="Viga"/>
                          <a:cs typeface="Viga"/>
                          <a:sym typeface="Viga"/>
                          <a:hlinkClick r:id="rId3">
                            <a:extLst>
                              <a:ext uri="{A12FA001-AC4F-418D-AE19-62706E023703}">
                                <ahyp:hlinkClr xmlns:ahyp="http://schemas.microsoft.com/office/drawing/2018/hyperlinkcolor" val="tx"/>
                              </a:ext>
                            </a:extLst>
                          </a:hlinkClick>
                        </a:rPr>
                        <a:t>Compte individuel</a:t>
                      </a:r>
                      <a:endParaRPr sz="2000">
                        <a:latin typeface="Viga"/>
                        <a:ea typeface="Viga"/>
                        <a:cs typeface="Viga"/>
                        <a:sym typeface="Viga"/>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000" u="sng">
                          <a:solidFill>
                            <a:srgbClr val="3C78D8"/>
                          </a:solidFill>
                          <a:latin typeface="Viga"/>
                          <a:ea typeface="Viga"/>
                          <a:cs typeface="Viga"/>
                          <a:sym typeface="Viga"/>
                          <a:hlinkClick r:id="rId3">
                            <a:extLst>
                              <a:ext uri="{A12FA001-AC4F-418D-AE19-62706E023703}">
                                <ahyp:hlinkClr xmlns:ahyp="http://schemas.microsoft.com/office/drawing/2018/hyperlinkcolor" val="tx"/>
                              </a:ext>
                            </a:extLst>
                          </a:hlinkClick>
                        </a:rPr>
                        <a:t>Compte enseignant</a:t>
                      </a:r>
                      <a:endParaRPr sz="2000">
                        <a:latin typeface="Viga"/>
                        <a:ea typeface="Viga"/>
                        <a:cs typeface="Viga"/>
                        <a:sym typeface="Viga"/>
                      </a:endParaRPr>
                    </a:p>
                  </a:txBody>
                  <a:tcPr marL="91425" marR="91425" marT="91425" marB="91425">
                    <a:solidFill>
                      <a:srgbClr val="FFFFFF"/>
                    </a:solidFill>
                  </a:tcPr>
                </a:tc>
                <a:extLst>
                  <a:ext uri="{0D108BD9-81ED-4DB2-BD59-A6C34878D82A}">
                    <a16:rowId xmlns:a16="http://schemas.microsoft.com/office/drawing/2014/main" val="10000"/>
                  </a:ext>
                </a:extLst>
              </a:tr>
              <a:tr h="792450">
                <a:tc>
                  <a:txBody>
                    <a:bodyPr/>
                    <a:lstStyle/>
                    <a:p>
                      <a:pPr marL="0" lvl="0" indent="0" algn="l" rtl="0">
                        <a:spcBef>
                          <a:spcPts val="0"/>
                        </a:spcBef>
                        <a:spcAft>
                          <a:spcPts val="0"/>
                        </a:spcAft>
                        <a:buNone/>
                      </a:pPr>
                      <a:r>
                        <a:rPr lang="en">
                          <a:solidFill>
                            <a:srgbClr val="3C78D8"/>
                          </a:solidFill>
                        </a:rPr>
                        <a:t>L’élève doit se créer un compte avec une adresse courriel qu’il doit valider. </a:t>
                      </a:r>
                      <a:endParaRPr>
                        <a:solidFill>
                          <a:srgbClr val="3C78D8"/>
                        </a:solidFill>
                      </a:endParaRPr>
                    </a:p>
                  </a:txBody>
                  <a:tcPr marL="91425" marR="91425" marT="91425" marB="91425">
                    <a:solidFill>
                      <a:srgbClr val="FFFFFF"/>
                    </a:solidFill>
                  </a:tcPr>
                </a:tc>
                <a:tc>
                  <a:txBody>
                    <a:bodyPr/>
                    <a:lstStyle/>
                    <a:p>
                      <a:pPr marL="0" lvl="0" indent="0" algn="ctr" rtl="0">
                        <a:spcBef>
                          <a:spcPts val="0"/>
                        </a:spcBef>
                        <a:spcAft>
                          <a:spcPts val="0"/>
                        </a:spcAft>
                        <a:buNone/>
                      </a:pPr>
                      <a:r>
                        <a:rPr lang="en" b="1">
                          <a:solidFill>
                            <a:srgbClr val="3C78D8"/>
                          </a:solidFill>
                        </a:rPr>
                        <a:t>x</a:t>
                      </a:r>
                      <a:endParaRPr b="1">
                        <a:solidFill>
                          <a:srgbClr val="3C78D8"/>
                        </a:solidFill>
                      </a:endParaRPr>
                    </a:p>
                  </a:txBody>
                  <a:tcPr marL="91425" marR="91425" marT="91425" marB="91425">
                    <a:solidFill>
                      <a:srgbClr val="FFFFFF"/>
                    </a:solidFill>
                  </a:tcPr>
                </a:tc>
                <a:tc>
                  <a:txBody>
                    <a:bodyPr/>
                    <a:lstStyle/>
                    <a:p>
                      <a:pPr marL="0" lvl="0" indent="0" algn="ctr" rtl="0">
                        <a:spcBef>
                          <a:spcPts val="0"/>
                        </a:spcBef>
                        <a:spcAft>
                          <a:spcPts val="0"/>
                        </a:spcAft>
                        <a:buNone/>
                      </a:pPr>
                      <a:endParaRPr b="1">
                        <a:solidFill>
                          <a:srgbClr val="3C78D8"/>
                        </a:solidFill>
                      </a:endParaRPr>
                    </a:p>
                  </a:txBody>
                  <a:tcPr marL="91425" marR="91425" marT="91425" marB="91425">
                    <a:solidFill>
                      <a:srgbClr val="FFFFFF"/>
                    </a:solidFill>
                  </a:tcPr>
                </a:tc>
                <a:extLst>
                  <a:ext uri="{0D108BD9-81ED-4DB2-BD59-A6C34878D82A}">
                    <a16:rowId xmlns:a16="http://schemas.microsoft.com/office/drawing/2014/main" val="10001"/>
                  </a:ext>
                </a:extLst>
              </a:tr>
              <a:tr h="792450">
                <a:tc>
                  <a:txBody>
                    <a:bodyPr/>
                    <a:lstStyle/>
                    <a:p>
                      <a:pPr marL="0" lvl="0" indent="0" algn="l" rtl="0">
                        <a:spcBef>
                          <a:spcPts val="0"/>
                        </a:spcBef>
                        <a:spcAft>
                          <a:spcPts val="0"/>
                        </a:spcAft>
                        <a:buNone/>
                      </a:pPr>
                      <a:r>
                        <a:rPr lang="en">
                          <a:solidFill>
                            <a:srgbClr val="3C78D8"/>
                          </a:solidFill>
                        </a:rPr>
                        <a:t>L’enseignant partage un code et l’élève n’a pas d’informations personnelles à fournir.</a:t>
                      </a:r>
                      <a:endParaRPr>
                        <a:solidFill>
                          <a:srgbClr val="3C78D8"/>
                        </a:solidFill>
                      </a:endParaRPr>
                    </a:p>
                  </a:txBody>
                  <a:tcPr marL="91425" marR="91425" marT="91425" marB="91425">
                    <a:solidFill>
                      <a:srgbClr val="FFFFFF"/>
                    </a:solidFill>
                  </a:tcPr>
                </a:tc>
                <a:tc>
                  <a:txBody>
                    <a:bodyPr/>
                    <a:lstStyle/>
                    <a:p>
                      <a:pPr marL="0" lvl="0" indent="0" algn="ctr" rtl="0">
                        <a:spcBef>
                          <a:spcPts val="0"/>
                        </a:spcBef>
                        <a:spcAft>
                          <a:spcPts val="0"/>
                        </a:spcAft>
                        <a:buNone/>
                      </a:pPr>
                      <a:endParaRPr b="1">
                        <a:solidFill>
                          <a:srgbClr val="3C78D8"/>
                        </a:solidFill>
                      </a:endParaRPr>
                    </a:p>
                  </a:txBody>
                  <a:tcPr marL="91425" marR="91425" marT="91425" marB="91425">
                    <a:solidFill>
                      <a:srgbClr val="FFFFFF"/>
                    </a:solidFill>
                  </a:tcPr>
                </a:tc>
                <a:tc>
                  <a:txBody>
                    <a:bodyPr/>
                    <a:lstStyle/>
                    <a:p>
                      <a:pPr marL="0" lvl="0" indent="0" algn="ctr" rtl="0">
                        <a:spcBef>
                          <a:spcPts val="0"/>
                        </a:spcBef>
                        <a:spcAft>
                          <a:spcPts val="0"/>
                        </a:spcAft>
                        <a:buNone/>
                      </a:pPr>
                      <a:r>
                        <a:rPr lang="en" b="1">
                          <a:solidFill>
                            <a:srgbClr val="3C78D8"/>
                          </a:solidFill>
                        </a:rPr>
                        <a:t>x</a:t>
                      </a:r>
                      <a:endParaRPr b="1">
                        <a:solidFill>
                          <a:srgbClr val="3C78D8"/>
                        </a:solidFill>
                      </a:endParaRPr>
                    </a:p>
                  </a:txBody>
                  <a:tcPr marL="91425" marR="91425" marT="91425" marB="91425">
                    <a:solidFill>
                      <a:srgbClr val="FFFFFF"/>
                    </a:solidFill>
                  </a:tcPr>
                </a:tc>
                <a:extLst>
                  <a:ext uri="{0D108BD9-81ED-4DB2-BD59-A6C34878D82A}">
                    <a16:rowId xmlns:a16="http://schemas.microsoft.com/office/drawing/2014/main" val="10002"/>
                  </a:ext>
                </a:extLst>
              </a:tr>
              <a:tr h="792450">
                <a:tc>
                  <a:txBody>
                    <a:bodyPr/>
                    <a:lstStyle/>
                    <a:p>
                      <a:pPr marL="0" lvl="0" indent="0" algn="l" rtl="0">
                        <a:spcBef>
                          <a:spcPts val="0"/>
                        </a:spcBef>
                        <a:spcAft>
                          <a:spcPts val="0"/>
                        </a:spcAft>
                        <a:buNone/>
                      </a:pPr>
                      <a:r>
                        <a:rPr lang="en">
                          <a:solidFill>
                            <a:srgbClr val="3C78D8"/>
                          </a:solidFill>
                        </a:rPr>
                        <a:t>Dans le Studio de l’enseignant, tous les travaux sont visibles.</a:t>
                      </a:r>
                      <a:endParaRPr>
                        <a:solidFill>
                          <a:srgbClr val="3C78D8"/>
                        </a:solidFill>
                      </a:endParaRPr>
                    </a:p>
                  </a:txBody>
                  <a:tcPr marL="91425" marR="91425" marT="91425" marB="91425">
                    <a:solidFill>
                      <a:srgbClr val="FFFFFF"/>
                    </a:solidFill>
                  </a:tcPr>
                </a:tc>
                <a:tc>
                  <a:txBody>
                    <a:bodyPr/>
                    <a:lstStyle/>
                    <a:p>
                      <a:pPr marL="0" lvl="0" indent="0" algn="ctr" rtl="0">
                        <a:spcBef>
                          <a:spcPts val="0"/>
                        </a:spcBef>
                        <a:spcAft>
                          <a:spcPts val="0"/>
                        </a:spcAft>
                        <a:buNone/>
                      </a:pPr>
                      <a:endParaRPr b="1">
                        <a:solidFill>
                          <a:srgbClr val="3C78D8"/>
                        </a:solidFill>
                      </a:endParaRPr>
                    </a:p>
                  </a:txBody>
                  <a:tcPr marL="91425" marR="91425" marT="91425" marB="91425">
                    <a:solidFill>
                      <a:srgbClr val="FFFFFF"/>
                    </a:solidFill>
                  </a:tcPr>
                </a:tc>
                <a:tc>
                  <a:txBody>
                    <a:bodyPr/>
                    <a:lstStyle/>
                    <a:p>
                      <a:pPr marL="0" lvl="0" indent="0" algn="ctr" rtl="0">
                        <a:spcBef>
                          <a:spcPts val="0"/>
                        </a:spcBef>
                        <a:spcAft>
                          <a:spcPts val="0"/>
                        </a:spcAft>
                        <a:buNone/>
                      </a:pPr>
                      <a:r>
                        <a:rPr lang="en" b="1">
                          <a:solidFill>
                            <a:srgbClr val="3C78D8"/>
                          </a:solidFill>
                        </a:rPr>
                        <a:t>x</a:t>
                      </a:r>
                      <a:endParaRPr b="1">
                        <a:solidFill>
                          <a:srgbClr val="3C78D8"/>
                        </a:solidFill>
                      </a:endParaRPr>
                    </a:p>
                  </a:txBody>
                  <a:tcPr marL="91425" marR="91425" marT="91425" marB="91425">
                    <a:solidFill>
                      <a:srgbClr val="FFFFFF"/>
                    </a:solidFill>
                  </a:tcPr>
                </a:tc>
                <a:extLst>
                  <a:ext uri="{0D108BD9-81ED-4DB2-BD59-A6C34878D82A}">
                    <a16:rowId xmlns:a16="http://schemas.microsoft.com/office/drawing/2014/main" val="10003"/>
                  </a:ext>
                </a:extLst>
              </a:tr>
              <a:tr h="792450">
                <a:tc>
                  <a:txBody>
                    <a:bodyPr/>
                    <a:lstStyle/>
                    <a:p>
                      <a:pPr marL="0" lvl="0" indent="0" algn="l" rtl="0">
                        <a:spcBef>
                          <a:spcPts val="0"/>
                        </a:spcBef>
                        <a:spcAft>
                          <a:spcPts val="0"/>
                        </a:spcAft>
                        <a:buNone/>
                      </a:pPr>
                      <a:r>
                        <a:rPr lang="en">
                          <a:solidFill>
                            <a:srgbClr val="3C78D8"/>
                          </a:solidFill>
                        </a:rPr>
                        <a:t>Permet de partager un programme débuté.</a:t>
                      </a:r>
                      <a:endParaRPr>
                        <a:solidFill>
                          <a:srgbClr val="3C78D8"/>
                        </a:solidFill>
                      </a:endParaRPr>
                    </a:p>
                  </a:txBody>
                  <a:tcPr marL="91425" marR="91425" marT="91425" marB="91425">
                    <a:solidFill>
                      <a:srgbClr val="FFFFFF"/>
                    </a:solidFill>
                  </a:tcPr>
                </a:tc>
                <a:tc>
                  <a:txBody>
                    <a:bodyPr/>
                    <a:lstStyle/>
                    <a:p>
                      <a:pPr marL="0" lvl="0" indent="0" algn="ctr" rtl="0">
                        <a:spcBef>
                          <a:spcPts val="0"/>
                        </a:spcBef>
                        <a:spcAft>
                          <a:spcPts val="0"/>
                        </a:spcAft>
                        <a:buNone/>
                      </a:pPr>
                      <a:endParaRPr b="1">
                        <a:solidFill>
                          <a:srgbClr val="3C78D8"/>
                        </a:solidFill>
                      </a:endParaRPr>
                    </a:p>
                  </a:txBody>
                  <a:tcPr marL="91425" marR="91425" marT="91425" marB="91425">
                    <a:solidFill>
                      <a:srgbClr val="FFFFFF"/>
                    </a:solidFill>
                  </a:tcPr>
                </a:tc>
                <a:tc>
                  <a:txBody>
                    <a:bodyPr/>
                    <a:lstStyle/>
                    <a:p>
                      <a:pPr marL="0" lvl="0" indent="0" algn="ctr" rtl="0">
                        <a:spcBef>
                          <a:spcPts val="0"/>
                        </a:spcBef>
                        <a:spcAft>
                          <a:spcPts val="0"/>
                        </a:spcAft>
                        <a:buNone/>
                      </a:pPr>
                      <a:r>
                        <a:rPr lang="en" b="1">
                          <a:solidFill>
                            <a:srgbClr val="3C78D8"/>
                          </a:solidFill>
                        </a:rPr>
                        <a:t>x</a:t>
                      </a:r>
                      <a:endParaRPr b="1">
                        <a:solidFill>
                          <a:srgbClr val="3C78D8"/>
                        </a:solidFill>
                      </a:endParaRPr>
                    </a:p>
                  </a:txBody>
                  <a:tcPr marL="91425" marR="91425" marT="91425" marB="91425">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chemeClr val="accent5"/>
              </a:solidFill>
              <a:latin typeface="Viga"/>
              <a:ea typeface="Viga"/>
              <a:cs typeface="Viga"/>
              <a:sym typeface="Viga"/>
            </a:endParaRPr>
          </a:p>
        </p:txBody>
      </p:sp>
      <p:sp>
        <p:nvSpPr>
          <p:cNvPr id="245" name="Google Shape;24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246" name="Google Shape;246;p50"/>
          <p:cNvSpPr/>
          <p:nvPr/>
        </p:nvSpPr>
        <p:spPr>
          <a:xfrm>
            <a:off x="-32700" y="16375"/>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0"/>
          <p:cNvSpPr txBox="1">
            <a:spLocks noGrp="1"/>
          </p:cNvSpPr>
          <p:nvPr>
            <p:ph type="title"/>
          </p:nvPr>
        </p:nvSpPr>
        <p:spPr>
          <a:xfrm>
            <a:off x="138150" y="143725"/>
            <a:ext cx="59526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Se créer un compte </a:t>
            </a:r>
            <a:endParaRPr sz="2500">
              <a:solidFill>
                <a:schemeClr val="lt1"/>
              </a:solidFill>
              <a:latin typeface="Viga"/>
              <a:ea typeface="Viga"/>
              <a:cs typeface="Viga"/>
              <a:sym typeface="Viga"/>
            </a:endParaRPr>
          </a:p>
        </p:txBody>
      </p:sp>
      <p:pic>
        <p:nvPicPr>
          <p:cNvPr id="248" name="Google Shape;248;p50"/>
          <p:cNvPicPr preferRelativeResize="0"/>
          <p:nvPr/>
        </p:nvPicPr>
        <p:blipFill>
          <a:blip r:embed="rId3">
            <a:alphaModFix/>
          </a:blip>
          <a:stretch>
            <a:fillRect/>
          </a:stretch>
        </p:blipFill>
        <p:spPr>
          <a:xfrm>
            <a:off x="152400" y="1295875"/>
            <a:ext cx="8213439" cy="3214942"/>
          </a:xfrm>
          <a:prstGeom prst="rect">
            <a:avLst/>
          </a:prstGeom>
          <a:noFill/>
          <a:ln>
            <a:noFill/>
          </a:ln>
        </p:spPr>
      </p:pic>
      <p:sp>
        <p:nvSpPr>
          <p:cNvPr id="249" name="Google Shape;249;p50"/>
          <p:cNvSpPr/>
          <p:nvPr/>
        </p:nvSpPr>
        <p:spPr>
          <a:xfrm>
            <a:off x="6578525" y="1248725"/>
            <a:ext cx="870600" cy="355500"/>
          </a:xfrm>
          <a:prstGeom prst="rect">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0"/>
          <p:cNvSpPr/>
          <p:nvPr/>
        </p:nvSpPr>
        <p:spPr>
          <a:xfrm>
            <a:off x="5841500" y="4068125"/>
            <a:ext cx="1132200" cy="393600"/>
          </a:xfrm>
          <a:prstGeom prst="rect">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0"/>
          <p:cNvSpPr/>
          <p:nvPr/>
        </p:nvSpPr>
        <p:spPr>
          <a:xfrm>
            <a:off x="5841495" y="1169375"/>
            <a:ext cx="591000" cy="514200"/>
          </a:xfrm>
          <a:prstGeom prst="rightArrow">
            <a:avLst>
              <a:gd name="adj1" fmla="val 50000"/>
              <a:gd name="adj2" fmla="val 50000"/>
            </a:avLst>
          </a:prstGeom>
          <a:solidFill>
            <a:srgbClr val="FAA22A"/>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0"/>
          <p:cNvSpPr/>
          <p:nvPr/>
        </p:nvSpPr>
        <p:spPr>
          <a:xfrm>
            <a:off x="5126445" y="4007825"/>
            <a:ext cx="591000" cy="514200"/>
          </a:xfrm>
          <a:prstGeom prst="rightArrow">
            <a:avLst>
              <a:gd name="adj1" fmla="val 50000"/>
              <a:gd name="adj2" fmla="val 50000"/>
            </a:avLst>
          </a:prstGeom>
          <a:solidFill>
            <a:srgbClr val="FAA22A"/>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0"/>
          <p:cNvSpPr txBox="1"/>
          <p:nvPr/>
        </p:nvSpPr>
        <p:spPr>
          <a:xfrm>
            <a:off x="5841500" y="4683975"/>
            <a:ext cx="306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24 à 48 heures pour confirmation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1"/>
          <p:cNvSpPr txBox="1">
            <a:spLocks noGrp="1"/>
          </p:cNvSpPr>
          <p:nvPr>
            <p:ph type="title"/>
          </p:nvPr>
        </p:nvSpPr>
        <p:spPr>
          <a:xfrm>
            <a:off x="655325" y="379950"/>
            <a:ext cx="7356900" cy="582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 sz="2400">
                <a:latin typeface="Viga"/>
                <a:ea typeface="Viga"/>
                <a:cs typeface="Viga"/>
                <a:sym typeface="Viga"/>
              </a:rPr>
              <a:t>S’initier à la programmation Scratch</a:t>
            </a:r>
            <a:endParaRPr sz="2400">
              <a:latin typeface="Viga"/>
              <a:ea typeface="Viga"/>
              <a:cs typeface="Viga"/>
              <a:sym typeface="Viga"/>
            </a:endParaRPr>
          </a:p>
        </p:txBody>
      </p:sp>
      <p:sp>
        <p:nvSpPr>
          <p:cNvPr id="259" name="Google Shape;259;p51"/>
          <p:cNvSpPr txBox="1">
            <a:spLocks noGrp="1"/>
          </p:cNvSpPr>
          <p:nvPr>
            <p:ph type="body" idx="1"/>
          </p:nvPr>
        </p:nvSpPr>
        <p:spPr>
          <a:xfrm>
            <a:off x="270900" y="1312800"/>
            <a:ext cx="8725800" cy="3646800"/>
          </a:xfrm>
          <a:prstGeom prst="rect">
            <a:avLst/>
          </a:prstGeom>
          <a:noFill/>
          <a:ln>
            <a:noFill/>
          </a:ln>
        </p:spPr>
        <p:txBody>
          <a:bodyPr spcFirstLastPara="1" wrap="square" lIns="91425" tIns="91425" rIns="91425" bIns="91425" anchor="t" anchorCtr="0">
            <a:noAutofit/>
          </a:bodyPr>
          <a:lstStyle/>
          <a:p>
            <a:pPr marL="673100" lvl="0" indent="-355600" algn="l" rtl="0">
              <a:lnSpc>
                <a:spcPct val="115000"/>
              </a:lnSpc>
              <a:spcBef>
                <a:spcPts val="0"/>
              </a:spcBef>
              <a:spcAft>
                <a:spcPts val="0"/>
              </a:spcAft>
              <a:buClr>
                <a:srgbClr val="0069BF"/>
              </a:buClr>
              <a:buSzPts val="2000"/>
              <a:buFont typeface="Ubuntu"/>
              <a:buAutoNum type="arabicPeriod"/>
            </a:pPr>
            <a:r>
              <a:rPr lang="en" sz="2000">
                <a:solidFill>
                  <a:srgbClr val="0069BF"/>
                </a:solidFill>
                <a:latin typeface="Ubuntu"/>
                <a:ea typeface="Ubuntu"/>
                <a:cs typeface="Ubuntu"/>
                <a:sym typeface="Ubuntu"/>
              </a:rPr>
              <a:t>Scratch : </a:t>
            </a:r>
            <a:r>
              <a:rPr lang="en"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https://scratch.mit.edu/</a:t>
            </a:r>
            <a:endParaRPr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endParaRPr>
          </a:p>
          <a:p>
            <a:pPr marL="914400" lvl="0" indent="0" algn="l" rtl="0">
              <a:lnSpc>
                <a:spcPct val="115000"/>
              </a:lnSpc>
              <a:spcBef>
                <a:spcPts val="6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914400" lvl="0" indent="0" algn="l" rtl="0">
              <a:lnSpc>
                <a:spcPct val="115000"/>
              </a:lnSpc>
              <a:spcBef>
                <a:spcPts val="11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457200" lvl="0" indent="0" algn="l" rtl="0">
              <a:lnSpc>
                <a:spcPct val="115000"/>
              </a:lnSpc>
              <a:spcBef>
                <a:spcPts val="1100"/>
              </a:spcBef>
              <a:spcAft>
                <a:spcPts val="600"/>
              </a:spcAft>
              <a:buSzPts val="2500"/>
              <a:buNone/>
            </a:pPr>
            <a:endParaRPr sz="1800">
              <a:latin typeface="Ubuntu"/>
              <a:ea typeface="Ubuntu"/>
              <a:cs typeface="Ubuntu"/>
              <a:sym typeface="Ubuntu"/>
            </a:endParaRPr>
          </a:p>
        </p:txBody>
      </p:sp>
      <p:pic>
        <p:nvPicPr>
          <p:cNvPr id="260" name="Google Shape;260;p51"/>
          <p:cNvPicPr preferRelativeResize="0"/>
          <p:nvPr/>
        </p:nvPicPr>
        <p:blipFill rotWithShape="1">
          <a:blip r:embed="rId4">
            <a:alphaModFix/>
          </a:blip>
          <a:srcRect/>
          <a:stretch/>
        </p:blipFill>
        <p:spPr>
          <a:xfrm>
            <a:off x="8012248" y="204576"/>
            <a:ext cx="689156" cy="665686"/>
          </a:xfrm>
          <a:prstGeom prst="rect">
            <a:avLst/>
          </a:prstGeom>
          <a:noFill/>
          <a:ln>
            <a:noFill/>
          </a:ln>
        </p:spPr>
      </p:pic>
      <p:pic>
        <p:nvPicPr>
          <p:cNvPr id="261" name="Google Shape;261;p51"/>
          <p:cNvPicPr preferRelativeResize="0"/>
          <p:nvPr/>
        </p:nvPicPr>
        <p:blipFill rotWithShape="1">
          <a:blip r:embed="rId5">
            <a:alphaModFix/>
          </a:blip>
          <a:srcRect/>
          <a:stretch/>
        </p:blipFill>
        <p:spPr>
          <a:xfrm>
            <a:off x="0" y="22928"/>
            <a:ext cx="9144002" cy="5097644"/>
          </a:xfrm>
          <a:prstGeom prst="rect">
            <a:avLst/>
          </a:prstGeom>
          <a:noFill/>
          <a:ln>
            <a:noFill/>
          </a:ln>
        </p:spPr>
      </p:pic>
      <p:sp>
        <p:nvSpPr>
          <p:cNvPr id="262" name="Google Shape;262;p51"/>
          <p:cNvSpPr/>
          <p:nvPr/>
        </p:nvSpPr>
        <p:spPr>
          <a:xfrm>
            <a:off x="7507075" y="4595250"/>
            <a:ext cx="591000" cy="514200"/>
          </a:xfrm>
          <a:prstGeom prst="rightArrow">
            <a:avLst>
              <a:gd name="adj1" fmla="val 50000"/>
              <a:gd name="adj2" fmla="val 50000"/>
            </a:avLst>
          </a:prstGeom>
          <a:solidFill>
            <a:srgbClr val="FAA22A"/>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3" name="Google Shape;263;p51"/>
          <p:cNvCxnSpPr>
            <a:stCxn id="264" idx="3"/>
          </p:cNvCxnSpPr>
          <p:nvPr/>
        </p:nvCxnSpPr>
        <p:spPr>
          <a:xfrm>
            <a:off x="8474025" y="3678350"/>
            <a:ext cx="600" cy="600"/>
          </a:xfrm>
          <a:prstGeom prst="bentConnector2">
            <a:avLst/>
          </a:prstGeom>
          <a:noFill/>
          <a:ln w="9525" cap="flat" cmpd="sng">
            <a:solidFill>
              <a:schemeClr val="dk2"/>
            </a:solidFill>
            <a:prstDash val="solid"/>
            <a:round/>
            <a:headEnd type="none" w="med" len="med"/>
            <a:tailEnd type="none" w="med" len="med"/>
          </a:ln>
        </p:spPr>
      </p:cxnSp>
      <p:grpSp>
        <p:nvGrpSpPr>
          <p:cNvPr id="265" name="Google Shape;265;p51"/>
          <p:cNvGrpSpPr/>
          <p:nvPr/>
        </p:nvGrpSpPr>
        <p:grpSpPr>
          <a:xfrm>
            <a:off x="7157925" y="3478250"/>
            <a:ext cx="1986000" cy="1642618"/>
            <a:chOff x="7157925" y="3478250"/>
            <a:chExt cx="1986000" cy="1642618"/>
          </a:xfrm>
        </p:grpSpPr>
        <p:sp>
          <p:nvSpPr>
            <p:cNvPr id="266" name="Google Shape;266;p51"/>
            <p:cNvSpPr/>
            <p:nvPr/>
          </p:nvSpPr>
          <p:spPr>
            <a:xfrm>
              <a:off x="8702325" y="4691268"/>
              <a:ext cx="441600" cy="4296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1"/>
            <p:cNvSpPr txBox="1"/>
            <p:nvPr/>
          </p:nvSpPr>
          <p:spPr>
            <a:xfrm>
              <a:off x="7157925" y="3478250"/>
              <a:ext cx="1316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latin typeface="Ubuntu"/>
                  <a:ea typeface="Ubuntu"/>
                  <a:cs typeface="Ubuntu"/>
                  <a:sym typeface="Ubuntu"/>
                </a:rPr>
                <a:t>Arrière-plan</a:t>
              </a:r>
              <a:endParaRPr b="1">
                <a:latin typeface="Ubuntu"/>
                <a:ea typeface="Ubuntu"/>
                <a:cs typeface="Ubuntu"/>
                <a:sym typeface="Ubuntu"/>
              </a:endParaRPr>
            </a:p>
          </p:txBody>
        </p:sp>
        <p:cxnSp>
          <p:nvCxnSpPr>
            <p:cNvPr id="267" name="Google Shape;267;p51"/>
            <p:cNvCxnSpPr>
              <a:stCxn id="264" idx="3"/>
              <a:endCxn id="266" idx="0"/>
            </p:cNvCxnSpPr>
            <p:nvPr/>
          </p:nvCxnSpPr>
          <p:spPr>
            <a:xfrm>
              <a:off x="8474025" y="3678350"/>
              <a:ext cx="449100" cy="1012800"/>
            </a:xfrm>
            <a:prstGeom prst="bentConnector2">
              <a:avLst/>
            </a:prstGeom>
            <a:noFill/>
            <a:ln w="19050" cap="flat" cmpd="sng">
              <a:solidFill>
                <a:schemeClr val="dk1"/>
              </a:solidFill>
              <a:prstDash val="solid"/>
              <a:round/>
              <a:headEnd type="none" w="med" len="med"/>
              <a:tailEnd type="triangle" w="med" len="med"/>
            </a:ln>
          </p:spPr>
        </p:cxnSp>
      </p:grpSp>
      <p:grpSp>
        <p:nvGrpSpPr>
          <p:cNvPr id="268" name="Google Shape;268;p51"/>
          <p:cNvGrpSpPr/>
          <p:nvPr/>
        </p:nvGrpSpPr>
        <p:grpSpPr>
          <a:xfrm>
            <a:off x="6745075" y="3878450"/>
            <a:ext cx="1941650" cy="1242418"/>
            <a:chOff x="6745075" y="3878450"/>
            <a:chExt cx="1941650" cy="1242418"/>
          </a:xfrm>
        </p:grpSpPr>
        <p:sp>
          <p:nvSpPr>
            <p:cNvPr id="269" name="Google Shape;269;p51"/>
            <p:cNvSpPr/>
            <p:nvPr/>
          </p:nvSpPr>
          <p:spPr>
            <a:xfrm>
              <a:off x="8245125" y="4691268"/>
              <a:ext cx="441600" cy="4296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1"/>
            <p:cNvSpPr txBox="1"/>
            <p:nvPr/>
          </p:nvSpPr>
          <p:spPr>
            <a:xfrm>
              <a:off x="6745075" y="3878450"/>
              <a:ext cx="1316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latin typeface="Ubuntu"/>
                  <a:ea typeface="Ubuntu"/>
                  <a:cs typeface="Ubuntu"/>
                  <a:sym typeface="Ubuntu"/>
                </a:rPr>
                <a:t>Sprite</a:t>
              </a:r>
              <a:endParaRPr b="1">
                <a:latin typeface="Ubuntu"/>
                <a:ea typeface="Ubuntu"/>
                <a:cs typeface="Ubuntu"/>
                <a:sym typeface="Ubuntu"/>
              </a:endParaRPr>
            </a:p>
          </p:txBody>
        </p:sp>
        <p:cxnSp>
          <p:nvCxnSpPr>
            <p:cNvPr id="271" name="Google Shape;271;p51"/>
            <p:cNvCxnSpPr>
              <a:stCxn id="270" idx="3"/>
            </p:cNvCxnSpPr>
            <p:nvPr/>
          </p:nvCxnSpPr>
          <p:spPr>
            <a:xfrm>
              <a:off x="8061175" y="4078550"/>
              <a:ext cx="404700" cy="612600"/>
            </a:xfrm>
            <a:prstGeom prst="bentConnector2">
              <a:avLst/>
            </a:prstGeom>
            <a:noFill/>
            <a:ln w="19050" cap="flat" cmpd="sng">
              <a:solidFill>
                <a:schemeClr val="dk1"/>
              </a:solidFill>
              <a:prstDash val="solid"/>
              <a:round/>
              <a:headEnd type="none" w="med" len="med"/>
              <a:tailEnd type="triangle" w="med" len="med"/>
            </a:ln>
          </p:spPr>
        </p:cxnSp>
      </p:grpSp>
      <p:grpSp>
        <p:nvGrpSpPr>
          <p:cNvPr id="272" name="Google Shape;272;p51"/>
          <p:cNvGrpSpPr/>
          <p:nvPr/>
        </p:nvGrpSpPr>
        <p:grpSpPr>
          <a:xfrm>
            <a:off x="6499875" y="484225"/>
            <a:ext cx="2644200" cy="1973250"/>
            <a:chOff x="6499875" y="484225"/>
            <a:chExt cx="2644200" cy="1973250"/>
          </a:xfrm>
        </p:grpSpPr>
        <p:sp>
          <p:nvSpPr>
            <p:cNvPr id="273" name="Google Shape;273;p51"/>
            <p:cNvSpPr/>
            <p:nvPr/>
          </p:nvSpPr>
          <p:spPr>
            <a:xfrm>
              <a:off x="6499875" y="711775"/>
              <a:ext cx="2644200" cy="1745700"/>
            </a:xfrm>
            <a:prstGeom prst="roundRect">
              <a:avLst>
                <a:gd name="adj" fmla="val 16667"/>
              </a:avLst>
            </a:prstGeom>
            <a:noFill/>
            <a:ln w="381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1"/>
            <p:cNvSpPr/>
            <p:nvPr/>
          </p:nvSpPr>
          <p:spPr>
            <a:xfrm>
              <a:off x="6687986" y="484225"/>
              <a:ext cx="2301000" cy="4164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Ubuntu"/>
                  <a:ea typeface="Ubuntu"/>
                  <a:cs typeface="Ubuntu"/>
                  <a:sym typeface="Ubuntu"/>
                </a:rPr>
                <a:t>Scène d’animation</a:t>
              </a:r>
              <a:endParaRPr sz="1600">
                <a:latin typeface="Ubuntu"/>
                <a:ea typeface="Ubuntu"/>
                <a:cs typeface="Ubuntu"/>
                <a:sym typeface="Ubuntu"/>
              </a:endParaRPr>
            </a:p>
          </p:txBody>
        </p:sp>
      </p:grpSp>
      <p:grpSp>
        <p:nvGrpSpPr>
          <p:cNvPr id="275" name="Google Shape;275;p51"/>
          <p:cNvGrpSpPr/>
          <p:nvPr/>
        </p:nvGrpSpPr>
        <p:grpSpPr>
          <a:xfrm>
            <a:off x="-600" y="128875"/>
            <a:ext cx="1773900" cy="4907250"/>
            <a:chOff x="-600" y="128875"/>
            <a:chExt cx="1773900" cy="4907250"/>
          </a:xfrm>
        </p:grpSpPr>
        <p:sp>
          <p:nvSpPr>
            <p:cNvPr id="276" name="Google Shape;276;p51"/>
            <p:cNvSpPr/>
            <p:nvPr/>
          </p:nvSpPr>
          <p:spPr>
            <a:xfrm>
              <a:off x="14100" y="484225"/>
              <a:ext cx="1759200" cy="4551900"/>
            </a:xfrm>
            <a:prstGeom prst="roundRect">
              <a:avLst>
                <a:gd name="adj" fmla="val 16667"/>
              </a:avLst>
            </a:prstGeom>
            <a:noFill/>
            <a:ln w="381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1"/>
            <p:cNvSpPr/>
            <p:nvPr/>
          </p:nvSpPr>
          <p:spPr>
            <a:xfrm>
              <a:off x="-600" y="128875"/>
              <a:ext cx="1759200" cy="5829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Ubuntu"/>
                  <a:ea typeface="Ubuntu"/>
                  <a:cs typeface="Ubuntu"/>
                  <a:sym typeface="Ubuntu"/>
                </a:rPr>
                <a:t>Blocs de programmation</a:t>
              </a:r>
              <a:endParaRPr sz="1600">
                <a:latin typeface="Ubuntu"/>
                <a:ea typeface="Ubuntu"/>
                <a:cs typeface="Ubuntu"/>
                <a:sym typeface="Ubuntu"/>
              </a:endParaRPr>
            </a:p>
          </p:txBody>
        </p:sp>
      </p:grpSp>
      <p:sp>
        <p:nvSpPr>
          <p:cNvPr id="278" name="Google Shape;278;p51"/>
          <p:cNvSpPr/>
          <p:nvPr/>
        </p:nvSpPr>
        <p:spPr>
          <a:xfrm>
            <a:off x="1920425" y="3209625"/>
            <a:ext cx="4190100" cy="13296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000" b="1" u="sng">
                <a:solidFill>
                  <a:srgbClr val="FAA22A"/>
                </a:solidFill>
                <a:highlight>
                  <a:schemeClr val="lt1"/>
                </a:highlight>
                <a:latin typeface="Ubuntu"/>
                <a:ea typeface="Ubuntu"/>
                <a:cs typeface="Ubuntu"/>
                <a:sym typeface="Ubuntu"/>
                <a:hlinkClick r:id="rId6">
                  <a:extLst>
                    <a:ext uri="{A12FA001-AC4F-418D-AE19-62706E023703}">
                      <ahyp:hlinkClr xmlns:ahyp="http://schemas.microsoft.com/office/drawing/2018/hyperlinkcolor" val="tx"/>
                    </a:ext>
                  </a:extLst>
                </a:hlinkClick>
              </a:rPr>
              <a:t>www.scratch.mit.edu</a:t>
            </a:r>
            <a:endParaRPr>
              <a:solidFill>
                <a:schemeClr val="dk1"/>
              </a:solidFill>
              <a:latin typeface="Dosis"/>
              <a:ea typeface="Dosis"/>
              <a:cs typeface="Dosis"/>
              <a:sym typeface="Dosis"/>
            </a:endParaRPr>
          </a:p>
          <a:p>
            <a:pPr marL="0" lvl="0" indent="0" algn="l" rtl="0">
              <a:spcBef>
                <a:spcPts val="0"/>
              </a:spcBef>
              <a:spcAft>
                <a:spcPts val="0"/>
              </a:spcAft>
              <a:buNone/>
            </a:pPr>
            <a:endParaRPr/>
          </a:p>
        </p:txBody>
      </p:sp>
      <p:grpSp>
        <p:nvGrpSpPr>
          <p:cNvPr id="279" name="Google Shape;279;p51"/>
          <p:cNvGrpSpPr/>
          <p:nvPr/>
        </p:nvGrpSpPr>
        <p:grpSpPr>
          <a:xfrm>
            <a:off x="1920425" y="329213"/>
            <a:ext cx="4452300" cy="4438113"/>
            <a:chOff x="1920425" y="329213"/>
            <a:chExt cx="4452300" cy="4438113"/>
          </a:xfrm>
        </p:grpSpPr>
        <p:sp>
          <p:nvSpPr>
            <p:cNvPr id="280" name="Google Shape;280;p51"/>
            <p:cNvSpPr/>
            <p:nvPr/>
          </p:nvSpPr>
          <p:spPr>
            <a:xfrm>
              <a:off x="1920425" y="560425"/>
              <a:ext cx="4452300" cy="4206900"/>
            </a:xfrm>
            <a:prstGeom prst="roundRect">
              <a:avLst>
                <a:gd name="adj" fmla="val 16667"/>
              </a:avLst>
            </a:prstGeom>
            <a:noFill/>
            <a:ln w="381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1"/>
            <p:cNvSpPr/>
            <p:nvPr/>
          </p:nvSpPr>
          <p:spPr>
            <a:xfrm>
              <a:off x="2994875" y="329213"/>
              <a:ext cx="2041200" cy="4164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Arial"/>
                <a:buNone/>
              </a:pPr>
              <a:r>
                <a:rPr lang="en" sz="1600" b="1">
                  <a:solidFill>
                    <a:schemeClr val="dk1"/>
                  </a:solidFill>
                  <a:latin typeface="Ubuntu"/>
                  <a:ea typeface="Ubuntu"/>
                  <a:cs typeface="Ubuntu"/>
                  <a:sym typeface="Ubuntu"/>
                </a:rPr>
                <a:t>Script</a:t>
              </a:r>
              <a:endParaRPr sz="1600">
                <a:latin typeface="Ubuntu"/>
                <a:ea typeface="Ubuntu"/>
                <a:cs typeface="Ubuntu"/>
                <a:sym typeface="Ubuntu"/>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10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fade">
                                      <p:cBhvr>
                                        <p:cTn id="12" dur="1000"/>
                                        <p:tgtEl>
                                          <p:spTgt spid="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5"/>
                                        </p:tgtEl>
                                        <p:attrNameLst>
                                          <p:attrName>style.visibility</p:attrName>
                                        </p:attrNameLst>
                                      </p:cBhvr>
                                      <p:to>
                                        <p:strVal val="visible"/>
                                      </p:to>
                                    </p:set>
                                    <p:animEffect transition="in" filter="fade">
                                      <p:cBhvr>
                                        <p:cTn id="17" dur="1000"/>
                                        <p:tgtEl>
                                          <p:spTgt spid="2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2"/>
                                        </p:tgtEl>
                                        <p:attrNameLst>
                                          <p:attrName>style.visibility</p:attrName>
                                        </p:attrNameLst>
                                      </p:cBhvr>
                                      <p:to>
                                        <p:strVal val="visible"/>
                                      </p:to>
                                    </p:set>
                                    <p:animEffect transition="in" filter="fade">
                                      <p:cBhvr>
                                        <p:cTn id="22" dur="1000"/>
                                        <p:tgtEl>
                                          <p:spTgt spid="2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1000"/>
                                        <p:tgtEl>
                                          <p:spTgt spid="2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5"/>
                                        </p:tgtEl>
                                        <p:attrNameLst>
                                          <p:attrName>style.visibility</p:attrName>
                                        </p:attrNameLst>
                                      </p:cBhvr>
                                      <p:to>
                                        <p:strVal val="visible"/>
                                      </p:to>
                                    </p:set>
                                    <p:animEffect transition="in" filter="fade">
                                      <p:cBhvr>
                                        <p:cTn id="3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1089</Words>
  <Application>Microsoft Office PowerPoint</Application>
  <PresentationFormat>Affichage à l'écran (16:9)</PresentationFormat>
  <Paragraphs>157</Paragraphs>
  <Slides>19</Slides>
  <Notes>19</Notes>
  <HiddenSlides>0</HiddenSlides>
  <MMClips>0</MMClips>
  <ScaleCrop>false</ScaleCrop>
  <HeadingPairs>
    <vt:vector size="6" baseType="variant">
      <vt:variant>
        <vt:lpstr>Polices utilisées</vt:lpstr>
      </vt:variant>
      <vt:variant>
        <vt:i4>12</vt:i4>
      </vt:variant>
      <vt:variant>
        <vt:lpstr>Thème</vt:lpstr>
      </vt:variant>
      <vt:variant>
        <vt:i4>3</vt:i4>
      </vt:variant>
      <vt:variant>
        <vt:lpstr>Titres des diapositives</vt:lpstr>
      </vt:variant>
      <vt:variant>
        <vt:i4>19</vt:i4>
      </vt:variant>
    </vt:vector>
  </HeadingPairs>
  <TitlesOfParts>
    <vt:vector size="34" baseType="lpstr">
      <vt:lpstr>Merriweather</vt:lpstr>
      <vt:lpstr>Source Sans Pro SemiBold</vt:lpstr>
      <vt:lpstr>Dosis Medium</vt:lpstr>
      <vt:lpstr>Calibri</vt:lpstr>
      <vt:lpstr>Ubuntu Medium</vt:lpstr>
      <vt:lpstr>Ubuntu</vt:lpstr>
      <vt:lpstr>Trebuchet MS</vt:lpstr>
      <vt:lpstr>Dosis</vt:lpstr>
      <vt:lpstr>Arial</vt:lpstr>
      <vt:lpstr>Dosis SemiBold</vt:lpstr>
      <vt:lpstr>Viga</vt:lpstr>
      <vt:lpstr>Roboto</vt:lpstr>
      <vt:lpstr>Simple Light</vt:lpstr>
      <vt:lpstr>Simple Light</vt:lpstr>
      <vt:lpstr>Simple Light</vt:lpstr>
      <vt:lpstr>Présentation PowerPoint</vt:lpstr>
      <vt:lpstr>Animer une histoire grâce à la programmation avec Scratch</vt:lpstr>
      <vt:lpstr>Animation</vt:lpstr>
      <vt:lpstr>Plan de l’atelier</vt:lpstr>
      <vt:lpstr>Présentation PowerPoint</vt:lpstr>
      <vt:lpstr>📑 Cadre de référence de la compétence numérique</vt:lpstr>
      <vt:lpstr>📑 Se créer un compte (personnel ou enseignant) </vt:lpstr>
      <vt:lpstr>Présentation PowerPoint</vt:lpstr>
      <vt:lpstr>S’initier à la programmation Scratch</vt:lpstr>
      <vt:lpstr>S’initier à la programmation Scratch</vt:lpstr>
      <vt:lpstr>📑 Défi 1 : Débuter avec Scratch </vt:lpstr>
      <vt:lpstr>Présentation PowerPoint</vt:lpstr>
      <vt:lpstr>📑 Défi 2 : Animer une histoire</vt:lpstr>
      <vt:lpstr>📑 Des idées pédagogiques</vt:lpstr>
      <vt:lpstr>📑 Ressources</vt:lpstr>
      <vt:lpstr>L’équipe du RÉCIT MST est disponible  les mercredis matins de 9 h à 11 h 30. </vt:lpstr>
      <vt:lpstr>Présentation PowerPoint</vt:lpstr>
      <vt:lpstr>Présentation PowerPoint</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Fiset Sonia</cp:lastModifiedBy>
  <cp:revision>1</cp:revision>
  <dcterms:modified xsi:type="dcterms:W3CDTF">2022-11-11T13:46:38Z</dcterms:modified>
</cp:coreProperties>
</file>