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Dosis"/>
      <p:regular r:id="rId22"/>
      <p:bold r:id="rId23"/>
    </p:embeddedFont>
    <p:embeddedFont>
      <p:font typeface="Ubuntu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Viga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8C8E3E-9059-484B-B090-126FCA453174}">
  <a:tblStyle styleId="{118C8E3E-9059-484B-B090-126FCA4531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Dosis-regular.fntdata"/><Relationship Id="rId21" Type="http://schemas.openxmlformats.org/officeDocument/2006/relationships/font" Target="fonts/Sniglet-regular.fntdata"/><Relationship Id="rId24" Type="http://schemas.openxmlformats.org/officeDocument/2006/relationships/font" Target="fonts/Ubuntu-regular.fntdata"/><Relationship Id="rId23" Type="http://schemas.openxmlformats.org/officeDocument/2006/relationships/font" Target="fonts/Dosi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Roboto-regular.fntdata"/><Relationship Id="rId27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Vig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scratch1709202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7e559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7e559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9ca576e83a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9ca576e8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ca576e83a_0_5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9ca576e83a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77e55982e_0_5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77e55982e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77e55982e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77e55982e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http://bit.ly/scratch17092020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977e55982e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977e55982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79bc78b1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79bc78b1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ca576e83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ca576e8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6381371/editor" TargetMode="External"/><Relationship Id="rId10" Type="http://schemas.openxmlformats.org/officeDocument/2006/relationships/hyperlink" Target="https://youtu.be/ecKLXHs7jow" TargetMode="External"/><Relationship Id="rId12" Type="http://schemas.openxmlformats.org/officeDocument/2006/relationships/hyperlink" Target="https://youtu.be/9Wx6A-bYR3w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atch.mit.edu/projects/277690822/editor" TargetMode="External"/><Relationship Id="rId4" Type="http://schemas.openxmlformats.org/officeDocument/2006/relationships/hyperlink" Target="https://youtu.be/lPhX7MlJpnk" TargetMode="External"/><Relationship Id="rId9" Type="http://schemas.openxmlformats.org/officeDocument/2006/relationships/hyperlink" Target="https://scratch.mit.edu/projects/296377685/editor" TargetMode="External"/><Relationship Id="rId5" Type="http://schemas.openxmlformats.org/officeDocument/2006/relationships/hyperlink" Target="https://scratch.mit.edu/projects/231170231/editor" TargetMode="External"/><Relationship Id="rId6" Type="http://schemas.openxmlformats.org/officeDocument/2006/relationships/hyperlink" Target="https://youtu.be/bZQE5PVpeXM" TargetMode="External"/><Relationship Id="rId7" Type="http://schemas.openxmlformats.org/officeDocument/2006/relationships/hyperlink" Target="https://scratch.mit.edu/projects/334920618/editor/" TargetMode="External"/><Relationship Id="rId8" Type="http://schemas.openxmlformats.org/officeDocument/2006/relationships/hyperlink" Target="https://youtu.be/Uv46VPIQfU0" TargetMode="External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hyperlink" Target="https://recitmst.qc.ca/Scratch-dessin-geometriqu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math%c3%a9matique-science-et-technologie/scratchpremierspas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hWJM3_F-5miQ7z5ioTb7M4mGA_XJKdYkcP4EPwlgk9c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9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hyperlink" Target="http://bit.ly/scratch3009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141976799/editor" TargetMode="External"/><Relationship Id="rId10" Type="http://schemas.openxmlformats.org/officeDocument/2006/relationships/hyperlink" Target="https://scratch.mit.edu/projects/358281224/editor/" TargetMode="External"/><Relationship Id="rId13" Type="http://schemas.openxmlformats.org/officeDocument/2006/relationships/hyperlink" Target="https://youtu.be/glaQrf8ZuD4" TargetMode="External"/><Relationship Id="rId12" Type="http://schemas.openxmlformats.org/officeDocument/2006/relationships/hyperlink" Target="https://scratch.mit.edu/projects/357318983/editor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youtu.be/9fahJ9rpkKA" TargetMode="External"/><Relationship Id="rId14" Type="http://schemas.openxmlformats.org/officeDocument/2006/relationships/hyperlink" Target="https://scratch.mit.edu/projects/130842168/editor" TargetMode="External"/><Relationship Id="rId5" Type="http://schemas.openxmlformats.org/officeDocument/2006/relationships/hyperlink" Target="https://scratch.mit.edu/projects/176985648/editor" TargetMode="External"/><Relationship Id="rId6" Type="http://schemas.openxmlformats.org/officeDocument/2006/relationships/hyperlink" Target="https://youtu.be/YbovlKuATtc" TargetMode="External"/><Relationship Id="rId7" Type="http://schemas.openxmlformats.org/officeDocument/2006/relationships/hyperlink" Target="https://scratch.mit.edu/projects/357316433/editor/" TargetMode="External"/><Relationship Id="rId8" Type="http://schemas.openxmlformats.org/officeDocument/2006/relationships/hyperlink" Target="https://scratch.mit.edu/projects/357319972/edi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</a:rPr>
              <a:t>Scratch: généralisation de calculs</a:t>
            </a:r>
            <a:endParaRPr sz="3900">
              <a:solidFill>
                <a:srgbClr val="FFFFFF"/>
              </a:solidFill>
            </a:endParaRPr>
          </a:p>
        </p:txBody>
      </p:sp>
      <p:pic>
        <p:nvPicPr>
          <p:cNvPr id="533" name="Google Shape;5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30 septembre 2020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13h30 à 14h30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6" name="Google Shape;5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4" name="Google Shape;604;p22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22"/>
          <p:cNvSpPr txBox="1"/>
          <p:nvPr/>
        </p:nvSpPr>
        <p:spPr>
          <a:xfrm>
            <a:off x="999550" y="924075"/>
            <a:ext cx="7142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Structure générale d’un programme </a:t>
            </a:r>
            <a:endParaRPr b="1"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6" name="Google Shape;6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2" name="Google Shape;612;p23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 aller plus loin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3" name="Google Shape;613;p23"/>
          <p:cNvSpPr txBox="1"/>
          <p:nvPr/>
        </p:nvSpPr>
        <p:spPr>
          <a:xfrm>
            <a:off x="1155275" y="944325"/>
            <a:ext cx="7142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Combiner généralisation de calculs et dessin géométrique: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Carrés et Pythagore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Triangle, Pythagore et trigonométrie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Les listes en arithmétique ou  en statistique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Facture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Moyenne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Moyenne pondérée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/>
          <p:nvPr/>
        </p:nvSpPr>
        <p:spPr>
          <a:xfrm>
            <a:off x="321475" y="1205500"/>
            <a:ext cx="6730800" cy="502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0" name="Google Shape;620;p2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1" name="Google Shape;621;p24"/>
          <p:cNvSpPr txBox="1"/>
          <p:nvPr>
            <p:ph idx="1" type="body"/>
          </p:nvPr>
        </p:nvSpPr>
        <p:spPr>
          <a:xfrm>
            <a:off x="321475" y="1264075"/>
            <a:ext cx="77253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en mathématique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Plus loin avec Scratch en mathématique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Leçons de programmation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Enregistrement du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webinaire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le dessin géométrique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Enregistrement de ce webinaire (à venir)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25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8" name="Google Shape;628;p25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b="1"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9" name="Google Shape;6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5000" y="1329300"/>
            <a:ext cx="2981625" cy="29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5" name="Google Shape;635;p26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6" name="Google Shape;636;p26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37" name="Google Shape;637;p26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39" name="Google Shape;639;p26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0" name="Google Shape;640;p26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7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6" name="Google Shape;6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7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48" name="Google Shape;648;p27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9" name="Google Shape;649;p27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0" name="Google Shape;65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4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bit.ly/scratch30092020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5"/>
          <p:cNvSpPr txBox="1"/>
          <p:nvPr>
            <p:ph idx="1" type="body"/>
          </p:nvPr>
        </p:nvSpPr>
        <p:spPr>
          <a:xfrm>
            <a:off x="747925" y="1383175"/>
            <a:ext cx="6826800" cy="24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Scratch?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La généralisation de calculs (les bases)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Nom, rôle, CSS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(clavardage)</a:t>
            </a:r>
            <a:endParaRPr i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2" name="Google Shape;562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3" name="Google Shape;563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9" name="Google Shape;569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0" name="Google Shape;570;p17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{118C8E3E-9059-484B-B090-126FCA453174}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la panique!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J’en dors plus la nuit… 😱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J’apprivoise… lentement mais sûrement! 😕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commence à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vraiment m’amuser! 😊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suis comme un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poisson dans l’eau! 😀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Scratch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6" name="Google Shape;576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7" name="Google Shape;577;p18"/>
          <p:cNvGraphicFramePr/>
          <p:nvPr/>
        </p:nvGraphicFramePr>
        <p:xfrm>
          <a:off x="371575" y="11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{118C8E3E-9059-484B-B090-126FCA453174}</a:tableStyleId>
              </a:tblPr>
              <a:tblGrid>
                <a:gridCol w="2687700"/>
                <a:gridCol w="4355400"/>
              </a:tblGrid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Scratch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?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j’ai pas encore osé!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à son plein potentiel! 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Scratch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et moi… c’est l’amour fou! 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 txBox="1"/>
          <p:nvPr>
            <p:ph idx="4294967295" type="subTitle"/>
          </p:nvPr>
        </p:nvSpPr>
        <p:spPr>
          <a:xfrm>
            <a:off x="576000" y="40175"/>
            <a:ext cx="79920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 Pourquoi Scratch?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3" name="Google Shape;583;p19"/>
          <p:cNvSpPr txBox="1"/>
          <p:nvPr>
            <p:ph idx="4294967295" type="body"/>
          </p:nvPr>
        </p:nvSpPr>
        <p:spPr>
          <a:xfrm>
            <a:off x="258275" y="1001150"/>
            <a:ext cx="8855400" cy="32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motivation, faire des maths autrement;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algèbre, probabilités, statistiques, maths financières;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algorithmique;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(dimension 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 txBox="1"/>
          <p:nvPr/>
        </p:nvSpPr>
        <p:spPr>
          <a:xfrm>
            <a:off x="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            </a:t>
            </a:r>
            <a:r>
              <a:rPr lang="en">
                <a:solidFill>
                  <a:schemeClr val="accent1"/>
                </a:solidFill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0" name="Google Shape;5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0"/>
          <p:cNvSpPr txBox="1"/>
          <p:nvPr/>
        </p:nvSpPr>
        <p:spPr>
          <a:xfrm>
            <a:off x="4992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21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de calculs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8" name="Google Shape;598;p21"/>
          <p:cNvSpPr txBox="1"/>
          <p:nvPr/>
        </p:nvSpPr>
        <p:spPr>
          <a:xfrm>
            <a:off x="1155275" y="944325"/>
            <a:ext cx="71427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Somme de 2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de 4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d’un rectangle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Rabais et taxes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du type ax+b=c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de Pythagore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