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embeddedFontLst>
    <p:embeddedFont>
      <p:font typeface="Amatic SC" panose="020B0604020202020204" charset="-79"/>
      <p:regular r:id="rId25"/>
      <p:bold r:id="rId26"/>
    </p:embeddedFont>
    <p:embeddedFont>
      <p:font typeface="Merriweather" panose="020B0604020202020204" charset="0"/>
      <p:regular r:id="rId27"/>
      <p:bold r:id="rId28"/>
      <p:italic r:id="rId29"/>
      <p:boldItalic r:id="rId30"/>
    </p:embeddedFont>
    <p:embeddedFont>
      <p:font typeface="Nixie One" panose="020B0604020202020204" charset="0"/>
      <p:regular r:id="rId31"/>
    </p:embeddedFont>
    <p:embeddedFont>
      <p:font typeface="Permanent Marker" panose="020B0604020202020204" charset="0"/>
      <p:regular r:id="rId32"/>
    </p:embeddedFont>
    <p:embeddedFont>
      <p:font typeface="Source Code Pro" panose="020B0604020202020204" charset="0"/>
      <p:regular r:id="rId33"/>
      <p:bold r:id="rId34"/>
      <p:italic r:id="rId35"/>
      <p:boldItalic r:id="rId36"/>
    </p:embeddedFont>
    <p:embeddedFont>
      <p:font typeface="Ubuntu" panose="020B0604020202020204" charset="0"/>
      <p:regular r:id="rId37"/>
      <p:bold r:id="rId38"/>
      <p:italic r:id="rId39"/>
      <p:boldItalic r:id="rId40"/>
    </p:embeddedFont>
    <p:embeddedFont>
      <p:font typeface="Varela Round" panose="020B0604020202020204" charset="-79"/>
      <p:regular r:id="rId41"/>
    </p:embeddedFont>
    <p:embeddedFont>
      <p:font typeface="Viga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73a4fa651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8" name="Google Shape;1898;g73a4fa651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Bonjour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Accepter les 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Enregistrement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Tester et fermer les micros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54dde61a5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54dde61a5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4d185647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4d185647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Ouvrir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Présenter les 3 sections de la plateforme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Analyser le programme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Modéliser -  5 min pour le faire - Questions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g4eb1d46be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6" name="Google Shape;2006;g4eb1d46be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553dfffe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553dfffe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Pratique guidée - faire un rectangle ou un triangle 5 min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553dfffe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553dfffe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Partage d’écran - Extension dans Scratch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5528283e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5528283e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553f08d1b9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553f08d1b9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Garder 30 minutes pour la finale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: badges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6bd1fb9d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6bd1fb9dd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73a4fa6510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73a4fa6510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73a4fa6510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8" name="Google Shape;2078;g73a4fa6510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Présenter Stéphanie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du site RÉCIT MST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Parler du clavardage à gauche, faire sortir l’onglet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Parler de lever la main s’il y a des ? possible si l’extension Nod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73a4fa6510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73a4fa6510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10df25535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10df25535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g4fff47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6" name="Google Shape;1926;g4fff47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4fff47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4fff47f9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758a4b8866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758a4b8866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4e10323f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4" name="Google Shape;1964;g4e10323f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g4e10323f6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2" name="Google Shape;1972;g4e10323f6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54dde61a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54dde61a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9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5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16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4" name="Google Shape;1824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8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30" name="Google Shape;1830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4" name="Google Shape;1834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21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7" name="Google Shape;1837;p2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8" name="Google Shape;1838;p21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839" name="Google Shape;1839;p21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0" name="Google Shape;1840;p2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41" name="Google Shape;1841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10"/>
            <a:ext cx="9152065" cy="6864065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882525"/>
            <a:ext cx="60282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3329551"/>
            <a:ext cx="60282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2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844" name="Google Shape;1844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847" name="Google Shape;1847;p23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48" name="Google Shape;1848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26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57" name="Google Shape;1857;p26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8" name="Google Shape;1858;p2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1" name="Google Shape;1861;p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62" name="Google Shape;1862;p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2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65" name="Google Shape;1865;p2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8" name="Google Shape;1868;p2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69" name="Google Shape;1869;p29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70" name="Google Shape;1870;p2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3" name="Google Shape;1873;p3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3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76" name="Google Shape;1876;p3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77" name="Google Shape;1877;p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2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80" name="Google Shape;1880;p3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33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33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84" name="Google Shape;1884;p33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85" name="Google Shape;1885;p3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86" name="Google Shape;1886;p3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34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889" name="Google Shape;1889;p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2" name="Google Shape;1892;p35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93" name="Google Shape;1893;p3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3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5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3" name="Google Shape;1853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4" name="Google Shape;1854;p2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recitmst.qc.ca/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recitmst.qc.ca/blockly/" TargetMode="External"/><Relationship Id="rId7" Type="http://schemas.openxmlformats.org/officeDocument/2006/relationships/hyperlink" Target="https://makeymakey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tunes.apple.com/us/app/scratchjr/id895485086?mt=8" TargetMode="External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cs.google.com/document/d/1Vi8KNnGLIq9yFRF5ifrU_PpWA4XsXRGbKc_9dOddPeg/edit?usp=sharing" TargetMode="External"/><Relationship Id="rId5" Type="http://schemas.openxmlformats.org/officeDocument/2006/relationships/hyperlink" Target="https://scratch.mit.edu/projects/298029557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docs.google.com/document/d/1RNGxoGEsuN9VCD1EiN35ddhOmiCQ_StHDBWMEh_ROX4/edit?usp=sharing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hyperlink" Target="https://scratch.mit.edu/projects/189233210/editor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docs.google.com/document/d/1V_x6j20PyKZfBKhn2QSg1WeRt0FHJrqdUd-TyMUD6OY/edit?usp=sharing" TargetMode="Externa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8923321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7992049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docs.google.com/document/d/1Vi8KNnGLIq9yFRF5ifrU_PpWA4XsXRGbKc_9dOddPeg/edit?usp=shari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us.recit.qc.ca/course/view.php?id=13" TargetMode="External"/><Relationship Id="rId3" Type="http://schemas.openxmlformats.org/officeDocument/2006/relationships/hyperlink" Target="https://campus.recit.qc.ca/mod/page/view.php?id=4827" TargetMode="External"/><Relationship Id="rId7" Type="http://schemas.openxmlformats.org/officeDocument/2006/relationships/hyperlink" Target="https://campus.recit.qc.ca/math%c3%a9matique-science-et-technologie/scratchpremierspa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ampus.recit.qc.ca/mod/page/view.php?id=4727&amp;forceview=1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campus.recit.qc.ca/mod/page/view.php?id=5136&amp;forceview=1" TargetMode="External"/><Relationship Id="rId10" Type="http://schemas.openxmlformats.org/officeDocument/2006/relationships/hyperlink" Target="https://makeymakey.com/" TargetMode="External"/><Relationship Id="rId4" Type="http://schemas.openxmlformats.org/officeDocument/2006/relationships/hyperlink" Target="https://campus.recit.qc.ca/mod/page/view.php?id=4726&amp;forceview=1" TargetMode="External"/><Relationship Id="rId9" Type="http://schemas.openxmlformats.org/officeDocument/2006/relationships/hyperlink" Target="https://campus.recit.qc.ca/MakeyMake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recitmst.qc.ca/Offre-de-services-du-RECIT-MST-92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monurl.ca/aquops2020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openxmlformats.org/officeDocument/2006/relationships/image" Target="../media/image2.png"/><Relationship Id="rId4" Type="http://schemas.openxmlformats.org/officeDocument/2006/relationships/image" Target="../media/image26.jpg"/><Relationship Id="rId9" Type="http://schemas.openxmlformats.org/officeDocument/2006/relationships/hyperlink" Target="https://bit.ly/aquops2020-ag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http://recitmst.qc.ca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bit.ly/mst27janvier202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sonya.fiset@recitmst.qc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9625" y="2256100"/>
            <a:ext cx="1311200" cy="12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35900">
            <a:off x="7278813" y="5136384"/>
            <a:ext cx="1249899" cy="1023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02" name="Google Shape;1902;p37"/>
          <p:cNvSpPr txBox="1">
            <a:spLocks noGrp="1"/>
          </p:cNvSpPr>
          <p:nvPr>
            <p:ph type="ctrTitle"/>
          </p:nvPr>
        </p:nvSpPr>
        <p:spPr>
          <a:xfrm>
            <a:off x="1791225" y="4708450"/>
            <a:ext cx="5868000" cy="7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E83C6C"/>
                </a:solidFill>
              </a:rPr>
              <a:t>Ateliers virtuels - AQUOPS 2020</a:t>
            </a:r>
            <a:endParaRPr sz="2200" u="sng">
              <a:solidFill>
                <a:srgbClr val="666666"/>
              </a:solidFill>
            </a:endParaRPr>
          </a:p>
        </p:txBody>
      </p:sp>
      <p:sp>
        <p:nvSpPr>
          <p:cNvPr id="1903" name="Google Shape;1903;p37"/>
          <p:cNvSpPr txBox="1">
            <a:spLocks noGrp="1"/>
          </p:cNvSpPr>
          <p:nvPr>
            <p:ph type="ctrTitle"/>
          </p:nvPr>
        </p:nvSpPr>
        <p:spPr>
          <a:xfrm>
            <a:off x="1147275" y="5369717"/>
            <a:ext cx="6734400" cy="7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83C6C"/>
                </a:solidFill>
              </a:rPr>
              <a:t>24 avril </a:t>
            </a:r>
            <a:br>
              <a:rPr lang="en" sz="1600" b="1">
                <a:solidFill>
                  <a:srgbClr val="E83C6C"/>
                </a:solidFill>
              </a:rPr>
            </a:br>
            <a:r>
              <a:rPr lang="en" sz="1600" b="1">
                <a:solidFill>
                  <a:srgbClr val="E83C6C"/>
                </a:solidFill>
              </a:rPr>
              <a:t>8 h 30 à 9 h 15</a:t>
            </a:r>
            <a:endParaRPr sz="1600" b="1">
              <a:solidFill>
                <a:srgbClr val="E83C6C"/>
              </a:solidFill>
            </a:endParaRPr>
          </a:p>
        </p:txBody>
      </p:sp>
      <p:sp>
        <p:nvSpPr>
          <p:cNvPr id="1904" name="Google Shape;1904;p37"/>
          <p:cNvSpPr txBox="1">
            <a:spLocks noGrp="1"/>
          </p:cNvSpPr>
          <p:nvPr>
            <p:ph type="ctrTitle"/>
          </p:nvPr>
        </p:nvSpPr>
        <p:spPr>
          <a:xfrm>
            <a:off x="2083875" y="3999550"/>
            <a:ext cx="5282700" cy="7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66666"/>
                </a:solidFill>
              </a:rPr>
              <a:t>Scratch, apprendre et expérimenter la programmation créative | Atelier 8501 </a:t>
            </a:r>
            <a:endParaRPr sz="2200" i="1" u="sng">
              <a:solidFill>
                <a:srgbClr val="666666"/>
              </a:solidFill>
            </a:endParaRPr>
          </a:p>
        </p:txBody>
      </p:sp>
      <p:sp>
        <p:nvSpPr>
          <p:cNvPr id="1905" name="Google Shape;1905;p37"/>
          <p:cNvSpPr txBox="1"/>
          <p:nvPr/>
        </p:nvSpPr>
        <p:spPr>
          <a:xfrm>
            <a:off x="0" y="6461975"/>
            <a:ext cx="64233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Créé par Sonya Fiset, Service national du </a:t>
            </a:r>
            <a:r>
              <a:rPr lang="en" sz="1200" u="sng">
                <a:solidFill>
                  <a:srgbClr val="1155CC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RÉCIT MST</a:t>
            </a: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2020</a:t>
            </a:r>
            <a:endParaRPr/>
          </a:p>
        </p:txBody>
      </p:sp>
      <p:pic>
        <p:nvPicPr>
          <p:cNvPr id="1906" name="Google Shape;1906;p3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23125" y="6519925"/>
            <a:ext cx="1220875" cy="3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46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Des outils pour s’initier à la programmation</a:t>
            </a:r>
            <a:endParaRPr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993" name="Google Shape;1993;p46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69BF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Sans connexion, base de la programmation, pas à pas. 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http://code.org</a:t>
            </a:r>
            <a:endParaRPr sz="2000" u="sng">
              <a:solidFill>
                <a:srgbClr val="0069BF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https://scratch.mit.edu/</a:t>
            </a:r>
            <a:endParaRPr sz="2000" u="sng">
              <a:solidFill>
                <a:srgbClr val="0069BF"/>
              </a:solidFill>
              <a:latin typeface="Nixie One"/>
              <a:ea typeface="Nixie One"/>
              <a:cs typeface="Nixie One"/>
              <a:sym typeface="Nixie One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On est prêt pour programmer... on lance des défis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ScratchJr, application sur tablette pour le préscolaire et le premier cycle : </a:t>
            </a:r>
            <a:r>
              <a:rPr lang="en" sz="1800" u="sng">
                <a:solidFill>
                  <a:srgbClr val="0069BF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https://itunes.apple.com/us/app/scratchjr/id895485086?mt=8</a:t>
            </a:r>
            <a:endParaRPr sz="1800">
              <a:solidFill>
                <a:srgbClr val="0069B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Makey Makey : </a:t>
            </a:r>
            <a:r>
              <a:rPr lang="en" sz="20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https://makeymakey.com/</a:t>
            </a:r>
            <a:endParaRPr sz="20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994" name="Google Shape;1994;p46"/>
          <p:cNvSpPr/>
          <p:nvPr/>
        </p:nvSpPr>
        <p:spPr>
          <a:xfrm>
            <a:off x="0" y="36472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995" name="Google Shape;1995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47"/>
          <p:cNvSpPr txBox="1"/>
          <p:nvPr/>
        </p:nvSpPr>
        <p:spPr>
          <a:xfrm>
            <a:off x="373025" y="1577600"/>
            <a:ext cx="8545200" cy="4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0-Présentation de la plateforme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1-Choisir un lutin (Sprite)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2-Animation avec un changement de costume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3-Choix d’un arrière-plan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4-Déplacement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5-Écrire un dialogue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6-Ajouter le bloc Son pour ajouter du bruit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7-Images libres de droit dans Google ou </a:t>
            </a:r>
            <a:r>
              <a:rPr lang="en" sz="28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Pixabay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1" name="Google Shape;200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650" y="394300"/>
            <a:ext cx="2599416" cy="1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2" name="Google Shape;2002;p47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1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Animation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6"/>
              </a:rPr>
              <a:t>Plan de travail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3" name="Google Shape;200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4525" y="584622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48"/>
          <p:cNvSpPr txBox="1"/>
          <p:nvPr/>
        </p:nvSpPr>
        <p:spPr>
          <a:xfrm>
            <a:off x="514400" y="262122"/>
            <a:ext cx="84207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AA22A"/>
                </a:solidFill>
              </a:rPr>
              <a:t>Activité de programmation débranchée</a:t>
            </a:r>
            <a:endParaRPr sz="2400" b="1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</a:rPr>
              <a:t>Géométrie : Construction et description des figures planes</a:t>
            </a: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feuille de plan de travail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 </a:t>
            </a:r>
            <a:r>
              <a:rPr lang="en" sz="2400">
                <a:solidFill>
                  <a:srgbClr val="FAA22A"/>
                </a:solidFill>
              </a:rPr>
              <a:t>et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programme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2009" name="Google Shape;200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8842" y="2704933"/>
            <a:ext cx="23907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774" y="2323934"/>
            <a:ext cx="2935200" cy="25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" name="Google Shape;201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7374" y="2476333"/>
            <a:ext cx="3019068" cy="22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2" name="Google Shape;2012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2000" y="4964600"/>
            <a:ext cx="1878000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Google Shape;2013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08375" y="4964600"/>
            <a:ext cx="2130178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98842" y="4863933"/>
            <a:ext cx="2228868" cy="1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49"/>
          <p:cNvSpPr txBox="1"/>
          <p:nvPr/>
        </p:nvSpPr>
        <p:spPr>
          <a:xfrm>
            <a:off x="373025" y="1525450"/>
            <a:ext cx="8545200" cy="50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0-Activité débranchée, tracer avec le corps un carré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4-Cacher le lutin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5-Tracer le carré : 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6-Répéter 360, ajouter 1 à la couleur du stylo et tourner d’un degré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0" name="Google Shape;2020;p49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2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Animation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21" name="Google Shape;202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4525" y="57323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50"/>
          <p:cNvSpPr txBox="1"/>
          <p:nvPr/>
        </p:nvSpPr>
        <p:spPr>
          <a:xfrm>
            <a:off x="408875" y="19990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0-Présentation du microcontrôleur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Vidéo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2-Extension dans Scratch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3-Remplace la souris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4-Faire jouer un son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5-Des matériaux conducteurs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7" name="Google Shape;2027;p50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Makey Makey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4"/>
              </a:rPr>
              <a:t>Plan de travail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28" name="Google Shape;202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299" y="310000"/>
            <a:ext cx="1156900" cy="1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1922" y="2426875"/>
            <a:ext cx="2342150" cy="12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51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52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Exemples de projets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35" name="Google Shape;2035;p51"/>
          <p:cNvSpPr txBox="1">
            <a:spLocks noGrp="1"/>
          </p:cNvSpPr>
          <p:nvPr>
            <p:ph type="body" idx="4294967295"/>
          </p:nvPr>
        </p:nvSpPr>
        <p:spPr>
          <a:xfrm>
            <a:off x="311700" y="1019550"/>
            <a:ext cx="8520600" cy="21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2400"/>
              <a:buChar char="➔"/>
            </a:pPr>
            <a:r>
              <a:rPr lang="en" u="sng">
                <a:solidFill>
                  <a:schemeClr val="hlink"/>
                </a:solidFill>
                <a:hlinkClick r:id="rId3"/>
              </a:rPr>
              <a:t>Jeu d’association en science et technologie</a:t>
            </a:r>
            <a:endParaRPr>
              <a:solidFill>
                <a:srgbClr val="617A8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600"/>
              <a:buChar char="➔"/>
            </a:pPr>
            <a:r>
              <a:rPr lang="en" u="sng">
                <a:solidFill>
                  <a:schemeClr val="hlink"/>
                </a:solidFill>
                <a:hlinkClick r:id="rId4"/>
              </a:rPr>
              <a:t>Animation d’une maquette en US</a:t>
            </a:r>
            <a:endParaRPr>
              <a:solidFill>
                <a:srgbClr val="617A8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600"/>
              <a:buChar char="➔"/>
            </a:pPr>
            <a:r>
              <a:rPr lang="en" u="sng">
                <a:solidFill>
                  <a:schemeClr val="hlink"/>
                </a:solidFill>
                <a:hlinkClick r:id="rId4"/>
              </a:rPr>
              <a:t>Système solaire</a:t>
            </a:r>
            <a:endParaRPr>
              <a:solidFill>
                <a:srgbClr val="617A8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600"/>
              <a:buChar char="➔"/>
            </a:pPr>
            <a:r>
              <a:rPr lang="en" u="sng">
                <a:solidFill>
                  <a:schemeClr val="hlink"/>
                </a:solidFill>
                <a:hlinkClick r:id="rId5"/>
              </a:rPr>
              <a:t>Fabriquer un piano</a:t>
            </a:r>
            <a:endParaRPr>
              <a:solidFill>
                <a:srgbClr val="617A86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600"/>
              <a:buChar char="➔"/>
            </a:pPr>
            <a:r>
              <a:rPr lang="en" u="sng">
                <a:solidFill>
                  <a:schemeClr val="hlink"/>
                </a:solidFill>
                <a:hlinkClick r:id="rId6"/>
              </a:rPr>
              <a:t>Animer un livre</a:t>
            </a:r>
            <a:endParaRPr>
              <a:solidFill>
                <a:srgbClr val="617A8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Ressources : </a:t>
            </a:r>
            <a:endParaRPr sz="36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Merriweather"/>
              <a:buAutoNum type="arabicPeriod"/>
            </a:pPr>
            <a:r>
              <a:rPr lang="en" sz="2400" u="sng">
                <a:solidFill>
                  <a:schemeClr val="hlink"/>
                </a:solidFill>
                <a:hlinkClick r:id="rId7"/>
              </a:rPr>
              <a:t>Autoformation Scratch sur Campus Récit </a:t>
            </a:r>
            <a:endParaRPr sz="2400" u="sng">
              <a:solidFill>
                <a:srgbClr val="FAA22A"/>
              </a:solidFill>
              <a:hlinkClick r:id="rId8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Merriweather"/>
              <a:buAutoNum type="arabicPeriod"/>
            </a:pPr>
            <a:r>
              <a:rPr lang="en" sz="2400" u="sng">
                <a:solidFill>
                  <a:schemeClr val="hlink"/>
                </a:solidFill>
                <a:hlinkClick r:id="rId9"/>
              </a:rPr>
              <a:t>Autoformation Makey Makey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Merriweather"/>
              <a:buAutoNum type="arabicPeriod"/>
            </a:pPr>
            <a:r>
              <a:rPr lang="en" sz="2400" u="sng">
                <a:solidFill>
                  <a:schemeClr val="hlink"/>
                </a:solidFill>
                <a:hlinkClick r:id="rId10"/>
              </a:rPr>
              <a:t>Makey Makey</a:t>
            </a:r>
            <a:r>
              <a:rPr lang="en" sz="2400"/>
              <a:t>, section ressources et éducateurs</a:t>
            </a:r>
            <a:endParaRPr sz="3000"/>
          </a:p>
        </p:txBody>
      </p:sp>
      <p:pic>
        <p:nvPicPr>
          <p:cNvPr id="2036" name="Google Shape;2036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52"/>
          <p:cNvSpPr txBox="1"/>
          <p:nvPr/>
        </p:nvSpPr>
        <p:spPr>
          <a:xfrm>
            <a:off x="5025425" y="3060750"/>
            <a:ext cx="3807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Lien Campus Récit </a:t>
            </a:r>
            <a:endParaRPr sz="2400" b="1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-S’inscrire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au cours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-Remplir la demande d’ajouter un travail au bas avec le nom AQUOPS 2020</a:t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42" name="Google Shape;2042;p52"/>
          <p:cNvSpPr/>
          <p:nvPr/>
        </p:nvSpPr>
        <p:spPr>
          <a:xfrm>
            <a:off x="542525" y="4396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52"/>
          <p:cNvSpPr txBox="1">
            <a:spLocks noGrp="1"/>
          </p:cNvSpPr>
          <p:nvPr>
            <p:ph type="title" idx="4294967295"/>
          </p:nvPr>
        </p:nvSpPr>
        <p:spPr>
          <a:xfrm>
            <a:off x="836075" y="1486325"/>
            <a:ext cx="3697800" cy="21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2044" name="Google Shape;204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377" y="364975"/>
            <a:ext cx="270118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52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46" name="Google Shape;204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53"/>
          <p:cNvSpPr/>
          <p:nvPr/>
        </p:nvSpPr>
        <p:spPr>
          <a:xfrm>
            <a:off x="542525" y="7444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2" name="Google Shape;2052;p53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2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Quelques questions?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2053" name="Google Shape;2053;p53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54" name="Google Shape;205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375" y="266875"/>
            <a:ext cx="824449" cy="7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Google Shape;2055;p53"/>
          <p:cNvSpPr txBox="1"/>
          <p:nvPr/>
        </p:nvSpPr>
        <p:spPr>
          <a:xfrm>
            <a:off x="4827425" y="585450"/>
            <a:ext cx="4097400" cy="10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RÉCIT MST -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Notre offre de service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Google Shape;2060;p54"/>
          <p:cNvPicPr preferRelativeResize="0"/>
          <p:nvPr/>
        </p:nvPicPr>
        <p:blipFill rotWithShape="1">
          <a:blip r:embed="rId4">
            <a:alphaModFix/>
          </a:blip>
          <a:srcRect r="62538" b="93497"/>
          <a:stretch/>
        </p:blipFill>
        <p:spPr>
          <a:xfrm>
            <a:off x="3613750" y="0"/>
            <a:ext cx="1930750" cy="25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54"/>
          <p:cNvPicPr preferRelativeResize="0"/>
          <p:nvPr/>
        </p:nvPicPr>
        <p:blipFill rotWithShape="1">
          <a:blip r:embed="rId4">
            <a:alphaModFix/>
          </a:blip>
          <a:srcRect r="5338" b="80389"/>
          <a:stretch/>
        </p:blipFill>
        <p:spPr>
          <a:xfrm rot="5400000">
            <a:off x="2390788" y="2961038"/>
            <a:ext cx="6504400" cy="5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54"/>
          <p:cNvPicPr preferRelativeResize="0"/>
          <p:nvPr/>
        </p:nvPicPr>
        <p:blipFill rotWithShape="1">
          <a:blip r:embed="rId4">
            <a:alphaModFix/>
          </a:blip>
          <a:srcRect l="4906" b="80389"/>
          <a:stretch/>
        </p:blipFill>
        <p:spPr>
          <a:xfrm rot="-5400000">
            <a:off x="389212" y="2657221"/>
            <a:ext cx="5846000" cy="50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54"/>
          <p:cNvPicPr preferRelativeResize="0"/>
          <p:nvPr/>
        </p:nvPicPr>
        <p:blipFill rotWithShape="1">
          <a:blip r:embed="rId5">
            <a:alphaModFix/>
          </a:blip>
          <a:srcRect l="25042" r="23914"/>
          <a:stretch/>
        </p:blipFill>
        <p:spPr>
          <a:xfrm>
            <a:off x="3057900" y="5874267"/>
            <a:ext cx="2869354" cy="8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2064;p54"/>
          <p:cNvSpPr txBox="1">
            <a:spLocks noGrp="1"/>
          </p:cNvSpPr>
          <p:nvPr>
            <p:ph type="ctrTitle"/>
          </p:nvPr>
        </p:nvSpPr>
        <p:spPr>
          <a:xfrm>
            <a:off x="360000" y="297100"/>
            <a:ext cx="2427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83C6C"/>
                </a:solidFill>
              </a:rPr>
              <a:t>Évaluation</a:t>
            </a:r>
            <a:br>
              <a:rPr lang="en" sz="1800" b="1">
                <a:solidFill>
                  <a:srgbClr val="E83C6C"/>
                </a:solidFill>
              </a:rPr>
            </a:br>
            <a:r>
              <a:rPr lang="en" sz="1800" b="1">
                <a:solidFill>
                  <a:srgbClr val="E83C6C"/>
                </a:solidFill>
              </a:rPr>
              <a:t>des </a:t>
            </a:r>
            <a:r>
              <a:rPr lang="en" sz="1800" b="1" i="1">
                <a:solidFill>
                  <a:srgbClr val="E83C6C"/>
                </a:solidFill>
              </a:rPr>
              <a:t>ateliers virtuels</a:t>
            </a:r>
            <a:endParaRPr sz="1800" i="1" u="sng">
              <a:solidFill>
                <a:srgbClr val="666666"/>
              </a:solidFill>
            </a:endParaRPr>
          </a:p>
        </p:txBody>
      </p:sp>
      <p:sp>
        <p:nvSpPr>
          <p:cNvPr id="2065" name="Google Shape;2065;p54"/>
          <p:cNvSpPr txBox="1">
            <a:spLocks noGrp="1"/>
          </p:cNvSpPr>
          <p:nvPr>
            <p:ph type="subTitle" idx="1"/>
          </p:nvPr>
        </p:nvSpPr>
        <p:spPr>
          <a:xfrm>
            <a:off x="328200" y="3497667"/>
            <a:ext cx="2490900" cy="3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Vous avez apprécié votre expérience virtuelle à l’AQUOPS 2020 ? </a:t>
            </a:r>
            <a:endParaRPr sz="11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Une conférence en particulier vous a interpellé ? </a:t>
            </a:r>
            <a:endParaRPr sz="11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Accédez au </a:t>
            </a:r>
            <a:r>
              <a:rPr lang="en" sz="1100" b="1">
                <a:solidFill>
                  <a:srgbClr val="666666"/>
                </a:solidFill>
              </a:rPr>
              <a:t>formulaire d’évaluation des ateliers</a:t>
            </a:r>
            <a:r>
              <a:rPr lang="en" sz="1100">
                <a:solidFill>
                  <a:srgbClr val="666666"/>
                </a:solidFill>
              </a:rPr>
              <a:t> en lisant ce </a:t>
            </a:r>
            <a:r>
              <a:rPr lang="en" sz="1100" b="1">
                <a:solidFill>
                  <a:srgbClr val="666666"/>
                </a:solidFill>
              </a:rPr>
              <a:t>code QR</a:t>
            </a:r>
            <a:r>
              <a:rPr lang="en" sz="1100">
                <a:solidFill>
                  <a:srgbClr val="666666"/>
                </a:solidFill>
              </a:rPr>
              <a:t> à l’aide de votre appareil intelligent ou en accédant à </a:t>
            </a:r>
            <a:r>
              <a:rPr lang="en" sz="1100" b="1" u="sng">
                <a:solidFill>
                  <a:schemeClr val="hlink"/>
                </a:solidFill>
                <a:hlinkClick r:id="rId6"/>
              </a:rPr>
              <a:t>monurl.ca/aquops2020</a:t>
            </a:r>
            <a:r>
              <a:rPr lang="en" sz="1100">
                <a:solidFill>
                  <a:srgbClr val="666666"/>
                </a:solidFill>
              </a:rPr>
              <a:t>.</a:t>
            </a:r>
            <a:endParaRPr sz="11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</a:endParaRPr>
          </a:p>
        </p:txBody>
      </p:sp>
      <p:pic>
        <p:nvPicPr>
          <p:cNvPr id="2066" name="Google Shape;2066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5200" y="1411967"/>
            <a:ext cx="1396900" cy="13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7" name="Google Shape;2067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35903">
            <a:off x="7828268" y="5602590"/>
            <a:ext cx="1170140" cy="9577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8" name="Google Shape;2068;p54"/>
          <p:cNvCxnSpPr/>
          <p:nvPr/>
        </p:nvCxnSpPr>
        <p:spPr>
          <a:xfrm>
            <a:off x="3057900" y="5233"/>
            <a:ext cx="0" cy="66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9" name="Google Shape;2069;p54"/>
          <p:cNvCxnSpPr/>
          <p:nvPr/>
        </p:nvCxnSpPr>
        <p:spPr>
          <a:xfrm>
            <a:off x="5938250" y="-6167"/>
            <a:ext cx="0" cy="668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0" name="Google Shape;2070;p54"/>
          <p:cNvSpPr txBox="1">
            <a:spLocks noGrp="1"/>
          </p:cNvSpPr>
          <p:nvPr>
            <p:ph type="ctrTitle"/>
          </p:nvPr>
        </p:nvSpPr>
        <p:spPr>
          <a:xfrm>
            <a:off x="3284425" y="351200"/>
            <a:ext cx="2427300" cy="8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83C6C"/>
                </a:solidFill>
                <a:highlight>
                  <a:srgbClr val="FFFFFF"/>
                </a:highlight>
              </a:rPr>
              <a:t>Activité de clôture</a:t>
            </a:r>
            <a:br>
              <a:rPr lang="en" sz="1800" b="1">
                <a:solidFill>
                  <a:srgbClr val="E83C6C"/>
                </a:solidFill>
              </a:rPr>
            </a:br>
            <a:r>
              <a:rPr lang="en" sz="1200">
                <a:solidFill>
                  <a:srgbClr val="E83C6C"/>
                </a:solidFill>
              </a:rPr>
              <a:t>Vendredi 24 avril 2020, à midi</a:t>
            </a:r>
            <a:endParaRPr sz="1800" b="1">
              <a:solidFill>
                <a:srgbClr val="E83C6C"/>
              </a:solidFill>
            </a:endParaRPr>
          </a:p>
        </p:txBody>
      </p:sp>
      <p:sp>
        <p:nvSpPr>
          <p:cNvPr id="2071" name="Google Shape;2071;p54"/>
          <p:cNvSpPr txBox="1">
            <a:spLocks noGrp="1"/>
          </p:cNvSpPr>
          <p:nvPr>
            <p:ph type="ctrTitle"/>
          </p:nvPr>
        </p:nvSpPr>
        <p:spPr>
          <a:xfrm>
            <a:off x="6208850" y="656000"/>
            <a:ext cx="3049500" cy="9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83C6C"/>
                </a:solidFill>
              </a:rPr>
              <a:t>Assemblée générale virtuelle</a:t>
            </a:r>
            <a:br>
              <a:rPr lang="en" sz="1800" b="1">
                <a:solidFill>
                  <a:srgbClr val="E83C6C"/>
                </a:solidFill>
              </a:rPr>
            </a:br>
            <a:r>
              <a:rPr lang="en" sz="1200">
                <a:solidFill>
                  <a:srgbClr val="E83C6C"/>
                </a:solidFill>
              </a:rPr>
              <a:t>Mercredi 6 mai 2020, 14 h à 15 h,</a:t>
            </a:r>
            <a:endParaRPr sz="1200">
              <a:solidFill>
                <a:srgbClr val="E83C6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u="sng">
                <a:solidFill>
                  <a:schemeClr val="accent5"/>
                </a:solidFill>
                <a:highlight>
                  <a:srgbClr val="F8F9FA"/>
                </a:highlight>
                <a:hlinkClick r:id="rId9"/>
              </a:rPr>
              <a:t>bit.ly/aquops2020-aga</a:t>
            </a:r>
            <a:endParaRPr sz="1100" b="1" u="sng">
              <a:solidFill>
                <a:schemeClr val="accent5"/>
              </a:solidFill>
            </a:endParaRPr>
          </a:p>
        </p:txBody>
      </p:sp>
      <p:sp>
        <p:nvSpPr>
          <p:cNvPr id="2072" name="Google Shape;2072;p54"/>
          <p:cNvSpPr txBox="1">
            <a:spLocks noGrp="1"/>
          </p:cNvSpPr>
          <p:nvPr>
            <p:ph type="subTitle" idx="1"/>
          </p:nvPr>
        </p:nvSpPr>
        <p:spPr>
          <a:xfrm>
            <a:off x="6208850" y="3135067"/>
            <a:ext cx="2673600" cy="18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La 38</a:t>
            </a:r>
            <a:r>
              <a:rPr lang="en" sz="1100" baseline="30000">
                <a:solidFill>
                  <a:srgbClr val="666666"/>
                </a:solidFill>
              </a:rPr>
              <a:t>e</a:t>
            </a:r>
            <a:r>
              <a:rPr lang="en" sz="1100">
                <a:solidFill>
                  <a:srgbClr val="666666"/>
                </a:solidFill>
              </a:rPr>
              <a:t> assemblée générale annuelle de l’AQUOPS se tiendra de façon virtuelle. </a:t>
            </a:r>
            <a:br>
              <a:rPr lang="en" sz="1100">
                <a:solidFill>
                  <a:srgbClr val="666666"/>
                </a:solidFill>
              </a:rPr>
            </a:br>
            <a:br>
              <a:rPr lang="en" sz="1100">
                <a:solidFill>
                  <a:srgbClr val="666666"/>
                </a:solidFill>
              </a:rPr>
            </a:br>
            <a:r>
              <a:rPr lang="en" sz="1100">
                <a:solidFill>
                  <a:srgbClr val="666666"/>
                </a:solidFill>
              </a:rPr>
              <a:t>Tous les membres y sont conviés le </a:t>
            </a:r>
            <a:r>
              <a:rPr lang="en" sz="1100" b="1">
                <a:solidFill>
                  <a:srgbClr val="666666"/>
                </a:solidFill>
              </a:rPr>
              <a:t>mercredi 6 mai 2020,</a:t>
            </a: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de 14 h à 15 h</a:t>
            </a:r>
            <a:r>
              <a:rPr lang="en" sz="1100">
                <a:solidFill>
                  <a:srgbClr val="666666"/>
                </a:solidFill>
              </a:rPr>
              <a:t>.</a:t>
            </a:r>
            <a:endParaRPr sz="11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</a:endParaRPr>
          </a:p>
        </p:txBody>
      </p:sp>
      <p:sp>
        <p:nvSpPr>
          <p:cNvPr id="2073" name="Google Shape;2073;p54"/>
          <p:cNvSpPr txBox="1">
            <a:spLocks noGrp="1"/>
          </p:cNvSpPr>
          <p:nvPr>
            <p:ph type="subTitle" idx="1"/>
          </p:nvPr>
        </p:nvSpPr>
        <p:spPr>
          <a:xfrm>
            <a:off x="3252625" y="1411967"/>
            <a:ext cx="2490900" cy="45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Annonce des lauréats </a:t>
            </a:r>
            <a:br>
              <a:rPr lang="en" sz="1100" b="1">
                <a:solidFill>
                  <a:srgbClr val="666666"/>
                </a:solidFill>
              </a:rPr>
            </a:br>
            <a:r>
              <a:rPr lang="en" sz="1100" b="1">
                <a:solidFill>
                  <a:srgbClr val="666666"/>
                </a:solidFill>
              </a:rPr>
              <a:t>Bourses AQUOPS 2020 </a:t>
            </a: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</a:rPr>
              <a:t>Tirage :</a:t>
            </a:r>
            <a:r>
              <a:rPr lang="en" sz="1100">
                <a:solidFill>
                  <a:srgbClr val="666666"/>
                </a:solidFill>
              </a:rPr>
              <a:t> Vous courrez la chance de gagner votre inscription au 39</a:t>
            </a:r>
            <a:r>
              <a:rPr lang="en" sz="1100" baseline="30000">
                <a:solidFill>
                  <a:srgbClr val="666666"/>
                </a:solidFill>
              </a:rPr>
              <a:t>e</a:t>
            </a:r>
            <a:r>
              <a:rPr lang="en" sz="1100">
                <a:solidFill>
                  <a:srgbClr val="666666"/>
                </a:solidFill>
              </a:rPr>
              <a:t> colloque de l’AQUOPS, ainsi que de remporter l’un des prix offerts par nos partenaires s’étant prêtés au jeu de l’animation virtuelle.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2074" name="Google Shape;2074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94857" y="1656733"/>
            <a:ext cx="1101599" cy="10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80225" y="2186600"/>
            <a:ext cx="1396903" cy="121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55"/>
          <p:cNvSpPr txBox="1">
            <a:spLocks noGrp="1"/>
          </p:cNvSpPr>
          <p:nvPr>
            <p:ph type="title"/>
          </p:nvPr>
        </p:nvSpPr>
        <p:spPr>
          <a:xfrm>
            <a:off x="360000" y="480000"/>
            <a:ext cx="56679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83C6C"/>
                </a:solidFill>
              </a:rPr>
              <a:t>Partenaires ateliers virtuels</a:t>
            </a:r>
            <a:r>
              <a:rPr lang="en" sz="2400" b="1">
                <a:solidFill>
                  <a:srgbClr val="E83C6C"/>
                </a:solidFill>
              </a:rPr>
              <a:t> </a:t>
            </a:r>
            <a:endParaRPr sz="2400" b="1">
              <a:solidFill>
                <a:srgbClr val="E83C6C"/>
              </a:solidFill>
            </a:endParaRPr>
          </a:p>
        </p:txBody>
      </p:sp>
      <p:pic>
        <p:nvPicPr>
          <p:cNvPr id="2081" name="Google Shape;208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7600" y="527200"/>
            <a:ext cx="1101599" cy="10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Google Shape;208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7100" y="1985967"/>
            <a:ext cx="6669800" cy="35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38"/>
          <p:cNvSpPr txBox="1">
            <a:spLocks noGrp="1"/>
          </p:cNvSpPr>
          <p:nvPr>
            <p:ph type="ctrTitle" idx="4294967295"/>
          </p:nvPr>
        </p:nvSpPr>
        <p:spPr>
          <a:xfrm>
            <a:off x="257100" y="599250"/>
            <a:ext cx="5802300" cy="31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Ubuntu"/>
                <a:ea typeface="Ubuntu"/>
                <a:cs typeface="Ubuntu"/>
                <a:sym typeface="Ubuntu"/>
              </a:rPr>
              <a:t>Bonjour!</a:t>
            </a:r>
            <a:endParaRPr sz="6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Lien de la présentation :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http://recitmst.qc.ca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et </a:t>
            </a:r>
            <a:r>
              <a:rPr lang="en" sz="3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http://bit.ly/mst27aquops2020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12" name="Google Shape;1912;p38"/>
          <p:cNvSpPr txBox="1">
            <a:spLocks noGrp="1"/>
          </p:cNvSpPr>
          <p:nvPr>
            <p:ph type="body" idx="4294967295"/>
          </p:nvPr>
        </p:nvSpPr>
        <p:spPr>
          <a:xfrm>
            <a:off x="2811675" y="5113300"/>
            <a:ext cx="57135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Varela Round"/>
                <a:ea typeface="Varela Round"/>
                <a:cs typeface="Varela Round"/>
                <a:sym typeface="Varela Round"/>
              </a:rPr>
              <a:t>Sonya Fiset </a:t>
            </a:r>
            <a:endParaRPr sz="1800">
              <a:solidFill>
                <a:srgbClr val="0000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Service national du Récit MST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913" name="Google Shape;191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058" y="4543120"/>
            <a:ext cx="1644025" cy="16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9447" y="2140125"/>
            <a:ext cx="2342150" cy="12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9950" y="134750"/>
            <a:ext cx="1434400" cy="14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56"/>
          <p:cNvSpPr txBox="1">
            <a:spLocks noGrp="1"/>
          </p:cNvSpPr>
          <p:nvPr>
            <p:ph type="ctrTitle"/>
          </p:nvPr>
        </p:nvSpPr>
        <p:spPr>
          <a:xfrm>
            <a:off x="504300" y="4547433"/>
            <a:ext cx="8135400" cy="87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83C6C"/>
                </a:solidFill>
              </a:rPr>
              <a:t>Merci pour votre participation!</a:t>
            </a:r>
            <a:endParaRPr sz="3000" u="sng">
              <a:solidFill>
                <a:srgbClr val="666666"/>
              </a:solidFill>
            </a:endParaRPr>
          </a:p>
        </p:txBody>
      </p:sp>
      <p:sp>
        <p:nvSpPr>
          <p:cNvPr id="2088" name="Google Shape;2088;p56"/>
          <p:cNvSpPr txBox="1"/>
          <p:nvPr/>
        </p:nvSpPr>
        <p:spPr>
          <a:xfrm>
            <a:off x="504300" y="5312550"/>
            <a:ext cx="78723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83C6C"/>
                </a:solidFill>
              </a:rPr>
              <a:t>Pour d’autres informations : </a:t>
            </a:r>
            <a:endParaRPr sz="2400">
              <a:solidFill>
                <a:srgbClr val="E83C6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7F888F"/>
                </a:solidFill>
                <a:hlinkClick r:id="rId4"/>
              </a:rPr>
              <a:t>sonya.fiset@recitmst.qc.ca</a:t>
            </a:r>
            <a:endParaRPr>
              <a:solidFill>
                <a:srgbClr val="7F888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39"/>
          <p:cNvSpPr/>
          <p:nvPr/>
        </p:nvSpPr>
        <p:spPr>
          <a:xfrm>
            <a:off x="1596875" y="743600"/>
            <a:ext cx="6407100" cy="4257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rPr>
              <a:t>Plan de la formation :</a:t>
            </a:r>
            <a:endParaRPr sz="3600" b="1">
              <a:solidFill>
                <a:srgbClr val="617A86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Bienvenue</a:t>
            </a:r>
            <a:endParaRPr sz="2400">
              <a:solidFill>
                <a:srgbClr val="33333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Pourquoi programmer? 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Outils pour s’initier à la programmation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Présentation de Scratch 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Microcontrôleur Makey Makey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Ressources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Retour et badge de participation</a:t>
            </a:r>
            <a:endParaRPr sz="24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922" name="Google Shape;1922;p39"/>
          <p:cNvSpPr/>
          <p:nvPr/>
        </p:nvSpPr>
        <p:spPr>
          <a:xfrm>
            <a:off x="1300600" y="743600"/>
            <a:ext cx="6703388" cy="541324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19050" cap="flat" cmpd="sng">
            <a:solidFill>
              <a:srgbClr val="F55D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3" name="Google Shape;19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40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29" name="Google Shape;1929;p40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40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31" name="Google Shape;193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32" name="Google Shape;1932;p40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40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4" name="Google Shape;193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936" name="Google Shape;1936;p40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41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42" name="Google Shape;1942;p41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3" name="Google Shape;19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5" y="1420375"/>
            <a:ext cx="8001376" cy="4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41"/>
          <p:cNvSpPr txBox="1"/>
          <p:nvPr/>
        </p:nvSpPr>
        <p:spPr>
          <a:xfrm>
            <a:off x="3328950" y="6262775"/>
            <a:ext cx="2486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45" name="Google Shape;19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850" y="57800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42"/>
          <p:cNvSpPr txBox="1"/>
          <p:nvPr/>
        </p:nvSpPr>
        <p:spPr>
          <a:xfrm>
            <a:off x="6745925" y="329650"/>
            <a:ext cx="2089200" cy="59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51" name="Google Shape;1951;p42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2" name="Google Shape;195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599225"/>
            <a:ext cx="6036177" cy="56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42"/>
          <p:cNvSpPr/>
          <p:nvPr/>
        </p:nvSpPr>
        <p:spPr>
          <a:xfrm>
            <a:off x="3689175" y="7189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42"/>
          <p:cNvSpPr/>
          <p:nvPr/>
        </p:nvSpPr>
        <p:spPr>
          <a:xfrm>
            <a:off x="3689175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42"/>
          <p:cNvSpPr/>
          <p:nvPr/>
        </p:nvSpPr>
        <p:spPr>
          <a:xfrm>
            <a:off x="5375575" y="35357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42"/>
          <p:cNvSpPr/>
          <p:nvPr/>
        </p:nvSpPr>
        <p:spPr>
          <a:xfrm>
            <a:off x="3551500" y="570822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42"/>
          <p:cNvSpPr/>
          <p:nvPr/>
        </p:nvSpPr>
        <p:spPr>
          <a:xfrm>
            <a:off x="1944475" y="577550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42"/>
          <p:cNvSpPr/>
          <p:nvPr/>
        </p:nvSpPr>
        <p:spPr>
          <a:xfrm>
            <a:off x="611750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42"/>
          <p:cNvSpPr/>
          <p:nvPr/>
        </p:nvSpPr>
        <p:spPr>
          <a:xfrm>
            <a:off x="235725" y="3469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42"/>
          <p:cNvSpPr/>
          <p:nvPr/>
        </p:nvSpPr>
        <p:spPr>
          <a:xfrm>
            <a:off x="1900300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1" name="Google Shape;196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5785544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43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43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8" name="Google Shape;19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0" y="1028300"/>
            <a:ext cx="8950625" cy="50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9" name="Google Shape;1969;p43"/>
          <p:cNvSpPr/>
          <p:nvPr/>
        </p:nvSpPr>
        <p:spPr>
          <a:xfrm>
            <a:off x="3629575" y="1527250"/>
            <a:ext cx="136500" cy="295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44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10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Des outils pour s’initier à la programmation</a:t>
            </a:r>
            <a:endParaRPr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975" name="Google Shape;1975;p44"/>
          <p:cNvSpPr txBox="1">
            <a:spLocks noGrp="1"/>
          </p:cNvSpPr>
          <p:nvPr>
            <p:ph type="body" idx="1"/>
          </p:nvPr>
        </p:nvSpPr>
        <p:spPr>
          <a:xfrm>
            <a:off x="270900" y="1783700"/>
            <a:ext cx="8725800" cy="4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76" name="Google Shape;1976;p44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725875"/>
            <a:ext cx="5149052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44"/>
          <p:cNvSpPr txBox="1"/>
          <p:nvPr/>
        </p:nvSpPr>
        <p:spPr>
          <a:xfrm>
            <a:off x="606800" y="2720175"/>
            <a:ext cx="25737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connexion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installation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Base de programmation par blocs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Évolutif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Addictif ;-)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78" name="Google Shape;197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5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Des outils pour s’initier à la programmation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984" name="Google Shape;1984;p45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85" name="Google Shape;1985;p45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906974"/>
            <a:ext cx="5524074" cy="350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6" name="Google Shape;1986;p45"/>
          <p:cNvSpPr txBox="1"/>
          <p:nvPr/>
        </p:nvSpPr>
        <p:spPr>
          <a:xfrm>
            <a:off x="648650" y="2982825"/>
            <a:ext cx="25320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Compte enseignant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Suivi des élèves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Tous âges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Ludique (thèmes)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Tutoriel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87" name="Google Shape;198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855</Words>
  <Application>Microsoft Office PowerPoint</Application>
  <PresentationFormat>Affichage à l'écran (4:3)</PresentationFormat>
  <Paragraphs>163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Ubuntu</vt:lpstr>
      <vt:lpstr>Varela Round</vt:lpstr>
      <vt:lpstr>Arial</vt:lpstr>
      <vt:lpstr>Source Code Pro</vt:lpstr>
      <vt:lpstr>Amatic SC</vt:lpstr>
      <vt:lpstr>Merriweather</vt:lpstr>
      <vt:lpstr>Viga</vt:lpstr>
      <vt:lpstr>Nixie One</vt:lpstr>
      <vt:lpstr>Permanent Marker</vt:lpstr>
      <vt:lpstr>Nathaniel template</vt:lpstr>
      <vt:lpstr>Beach Day</vt:lpstr>
      <vt:lpstr>Simple Light</vt:lpstr>
      <vt:lpstr>Ateliers virtuels - AQUOPS 2020</vt:lpstr>
      <vt:lpstr>Bonjour!  Lien de la présentation : http://recitmst.qc.ca et http://bit.ly/mst27aquops2020</vt:lpstr>
      <vt:lpstr>Présentation PowerPoint</vt:lpstr>
      <vt:lpstr>Enseigner la programmation… Pourquoi?</vt:lpstr>
      <vt:lpstr>Enseigner la programmation… Pourquoi?</vt:lpstr>
      <vt:lpstr>Présentation PowerPoint</vt:lpstr>
      <vt:lpstr>Présentation PowerPoint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Exemples de projets</vt:lpstr>
      <vt:lpstr>badge de participation en programmation</vt:lpstr>
      <vt:lpstr>Quelques questions?</vt:lpstr>
      <vt:lpstr>Évaluation des ateliers virtuels</vt:lpstr>
      <vt:lpstr>Partenaires ateliers virtuels </vt:lpstr>
      <vt:lpstr>Merci pour votre participation!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Ateliers virtuels - AQUOPS 2020</dc:title>
  <dc:creator>Sonya Fiset</dc:creator>
  <cp:lastModifiedBy>Fiset Sonia</cp:lastModifiedBy>
  <cp:revision>1</cp:revision>
  <dcterms:modified xsi:type="dcterms:W3CDTF">2020-04-23T18:50:41Z</dcterms:modified>
</cp:coreProperties>
</file>